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5"/>
  </p:handoutMasterIdLst>
  <p:sldIdLst>
    <p:sldId id="256" r:id="rId3"/>
    <p:sldId id="257" r:id="rId4"/>
    <p:sldId id="275" r:id="rId5"/>
    <p:sldId id="276" r:id="rId6"/>
    <p:sldId id="277" r:id="rId7"/>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74" r:id="rId24"/>
  </p:sldIdLst>
  <p:sldSz cx="9144000" cy="6858000" type="screen4x3"/>
  <p:notesSz cx="6858000" cy="9144000"/>
  <p:defaultTextStyle>
    <a:defPPr>
      <a:defRPr lang="en-AU"/>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553"/>
  </p:normalViewPr>
  <p:slideViewPr>
    <p:cSldViewPr showGuides="1">
      <p:cViewPr varScale="1">
        <p:scale>
          <a:sx n="56" d="100"/>
          <a:sy n="56" d="100"/>
        </p:scale>
        <p:origin x="-456" y="-9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682" name="Header Placeholder 71681"/>
          <p:cNvSpPr>
            <a:spLocks noGrp="1"/>
          </p:cNvSpPr>
          <p:nvPr>
            <p:ph type="hdr" sz="quarter"/>
          </p:nvPr>
        </p:nvSpPr>
        <p:spPr>
          <a:xfrm>
            <a:off x="0" y="0"/>
            <a:ext cx="2971800" cy="457200"/>
          </a:xfrm>
          <a:prstGeom prst="rect">
            <a:avLst/>
          </a:prstGeom>
          <a:noFill/>
          <a:ln w="9525">
            <a:noFill/>
          </a:ln>
        </p:spPr>
        <p:txBody>
          <a:bodyPr/>
          <a:p>
            <a:pPr lvl="0"/>
            <a:endParaRPr lang="en-AU" sz="1200"/>
          </a:p>
        </p:txBody>
      </p:sp>
      <p:sp>
        <p:nvSpPr>
          <p:cNvPr id="71683" name="Date Placeholder 71682"/>
          <p:cNvSpPr>
            <a:spLocks noGrp="1"/>
          </p:cNvSpPr>
          <p:nvPr>
            <p:ph type="dt" sz="quarter" idx="1"/>
          </p:nvPr>
        </p:nvSpPr>
        <p:spPr>
          <a:xfrm>
            <a:off x="3884613" y="0"/>
            <a:ext cx="2971800" cy="457200"/>
          </a:xfrm>
          <a:prstGeom prst="rect">
            <a:avLst/>
          </a:prstGeom>
          <a:noFill/>
          <a:ln w="9525">
            <a:noFill/>
          </a:ln>
        </p:spPr>
        <p:txBody>
          <a:bodyPr/>
          <a:p>
            <a:pPr lvl="0" algn="r"/>
            <a:endParaRPr lang="en-AU" sz="1200"/>
          </a:p>
        </p:txBody>
      </p:sp>
      <p:sp>
        <p:nvSpPr>
          <p:cNvPr id="71684" name="Footer Placeholder 71683"/>
          <p:cNvSpPr>
            <a:spLocks noGrp="1"/>
          </p:cNvSpPr>
          <p:nvPr>
            <p:ph type="ftr" sz="quarter" idx="2"/>
          </p:nvPr>
        </p:nvSpPr>
        <p:spPr>
          <a:xfrm>
            <a:off x="0" y="8685213"/>
            <a:ext cx="2971800" cy="457200"/>
          </a:xfrm>
          <a:prstGeom prst="rect">
            <a:avLst/>
          </a:prstGeom>
          <a:noFill/>
          <a:ln w="9525">
            <a:noFill/>
          </a:ln>
        </p:spPr>
        <p:txBody>
          <a:bodyPr anchor="b" anchorCtr="0"/>
          <a:p>
            <a:pPr lvl="0"/>
            <a:endParaRPr lang="en-AU" sz="1200"/>
          </a:p>
        </p:txBody>
      </p:sp>
      <p:sp>
        <p:nvSpPr>
          <p:cNvPr id="71685" name="Slide Number Placeholder 71684"/>
          <p:cNvSpPr>
            <a:spLocks noGrp="1"/>
          </p:cNvSpPr>
          <p:nvPr>
            <p:ph type="sldNum" sz="quarter" idx="3"/>
          </p:nvPr>
        </p:nvSpPr>
        <p:spPr>
          <a:xfrm>
            <a:off x="3884613" y="8685213"/>
            <a:ext cx="2971800" cy="457200"/>
          </a:xfrm>
          <a:prstGeom prst="rect">
            <a:avLst/>
          </a:prstGeom>
          <a:noFill/>
          <a:ln w="9525">
            <a:noFill/>
          </a:ln>
        </p:spPr>
        <p:txBody>
          <a:bodyPr anchor="b" anchorCtr="0"/>
          <a:p>
            <a:pPr lvl="0" algn="r"/>
            <a:fld id="{9A0DB2DC-4C9A-4742-B13C-FB6460FD3503}" type="slidenum">
              <a:rPr lang="en-AU" sz="1200"/>
            </a:fld>
            <a:endParaRPr lang="en-AU"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Header Placeholder 22529"/>
          <p:cNvSpPr>
            <a:spLocks noGrp="1"/>
          </p:cNvSpPr>
          <p:nvPr>
            <p:ph type="hdr" sz="quarter"/>
          </p:nvPr>
        </p:nvSpPr>
        <p:spPr>
          <a:xfrm>
            <a:off x="0" y="0"/>
            <a:ext cx="2971800" cy="457200"/>
          </a:xfrm>
          <a:prstGeom prst="rect">
            <a:avLst/>
          </a:prstGeom>
          <a:noFill/>
          <a:ln w="9525">
            <a:noFill/>
          </a:ln>
        </p:spPr>
        <p:txBody>
          <a:bodyPr/>
          <a:p>
            <a:pPr lvl="0"/>
            <a:endParaRPr lang="en-AU" sz="1200" dirty="0"/>
          </a:p>
        </p:txBody>
      </p:sp>
      <p:sp>
        <p:nvSpPr>
          <p:cNvPr id="22531" name="Date Placeholder 22530"/>
          <p:cNvSpPr>
            <a:spLocks noGrp="1"/>
          </p:cNvSpPr>
          <p:nvPr>
            <p:ph type="dt" idx="1"/>
          </p:nvPr>
        </p:nvSpPr>
        <p:spPr>
          <a:xfrm>
            <a:off x="3884613" y="0"/>
            <a:ext cx="2971800" cy="457200"/>
          </a:xfrm>
          <a:prstGeom prst="rect">
            <a:avLst/>
          </a:prstGeom>
          <a:noFill/>
          <a:ln w="9525">
            <a:noFill/>
          </a:ln>
        </p:spPr>
        <p:txBody>
          <a:bodyPr/>
          <a:p>
            <a:pPr lvl="0" algn="r"/>
            <a:endParaRPr lang="en-AU" sz="1200" dirty="0"/>
          </a:p>
        </p:txBody>
      </p:sp>
      <p:sp>
        <p:nvSpPr>
          <p:cNvPr id="22532" name="Slide Image Placeholder 2253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2533" name="Text Placeholder 22532"/>
          <p:cNvSpPr>
            <a:spLocks noGrp="1"/>
          </p:cNvSpPr>
          <p:nvPr>
            <p:ph type="body" sz="quarter" idx="3"/>
          </p:nvPr>
        </p:nvSpPr>
        <p:spPr>
          <a:xfrm>
            <a:off x="685800" y="4343400"/>
            <a:ext cx="5486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2534" name="Footer Placeholder 22533"/>
          <p:cNvSpPr>
            <a:spLocks noGrp="1"/>
          </p:cNvSpPr>
          <p:nvPr>
            <p:ph type="ftr" sz="quarter" idx="4"/>
          </p:nvPr>
        </p:nvSpPr>
        <p:spPr>
          <a:xfrm>
            <a:off x="0" y="8685213"/>
            <a:ext cx="2971800" cy="457200"/>
          </a:xfrm>
          <a:prstGeom prst="rect">
            <a:avLst/>
          </a:prstGeom>
          <a:noFill/>
          <a:ln w="9525">
            <a:noFill/>
          </a:ln>
        </p:spPr>
        <p:txBody>
          <a:bodyPr anchor="b" anchorCtr="0"/>
          <a:p>
            <a:pPr lvl="0"/>
            <a:endParaRPr lang="en-AU" sz="1200" dirty="0"/>
          </a:p>
        </p:txBody>
      </p:sp>
      <p:sp>
        <p:nvSpPr>
          <p:cNvPr id="22535" name="Slide Number Placeholder 22534"/>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en-AU" sz="1200" dirty="0"/>
            </a:fld>
            <a:endParaRPr lang="en-AU"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49154" name="Slide Image Placeholder 49153"/>
          <p:cNvSpPr>
            <a:spLocks noRot="1" noTextEdit="1"/>
          </p:cNvSpPr>
          <p:nvPr>
            <p:ph type="sldImg"/>
          </p:nvPr>
        </p:nvSpPr>
        <p:spPr>
          <a:ln/>
        </p:spPr>
      </p:sp>
      <p:sp>
        <p:nvSpPr>
          <p:cNvPr id="49155" name="Text Placeholder 49154"/>
          <p:cNvSpPr>
            <a:spLocks noGrp="1"/>
          </p:cNvSpPr>
          <p:nvPr>
            <p:ph type="body" idx="1"/>
          </p:nvPr>
        </p:nvSpPr>
        <p:spPr>
          <a:ln/>
        </p:spPr>
        <p:txBody>
          <a:bodyPr/>
          <a:p>
            <a:pPr lvl="0"/>
            <a:r>
              <a:rPr lang="en-US" altLang="x-none"/>
              <a:t>Direct Digital Signatures involve the direct application of public-key </a:t>
            </a:r>
            <a:r>
              <a:rPr lang="en-US" altLang="x-none" err="1"/>
              <a:t>algs</a:t>
            </a:r>
            <a:r>
              <a:rPr lang="en-US" altLang="x-none"/>
              <a:t>. But are dependent on security of the sender’s private-key. Have problems if lost/stolen and signatures forged. Need time-stamps and timely key revocation.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51202" name="Slide Image Placeholder 51201"/>
          <p:cNvSpPr>
            <a:spLocks noRot="1" noTextEdit="1"/>
          </p:cNvSpPr>
          <p:nvPr>
            <p:ph type="sldImg"/>
          </p:nvPr>
        </p:nvSpPr>
        <p:spPr>
          <a:ln/>
        </p:spPr>
      </p:sp>
      <p:sp>
        <p:nvSpPr>
          <p:cNvPr id="51203" name="Text Placeholder 51202"/>
          <p:cNvSpPr>
            <a:spLocks noGrp="1"/>
          </p:cNvSpPr>
          <p:nvPr>
            <p:ph type="body" idx="1"/>
          </p:nvPr>
        </p:nvSpPr>
        <p:spPr>
          <a:ln/>
        </p:spPr>
        <p:txBody>
          <a:bodyPr/>
          <a:p>
            <a:pPr lvl="0"/>
            <a:r>
              <a:rPr lang="en-US" altLang="x-none"/>
              <a:t>See Stallings Table 13.1 for various alternatives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57346" name="Slide Image Placeholder 57345"/>
          <p:cNvSpPr>
            <a:spLocks noRot="1" noTextEdit="1"/>
          </p:cNvSpPr>
          <p:nvPr>
            <p:ph type="sldImg"/>
          </p:nvPr>
        </p:nvSpPr>
        <p:spPr>
          <a:ln/>
        </p:spPr>
      </p:sp>
      <p:sp>
        <p:nvSpPr>
          <p:cNvPr id="57347" name="Text Placeholder 57346"/>
          <p:cNvSpPr>
            <a:spLocks noGrp="1"/>
          </p:cNvSpPr>
          <p:nvPr>
            <p:ph type="body" idx="1"/>
          </p:nvPr>
        </p:nvSpPr>
        <p:spPr>
          <a:ln/>
        </p:spPr>
        <p:txBody>
          <a:bodyPr/>
          <a:p>
            <a:pPr lvl="0"/>
            <a:r>
              <a:t>This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p>
          <a:p>
            <a:pPr lvl="0"/>
            <a:endParaRPr lang="en-US" altLang="x-none"/>
          </a:p>
          <a:p>
            <a:pPr lvl="0"/>
            <a:r>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58370" name="Slide Image Placeholder 58369"/>
          <p:cNvSpPr>
            <a:spLocks noRot="1" noTextEdit="1"/>
          </p:cNvSpPr>
          <p:nvPr>
            <p:ph type="sldImg"/>
          </p:nvPr>
        </p:nvSpPr>
        <p:spPr>
          <a:ln/>
        </p:spPr>
      </p:sp>
      <p:sp>
        <p:nvSpPr>
          <p:cNvPr id="58371" name="Text Placeholder 58370"/>
          <p:cNvSpPr>
            <a:spLocks noGrp="1"/>
          </p:cNvSpPr>
          <p:nvPr>
            <p:ph type="body" idx="1"/>
          </p:nvPr>
        </p:nvSpPr>
        <p:spPr>
          <a:ln/>
        </p:spPr>
        <p:txBody>
          <a:bodyPr/>
          <a:p>
            <a:pPr lvl="0"/>
            <a:r>
              <a:t>There is a critical flaw in the protocol, as shown. This emphasises the need to be extremely careful in codifying assumptions, and tracking the timeliness of the flow of info in protocols. Designing secure protocols is not easy, and should not be done lightly. Great care and analysis is needed.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65538" name="Slide Image Placeholder 65537"/>
          <p:cNvSpPr>
            <a:spLocks noRot="1" noTextEdit="1"/>
          </p:cNvSpPr>
          <p:nvPr>
            <p:ph type="sldImg"/>
          </p:nvPr>
        </p:nvSpPr>
        <p:spPr>
          <a:ln/>
        </p:spPr>
      </p:sp>
      <p:sp>
        <p:nvSpPr>
          <p:cNvPr id="65539" name="Text Placeholder 65538"/>
          <p:cNvSpPr>
            <a:spLocks noGrp="1"/>
          </p:cNvSpPr>
          <p:nvPr>
            <p:ph type="body" idx="1"/>
          </p:nvPr>
        </p:nvSpPr>
        <p:spPr>
          <a:ln/>
        </p:spPr>
        <p:txBody>
          <a:bodyPr/>
          <a:p>
            <a:pPr lvl="0"/>
            <a:r>
              <a:t>DSA is the US Govt approved signature scheme - designed to provide strong signatures without allowing easy use for encryption. The signature scheme has advantages, being both smaller (320 </a:t>
            </a:r>
            <a:r>
              <a:rPr err="1"/>
              <a:t>vs</a:t>
            </a:r>
            <a:r>
              <a:t> 1024bit) and faster (much of the computation is done modulo a 160 bit number) than RSA.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69634" name="Slide Image Placeholder 69633"/>
          <p:cNvSpPr>
            <a:spLocks noRot="1" noTextEdit="1"/>
          </p:cNvSpPr>
          <p:nvPr>
            <p:ph type="sldImg"/>
          </p:nvPr>
        </p:nvSpPr>
        <p:spPr>
          <a:ln/>
        </p:spPr>
      </p:sp>
      <p:sp>
        <p:nvSpPr>
          <p:cNvPr id="69635" name="Text Placeholder 69634"/>
          <p:cNvSpPr>
            <a:spLocks noGrp="1"/>
          </p:cNvSpPr>
          <p:nvPr>
            <p:ph type="body" idx="1"/>
          </p:nvPr>
        </p:nvSpPr>
        <p:spPr>
          <a:ln/>
        </p:spPr>
        <p:txBody>
          <a:bodyPr/>
          <a:p>
            <a:pPr lvl="0"/>
            <a:r>
              <a:t>Signature creation is similar to </a:t>
            </a:r>
            <a:r>
              <a:rPr err="1"/>
              <a:t>ElGamal</a:t>
            </a:r>
            <a:r>
              <a:t> with the use of a per message temporary signature key k, but doing calculations first mod p, then mod q to reduce the size of the result. Note that the use of the hash function SHA is explicit. </a:t>
            </a:r>
          </a:p>
          <a:p>
            <a:pPr lvl="0"/>
            <a:endParaRPr lang="en-US" altLang="x-none"/>
          </a:p>
          <a:p>
            <a:pPr lvl="0"/>
            <a:r>
              <a:rPr lang="en-US" altLang="x-none"/>
              <a:t>Note that only computing r involves calculation mod p and does not depend on message, hence can be done in advance.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AU" sz="1200" dirty="0"/>
            </a:fld>
            <a:endParaRPr lang="en-AU" sz="1200" dirty="0"/>
          </a:p>
        </p:txBody>
      </p:sp>
      <p:sp>
        <p:nvSpPr>
          <p:cNvPr id="70658" name="Slide Image Placeholder 70657"/>
          <p:cNvSpPr>
            <a:spLocks noRot="1" noTextEdit="1"/>
          </p:cNvSpPr>
          <p:nvPr>
            <p:ph type="sldImg"/>
          </p:nvPr>
        </p:nvSpPr>
        <p:spPr>
          <a:ln/>
        </p:spPr>
      </p:sp>
      <p:sp>
        <p:nvSpPr>
          <p:cNvPr id="70659" name="Text Placeholder 70658"/>
          <p:cNvSpPr>
            <a:spLocks noGrp="1"/>
          </p:cNvSpPr>
          <p:nvPr>
            <p:ph type="body" idx="1"/>
          </p:nvPr>
        </p:nvSpPr>
        <p:spPr>
          <a:ln/>
        </p:spPr>
        <p:txBody>
          <a:bodyPr/>
          <a:p>
            <a:pPr lvl="0"/>
            <a:r>
              <a:t>Verification also consists of comparing two computations. Note that the difficulty of computing discrete logs is why it is infeasible for an opponent to recover k from r.</a:t>
            </a:r>
          </a:p>
          <a:p>
            <a:pPr lvl="0"/>
          </a:p>
          <a:p>
            <a:pPr lvl="0"/>
            <a:r>
              <a:t>Note that nearly all the calculations are mod q, and hence are much faster save for the last step.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en-AU"/>
            </a:fld>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AU"/>
          </a:p>
        </p:txBody>
      </p:sp>
      <p:sp>
        <p:nvSpPr>
          <p:cNvPr id="5" name="Footer Placeholder 4"/>
          <p:cNvSpPr>
            <a:spLocks noGrp="1"/>
          </p:cNvSpPr>
          <p:nvPr>
            <p:ph type="ftr" sz="quarter" idx="11"/>
          </p:nvPr>
        </p:nvSpPr>
        <p:spPr/>
        <p:txBody>
          <a:bodyPr/>
          <a:lstStyle/>
          <a:p>
            <a:pPr lvl="0"/>
            <a:endParaRPr lang="en-AU"/>
          </a:p>
        </p:txBody>
      </p:sp>
      <p:sp>
        <p:nvSpPr>
          <p:cNvPr id="6" name="Slide Number Placeholder 5"/>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AU"/>
          </a:p>
        </p:txBody>
      </p:sp>
      <p:sp>
        <p:nvSpPr>
          <p:cNvPr id="8" name="Footer Placeholder 7"/>
          <p:cNvSpPr>
            <a:spLocks noGrp="1"/>
          </p:cNvSpPr>
          <p:nvPr>
            <p:ph type="ftr" sz="quarter" idx="11"/>
          </p:nvPr>
        </p:nvSpPr>
        <p:spPr/>
        <p:txBody>
          <a:bodyPr/>
          <a:lstStyle/>
          <a:p>
            <a:pPr lvl="0"/>
            <a:endParaRPr lang="en-AU"/>
          </a:p>
        </p:txBody>
      </p:sp>
      <p:sp>
        <p:nvSpPr>
          <p:cNvPr id="9" name="Slide Number Placeholder 8"/>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AU"/>
          </a:p>
        </p:txBody>
      </p:sp>
      <p:sp>
        <p:nvSpPr>
          <p:cNvPr id="4" name="Footer Placeholder 3"/>
          <p:cNvSpPr>
            <a:spLocks noGrp="1"/>
          </p:cNvSpPr>
          <p:nvPr>
            <p:ph type="ftr" sz="quarter" idx="11"/>
          </p:nvPr>
        </p:nvSpPr>
        <p:spPr/>
        <p:txBody>
          <a:bodyPr/>
          <a:lstStyle/>
          <a:p>
            <a:pPr lvl="0"/>
            <a:endParaRPr lang="en-AU"/>
          </a:p>
        </p:txBody>
      </p:sp>
      <p:sp>
        <p:nvSpPr>
          <p:cNvPr id="5" name="Slide Number Placeholder 4"/>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AU"/>
          </a:p>
        </p:txBody>
      </p:sp>
      <p:sp>
        <p:nvSpPr>
          <p:cNvPr id="3" name="Footer Placeholder 2"/>
          <p:cNvSpPr>
            <a:spLocks noGrp="1"/>
          </p:cNvSpPr>
          <p:nvPr>
            <p:ph type="ftr" sz="quarter" idx="11"/>
          </p:nvPr>
        </p:nvSpPr>
        <p:spPr/>
        <p:txBody>
          <a:bodyPr/>
          <a:lstStyle/>
          <a:p>
            <a:pPr lvl="0"/>
            <a:endParaRPr lang="en-AU"/>
          </a:p>
        </p:txBody>
      </p:sp>
      <p:sp>
        <p:nvSpPr>
          <p:cNvPr id="4" name="Slide Number Placeholder 3"/>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AU"/>
          </a:p>
        </p:txBody>
      </p:sp>
      <p:sp>
        <p:nvSpPr>
          <p:cNvPr id="6" name="Footer Placeholder 5"/>
          <p:cNvSpPr>
            <a:spLocks noGrp="1"/>
          </p:cNvSpPr>
          <p:nvPr>
            <p:ph type="ftr" sz="quarter" idx="11"/>
          </p:nvPr>
        </p:nvSpPr>
        <p:spPr/>
        <p:txBody>
          <a:bodyPr/>
          <a:lstStyle/>
          <a:p>
            <a:pPr lvl="0"/>
            <a:endParaRPr lang="en-AU"/>
          </a:p>
        </p:txBody>
      </p:sp>
      <p:sp>
        <p:nvSpPr>
          <p:cNvPr id="7" name="Slide Number Placeholder 6"/>
          <p:cNvSpPr>
            <a:spLocks noGrp="1"/>
          </p:cNvSpPr>
          <p:nvPr>
            <p:ph type="sldNum" sz="quarter" idx="12"/>
          </p:nvPr>
        </p:nvSpPr>
        <p:spPr/>
        <p:txBody>
          <a:bodyPr/>
          <a:lstStyle/>
          <a:p>
            <a:pPr lvl="0"/>
            <a:fld id="{9A0DB2DC-4C9A-4742-B13C-FB6460FD3503}" type="slidenum">
              <a:rPr lang="en-AU"/>
            </a:fld>
            <a:endParaRPr lang="en-A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en-AU"/>
            </a:fld>
            <a:endParaRPr lang="en-AU"/>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AU"/>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AU"/>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2049"/>
          <p:cNvSpPr>
            <a:spLocks noGrp="1"/>
          </p:cNvSpPr>
          <p:nvPr>
            <p:ph type="ctrTitle"/>
          </p:nvPr>
        </p:nvSpPr>
        <p:spPr>
          <a:xfrm>
            <a:off x="755650" y="549275"/>
            <a:ext cx="7772400" cy="1470025"/>
          </a:xfrm>
          <a:ln/>
        </p:spPr>
        <p:txBody>
          <a:bodyPr anchor="ctr" anchorCtr="0"/>
          <a:p>
            <a:pPr defTabSz="914400">
              <a:buClrTx/>
              <a:buSzTx/>
              <a:buFontTx/>
              <a:buNone/>
            </a:pPr>
            <a:r>
              <a:rPr lang="en-US" altLang="x-none" sz="4400" kern="1200" baseline="0">
                <a:latin typeface="Arial" panose="020B0604020202020204" pitchFamily="34" charset="0"/>
              </a:rPr>
              <a:t>Cryptography and Network Security</a:t>
            </a:r>
            <a:endParaRPr sz="4400" kern="1200" baseline="0">
              <a:latin typeface="Arial" panose="020B0604020202020204" pitchFamily="34" charset="0"/>
            </a:endParaRPr>
          </a:p>
        </p:txBody>
      </p:sp>
      <p:sp>
        <p:nvSpPr>
          <p:cNvPr id="2051" name="Subtitle 2050"/>
          <p:cNvSpPr>
            <a:spLocks noGrp="1"/>
          </p:cNvSpPr>
          <p:nvPr>
            <p:ph type="subTitle" idx="1"/>
          </p:nvPr>
        </p:nvSpPr>
        <p:spPr>
          <a:xfrm>
            <a:off x="1371600" y="2205038"/>
            <a:ext cx="6400800" cy="4319587"/>
          </a:xfrm>
          <a:ln/>
        </p:spPr>
        <p:txBody>
          <a:bodyPr/>
          <a:p>
            <a:pPr defTabSz="914400">
              <a:buClrTx/>
              <a:buSzTx/>
              <a:buFontTx/>
            </a:pPr>
            <a:r>
              <a:rPr lang="en-US" altLang="x-none" sz="3200" kern="1200" baseline="0">
                <a:latin typeface="Arial" panose="020B0604020202020204" pitchFamily="34" charset="0"/>
              </a:rPr>
              <a:t>Third Edition</a:t>
            </a:r>
            <a:endParaRPr lang="en-US" altLang="x-none" sz="3200" kern="1200" baseline="0">
              <a:latin typeface="Arial" panose="020B0604020202020204" pitchFamily="34" charset="0"/>
            </a:endParaRPr>
          </a:p>
          <a:p>
            <a:pPr defTabSz="914400">
              <a:buClrTx/>
              <a:buSzTx/>
              <a:buFontTx/>
            </a:pPr>
            <a:r>
              <a:rPr lang="en-US" altLang="x-none" sz="3200" kern="1200" baseline="0">
                <a:latin typeface="Arial" panose="020B0604020202020204" pitchFamily="34" charset="0"/>
              </a:rPr>
              <a:t>by William Stallings</a:t>
            </a:r>
            <a:endParaRPr lang="en-US" altLang="x-none" sz="3200" kern="1200" baseline="0">
              <a:latin typeface="Arial" panose="020B0604020202020204" pitchFamily="34" charset="0"/>
            </a:endParaRPr>
          </a:p>
          <a:p>
            <a:pPr defTabSz="914400">
              <a:buClrTx/>
              <a:buSzTx/>
              <a:buFontTx/>
            </a:pPr>
            <a:endParaRPr lang="en-US" altLang="x-none" sz="3200" kern="1200" baseline="0">
              <a:latin typeface="Arial" panose="020B0604020202020204" pitchFamily="34" charset="0"/>
            </a:endParaRPr>
          </a:p>
          <a:p>
            <a:pPr defTabSz="914400">
              <a:buClrTx/>
              <a:buSzTx/>
              <a:buFontTx/>
            </a:pPr>
            <a:r>
              <a:rPr lang="en-US" altLang="x-none" sz="3200" kern="1200" baseline="0">
                <a:latin typeface="Arial" panose="020B0604020202020204" pitchFamily="34" charset="0"/>
              </a:rPr>
              <a:t>Lecture slides by </a:t>
            </a:r>
            <a:r>
              <a:rPr lang="en-US" altLang="x-none" sz="3200" kern="1200" baseline="0" err="1">
                <a:latin typeface="Arial" panose="020B0604020202020204" pitchFamily="34" charset="0"/>
              </a:rPr>
              <a:t>Lawrie</a:t>
            </a:r>
            <a:r>
              <a:rPr lang="en-US" altLang="x-none" sz="3200" kern="1200" baseline="0">
                <a:latin typeface="Arial" panose="020B0604020202020204" pitchFamily="34" charset="0"/>
              </a:rPr>
              <a:t> Brown</a:t>
            </a:r>
            <a:endParaRPr sz="3200" kern="1200" baseline="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55297"/>
          <p:cNvSpPr>
            <a:spLocks noGrp="1"/>
          </p:cNvSpPr>
          <p:nvPr>
            <p:ph type="title"/>
          </p:nvPr>
        </p:nvSpPr>
        <p:spPr>
          <a:ln/>
        </p:spPr>
        <p:txBody>
          <a:bodyPr anchor="ctr" anchorCtr="0"/>
          <a:p>
            <a:r>
              <a:t>Needham-Schroeder Protocol</a:t>
            </a:r>
          </a:p>
        </p:txBody>
      </p:sp>
      <p:sp>
        <p:nvSpPr>
          <p:cNvPr id="55299" name="Text Placeholder 55298"/>
          <p:cNvSpPr>
            <a:spLocks noGrp="1"/>
          </p:cNvSpPr>
          <p:nvPr>
            <p:ph type="body" idx="1"/>
          </p:nvPr>
        </p:nvSpPr>
        <p:spPr>
          <a:ln/>
        </p:spPr>
        <p:txBody>
          <a:bodyPr/>
          <a:p>
            <a:r>
              <a:t>original third-party key distribution protocol</a:t>
            </a:r>
          </a:p>
          <a:p>
            <a:r>
              <a:rPr lang="en-US" altLang="x-none"/>
              <a:t>for session between A B mediated by KDC</a:t>
            </a:r>
            <a:endParaRPr lang="en-US" altLang="x-none"/>
          </a:p>
          <a:p>
            <a:r>
              <a:rPr lang="en-US" altLang="x-none"/>
              <a:t>protocol overview is:</a:t>
            </a:r>
          </a:p>
          <a:p>
            <a:pPr lvl="1">
              <a:buNone/>
            </a:pPr>
            <a:r>
              <a:rPr b="1"/>
              <a:t>1. </a:t>
            </a:r>
            <a:r>
              <a:t>A</a:t>
            </a:r>
            <a:r>
              <a:rPr>
                <a:cs typeface="Arial" panose="020B0604020202020204" pitchFamily="34" charset="0"/>
              </a:rPr>
              <a:t>→</a:t>
            </a:r>
            <a:r>
              <a:t>KDC: </a:t>
            </a:r>
            <a:r>
              <a:rPr i="1"/>
              <a:t>ID</a:t>
            </a:r>
            <a:r>
              <a:rPr i="1" baseline="-25000"/>
              <a:t>A</a:t>
            </a:r>
            <a:r>
              <a:rPr i="1"/>
              <a:t> </a:t>
            </a:r>
            <a:r>
              <a:t>|| </a:t>
            </a:r>
            <a:r>
              <a:rPr i="1"/>
              <a:t>ID</a:t>
            </a:r>
            <a:r>
              <a:rPr i="1" baseline="-25000"/>
              <a:t>B</a:t>
            </a:r>
            <a:r>
              <a:rPr i="1"/>
              <a:t> </a:t>
            </a:r>
            <a:r>
              <a:t>|| </a:t>
            </a:r>
            <a:r>
              <a:rPr i="1"/>
              <a:t>N</a:t>
            </a:r>
            <a:r>
              <a:rPr i="1" baseline="-25000"/>
              <a:t>1</a:t>
            </a:r>
          </a:p>
          <a:p>
            <a:pPr lvl="1">
              <a:buNone/>
            </a:pPr>
            <a:r>
              <a:rPr b="1"/>
              <a:t>2</a:t>
            </a:r>
            <a:r>
              <a:t>. KDC</a:t>
            </a:r>
            <a:r>
              <a:rPr>
                <a:cs typeface="Arial" panose="020B0604020202020204" pitchFamily="34" charset="0"/>
              </a:rPr>
              <a:t>→</a:t>
            </a:r>
            <a:r>
              <a:t>A: </a:t>
            </a:r>
            <a:r>
              <a:rPr err="1"/>
              <a:t>E</a:t>
            </a:r>
            <a:r>
              <a:rPr baseline="-25000" err="1"/>
              <a:t>Ka</a:t>
            </a:r>
            <a:r>
              <a:rPr err="1"/>
              <a:t>[Ks</a:t>
            </a:r>
            <a:r>
              <a:rPr i="1"/>
              <a:t> </a:t>
            </a:r>
            <a:r>
              <a:t>|| </a:t>
            </a:r>
            <a:r>
              <a:rPr i="1"/>
              <a:t>ID</a:t>
            </a:r>
            <a:r>
              <a:rPr i="1" baseline="-25000"/>
              <a:t>B</a:t>
            </a:r>
            <a:r>
              <a:rPr i="1"/>
              <a:t> </a:t>
            </a:r>
            <a:r>
              <a:t>|| </a:t>
            </a:r>
            <a:r>
              <a:rPr i="1"/>
              <a:t>N</a:t>
            </a:r>
            <a:r>
              <a:rPr i="1" baseline="-25000"/>
              <a:t>1</a:t>
            </a:r>
            <a:r>
              <a:t> || </a:t>
            </a:r>
            <a:r>
              <a:rPr err="1"/>
              <a:t>E</a:t>
            </a:r>
            <a:r>
              <a:rPr i="1" baseline="-25000" err="1"/>
              <a:t>Kb</a:t>
            </a:r>
            <a:r>
              <a:rPr err="1"/>
              <a:t>[</a:t>
            </a:r>
            <a:r>
              <a:rPr i="1" err="1"/>
              <a:t>Ks</a:t>
            </a:r>
            <a:r>
              <a:rPr err="1"/>
              <a:t>||</a:t>
            </a:r>
            <a:r>
              <a:rPr i="1" err="1"/>
              <a:t>ID</a:t>
            </a:r>
            <a:r>
              <a:rPr i="1" baseline="-25000" err="1"/>
              <a:t>A</a:t>
            </a:r>
            <a:r>
              <a:t>] ]</a:t>
            </a:r>
            <a:endParaRPr i="1"/>
          </a:p>
          <a:p>
            <a:pPr lvl="1">
              <a:buNone/>
            </a:pPr>
            <a:r>
              <a:rPr b="1"/>
              <a:t>3. </a:t>
            </a:r>
            <a:r>
              <a:t>A</a:t>
            </a:r>
            <a:r>
              <a:rPr>
                <a:cs typeface="Arial" panose="020B0604020202020204" pitchFamily="34" charset="0"/>
              </a:rPr>
              <a:t>→</a:t>
            </a:r>
            <a:r>
              <a:t>B: </a:t>
            </a:r>
            <a:r>
              <a:rPr i="1" err="1"/>
              <a:t>E</a:t>
            </a:r>
            <a:r>
              <a:rPr i="1" baseline="-25000" err="1"/>
              <a:t>Kb</a:t>
            </a:r>
            <a:r>
              <a:rPr err="1"/>
              <a:t>[</a:t>
            </a:r>
            <a:r>
              <a:rPr i="1" err="1"/>
              <a:t>Ks</a:t>
            </a:r>
            <a:r>
              <a:rPr err="1"/>
              <a:t>||</a:t>
            </a:r>
            <a:r>
              <a:rPr i="1" err="1"/>
              <a:t>ID</a:t>
            </a:r>
            <a:r>
              <a:rPr i="1" baseline="-25000" err="1"/>
              <a:t>A</a:t>
            </a:r>
            <a:r>
              <a:t>]</a:t>
            </a:r>
            <a:endParaRPr i="1"/>
          </a:p>
          <a:p>
            <a:pPr lvl="1">
              <a:buNone/>
            </a:pPr>
            <a:r>
              <a:rPr b="1"/>
              <a:t>4. </a:t>
            </a:r>
            <a:r>
              <a:t>B</a:t>
            </a:r>
            <a:r>
              <a:rPr>
                <a:cs typeface="Arial" panose="020B0604020202020204" pitchFamily="34" charset="0"/>
              </a:rPr>
              <a:t>→</a:t>
            </a:r>
            <a:r>
              <a:t>A: </a:t>
            </a:r>
            <a:r>
              <a:rPr i="1"/>
              <a:t>E</a:t>
            </a:r>
            <a:r>
              <a:rPr i="1" baseline="-25000"/>
              <a:t>Ks</a:t>
            </a:r>
            <a:r>
              <a:t>[</a:t>
            </a:r>
            <a:r>
              <a:rPr i="1"/>
              <a:t>N</a:t>
            </a:r>
            <a:r>
              <a:rPr i="1" baseline="-25000"/>
              <a:t>2</a:t>
            </a:r>
            <a:r>
              <a:t>]</a:t>
            </a:r>
          </a:p>
          <a:p>
            <a:pPr lvl="1">
              <a:buNone/>
            </a:pPr>
            <a:r>
              <a:rPr b="1"/>
              <a:t>5. </a:t>
            </a:r>
            <a:r>
              <a:t>A</a:t>
            </a:r>
            <a:r>
              <a:rPr>
                <a:cs typeface="Arial" panose="020B0604020202020204" pitchFamily="34" charset="0"/>
              </a:rPr>
              <a:t>→</a:t>
            </a:r>
            <a:r>
              <a:t>B: </a:t>
            </a:r>
            <a:r>
              <a:rPr i="1"/>
              <a:t>E</a:t>
            </a:r>
            <a:r>
              <a:rPr i="1" baseline="-25000"/>
              <a:t>Ks</a:t>
            </a:r>
            <a:r>
              <a:t>[f(</a:t>
            </a:r>
            <a:r>
              <a:rPr i="1"/>
              <a:t>N</a:t>
            </a:r>
            <a:r>
              <a:rPr i="1" baseline="-25000"/>
              <a:t>2</a:t>
            </a:r>
            <a: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56321"/>
          <p:cNvSpPr>
            <a:spLocks noGrp="1"/>
          </p:cNvSpPr>
          <p:nvPr>
            <p:ph type="title"/>
          </p:nvPr>
        </p:nvSpPr>
        <p:spPr>
          <a:ln/>
        </p:spPr>
        <p:txBody>
          <a:bodyPr anchor="ctr" anchorCtr="0"/>
          <a:p>
            <a:r>
              <a:t>Needham-Schroeder Protocol</a:t>
            </a:r>
          </a:p>
        </p:txBody>
      </p:sp>
      <p:sp>
        <p:nvSpPr>
          <p:cNvPr id="56323" name="Text Placeholder 56322"/>
          <p:cNvSpPr>
            <a:spLocks noGrp="1"/>
          </p:cNvSpPr>
          <p:nvPr>
            <p:ph type="body" idx="1"/>
          </p:nvPr>
        </p:nvSpPr>
        <p:spPr>
          <a:ln/>
        </p:spPr>
        <p:txBody>
          <a:bodyPr/>
          <a:p>
            <a:pPr>
              <a:lnSpc>
                <a:spcPct val="90000"/>
              </a:lnSpc>
            </a:pPr>
            <a:r>
              <a:rPr lang="en-US" altLang="x-none"/>
              <a:t>used to securely distribute a new session key for communications between A &amp; B</a:t>
            </a:r>
            <a:endParaRPr lang="en-US" altLang="x-none"/>
          </a:p>
          <a:p>
            <a:pPr>
              <a:lnSpc>
                <a:spcPct val="90000"/>
              </a:lnSpc>
            </a:pPr>
            <a:r>
              <a:rPr lang="en-US" altLang="x-none"/>
              <a:t>but is vulnerable to a replay attack if an old session key has been compromised</a:t>
            </a:r>
            <a:endParaRPr lang="en-US" altLang="x-none"/>
          </a:p>
          <a:p>
            <a:pPr lvl="1">
              <a:lnSpc>
                <a:spcPct val="90000"/>
              </a:lnSpc>
            </a:pPr>
            <a:r>
              <a:rPr lang="en-US" altLang="x-none"/>
              <a:t>then message 3 can be resent convincing B that is communicating with A</a:t>
            </a:r>
            <a:endParaRPr lang="en-US" altLang="x-none"/>
          </a:p>
          <a:p>
            <a:pPr>
              <a:lnSpc>
                <a:spcPct val="90000"/>
              </a:lnSpc>
            </a:pPr>
            <a:r>
              <a:rPr lang="en-US" altLang="x-none"/>
              <a:t>modifications to address this require:</a:t>
            </a:r>
            <a:endParaRPr lang="en-US" altLang="x-none"/>
          </a:p>
          <a:p>
            <a:pPr lvl="1">
              <a:lnSpc>
                <a:spcPct val="90000"/>
              </a:lnSpc>
            </a:pPr>
            <a:r>
              <a:rPr lang="en-US" altLang="x-none"/>
              <a:t>timestamps (Denning 81)</a:t>
            </a:r>
            <a:endParaRPr lang="en-US" altLang="x-none"/>
          </a:p>
          <a:p>
            <a:pPr lvl="1">
              <a:lnSpc>
                <a:spcPct val="90000"/>
              </a:lnSpc>
            </a:pPr>
            <a:r>
              <a:rPr lang="en-US" altLang="x-none"/>
              <a:t>using an extra nonce (</a:t>
            </a:r>
            <a:r>
              <a:rPr lang="en-US" altLang="x-none" err="1"/>
              <a:t>Neuman</a:t>
            </a:r>
            <a:r>
              <a:rPr lang="en-US" altLang="x-none"/>
              <a:t> 93)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59393"/>
          <p:cNvSpPr>
            <a:spLocks noGrp="1"/>
          </p:cNvSpPr>
          <p:nvPr>
            <p:ph type="title"/>
          </p:nvPr>
        </p:nvSpPr>
        <p:spPr>
          <a:ln/>
        </p:spPr>
        <p:txBody>
          <a:bodyPr anchor="ctr" anchorCtr="0"/>
          <a:p>
            <a:r>
              <a:rPr lang="en-US" altLang="x-none"/>
              <a:t>Using Public-Key Encryption</a:t>
            </a:r>
          </a:p>
        </p:txBody>
      </p:sp>
      <p:sp>
        <p:nvSpPr>
          <p:cNvPr id="59395" name="Text Placeholder 59394"/>
          <p:cNvSpPr>
            <a:spLocks noGrp="1"/>
          </p:cNvSpPr>
          <p:nvPr>
            <p:ph type="body" idx="1"/>
          </p:nvPr>
        </p:nvSpPr>
        <p:spPr>
          <a:ln/>
        </p:spPr>
        <p:txBody>
          <a:bodyPr/>
          <a:p>
            <a:r>
              <a:rPr lang="en-US" altLang="x-none"/>
              <a:t>have a range of approaches based on the use of public-key encryption</a:t>
            </a:r>
            <a:endParaRPr lang="en-US" altLang="x-none"/>
          </a:p>
          <a:p>
            <a:r>
              <a:rPr lang="en-US" altLang="x-none"/>
              <a:t>need to ensure have correct public keys for other parties</a:t>
            </a:r>
            <a:endParaRPr lang="en-US" altLang="x-none"/>
          </a:p>
          <a:p>
            <a:r>
              <a:rPr lang="en-US" altLang="x-none"/>
              <a:t>using a central Authentication Server (AS)</a:t>
            </a:r>
            <a:endParaRPr lang="en-US" altLang="x-none"/>
          </a:p>
          <a:p>
            <a:r>
              <a:rPr lang="en-US" altLang="x-none"/>
              <a:t>various protocols exist using timestamps or </a:t>
            </a:r>
            <a:r>
              <a:rPr lang="en-US" altLang="x-none" err="1"/>
              <a:t>nonces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60417"/>
          <p:cNvSpPr>
            <a:spLocks noGrp="1"/>
          </p:cNvSpPr>
          <p:nvPr>
            <p:ph type="title"/>
          </p:nvPr>
        </p:nvSpPr>
        <p:spPr>
          <a:ln/>
        </p:spPr>
        <p:txBody>
          <a:bodyPr anchor="ctr" anchorCtr="0"/>
          <a:p>
            <a:r>
              <a:rPr lang="en-US" altLang="x-none"/>
              <a:t>Denning AS Protocol</a:t>
            </a:r>
          </a:p>
        </p:txBody>
      </p:sp>
      <p:sp>
        <p:nvSpPr>
          <p:cNvPr id="60419" name="Text Placeholder 60418"/>
          <p:cNvSpPr>
            <a:spLocks noGrp="1"/>
          </p:cNvSpPr>
          <p:nvPr>
            <p:ph type="body" idx="1"/>
          </p:nvPr>
        </p:nvSpPr>
        <p:spPr>
          <a:ln/>
        </p:spPr>
        <p:txBody>
          <a:bodyPr/>
          <a:p>
            <a:pPr>
              <a:lnSpc>
                <a:spcPct val="90000"/>
              </a:lnSpc>
            </a:pPr>
            <a:r>
              <a:rPr lang="en-US" altLang="x-none"/>
              <a:t>Denning 81 presented the following:</a:t>
            </a:r>
            <a:endParaRPr lang="en-US" altLang="x-none"/>
          </a:p>
          <a:p>
            <a:pPr lvl="1">
              <a:lnSpc>
                <a:spcPct val="90000"/>
              </a:lnSpc>
              <a:buNone/>
            </a:pPr>
            <a:r>
              <a:rPr b="1"/>
              <a:t>1. </a:t>
            </a:r>
            <a:r>
              <a:t>A</a:t>
            </a:r>
            <a:r>
              <a:rPr>
                <a:cs typeface="Arial" panose="020B0604020202020204" pitchFamily="34" charset="0"/>
              </a:rPr>
              <a:t>→</a:t>
            </a:r>
            <a:r>
              <a:t>AS: </a:t>
            </a:r>
            <a:r>
              <a:rPr i="1"/>
              <a:t>ID</a:t>
            </a:r>
            <a:r>
              <a:rPr i="1" baseline="-25000"/>
              <a:t>A</a:t>
            </a:r>
            <a:r>
              <a:rPr i="1"/>
              <a:t> </a:t>
            </a:r>
            <a:r>
              <a:t>|| </a:t>
            </a:r>
            <a:r>
              <a:rPr i="1"/>
              <a:t>ID</a:t>
            </a:r>
            <a:r>
              <a:rPr i="1" baseline="-25000"/>
              <a:t>B</a:t>
            </a:r>
            <a:endParaRPr i="1"/>
          </a:p>
          <a:p>
            <a:pPr lvl="1">
              <a:lnSpc>
                <a:spcPct val="90000"/>
              </a:lnSpc>
              <a:buNone/>
            </a:pPr>
            <a:r>
              <a:rPr b="1"/>
              <a:t>2. </a:t>
            </a:r>
            <a:r>
              <a:t>AS</a:t>
            </a:r>
            <a:r>
              <a:rPr>
                <a:cs typeface="Arial" panose="020B0604020202020204" pitchFamily="34" charset="0"/>
              </a:rPr>
              <a:t>→</a:t>
            </a:r>
            <a:r>
              <a:t>A: </a:t>
            </a:r>
            <a:r>
              <a:rPr err="1"/>
              <a:t>E</a:t>
            </a:r>
            <a:r>
              <a:rPr baseline="-25000" err="1"/>
              <a:t>KRas</a:t>
            </a:r>
            <a:r>
              <a:rPr err="1"/>
              <a:t>[</a:t>
            </a:r>
            <a:r>
              <a:rPr i="1" err="1"/>
              <a:t>ID</a:t>
            </a:r>
            <a:r>
              <a:rPr i="1" baseline="-25000" err="1"/>
              <a:t>A</a:t>
            </a:r>
            <a:r>
              <a:rPr err="1"/>
              <a:t>||KU</a:t>
            </a:r>
            <a:r>
              <a:rPr i="1" baseline="-25000" err="1"/>
              <a:t>a</a:t>
            </a:r>
            <a:r>
              <a:rPr err="1"/>
              <a:t>||T</a:t>
            </a:r>
            <a:r>
              <a:t>] || </a:t>
            </a:r>
            <a:r>
              <a:rPr err="1"/>
              <a:t>E</a:t>
            </a:r>
            <a:r>
              <a:rPr baseline="-25000" err="1"/>
              <a:t>KRas</a:t>
            </a:r>
            <a:r>
              <a:rPr err="1"/>
              <a:t>[</a:t>
            </a:r>
            <a:r>
              <a:rPr i="1" err="1"/>
              <a:t>ID</a:t>
            </a:r>
            <a:r>
              <a:rPr i="1" baseline="-25000" err="1"/>
              <a:t>B</a:t>
            </a:r>
            <a:r>
              <a:rPr err="1"/>
              <a:t>||KU</a:t>
            </a:r>
            <a:r>
              <a:rPr i="1" baseline="-25000" err="1"/>
              <a:t>b</a:t>
            </a:r>
            <a:r>
              <a:rPr err="1"/>
              <a:t>||T</a:t>
            </a:r>
            <a:r>
              <a:t>] </a:t>
            </a:r>
          </a:p>
          <a:p>
            <a:pPr lvl="1">
              <a:lnSpc>
                <a:spcPct val="90000"/>
              </a:lnSpc>
              <a:buNone/>
            </a:pPr>
            <a:r>
              <a:rPr b="1"/>
              <a:t>3. </a:t>
            </a:r>
            <a:r>
              <a:t>A</a:t>
            </a:r>
            <a:r>
              <a:rPr>
                <a:cs typeface="Arial" panose="020B0604020202020204" pitchFamily="34" charset="0"/>
              </a:rPr>
              <a:t>→</a:t>
            </a:r>
            <a:r>
              <a:t>B: </a:t>
            </a:r>
            <a:r>
              <a:rPr err="1"/>
              <a:t>E</a:t>
            </a:r>
            <a:r>
              <a:rPr baseline="-25000" err="1"/>
              <a:t>KRas</a:t>
            </a:r>
            <a:r>
              <a:rPr err="1"/>
              <a:t>[</a:t>
            </a:r>
            <a:r>
              <a:rPr i="1" err="1"/>
              <a:t>ID</a:t>
            </a:r>
            <a:r>
              <a:rPr i="1" baseline="-25000" err="1"/>
              <a:t>A</a:t>
            </a:r>
            <a:r>
              <a:rPr err="1"/>
              <a:t>||KU</a:t>
            </a:r>
            <a:r>
              <a:rPr i="1" baseline="-25000" err="1"/>
              <a:t>a</a:t>
            </a:r>
            <a:r>
              <a:rPr err="1"/>
              <a:t>||T</a:t>
            </a:r>
            <a:r>
              <a:t>] || </a:t>
            </a:r>
            <a:r>
              <a:rPr err="1"/>
              <a:t>E</a:t>
            </a:r>
            <a:r>
              <a:rPr baseline="-25000" err="1"/>
              <a:t>KRas</a:t>
            </a:r>
            <a:r>
              <a:rPr err="1"/>
              <a:t>[</a:t>
            </a:r>
            <a:r>
              <a:rPr i="1" err="1"/>
              <a:t>ID</a:t>
            </a:r>
            <a:r>
              <a:rPr i="1" baseline="-25000" err="1"/>
              <a:t>B</a:t>
            </a:r>
            <a:r>
              <a:rPr err="1"/>
              <a:t>||KU</a:t>
            </a:r>
            <a:r>
              <a:rPr i="1" baseline="-25000" err="1"/>
              <a:t>b</a:t>
            </a:r>
            <a:r>
              <a:rPr err="1"/>
              <a:t>||T</a:t>
            </a:r>
            <a:r>
              <a:t>] || </a:t>
            </a:r>
            <a:r>
              <a:rPr err="1"/>
              <a:t>E</a:t>
            </a:r>
            <a:r>
              <a:rPr baseline="-25000" err="1"/>
              <a:t>KUb</a:t>
            </a:r>
            <a:r>
              <a:rPr err="1"/>
              <a:t>[E</a:t>
            </a:r>
            <a:r>
              <a:rPr baseline="-25000" err="1"/>
              <a:t>KRas</a:t>
            </a:r>
            <a:r>
              <a:rPr err="1"/>
              <a:t>[K</a:t>
            </a:r>
            <a:r>
              <a:rPr i="1" baseline="-25000" err="1"/>
              <a:t>s</a:t>
            </a:r>
            <a:r>
              <a:rPr err="1"/>
              <a:t>||T</a:t>
            </a:r>
            <a:r>
              <a:t>]] </a:t>
            </a:r>
          </a:p>
          <a:p>
            <a:pPr>
              <a:lnSpc>
                <a:spcPct val="90000"/>
              </a:lnSpc>
            </a:pPr>
            <a:r>
              <a:rPr lang="en-US" altLang="x-none"/>
              <a:t>note session key is chosen by A, hence AS need not be trusted to protect it</a:t>
            </a:r>
            <a:endParaRPr lang="en-US" altLang="x-none"/>
          </a:p>
          <a:p>
            <a:pPr>
              <a:lnSpc>
                <a:spcPct val="90000"/>
              </a:lnSpc>
            </a:pPr>
            <a:r>
              <a:rPr lang="en-US" altLang="x-none"/>
              <a:t>timestamps prevent replay but require synchronized clocks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61441"/>
          <p:cNvSpPr>
            <a:spLocks noGrp="1"/>
          </p:cNvSpPr>
          <p:nvPr>
            <p:ph type="title"/>
          </p:nvPr>
        </p:nvSpPr>
        <p:spPr>
          <a:ln/>
        </p:spPr>
        <p:txBody>
          <a:bodyPr anchor="ctr" anchorCtr="0"/>
          <a:p>
            <a:r>
              <a:rPr lang="en-US" altLang="x-none"/>
              <a:t>One-Way Authentication</a:t>
            </a:r>
          </a:p>
        </p:txBody>
      </p:sp>
      <p:sp>
        <p:nvSpPr>
          <p:cNvPr id="61443" name="Text Placeholder 61442"/>
          <p:cNvSpPr>
            <a:spLocks noGrp="1"/>
          </p:cNvSpPr>
          <p:nvPr>
            <p:ph type="body" idx="1"/>
          </p:nvPr>
        </p:nvSpPr>
        <p:spPr>
          <a:ln/>
        </p:spPr>
        <p:txBody>
          <a:bodyPr/>
          <a:p>
            <a:r>
              <a:rPr lang="en-US" altLang="x-none"/>
              <a:t>required when sender &amp; receiver are not in communications at same time (</a:t>
            </a:r>
            <a:r>
              <a:rPr lang="en-US" altLang="x-none" err="1"/>
              <a:t>eg</a:t>
            </a:r>
            <a:r>
              <a:rPr lang="en-US" altLang="x-none"/>
              <a:t>. email)</a:t>
            </a:r>
            <a:endParaRPr lang="en-US" altLang="x-none"/>
          </a:p>
          <a:p>
            <a:r>
              <a:rPr lang="en-US" altLang="x-none"/>
              <a:t>have header in clear so can be delivered by email system</a:t>
            </a:r>
            <a:endParaRPr lang="en-US" altLang="x-none"/>
          </a:p>
          <a:p>
            <a:r>
              <a:rPr lang="en-US" altLang="x-none"/>
              <a:t>may want contents of body protected &amp; sender authenticated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62465"/>
          <p:cNvSpPr>
            <a:spLocks noGrp="1"/>
          </p:cNvSpPr>
          <p:nvPr>
            <p:ph type="title"/>
          </p:nvPr>
        </p:nvSpPr>
        <p:spPr>
          <a:ln/>
        </p:spPr>
        <p:txBody>
          <a:bodyPr anchor="ctr" anchorCtr="0"/>
          <a:p>
            <a:r>
              <a:rPr lang="en-US" altLang="x-none"/>
              <a:t>Using Symmetric Encryption</a:t>
            </a:r>
          </a:p>
        </p:txBody>
      </p:sp>
      <p:sp>
        <p:nvSpPr>
          <p:cNvPr id="62467" name="Text Placeholder 62466"/>
          <p:cNvSpPr>
            <a:spLocks noGrp="1"/>
          </p:cNvSpPr>
          <p:nvPr>
            <p:ph type="body" idx="1"/>
          </p:nvPr>
        </p:nvSpPr>
        <p:spPr>
          <a:ln/>
        </p:spPr>
        <p:txBody>
          <a:bodyPr/>
          <a:p>
            <a:r>
              <a:rPr lang="en-US" altLang="x-none"/>
              <a:t>can refine use of KDC but can’t have final exchange of </a:t>
            </a:r>
            <a:r>
              <a:rPr lang="en-US" altLang="x-none" err="1"/>
              <a:t>nonces</a:t>
            </a:r>
            <a:r>
              <a:rPr lang="en-US" altLang="x-none"/>
              <a:t>, </a:t>
            </a:r>
            <a:r>
              <a:rPr lang="en-US" altLang="x-none" err="1"/>
              <a:t>vis</a:t>
            </a:r>
            <a:r>
              <a:rPr lang="en-US" altLang="x-none"/>
              <a:t>:</a:t>
            </a:r>
            <a:endParaRPr lang="en-US" altLang="x-none"/>
          </a:p>
          <a:p>
            <a:pPr lvl="1">
              <a:buNone/>
            </a:pPr>
            <a:r>
              <a:rPr b="1"/>
              <a:t>1. </a:t>
            </a:r>
            <a:r>
              <a:t>A</a:t>
            </a:r>
            <a:r>
              <a:rPr>
                <a:cs typeface="Arial" panose="020B0604020202020204" pitchFamily="34" charset="0"/>
              </a:rPr>
              <a:t>→</a:t>
            </a:r>
            <a:r>
              <a:t>KDC: </a:t>
            </a:r>
            <a:r>
              <a:rPr i="1"/>
              <a:t>ID</a:t>
            </a:r>
            <a:r>
              <a:rPr i="1" baseline="-25000"/>
              <a:t>A</a:t>
            </a:r>
            <a:r>
              <a:rPr i="1"/>
              <a:t> </a:t>
            </a:r>
            <a:r>
              <a:t>|| </a:t>
            </a:r>
            <a:r>
              <a:rPr i="1"/>
              <a:t>ID</a:t>
            </a:r>
            <a:r>
              <a:rPr i="1" baseline="-25000"/>
              <a:t>B</a:t>
            </a:r>
            <a:r>
              <a:rPr i="1"/>
              <a:t> </a:t>
            </a:r>
            <a:r>
              <a:t>|| </a:t>
            </a:r>
            <a:r>
              <a:rPr i="1"/>
              <a:t>N</a:t>
            </a:r>
            <a:r>
              <a:rPr i="1" baseline="-25000"/>
              <a:t>1</a:t>
            </a:r>
          </a:p>
          <a:p>
            <a:pPr lvl="1">
              <a:buNone/>
            </a:pPr>
            <a:r>
              <a:rPr b="1"/>
              <a:t>2</a:t>
            </a:r>
            <a:r>
              <a:t>. KDC</a:t>
            </a:r>
            <a:r>
              <a:rPr>
                <a:cs typeface="Arial" panose="020B0604020202020204" pitchFamily="34" charset="0"/>
              </a:rPr>
              <a:t>→</a:t>
            </a:r>
            <a:r>
              <a:t>A: </a:t>
            </a:r>
            <a:r>
              <a:rPr err="1"/>
              <a:t>E</a:t>
            </a:r>
            <a:r>
              <a:rPr baseline="-25000" err="1"/>
              <a:t>Ka</a:t>
            </a:r>
            <a:r>
              <a:rPr err="1"/>
              <a:t>[Ks</a:t>
            </a:r>
            <a:r>
              <a:rPr i="1"/>
              <a:t> </a:t>
            </a:r>
            <a:r>
              <a:t>|| </a:t>
            </a:r>
            <a:r>
              <a:rPr i="1"/>
              <a:t>ID</a:t>
            </a:r>
            <a:r>
              <a:rPr i="1" baseline="-25000"/>
              <a:t>B</a:t>
            </a:r>
            <a:r>
              <a:rPr i="1"/>
              <a:t> </a:t>
            </a:r>
            <a:r>
              <a:t>|| </a:t>
            </a:r>
            <a:r>
              <a:rPr i="1"/>
              <a:t>N</a:t>
            </a:r>
            <a:r>
              <a:rPr i="1" baseline="-25000"/>
              <a:t>1</a:t>
            </a:r>
            <a:r>
              <a:t> || </a:t>
            </a:r>
            <a:r>
              <a:rPr err="1"/>
              <a:t>E</a:t>
            </a:r>
            <a:r>
              <a:rPr i="1" baseline="-25000" err="1"/>
              <a:t>Kb</a:t>
            </a:r>
            <a:r>
              <a:rPr err="1"/>
              <a:t>[</a:t>
            </a:r>
            <a:r>
              <a:rPr i="1" err="1"/>
              <a:t>Ks</a:t>
            </a:r>
            <a:r>
              <a:rPr err="1"/>
              <a:t>||</a:t>
            </a:r>
            <a:r>
              <a:rPr i="1" err="1"/>
              <a:t>ID</a:t>
            </a:r>
            <a:r>
              <a:rPr i="1" baseline="-25000" err="1"/>
              <a:t>A</a:t>
            </a:r>
            <a:r>
              <a:t>] ]</a:t>
            </a:r>
            <a:endParaRPr i="1"/>
          </a:p>
          <a:p>
            <a:pPr lvl="1">
              <a:buNone/>
            </a:pPr>
            <a:r>
              <a:rPr b="1"/>
              <a:t>3. </a:t>
            </a:r>
            <a:r>
              <a:t>A</a:t>
            </a:r>
            <a:r>
              <a:rPr>
                <a:cs typeface="Arial" panose="020B0604020202020204" pitchFamily="34" charset="0"/>
              </a:rPr>
              <a:t>→</a:t>
            </a:r>
            <a:r>
              <a:t>B: </a:t>
            </a:r>
            <a:r>
              <a:rPr i="1" err="1"/>
              <a:t>E</a:t>
            </a:r>
            <a:r>
              <a:rPr i="1" baseline="-25000" err="1"/>
              <a:t>Kb</a:t>
            </a:r>
            <a:r>
              <a:rPr err="1"/>
              <a:t>[</a:t>
            </a:r>
            <a:r>
              <a:rPr i="1" err="1"/>
              <a:t>Ks</a:t>
            </a:r>
            <a:r>
              <a:rPr err="1"/>
              <a:t>||</a:t>
            </a:r>
            <a:r>
              <a:rPr i="1" err="1"/>
              <a:t>ID</a:t>
            </a:r>
            <a:r>
              <a:rPr i="1" baseline="-25000" err="1"/>
              <a:t>A</a:t>
            </a:r>
            <a:r>
              <a:t>] || </a:t>
            </a:r>
            <a:r>
              <a:rPr err="1"/>
              <a:t>E</a:t>
            </a:r>
            <a:r>
              <a:rPr baseline="-25000" err="1"/>
              <a:t>Ks</a:t>
            </a:r>
            <a:r>
              <a:rPr err="1"/>
              <a:t>[M</a:t>
            </a:r>
            <a:r>
              <a:t>]</a:t>
            </a:r>
          </a:p>
          <a:p>
            <a:r>
              <a:rPr i="1"/>
              <a:t> </a:t>
            </a:r>
            <a:r>
              <a:t>does not protect against replays</a:t>
            </a:r>
          </a:p>
          <a:p>
            <a:pPr lvl="1"/>
            <a:r>
              <a:rPr lang="en-US" altLang="x-none"/>
              <a:t>could rely on timestamp in message, though email delays make this problematic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63489"/>
          <p:cNvSpPr>
            <a:spLocks noGrp="1"/>
          </p:cNvSpPr>
          <p:nvPr>
            <p:ph type="title"/>
          </p:nvPr>
        </p:nvSpPr>
        <p:spPr>
          <a:ln/>
        </p:spPr>
        <p:txBody>
          <a:bodyPr anchor="ctr" anchorCtr="0"/>
          <a:p>
            <a:r>
              <a:rPr lang="en-US" altLang="x-none"/>
              <a:t>Public-Key Approaches</a:t>
            </a:r>
          </a:p>
        </p:txBody>
      </p:sp>
      <p:sp>
        <p:nvSpPr>
          <p:cNvPr id="63491" name="Text Placeholder 63490"/>
          <p:cNvSpPr>
            <a:spLocks noGrp="1"/>
          </p:cNvSpPr>
          <p:nvPr>
            <p:ph type="body" idx="1"/>
          </p:nvPr>
        </p:nvSpPr>
        <p:spPr>
          <a:xfrm>
            <a:off x="457200" y="1600200"/>
            <a:ext cx="8507413" cy="4525963"/>
          </a:xfrm>
          <a:ln/>
        </p:spPr>
        <p:txBody>
          <a:bodyPr/>
          <a:p>
            <a:r>
              <a:rPr lang="en-US" altLang="x-none"/>
              <a:t>have seen some public-key approaches</a:t>
            </a:r>
            <a:endParaRPr lang="en-US" altLang="x-none"/>
          </a:p>
          <a:p>
            <a:r>
              <a:rPr lang="en-US" altLang="x-none"/>
              <a:t>if confidentiality is major concern, can use:</a:t>
            </a:r>
            <a:endParaRPr lang="en-US" altLang="x-none"/>
          </a:p>
          <a:p>
            <a:pPr lvl="1">
              <a:buNone/>
            </a:pPr>
            <a:r>
              <a:t>A</a:t>
            </a:r>
            <a:r>
              <a:rPr>
                <a:cs typeface="Arial" panose="020B0604020202020204" pitchFamily="34" charset="0"/>
              </a:rPr>
              <a:t>→</a:t>
            </a:r>
            <a:r>
              <a:t>B: </a:t>
            </a:r>
            <a:r>
              <a:rPr err="1"/>
              <a:t>E</a:t>
            </a:r>
            <a:r>
              <a:rPr baseline="-25000" err="1"/>
              <a:t>KUb</a:t>
            </a:r>
            <a:r>
              <a:rPr err="1"/>
              <a:t>[Ks</a:t>
            </a:r>
            <a:r>
              <a:t>] || </a:t>
            </a:r>
            <a:r>
              <a:rPr err="1"/>
              <a:t>E</a:t>
            </a:r>
            <a:r>
              <a:rPr baseline="-25000" err="1"/>
              <a:t>Ks</a:t>
            </a:r>
            <a:r>
              <a:rPr err="1"/>
              <a:t>[M</a:t>
            </a:r>
            <a:r>
              <a:t>]</a:t>
            </a:r>
          </a:p>
          <a:p>
            <a:pPr lvl="1"/>
            <a:r>
              <a:rPr lang="en-US" altLang="x-none"/>
              <a:t>has encrypted session key, encrypted message</a:t>
            </a:r>
            <a:endParaRPr lang="en-US" altLang="x-none"/>
          </a:p>
          <a:p>
            <a:r>
              <a:rPr lang="en-US" altLang="x-none"/>
              <a:t>if authentication needed use a digital signature with a digital certificate:</a:t>
            </a:r>
            <a:endParaRPr lang="en-US" altLang="x-none"/>
          </a:p>
          <a:p>
            <a:pPr lvl="1">
              <a:buNone/>
            </a:pPr>
            <a:r>
              <a:t>A</a:t>
            </a:r>
            <a:r>
              <a:rPr>
                <a:cs typeface="Arial" panose="020B0604020202020204" pitchFamily="34" charset="0"/>
              </a:rPr>
              <a:t>→</a:t>
            </a:r>
            <a:r>
              <a:t>B: M || </a:t>
            </a:r>
            <a:r>
              <a:rPr err="1"/>
              <a:t>E</a:t>
            </a:r>
            <a:r>
              <a:rPr baseline="-25000" err="1"/>
              <a:t>KRa</a:t>
            </a:r>
            <a:r>
              <a:rPr err="1"/>
              <a:t>[H(M</a:t>
            </a:r>
            <a:r>
              <a:t>)] || </a:t>
            </a:r>
            <a:r>
              <a:rPr err="1"/>
              <a:t>E</a:t>
            </a:r>
            <a:r>
              <a:rPr baseline="-25000" err="1"/>
              <a:t>KRas</a:t>
            </a:r>
            <a:r>
              <a:rPr err="1"/>
              <a:t>[T||ID</a:t>
            </a:r>
            <a:r>
              <a:rPr baseline="-25000" err="1"/>
              <a:t>A</a:t>
            </a:r>
            <a:r>
              <a:rPr err="1"/>
              <a:t>||KU</a:t>
            </a:r>
            <a:r>
              <a:rPr baseline="-25000" err="1"/>
              <a:t>a</a:t>
            </a:r>
            <a:r>
              <a:t>] </a:t>
            </a:r>
          </a:p>
          <a:p>
            <a:pPr lvl="1"/>
            <a:r>
              <a:rPr lang="en-US" altLang="x-none"/>
              <a:t>with message, signature, certificate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64513"/>
          <p:cNvSpPr>
            <a:spLocks noGrp="1"/>
          </p:cNvSpPr>
          <p:nvPr>
            <p:ph type="title"/>
          </p:nvPr>
        </p:nvSpPr>
        <p:spPr>
          <a:ln/>
        </p:spPr>
        <p:txBody>
          <a:bodyPr anchor="ctr" anchorCtr="0"/>
          <a:p>
            <a:r>
              <a:rPr sz="4000"/>
              <a:t>Digital Signature </a:t>
            </a:r>
            <a:r>
              <a:rPr lang="en-US" altLang="x-none" sz="4000"/>
              <a:t>Standard </a:t>
            </a:r>
            <a:r>
              <a:rPr sz="4000"/>
              <a:t>(DSS)</a:t>
            </a:r>
            <a:endParaRPr sz="4000"/>
          </a:p>
        </p:txBody>
      </p:sp>
      <p:sp>
        <p:nvSpPr>
          <p:cNvPr id="64515" name="Text Placeholder 64514"/>
          <p:cNvSpPr>
            <a:spLocks noGrp="1"/>
          </p:cNvSpPr>
          <p:nvPr>
            <p:ph type="body" idx="1"/>
          </p:nvPr>
        </p:nvSpPr>
        <p:spPr>
          <a:ln/>
        </p:spPr>
        <p:txBody>
          <a:bodyPr/>
          <a:p>
            <a:r>
              <a:rPr sz="2800"/>
              <a:t>US Govt approved signature scheme FIPS 186</a:t>
            </a:r>
            <a:endParaRPr sz="2800"/>
          </a:p>
          <a:p>
            <a:r>
              <a:rPr sz="2800"/>
              <a:t>uses the SHA hash algorithm </a:t>
            </a:r>
            <a:endParaRPr sz="2800"/>
          </a:p>
          <a:p>
            <a:r>
              <a:rPr sz="2800"/>
              <a:t>designed by NIST &amp; NSA in early 90's </a:t>
            </a:r>
            <a:endParaRPr sz="2800"/>
          </a:p>
          <a:p>
            <a:r>
              <a:rPr sz="2800"/>
              <a:t>DSS is the standard, DSA is the algorithm</a:t>
            </a:r>
            <a:endParaRPr sz="2800"/>
          </a:p>
          <a:p>
            <a:r>
              <a:rPr sz="2800"/>
              <a:t>a variant on </a:t>
            </a:r>
            <a:r>
              <a:rPr sz="2800" err="1"/>
              <a:t>ElGamal</a:t>
            </a:r>
            <a:r>
              <a:rPr sz="2800"/>
              <a:t> and </a:t>
            </a:r>
            <a:r>
              <a:rPr sz="2800" err="1"/>
              <a:t>Schnorr</a:t>
            </a:r>
            <a:r>
              <a:rPr sz="2800"/>
              <a:t> schemes </a:t>
            </a:r>
            <a:endParaRPr sz="2800"/>
          </a:p>
          <a:p>
            <a:r>
              <a:rPr sz="2800"/>
              <a:t>creates a 320 bit signature, but with 512-1024 bit security </a:t>
            </a:r>
            <a:endParaRPr sz="2800"/>
          </a:p>
          <a:p>
            <a:r>
              <a:rPr sz="2800"/>
              <a:t>security depends on difficulty of computing discrete logarithms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66561"/>
          <p:cNvSpPr>
            <a:spLocks noGrp="1"/>
          </p:cNvSpPr>
          <p:nvPr>
            <p:ph type="title"/>
          </p:nvPr>
        </p:nvSpPr>
        <p:spPr>
          <a:ln/>
        </p:spPr>
        <p:txBody>
          <a:bodyPr anchor="ctr" anchorCtr="0"/>
          <a:p>
            <a:r>
              <a:t>DSA Key Generation</a:t>
            </a:r>
          </a:p>
        </p:txBody>
      </p:sp>
      <p:sp>
        <p:nvSpPr>
          <p:cNvPr id="66563" name="Text Placeholder 66562"/>
          <p:cNvSpPr>
            <a:spLocks noGrp="1"/>
          </p:cNvSpPr>
          <p:nvPr>
            <p:ph type="body" idx="1"/>
          </p:nvPr>
        </p:nvSpPr>
        <p:spPr>
          <a:ln/>
        </p:spPr>
        <p:txBody>
          <a:bodyPr/>
          <a:p>
            <a:r>
              <a:rPr sz="2800"/>
              <a:t>have shared global public key values (</a:t>
            </a:r>
            <a:r>
              <a:rPr sz="2800" err="1"/>
              <a:t>p,q,g</a:t>
            </a:r>
            <a:r>
              <a:rPr sz="2800"/>
              <a:t>): </a:t>
            </a:r>
            <a:endParaRPr sz="2800"/>
          </a:p>
          <a:p>
            <a:pPr lvl="1"/>
            <a:r>
              <a:rPr sz="2400"/>
              <a:t>a large prime </a:t>
            </a:r>
            <a:r>
              <a:rPr sz="2400">
                <a:latin typeface="Courier New" panose="02070309020205020404" pitchFamily="49" charset="0"/>
              </a:rPr>
              <a:t>p = 2</a:t>
            </a:r>
            <a:r>
              <a:rPr sz="2400" baseline="30000">
                <a:latin typeface="Courier New" panose="02070309020205020404" pitchFamily="49" charset="0"/>
              </a:rPr>
              <a:t>L</a:t>
            </a:r>
            <a:r>
              <a:rPr sz="2400"/>
              <a:t> </a:t>
            </a:r>
            <a:endParaRPr sz="2400"/>
          </a:p>
          <a:p>
            <a:pPr lvl="2"/>
            <a:r>
              <a:rPr sz="2000"/>
              <a:t>where L= 512 to 1024 bits and is a multiple of 64 </a:t>
            </a:r>
            <a:endParaRPr sz="2000"/>
          </a:p>
          <a:p>
            <a:pPr lvl="1"/>
            <a:r>
              <a:rPr sz="2400"/>
              <a:t>choose q, a 160 bit prime factor of p-1 </a:t>
            </a:r>
            <a:endParaRPr sz="2400"/>
          </a:p>
          <a:p>
            <a:pPr lvl="1"/>
            <a:r>
              <a:rPr sz="2400"/>
              <a:t>choose </a:t>
            </a:r>
            <a:r>
              <a:rPr sz="2400">
                <a:latin typeface="Courier New" panose="02070309020205020404" pitchFamily="49" charset="0"/>
              </a:rPr>
              <a:t>g = h</a:t>
            </a:r>
            <a:r>
              <a:rPr sz="2400" baseline="30000">
                <a:latin typeface="Courier New" panose="02070309020205020404" pitchFamily="49" charset="0"/>
              </a:rPr>
              <a:t>(p-1)/q</a:t>
            </a:r>
            <a:r>
              <a:rPr sz="2400"/>
              <a:t> </a:t>
            </a:r>
            <a:endParaRPr sz="2400"/>
          </a:p>
          <a:p>
            <a:pPr lvl="2"/>
            <a:r>
              <a:rPr sz="2000"/>
              <a:t>where  </a:t>
            </a:r>
            <a:r>
              <a:rPr sz="2000">
                <a:latin typeface="Courier New" panose="02070309020205020404" pitchFamily="49" charset="0"/>
              </a:rPr>
              <a:t>h&lt;p-1, h</a:t>
            </a:r>
            <a:r>
              <a:rPr sz="2000" baseline="30000">
                <a:latin typeface="Courier New" panose="02070309020205020404" pitchFamily="49" charset="0"/>
              </a:rPr>
              <a:t>(p-1)/q </a:t>
            </a:r>
            <a:r>
              <a:rPr sz="2000">
                <a:latin typeface="Courier New" panose="02070309020205020404" pitchFamily="49" charset="0"/>
              </a:rPr>
              <a:t>(mod p) &gt; 1</a:t>
            </a:r>
            <a:r>
              <a:rPr sz="2000"/>
              <a:t> </a:t>
            </a:r>
            <a:endParaRPr sz="2000"/>
          </a:p>
          <a:p>
            <a:r>
              <a:rPr sz="2800"/>
              <a:t>users choose private &amp; compute public key: </a:t>
            </a:r>
            <a:endParaRPr sz="2800"/>
          </a:p>
          <a:p>
            <a:pPr lvl="1"/>
            <a:r>
              <a:rPr sz="2400"/>
              <a:t>choose </a:t>
            </a:r>
            <a:r>
              <a:rPr sz="2400">
                <a:latin typeface="Courier New" panose="02070309020205020404" pitchFamily="49" charset="0"/>
              </a:rPr>
              <a:t>x&lt;q</a:t>
            </a:r>
            <a:r>
              <a:rPr sz="2400"/>
              <a:t> </a:t>
            </a:r>
            <a:endParaRPr sz="2400"/>
          </a:p>
          <a:p>
            <a:pPr lvl="1"/>
            <a:r>
              <a:rPr sz="2400"/>
              <a:t>compute </a:t>
            </a:r>
            <a:r>
              <a:rPr sz="2400">
                <a:latin typeface="Courier New" panose="02070309020205020404" pitchFamily="49" charset="0"/>
              </a:rPr>
              <a:t>y = </a:t>
            </a:r>
            <a:r>
              <a:rPr sz="2400" err="1">
                <a:latin typeface="Courier New" panose="02070309020205020404" pitchFamily="49" charset="0"/>
              </a:rPr>
              <a:t>g</a:t>
            </a:r>
            <a:r>
              <a:rPr sz="2400" baseline="30000" err="1">
                <a:latin typeface="Courier New" panose="02070309020205020404" pitchFamily="49" charset="0"/>
              </a:rPr>
              <a:t>x</a:t>
            </a:r>
            <a:r>
              <a:rPr sz="2400" baseline="30000">
                <a:latin typeface="Courier New" panose="02070309020205020404" pitchFamily="49" charset="0"/>
              </a:rPr>
              <a:t> </a:t>
            </a:r>
            <a:r>
              <a:rPr sz="2400">
                <a:latin typeface="Courier New" panose="02070309020205020404" pitchFamily="49" charset="0"/>
              </a:rPr>
              <a:t>(mod p)</a:t>
            </a:r>
            <a:r>
              <a:rPr sz="2400"/>
              <a:t> </a:t>
            </a:r>
            <a:endParaRPr sz="2400"/>
          </a:p>
          <a:p>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67585"/>
          <p:cNvSpPr>
            <a:spLocks noGrp="1"/>
          </p:cNvSpPr>
          <p:nvPr>
            <p:ph type="title"/>
          </p:nvPr>
        </p:nvSpPr>
        <p:spPr>
          <a:ln/>
        </p:spPr>
        <p:txBody>
          <a:bodyPr anchor="ctr" anchorCtr="0"/>
          <a:p>
            <a:r>
              <a:t>DSA Signature Creation</a:t>
            </a:r>
          </a:p>
        </p:txBody>
      </p:sp>
      <p:sp>
        <p:nvSpPr>
          <p:cNvPr id="67587" name="Text Placeholder 67586"/>
          <p:cNvSpPr>
            <a:spLocks noGrp="1"/>
          </p:cNvSpPr>
          <p:nvPr>
            <p:ph type="body" idx="1"/>
          </p:nvPr>
        </p:nvSpPr>
        <p:spPr>
          <a:ln/>
        </p:spPr>
        <p:txBody>
          <a:bodyPr/>
          <a:p>
            <a:r>
              <a:t>to </a:t>
            </a:r>
            <a:r>
              <a:rPr b="1"/>
              <a:t>sign</a:t>
            </a:r>
            <a:r>
              <a:t> a message </a:t>
            </a:r>
            <a:r>
              <a:rPr>
                <a:latin typeface="Courier New" panose="02070309020205020404" pitchFamily="49" charset="0"/>
              </a:rPr>
              <a:t>M</a:t>
            </a:r>
            <a:r>
              <a:t> the sender:</a:t>
            </a:r>
          </a:p>
          <a:p>
            <a:pPr lvl="1"/>
            <a:r>
              <a:t>generates a random signature key </a:t>
            </a:r>
            <a:r>
              <a:rPr>
                <a:latin typeface="Courier New" panose="02070309020205020404" pitchFamily="49" charset="0"/>
              </a:rPr>
              <a:t>k, k&lt;q</a:t>
            </a:r>
            <a:r>
              <a:t> </a:t>
            </a:r>
          </a:p>
          <a:p>
            <a:pPr lvl="1"/>
            <a:r>
              <a:rPr lang="en-US" altLang="x-none" err="1"/>
              <a:t>nb</a:t>
            </a:r>
            <a:r>
              <a:rPr lang="en-US" altLang="x-none"/>
              <a:t>. </a:t>
            </a:r>
            <a:r>
              <a:rPr>
                <a:latin typeface="Courier New" panose="02070309020205020404" pitchFamily="49" charset="0"/>
              </a:rPr>
              <a:t>k</a:t>
            </a:r>
            <a:r>
              <a:rPr lang="en-US" altLang="x-none"/>
              <a:t> must be random, be destroyed after use, and never be reused</a:t>
            </a:r>
          </a:p>
          <a:p>
            <a:r>
              <a:t>then computes signature pair: </a:t>
            </a:r>
          </a:p>
          <a:p>
            <a:pPr lvl="1">
              <a:buNone/>
            </a:pPr>
            <a:r>
              <a:rPr>
                <a:latin typeface="Courier New" panose="02070309020205020404" pitchFamily="49" charset="0"/>
              </a:rPr>
              <a:t>r = (</a:t>
            </a:r>
            <a:r>
              <a:rPr err="1">
                <a:latin typeface="Courier New" panose="02070309020205020404" pitchFamily="49" charset="0"/>
              </a:rPr>
              <a:t>g</a:t>
            </a:r>
            <a:r>
              <a:rPr baseline="30000" err="1">
                <a:latin typeface="Courier New" panose="02070309020205020404" pitchFamily="49" charset="0"/>
              </a:rPr>
              <a:t>k</a:t>
            </a:r>
            <a:r>
              <a:rPr err="1">
                <a:latin typeface="Courier New" panose="02070309020205020404" pitchFamily="49" charset="0"/>
              </a:rPr>
              <a:t>(mod</a:t>
            </a:r>
            <a:r>
              <a:rPr>
                <a:latin typeface="Courier New" panose="02070309020205020404" pitchFamily="49" charset="0"/>
              </a:rPr>
              <a:t> </a:t>
            </a:r>
            <a:r>
              <a:rPr err="1">
                <a:latin typeface="Courier New" panose="02070309020205020404" pitchFamily="49" charset="0"/>
              </a:rPr>
              <a:t>p))(mod</a:t>
            </a:r>
            <a:r>
              <a:rPr>
                <a:latin typeface="Courier New" panose="02070309020205020404" pitchFamily="49" charset="0"/>
              </a:rPr>
              <a:t> q) </a:t>
            </a:r>
            <a:endParaRPr>
              <a:latin typeface="Courier New" panose="02070309020205020404" pitchFamily="49" charset="0"/>
            </a:endParaRPr>
          </a:p>
          <a:p>
            <a:pPr lvl="1">
              <a:buNone/>
            </a:pPr>
            <a:r>
              <a:rPr>
                <a:latin typeface="Courier New" panose="02070309020205020404" pitchFamily="49" charset="0"/>
              </a:rPr>
              <a:t>s = (k</a:t>
            </a:r>
            <a:r>
              <a:rPr baseline="30000">
                <a:latin typeface="Courier New" panose="02070309020205020404" pitchFamily="49" charset="0"/>
              </a:rPr>
              <a:t>-1</a:t>
            </a:r>
            <a:r>
              <a:rPr>
                <a:latin typeface="Courier New" panose="02070309020205020404" pitchFamily="49" charset="0"/>
              </a:rPr>
              <a:t>.SHA(M)+ </a:t>
            </a:r>
            <a:r>
              <a:rPr err="1">
                <a:latin typeface="Courier New" panose="02070309020205020404" pitchFamily="49" charset="0"/>
              </a:rPr>
              <a:t>x.r)(mod</a:t>
            </a:r>
            <a:r>
              <a:rPr>
                <a:latin typeface="Courier New" panose="02070309020205020404" pitchFamily="49" charset="0"/>
              </a:rPr>
              <a:t> q)</a:t>
            </a:r>
            <a:r>
              <a:t> </a:t>
            </a:r>
          </a:p>
          <a:p>
            <a:r>
              <a:t>sends signature </a:t>
            </a:r>
            <a:r>
              <a:rPr>
                <a:latin typeface="Courier New" panose="02070309020205020404" pitchFamily="49" charset="0"/>
              </a:rPr>
              <a:t>(</a:t>
            </a:r>
            <a:r>
              <a:rPr err="1">
                <a:latin typeface="Courier New" panose="02070309020205020404" pitchFamily="49" charset="0"/>
              </a:rPr>
              <a:t>r,s</a:t>
            </a:r>
            <a:r>
              <a:rPr>
                <a:latin typeface="Courier New" panose="02070309020205020404" pitchFamily="49" charset="0"/>
              </a:rPr>
              <a:t>)</a:t>
            </a:r>
            <a:r>
              <a:t> with message </a:t>
            </a:r>
            <a:r>
              <a:rPr>
                <a:latin typeface="Courier New" panose="02070309020205020404" pitchFamily="49" charset="0"/>
              </a:rPr>
              <a:t>M</a:t>
            </a:r>
            <a:endParaRPr>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20481"/>
          <p:cNvSpPr>
            <a:spLocks noGrp="1"/>
          </p:cNvSpPr>
          <p:nvPr>
            <p:ph type="title"/>
          </p:nvPr>
        </p:nvSpPr>
        <p:spPr>
          <a:ln/>
        </p:spPr>
        <p:txBody>
          <a:bodyPr anchor="ctr" anchorCtr="0"/>
          <a:p>
            <a:r>
              <a:rPr lang="en-US" altLang="x-none" sz="4000"/>
              <a:t>Chapter 13 –</a:t>
            </a:r>
            <a:r>
              <a:rPr sz="4000"/>
              <a:t>Digital Signatures &amp; Authentication Protocols</a:t>
            </a:r>
            <a:endParaRPr sz="4000"/>
          </a:p>
        </p:txBody>
      </p:sp>
      <p:sp>
        <p:nvSpPr>
          <p:cNvPr id="20483" name="Text Placeholder 20482"/>
          <p:cNvSpPr>
            <a:spLocks noGrp="1"/>
          </p:cNvSpPr>
          <p:nvPr>
            <p:ph type="body" idx="1"/>
          </p:nvPr>
        </p:nvSpPr>
        <p:spPr>
          <a:xfrm>
            <a:off x="539750" y="2133600"/>
            <a:ext cx="8229600" cy="3989388"/>
          </a:xfrm>
          <a:ln/>
        </p:spPr>
        <p:txBody>
          <a:bodyPr/>
          <a:p>
            <a:pPr>
              <a:lnSpc>
                <a:spcPct val="90000"/>
              </a:lnSpc>
              <a:buNone/>
            </a:pPr>
            <a:r>
              <a:rPr sz="2400" i="1"/>
              <a:t>To guard against the baneful influence exerted by strangers is therefore an elementary dictate of savage prudence. Hence before strangers are allowed to enter a district, or at least before they are permitted to mingle freely with the inhabitants, certain ceremonies are often performed by the natives of the country for the purpose of disarming the strangers of their magical powers, or of disinfecting, so to speak, the tainted atmosphere by which they are supposed to be surrounded.</a:t>
            </a:r>
            <a:endParaRPr sz="2400" i="1"/>
          </a:p>
          <a:p>
            <a:pPr>
              <a:lnSpc>
                <a:spcPct val="90000"/>
              </a:lnSpc>
              <a:buNone/>
            </a:pPr>
            <a:r>
              <a:rPr sz="2400" b="1"/>
              <a:t>	—</a:t>
            </a:r>
            <a:r>
              <a:rPr sz="2400" b="1" i="1"/>
              <a:t>The Golden Bough</a:t>
            </a:r>
            <a:r>
              <a:rPr sz="2400" b="1"/>
              <a:t>, Sir James George Frazer</a:t>
            </a:r>
            <a:endParaRPr sz="2400"/>
          </a:p>
          <a:p>
            <a:pPr>
              <a:lnSpc>
                <a:spcPct val="90000"/>
              </a:lnSpc>
              <a:buNone/>
            </a:pPr>
            <a:endParaRPr sz="2400"/>
          </a:p>
          <a:p>
            <a:pPr>
              <a:lnSpc>
                <a:spcPct val="90000"/>
              </a:lnSpc>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68609"/>
          <p:cNvSpPr>
            <a:spLocks noGrp="1"/>
          </p:cNvSpPr>
          <p:nvPr>
            <p:ph type="title"/>
          </p:nvPr>
        </p:nvSpPr>
        <p:spPr>
          <a:ln/>
        </p:spPr>
        <p:txBody>
          <a:bodyPr anchor="ctr" anchorCtr="0"/>
          <a:p>
            <a:r>
              <a:t>DSA Signature Verification </a:t>
            </a:r>
          </a:p>
        </p:txBody>
      </p:sp>
      <p:sp>
        <p:nvSpPr>
          <p:cNvPr id="68611" name="Text Placeholder 68610"/>
          <p:cNvSpPr>
            <a:spLocks noGrp="1"/>
          </p:cNvSpPr>
          <p:nvPr>
            <p:ph type="body" idx="1"/>
          </p:nvPr>
        </p:nvSpPr>
        <p:spPr>
          <a:ln/>
        </p:spPr>
        <p:txBody>
          <a:bodyPr/>
          <a:p>
            <a:r>
              <a:rPr lang="en-US" altLang="x-none"/>
              <a:t>having received M &amp; </a:t>
            </a:r>
            <a:r>
              <a:t>signature </a:t>
            </a:r>
            <a:r>
              <a:rPr>
                <a:latin typeface="Courier New" panose="02070309020205020404" pitchFamily="49" charset="0"/>
              </a:rPr>
              <a:t>(</a:t>
            </a:r>
            <a:r>
              <a:rPr err="1">
                <a:latin typeface="Courier New" panose="02070309020205020404" pitchFamily="49" charset="0"/>
              </a:rPr>
              <a:t>r,s</a:t>
            </a:r>
            <a:r>
              <a:rPr>
                <a:latin typeface="Courier New" panose="02070309020205020404" pitchFamily="49" charset="0"/>
              </a:rPr>
              <a:t>)</a:t>
            </a:r>
            <a:r>
              <a:t> </a:t>
            </a:r>
          </a:p>
          <a:p>
            <a:r>
              <a:t>to </a:t>
            </a:r>
            <a:r>
              <a:rPr b="1"/>
              <a:t>verify</a:t>
            </a:r>
            <a:r>
              <a:t> a signature, recipient computes: </a:t>
            </a:r>
          </a:p>
          <a:p>
            <a:pPr lvl="1">
              <a:buNone/>
            </a:pPr>
            <a:r>
              <a:rPr>
                <a:latin typeface="Courier New" panose="02070309020205020404" pitchFamily="49" charset="0"/>
              </a:rPr>
              <a:t>w = s</a:t>
            </a:r>
            <a:r>
              <a:rPr baseline="30000">
                <a:latin typeface="Courier New" panose="02070309020205020404" pitchFamily="49" charset="0"/>
              </a:rPr>
              <a:t>-1</a:t>
            </a:r>
            <a:r>
              <a:rPr>
                <a:latin typeface="Courier New" panose="02070309020205020404" pitchFamily="49" charset="0"/>
              </a:rPr>
              <a:t>(mod q) </a:t>
            </a:r>
            <a:endParaRPr>
              <a:latin typeface="Courier New" panose="02070309020205020404" pitchFamily="49" charset="0"/>
            </a:endParaRPr>
          </a:p>
          <a:p>
            <a:pPr lvl="1">
              <a:buNone/>
            </a:pPr>
            <a:r>
              <a:rPr>
                <a:latin typeface="Courier New" panose="02070309020205020404" pitchFamily="49" charset="0"/>
              </a:rPr>
              <a:t>u1= (</a:t>
            </a:r>
            <a:r>
              <a:rPr err="1">
                <a:latin typeface="Courier New" panose="02070309020205020404" pitchFamily="49" charset="0"/>
              </a:rPr>
              <a:t>SHA(M).w)(mod</a:t>
            </a:r>
            <a:r>
              <a:rPr>
                <a:latin typeface="Courier New" panose="02070309020205020404" pitchFamily="49" charset="0"/>
              </a:rPr>
              <a:t> q) </a:t>
            </a:r>
            <a:endParaRPr>
              <a:latin typeface="Courier New" panose="02070309020205020404" pitchFamily="49" charset="0"/>
            </a:endParaRPr>
          </a:p>
          <a:p>
            <a:pPr lvl="1">
              <a:buNone/>
            </a:pPr>
            <a:r>
              <a:rPr>
                <a:latin typeface="Courier New" panose="02070309020205020404" pitchFamily="49" charset="0"/>
              </a:rPr>
              <a:t>u2= (</a:t>
            </a:r>
            <a:r>
              <a:rPr err="1">
                <a:latin typeface="Courier New" panose="02070309020205020404" pitchFamily="49" charset="0"/>
              </a:rPr>
              <a:t>r.w)(mod</a:t>
            </a:r>
            <a:r>
              <a:rPr>
                <a:latin typeface="Courier New" panose="02070309020205020404" pitchFamily="49" charset="0"/>
              </a:rPr>
              <a:t> q) </a:t>
            </a:r>
            <a:endParaRPr>
              <a:latin typeface="Courier New" panose="02070309020205020404" pitchFamily="49" charset="0"/>
            </a:endParaRPr>
          </a:p>
          <a:p>
            <a:pPr lvl="1">
              <a:buNone/>
            </a:pPr>
            <a:r>
              <a:rPr>
                <a:latin typeface="Courier New" panose="02070309020205020404" pitchFamily="49" charset="0"/>
              </a:rPr>
              <a:t>v = (g</a:t>
            </a:r>
            <a:r>
              <a:rPr baseline="30000">
                <a:latin typeface="Courier New" panose="02070309020205020404" pitchFamily="49" charset="0"/>
              </a:rPr>
              <a:t>u1</a:t>
            </a:r>
            <a:r>
              <a:rPr>
                <a:latin typeface="Courier New" panose="02070309020205020404" pitchFamily="49" charset="0"/>
              </a:rPr>
              <a:t>.y</a:t>
            </a:r>
            <a:r>
              <a:rPr baseline="30000">
                <a:latin typeface="Courier New" panose="02070309020205020404" pitchFamily="49" charset="0"/>
              </a:rPr>
              <a:t>u2</a:t>
            </a:r>
            <a:r>
              <a:rPr>
                <a:latin typeface="Courier New" panose="02070309020205020404" pitchFamily="49" charset="0"/>
              </a:rPr>
              <a:t>(mod p)) (mod q) </a:t>
            </a:r>
            <a:endParaRPr>
              <a:latin typeface="Courier New" panose="02070309020205020404" pitchFamily="49" charset="0"/>
            </a:endParaRPr>
          </a:p>
          <a:p>
            <a:r>
              <a:t>if </a:t>
            </a:r>
            <a:r>
              <a:rPr>
                <a:latin typeface="Courier New" panose="02070309020205020404" pitchFamily="49" charset="0"/>
              </a:rPr>
              <a:t>v=r</a:t>
            </a:r>
            <a:r>
              <a:t> then signature is verified </a:t>
            </a:r>
          </a:p>
          <a:p>
            <a:r>
              <a:rPr lang="en-US" altLang="x-none"/>
              <a:t>see book web site for details of proof why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45057"/>
          <p:cNvSpPr>
            <a:spLocks noGrp="1"/>
          </p:cNvSpPr>
          <p:nvPr>
            <p:ph type="title"/>
          </p:nvPr>
        </p:nvSpPr>
        <p:spPr>
          <a:ln/>
        </p:spPr>
        <p:txBody>
          <a:bodyPr anchor="ctr" anchorCtr="0"/>
          <a:p>
            <a:r>
              <a:rPr lang="en-US" altLang="x-none"/>
              <a:t>Summary</a:t>
            </a:r>
          </a:p>
        </p:txBody>
      </p:sp>
      <p:sp>
        <p:nvSpPr>
          <p:cNvPr id="45059" name="Text Placeholder 45058"/>
          <p:cNvSpPr>
            <a:spLocks noGrp="1"/>
          </p:cNvSpPr>
          <p:nvPr>
            <p:ph type="body" idx="1"/>
          </p:nvPr>
        </p:nvSpPr>
        <p:spPr>
          <a:ln/>
        </p:spPr>
        <p:txBody>
          <a:bodyPr/>
          <a:p>
            <a:r>
              <a:rPr lang="en-US" altLang="x-none"/>
              <a:t>have considered:</a:t>
            </a:r>
            <a:endParaRPr lang="en-US" altLang="x-none"/>
          </a:p>
          <a:p>
            <a:pPr lvl="1"/>
            <a:r>
              <a:rPr lang="en-US" altLang="x-none"/>
              <a:t>digital signatures</a:t>
            </a:r>
            <a:endParaRPr lang="en-US" altLang="x-none"/>
          </a:p>
          <a:p>
            <a:pPr lvl="1"/>
            <a:r>
              <a:rPr lang="en-US" altLang="x-none"/>
              <a:t>authentication protocols (mutual &amp; one-way)</a:t>
            </a:r>
            <a:endParaRPr lang="en-US" altLang="x-none"/>
          </a:p>
          <a:p>
            <a:pPr lvl="1"/>
            <a:r>
              <a:rPr lang="en-US" altLang="x-none"/>
              <a:t>digital signature standard</a:t>
            </a:r>
            <a:endParaRPr lang="en-US" altLang="x-none"/>
          </a:p>
          <a:p>
            <a:pPr lvl="1"/>
            <a:endParaRPr lang="en-US" altLang="x-none"/>
          </a:p>
          <a:p>
            <a:pPr lvl="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46081"/>
          <p:cNvSpPr>
            <a:spLocks noGrp="1"/>
          </p:cNvSpPr>
          <p:nvPr>
            <p:ph type="title"/>
          </p:nvPr>
        </p:nvSpPr>
        <p:spPr>
          <a:ln/>
        </p:spPr>
        <p:txBody>
          <a:bodyPr anchor="ctr" anchorCtr="0"/>
          <a:p>
            <a:r>
              <a:rPr lang="en-US" altLang="x-none"/>
              <a:t>Digital Signatures</a:t>
            </a:r>
          </a:p>
        </p:txBody>
      </p:sp>
      <p:sp>
        <p:nvSpPr>
          <p:cNvPr id="46083" name="Text Placeholder 46082"/>
          <p:cNvSpPr>
            <a:spLocks noGrp="1"/>
          </p:cNvSpPr>
          <p:nvPr>
            <p:ph type="body" idx="1"/>
          </p:nvPr>
        </p:nvSpPr>
        <p:spPr>
          <a:ln/>
        </p:spPr>
        <p:txBody>
          <a:bodyPr/>
          <a:p>
            <a:r>
              <a:rPr lang="en-US" altLang="x-none"/>
              <a:t>have looked at </a:t>
            </a:r>
            <a:r>
              <a:t>message authentication </a:t>
            </a:r>
          </a:p>
          <a:p>
            <a:pPr lvl="1"/>
            <a:r>
              <a:t>but does not address issues of lack of trust</a:t>
            </a:r>
          </a:p>
          <a:p>
            <a:r>
              <a:t>digital signatures provide the ability to: </a:t>
            </a:r>
          </a:p>
          <a:p>
            <a:pPr lvl="1"/>
            <a:r>
              <a:t>verify author, date &amp; time of signature</a:t>
            </a:r>
          </a:p>
          <a:p>
            <a:pPr lvl="1"/>
            <a:r>
              <a:t>authenticate message contents </a:t>
            </a:r>
          </a:p>
          <a:p>
            <a:pPr lvl="1"/>
            <a:r>
              <a:t>be verified by third parties to resolve disputes</a:t>
            </a:r>
          </a:p>
          <a:p>
            <a:r>
              <a:rPr lang="en-US" altLang="x-none"/>
              <a:t>hence include authentication function with additional capabilities</a:t>
            </a:r>
          </a: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47105"/>
          <p:cNvSpPr>
            <a:spLocks noGrp="1"/>
          </p:cNvSpPr>
          <p:nvPr>
            <p:ph type="title"/>
          </p:nvPr>
        </p:nvSpPr>
        <p:spPr>
          <a:ln/>
        </p:spPr>
        <p:txBody>
          <a:bodyPr anchor="ctr" anchorCtr="0"/>
          <a:p>
            <a:r>
              <a:rPr lang="en-US" altLang="x-none"/>
              <a:t>Digital Signature Properties</a:t>
            </a:r>
          </a:p>
        </p:txBody>
      </p:sp>
      <p:sp>
        <p:nvSpPr>
          <p:cNvPr id="47107" name="Text Placeholder 47106"/>
          <p:cNvSpPr>
            <a:spLocks noGrp="1"/>
          </p:cNvSpPr>
          <p:nvPr>
            <p:ph type="body" idx="1"/>
          </p:nvPr>
        </p:nvSpPr>
        <p:spPr>
          <a:xfrm>
            <a:off x="457200" y="1628775"/>
            <a:ext cx="8229600" cy="4752975"/>
          </a:xfrm>
          <a:ln/>
        </p:spPr>
        <p:txBody>
          <a:bodyPr/>
          <a:p>
            <a:r>
              <a:rPr sz="2800"/>
              <a:t>must depend on the message signed</a:t>
            </a:r>
            <a:endParaRPr sz="2800"/>
          </a:p>
          <a:p>
            <a:r>
              <a:rPr sz="2800"/>
              <a:t>must use information unique to sender</a:t>
            </a:r>
            <a:endParaRPr sz="2800"/>
          </a:p>
          <a:p>
            <a:pPr lvl="1"/>
            <a:r>
              <a:rPr sz="2400"/>
              <a:t>to prevent both forgery and denial</a:t>
            </a:r>
            <a:endParaRPr sz="2400"/>
          </a:p>
          <a:p>
            <a:r>
              <a:rPr sz="2800"/>
              <a:t>must be relatively easy to produce</a:t>
            </a:r>
            <a:endParaRPr sz="2800"/>
          </a:p>
          <a:p>
            <a:r>
              <a:rPr sz="2800"/>
              <a:t>must be relatively easy to recognize &amp; verify</a:t>
            </a:r>
            <a:endParaRPr sz="2800"/>
          </a:p>
          <a:p>
            <a:r>
              <a:rPr sz="2800"/>
              <a:t>be computationally infeasible to forge </a:t>
            </a:r>
            <a:endParaRPr sz="2800"/>
          </a:p>
          <a:p>
            <a:pPr lvl="1"/>
            <a:r>
              <a:rPr sz="2400"/>
              <a:t>with new message for existing digital signature</a:t>
            </a:r>
            <a:endParaRPr sz="2400"/>
          </a:p>
          <a:p>
            <a:pPr lvl="1"/>
            <a:r>
              <a:rPr sz="2400"/>
              <a:t>with fraudulent digital signature for given message</a:t>
            </a:r>
            <a:endParaRPr sz="2400"/>
          </a:p>
          <a:p>
            <a:r>
              <a:rPr sz="2800"/>
              <a:t>be practical save digital signature in storage</a:t>
            </a:r>
            <a:endParaRPr sz="2800"/>
          </a:p>
          <a:p>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48129"/>
          <p:cNvSpPr>
            <a:spLocks noGrp="1"/>
          </p:cNvSpPr>
          <p:nvPr>
            <p:ph type="title"/>
          </p:nvPr>
        </p:nvSpPr>
        <p:spPr>
          <a:ln/>
        </p:spPr>
        <p:txBody>
          <a:bodyPr anchor="ctr" anchorCtr="0"/>
          <a:p>
            <a:r>
              <a:rPr lang="en-US" altLang="x-none"/>
              <a:t>Direct Digital Signatures</a:t>
            </a:r>
          </a:p>
        </p:txBody>
      </p:sp>
      <p:sp>
        <p:nvSpPr>
          <p:cNvPr id="48131" name="Text Placeholder 48130"/>
          <p:cNvSpPr>
            <a:spLocks noGrp="1"/>
          </p:cNvSpPr>
          <p:nvPr>
            <p:ph type="body" idx="1"/>
          </p:nvPr>
        </p:nvSpPr>
        <p:spPr>
          <a:ln/>
        </p:spPr>
        <p:txBody>
          <a:bodyPr/>
          <a:p>
            <a:r>
              <a:rPr lang="en-US" altLang="x-none"/>
              <a:t>involve only sender &amp; receiver</a:t>
            </a:r>
            <a:endParaRPr lang="en-US" altLang="x-none"/>
          </a:p>
          <a:p>
            <a:r>
              <a:rPr lang="en-US" altLang="x-none"/>
              <a:t>assumed receiver has sender’s public-key</a:t>
            </a:r>
            <a:endParaRPr lang="en-US" altLang="x-none"/>
          </a:p>
          <a:p>
            <a:r>
              <a:rPr lang="en-US" altLang="x-none"/>
              <a:t>digital signature made by sender signing entire message or hash with private-key</a:t>
            </a:r>
            <a:endParaRPr lang="en-US" altLang="x-none"/>
          </a:p>
          <a:p>
            <a:r>
              <a:rPr lang="en-US" altLang="x-none"/>
              <a:t>can encrypt using receivers public-key</a:t>
            </a:r>
            <a:endParaRPr lang="en-US" altLang="x-none"/>
          </a:p>
          <a:p>
            <a:r>
              <a:rPr lang="en-US" altLang="x-none"/>
              <a:t>important that sign first then encrypt message &amp; signature</a:t>
            </a:r>
            <a:endParaRPr lang="en-US" altLang="x-none"/>
          </a:p>
          <a:p>
            <a:r>
              <a:rPr lang="en-US" altLang="x-none"/>
              <a:t>security depends on sender’s private-key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50177"/>
          <p:cNvSpPr>
            <a:spLocks noGrp="1"/>
          </p:cNvSpPr>
          <p:nvPr>
            <p:ph type="title"/>
          </p:nvPr>
        </p:nvSpPr>
        <p:spPr>
          <a:ln/>
        </p:spPr>
        <p:txBody>
          <a:bodyPr anchor="ctr" anchorCtr="0"/>
          <a:p>
            <a:r>
              <a:rPr lang="en-US" altLang="x-none"/>
              <a:t>Arbitrated Digital Signatures</a:t>
            </a:r>
          </a:p>
        </p:txBody>
      </p:sp>
      <p:sp>
        <p:nvSpPr>
          <p:cNvPr id="50179" name="Text Placeholder 50178"/>
          <p:cNvSpPr>
            <a:spLocks noGrp="1"/>
          </p:cNvSpPr>
          <p:nvPr>
            <p:ph type="body" idx="1"/>
          </p:nvPr>
        </p:nvSpPr>
        <p:spPr>
          <a:ln/>
        </p:spPr>
        <p:txBody>
          <a:bodyPr/>
          <a:p>
            <a:r>
              <a:rPr lang="en-US" altLang="x-none"/>
              <a:t>involves use of arbiter A</a:t>
            </a:r>
            <a:endParaRPr lang="en-US" altLang="x-none"/>
          </a:p>
          <a:p>
            <a:pPr lvl="1"/>
            <a:r>
              <a:rPr lang="en-US" altLang="x-none"/>
              <a:t>validates any signed message</a:t>
            </a:r>
            <a:endParaRPr lang="en-US" altLang="x-none"/>
          </a:p>
          <a:p>
            <a:pPr lvl="1"/>
            <a:r>
              <a:rPr lang="en-US" altLang="x-none"/>
              <a:t>then dated and sent to recipient</a:t>
            </a:r>
            <a:endParaRPr lang="en-US" altLang="x-none"/>
          </a:p>
          <a:p>
            <a:r>
              <a:rPr lang="en-US" altLang="x-none"/>
              <a:t>requires suitable level of trust in arbiter</a:t>
            </a:r>
            <a:endParaRPr lang="en-US" altLang="x-none"/>
          </a:p>
          <a:p>
            <a:r>
              <a:rPr lang="en-US" altLang="x-none"/>
              <a:t>can be implemented with either private or public-key algorithms</a:t>
            </a:r>
            <a:endParaRPr lang="en-US" altLang="x-none"/>
          </a:p>
          <a:p>
            <a:r>
              <a:rPr lang="en-US" altLang="x-none"/>
              <a:t>arbiter may or may not see message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52225"/>
          <p:cNvSpPr>
            <a:spLocks noGrp="1"/>
          </p:cNvSpPr>
          <p:nvPr>
            <p:ph type="title"/>
          </p:nvPr>
        </p:nvSpPr>
        <p:spPr>
          <a:ln/>
        </p:spPr>
        <p:txBody>
          <a:bodyPr anchor="ctr" anchorCtr="0"/>
          <a:p>
            <a:r>
              <a:rPr lang="en-US" altLang="x-none"/>
              <a:t>Authentication Protocols</a:t>
            </a:r>
          </a:p>
        </p:txBody>
      </p:sp>
      <p:sp>
        <p:nvSpPr>
          <p:cNvPr id="52227" name="Text Placeholder 52226"/>
          <p:cNvSpPr>
            <a:spLocks noGrp="1"/>
          </p:cNvSpPr>
          <p:nvPr>
            <p:ph type="body" idx="1"/>
          </p:nvPr>
        </p:nvSpPr>
        <p:spPr>
          <a:ln/>
        </p:spPr>
        <p:txBody>
          <a:bodyPr/>
          <a:p>
            <a:r>
              <a:rPr lang="en-US" altLang="x-none"/>
              <a:t>used to convince parties of each others identity and to exchange session keys</a:t>
            </a:r>
            <a:endParaRPr lang="en-US" altLang="x-none"/>
          </a:p>
          <a:p>
            <a:r>
              <a:rPr lang="en-US" altLang="x-none"/>
              <a:t>may be one-way or mutual</a:t>
            </a:r>
            <a:endParaRPr lang="en-US" altLang="x-none"/>
          </a:p>
          <a:p>
            <a:r>
              <a:rPr lang="en-US" altLang="x-none"/>
              <a:t>key issues are</a:t>
            </a:r>
            <a:endParaRPr lang="en-US" altLang="x-none"/>
          </a:p>
          <a:p>
            <a:pPr lvl="1"/>
            <a:r>
              <a:rPr lang="en-US" altLang="x-none"/>
              <a:t>confidentiality – to protect session keys</a:t>
            </a:r>
            <a:endParaRPr lang="en-US" altLang="x-none"/>
          </a:p>
          <a:p>
            <a:pPr lvl="1"/>
            <a:r>
              <a:rPr lang="en-US" altLang="x-none"/>
              <a:t>timeliness – to prevent replay attacks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53249"/>
          <p:cNvSpPr>
            <a:spLocks noGrp="1"/>
          </p:cNvSpPr>
          <p:nvPr>
            <p:ph type="title"/>
          </p:nvPr>
        </p:nvSpPr>
        <p:spPr>
          <a:ln/>
        </p:spPr>
        <p:txBody>
          <a:bodyPr anchor="ctr" anchorCtr="0"/>
          <a:p>
            <a:r>
              <a:rPr lang="en-US" altLang="x-none"/>
              <a:t>Replay Attacks</a:t>
            </a:r>
          </a:p>
        </p:txBody>
      </p:sp>
      <p:sp>
        <p:nvSpPr>
          <p:cNvPr id="53251" name="Text Placeholder 53250"/>
          <p:cNvSpPr>
            <a:spLocks noGrp="1"/>
          </p:cNvSpPr>
          <p:nvPr>
            <p:ph type="body" idx="1"/>
          </p:nvPr>
        </p:nvSpPr>
        <p:spPr>
          <a:ln/>
        </p:spPr>
        <p:txBody>
          <a:bodyPr/>
          <a:p>
            <a:r>
              <a:rPr lang="en-US" altLang="x-none" sz="2800"/>
              <a:t>where a valid signed message is copied and later resent</a:t>
            </a:r>
            <a:endParaRPr lang="en-US" altLang="x-none" sz="2800"/>
          </a:p>
          <a:p>
            <a:pPr lvl="1"/>
            <a:r>
              <a:rPr lang="en-US" altLang="x-none" sz="2400"/>
              <a:t>simple replay</a:t>
            </a:r>
            <a:endParaRPr lang="en-US" altLang="x-none" sz="2400"/>
          </a:p>
          <a:p>
            <a:pPr lvl="1"/>
            <a:r>
              <a:rPr lang="en-US" altLang="x-none" sz="2400"/>
              <a:t>repetition that can be logged</a:t>
            </a:r>
            <a:endParaRPr lang="en-US" altLang="x-none" sz="2400"/>
          </a:p>
          <a:p>
            <a:pPr lvl="1"/>
            <a:r>
              <a:rPr lang="en-US" altLang="x-none" sz="2400"/>
              <a:t>repetition that cannot be detected</a:t>
            </a:r>
            <a:endParaRPr lang="en-US" altLang="x-none" sz="2400"/>
          </a:p>
          <a:p>
            <a:pPr lvl="1"/>
            <a:r>
              <a:rPr lang="en-US" altLang="x-none" sz="2400"/>
              <a:t>backward replay without modification</a:t>
            </a:r>
            <a:endParaRPr lang="en-US" altLang="x-none" sz="2400"/>
          </a:p>
          <a:p>
            <a:r>
              <a:rPr lang="en-US" altLang="x-none" sz="2800"/>
              <a:t>countermeasures include</a:t>
            </a:r>
            <a:endParaRPr lang="en-US" altLang="x-none" sz="2800"/>
          </a:p>
          <a:p>
            <a:pPr lvl="1"/>
            <a:r>
              <a:rPr lang="en-US" altLang="x-none" sz="2400"/>
              <a:t>use of sequence numbers (generally impractical)</a:t>
            </a:r>
            <a:endParaRPr lang="en-US" altLang="x-none" sz="2400"/>
          </a:p>
          <a:p>
            <a:pPr lvl="1"/>
            <a:r>
              <a:rPr lang="en-US" altLang="x-none" sz="2400"/>
              <a:t>timestamps (needs synchronized clocks)</a:t>
            </a:r>
            <a:endParaRPr lang="en-US" altLang="x-none" sz="2400"/>
          </a:p>
          <a:p>
            <a:pPr lvl="1"/>
            <a:r>
              <a:rPr lang="en-US" altLang="x-none" sz="2400"/>
              <a:t>challenge/response (using unique nonce)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54273"/>
          <p:cNvSpPr>
            <a:spLocks noGrp="1"/>
          </p:cNvSpPr>
          <p:nvPr>
            <p:ph type="title"/>
          </p:nvPr>
        </p:nvSpPr>
        <p:spPr>
          <a:ln/>
        </p:spPr>
        <p:txBody>
          <a:bodyPr anchor="ctr" anchorCtr="0"/>
          <a:p>
            <a:r>
              <a:rPr lang="en-US" altLang="x-none"/>
              <a:t>Using Symmetric Encryption</a:t>
            </a:r>
          </a:p>
        </p:txBody>
      </p:sp>
      <p:sp>
        <p:nvSpPr>
          <p:cNvPr id="54275" name="Text Placeholder 54274"/>
          <p:cNvSpPr>
            <a:spLocks noGrp="1"/>
          </p:cNvSpPr>
          <p:nvPr>
            <p:ph type="body" idx="1"/>
          </p:nvPr>
        </p:nvSpPr>
        <p:spPr>
          <a:ln/>
        </p:spPr>
        <p:txBody>
          <a:bodyPr/>
          <a:p>
            <a:r>
              <a:rPr lang="en-US" altLang="x-none"/>
              <a:t>as discussed previously can use a two-level hierarchy of keys</a:t>
            </a:r>
            <a:endParaRPr lang="en-US" altLang="x-none"/>
          </a:p>
          <a:p>
            <a:r>
              <a:rPr lang="en-US" altLang="x-none"/>
              <a:t>usually with a trusted Key Distribution Center (KDC)</a:t>
            </a:r>
            <a:endParaRPr lang="en-US" altLang="x-none"/>
          </a:p>
          <a:p>
            <a:pPr lvl="1"/>
            <a:r>
              <a:rPr lang="en-US" altLang="x-none"/>
              <a:t>each party shares own master key with KDC</a:t>
            </a:r>
            <a:endParaRPr lang="en-US" altLang="x-none"/>
          </a:p>
          <a:p>
            <a:pPr lvl="1"/>
            <a:r>
              <a:rPr lang="en-US" altLang="x-none"/>
              <a:t>KDC generates session keys used for connections between parties</a:t>
            </a:r>
            <a:endParaRPr lang="en-US" altLang="x-none"/>
          </a:p>
          <a:p>
            <a:pPr lvl="1"/>
            <a:r>
              <a:rPr lang="en-US" altLang="x-none"/>
              <a:t>master keys used to distribute these to them</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STUDIO</Template>
  <TotalTime>0</TotalTime>
  <Words>6124</Words>
  <Application>WPS Presentation</Application>
  <PresentationFormat>On-screen Show</PresentationFormat>
  <Paragraphs>198</Paragraphs>
  <Slides>21</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Courier New</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Computer Science, 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3/e</dc:title>
  <dc:creator>Dr Lawrie Brown</dc:creator>
  <dc:subject>Lecture Overheads</dc:subject>
  <cp:lastModifiedBy>Lenovo</cp:lastModifiedBy>
  <cp:revision>14</cp:revision>
  <dcterms:created xsi:type="dcterms:W3CDTF">2002-03-28T02:06:54Z</dcterms:created>
  <dcterms:modified xsi:type="dcterms:W3CDTF">2023-12-01T07:14:22Z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FA9FC12684A442CAA8AC7AF7D88DF81D_13</vt:lpwstr>
  </property>
  <property fmtid="{D5CDD505-2E9C-101B-9397-08002B2CF9AE}" pid="3" name="KSOProductBuildVer">
    <vt:lpwstr>1033-12.2.0.13306</vt:lpwstr>
  </property>
</Properties>
</file>