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Arial" panose="020B0604020202020204" pitchFamily="34"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8"/>
  </p:normalViewPr>
  <p:slideViewPr>
    <p:cSldViewPr showGuides="1">
      <p:cViewPr varScale="1">
        <p:scale>
          <a:sx n="97" d="100"/>
          <a:sy n="97" d="100"/>
        </p:scale>
        <p:origin x="-114"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7892"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en-US" sz="1200" dirty="0"/>
            </a:fld>
            <a:endParaRPr lang="en-US" sz="1200" dirty="0"/>
          </a:p>
        </p:txBody>
      </p:sp>
      <p:sp>
        <p:nvSpPr>
          <p:cNvPr id="38915" name="Rectangle 2"/>
          <p:cNvSpPr>
            <a:spLocks noGrp="1" noRot="1" noChangeAspect="1" noTextEdit="1"/>
          </p:cNvSpPr>
          <p:nvPr>
            <p:ph type="sldImg"/>
          </p:nvPr>
        </p:nvSpPr>
        <p:spPr>
          <a:xfrm>
            <a:off x="1143000" y="685800"/>
            <a:ext cx="4573588" cy="3430588"/>
          </a:xfrm>
          <a:solidFill>
            <a:srgbClr val="FFFFFF">
              <a:alpha val="100000"/>
            </a:srgbClr>
          </a:solidFill>
          <a:ln>
            <a:solidFill>
              <a:srgbClr val="000000">
                <a:alpha val="100000"/>
              </a:srgbClr>
            </a:solidFill>
            <a:miter lim="800000"/>
          </a:ln>
        </p:spPr>
      </p:sp>
      <p:sp>
        <p:nvSpPr>
          <p:cNvPr id="38916"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nchorCtr="0"/>
          <a:p>
            <a:pPr lvl="0" eaLnBrk="1" hangingPunct="1"/>
            <a:r>
              <a:rPr dirty="0"/>
              <a:t>One cd rom=one tree</a:t>
            </a:r>
            <a:endParaRPr dirty="0"/>
          </a:p>
          <a:p>
            <a:pPr lvl="0" eaLnBrk="1" hangingPunct="1"/>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en-US" sz="1200" dirty="0"/>
            </a:fld>
            <a:endParaRPr lang="en-US" sz="1200" dirty="0"/>
          </a:p>
        </p:txBody>
      </p:sp>
      <p:sp>
        <p:nvSpPr>
          <p:cNvPr id="39939" name="Rectangle 2"/>
          <p:cNvSpPr>
            <a:spLocks noGrp="1" noRot="1" noChangeAspect="1" noTextEdit="1"/>
          </p:cNvSpPr>
          <p:nvPr>
            <p:ph type="sldImg"/>
          </p:nvPr>
        </p:nvSpPr>
        <p:spPr>
          <a:xfrm>
            <a:off x="1143000" y="685800"/>
            <a:ext cx="4573588" cy="3430588"/>
          </a:xfrm>
          <a:solidFill>
            <a:srgbClr val="FFFFFF">
              <a:alpha val="100000"/>
            </a:srgbClr>
          </a:solidFill>
          <a:ln>
            <a:solidFill>
              <a:srgbClr val="000000">
                <a:alpha val="100000"/>
              </a:srgbClr>
            </a:solidFill>
            <a:miter lim="800000"/>
          </a:ln>
        </p:spPr>
      </p:sp>
      <p:sp>
        <p:nvSpPr>
          <p:cNvPr id="39940"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nchorCtr="0"/>
          <a:p>
            <a:pPr lvl="0" eaLnBrk="1" hangingPunct="1"/>
            <a:endParaRPr dirty="0"/>
          </a:p>
          <a:p>
            <a:pPr lvl="0" eaLnBrk="1" hangingPunct="1"/>
            <a:endParaRPr dirty="0"/>
          </a:p>
          <a:p>
            <a:pPr lvl="0" eaLnBrk="1" hangingPunct="1"/>
            <a:endParaRPr dirty="0"/>
          </a:p>
          <a:p>
            <a:pPr lvl="0" eaLnBrk="1" hangingPunct="1"/>
            <a:endParaRPr dirty="0"/>
          </a:p>
          <a:p>
            <a:pPr lvl="0" eaLnBrk="1" hangingPunct="1"/>
            <a:endParaRPr dirty="0"/>
          </a:p>
          <a:p>
            <a:pPr lvl="0" eaLnBrk="1" hangingPunct="1"/>
            <a:endParaRPr dirty="0"/>
          </a:p>
          <a:p>
            <a:pPr lvl="0" eaLnBrk="1" hangingPunct="1"/>
            <a:endParaRPr dirty="0"/>
          </a:p>
          <a:p>
            <a:pPr lvl="0" eaLnBrk="1" hangingPunct="1"/>
            <a:br>
              <a:rPr dirty="0"/>
            </a:br>
            <a:endParaRPr dirty="0"/>
          </a:p>
          <a:p>
            <a:pPr lvl="0" eaLnBrk="1" hangingPunct="1"/>
            <a:endParaRPr dirty="0"/>
          </a:p>
          <a:p>
            <a:pPr lvl="0" eaLnBrk="1" hangingPunct="1"/>
            <a:endParaRPr dirty="0"/>
          </a:p>
          <a:p>
            <a:pPr lvl="0" eaLnBrk="1" hangingPunct="1"/>
            <a:endParaRPr dirty="0"/>
          </a:p>
          <a:p>
            <a:pPr lvl="0" eaLnBrk="1" hangingPunct="1"/>
            <a:endParaRPr dirty="0"/>
          </a:p>
          <a:p>
            <a:pPr lvl="0" eaLnBrk="1" hangingPunct="1"/>
            <a:endParaRPr dirty="0"/>
          </a:p>
          <a:p>
            <a:pPr lvl="0" eaLnBrk="1" hangingPunct="1"/>
            <a:endParaRPr dirty="0"/>
          </a:p>
          <a:p>
            <a:pPr lvl="0" eaLnBrk="1" hangingPunct="1"/>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en-US" sz="1200" dirty="0"/>
            </a:fld>
            <a:endParaRPr lang="en-US" sz="1200" dirty="0"/>
          </a:p>
        </p:txBody>
      </p:sp>
      <p:sp>
        <p:nvSpPr>
          <p:cNvPr id="40963" name="Rectangle 2"/>
          <p:cNvSpPr>
            <a:spLocks noGrp="1" noRot="1" noChangeAspect="1" noTextEdit="1"/>
          </p:cNvSpPr>
          <p:nvPr>
            <p:ph type="sldImg"/>
          </p:nvPr>
        </p:nvSpPr>
        <p:spPr>
          <a:xfrm>
            <a:off x="1143000" y="685800"/>
            <a:ext cx="4573588" cy="3430588"/>
          </a:xfrm>
          <a:solidFill>
            <a:srgbClr val="FFFFFF">
              <a:alpha val="100000"/>
            </a:srgbClr>
          </a:solidFill>
          <a:ln>
            <a:solidFill>
              <a:srgbClr val="000000">
                <a:alpha val="100000"/>
              </a:srgbClr>
            </a:solidFill>
            <a:miter lim="800000"/>
          </a:ln>
        </p:spPr>
      </p:sp>
      <p:sp>
        <p:nvSpPr>
          <p:cNvPr id="40964"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nchorCtr="0"/>
          <a:p>
            <a:pPr lvl="0" eaLnBrk="1" hangingPunct="1"/>
            <a:endParaRPr dirty="0"/>
          </a:p>
          <a:p>
            <a:pPr lvl="0" eaLnBrk="1" hangingPunct="1"/>
            <a:endParaRPr dirty="0"/>
          </a:p>
          <a:p>
            <a:pPr lvl="0" eaLnBrk="1" hangingPunct="1"/>
            <a:endParaRPr dirty="0"/>
          </a:p>
          <a:p>
            <a:pPr lvl="0" eaLnBrk="1" hangingPunct="1"/>
            <a:endParaRPr dirty="0"/>
          </a:p>
          <a:p>
            <a:pPr lvl="0" eaLnBrk="1" hangingPunct="1"/>
            <a:endParaRPr dirty="0"/>
          </a:p>
          <a:p>
            <a:pPr lvl="0" eaLnBrk="1" hangingPunct="1"/>
            <a:endParaRPr dirty="0"/>
          </a:p>
          <a:p>
            <a:pPr lvl="0" eaLnBrk="1" hangingPunct="1"/>
            <a:endParaRPr dirty="0"/>
          </a:p>
          <a:p>
            <a:pPr lvl="0" eaLnBrk="1" hangingPunct="1"/>
            <a:br>
              <a:rPr dirty="0"/>
            </a:br>
            <a:endParaRPr dirty="0"/>
          </a:p>
          <a:p>
            <a:pPr lvl="0" eaLnBrk="1" hangingPunct="1"/>
            <a:endParaRPr dirty="0"/>
          </a:p>
          <a:p>
            <a:pPr lvl="0" eaLnBrk="1" hangingPunct="1"/>
            <a:endParaRPr dirty="0"/>
          </a:p>
          <a:p>
            <a:pPr lvl="0" eaLnBrk="1" hangingPunct="1"/>
            <a:endParaRPr dirty="0"/>
          </a:p>
          <a:p>
            <a:pPr lvl="0" eaLnBrk="1" hangingPunct="1"/>
            <a:endParaRPr dirty="0"/>
          </a:p>
          <a:p>
            <a:pPr lvl="0" eaLnBrk="1" hangingPunct="1"/>
            <a:endParaRPr dirty="0"/>
          </a:p>
          <a:p>
            <a:pPr lvl="0" eaLnBrk="1" hangingPunct="1"/>
            <a:endParaRPr dirty="0"/>
          </a:p>
          <a:p>
            <a:pPr lvl="0" eaLnBrk="1" hangingPunct="1"/>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85800" y="609600"/>
            <a:ext cx="7772400" cy="1143000"/>
          </a:xfrm>
          <a:prstGeom prst="rect">
            <a:avLst/>
          </a:prstGeom>
          <a:noFill/>
          <a:ln w="9525">
            <a:noFill/>
          </a:ln>
        </p:spPr>
        <p:txBody>
          <a:bodyPr anchor="ctr" anchorCtr="0"/>
          <a:p>
            <a:pPr lvl="0"/>
            <a:r>
              <a:rPr dirty="0"/>
              <a:t>Click to edit Master title style</a:t>
            </a:r>
            <a:endParaRPr dirty="0"/>
          </a:p>
        </p:txBody>
      </p:sp>
      <p:sp>
        <p:nvSpPr>
          <p:cNvPr id="2051" name="Rectangle 3"/>
          <p:cNvSpPr>
            <a:spLocks noGrp="1"/>
          </p:cNvSpPr>
          <p:nvPr>
            <p:ph type="body" idx="1"/>
          </p:nvPr>
        </p:nvSpPr>
        <p:spPr>
          <a:xfrm>
            <a:off x="685800" y="1981200"/>
            <a:ext cx="77724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dirty="0">
                <a:latin typeface="Times New Roman" panose="02020603050405020304" pitchFamily="18" charset="0"/>
                <a:ea typeface="Arial" panose="020B0604020202020204" pitchFamily="34" charset="0"/>
              </a:rPr>
            </a:fld>
            <a:endParaRPr lang="en-US" dirty="0">
              <a:latin typeface="Times New Roman" panose="02020603050405020304" pitchFamily="18" charset="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wmf"/><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wmf"/><Relationship Id="rId4" Type="http://schemas.openxmlformats.org/officeDocument/2006/relationships/image" Target="../media/image15.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6.wmf"/><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image" Target="../media/image13.wmf"/><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image" Target="../media/image18.wmf"/><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hyperlink" Target="..\..\ppt\digcert.html" TargetMode="External"/><Relationship Id="rId2" Type="http://schemas.openxmlformats.org/officeDocument/2006/relationships/hyperlink" Target="..\..\ppt\digsig.htm" TargetMode="External"/><Relationship Id="rId1" Type="http://schemas.openxmlformats.org/officeDocument/2006/relationships/hyperlink" Target="..\..\ppt\keygen.html" TargetMode="Externa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9.wmf"/><Relationship Id="rId4" Type="http://schemas.openxmlformats.org/officeDocument/2006/relationships/image" Target="../media/image19.wmf"/><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0.wmf"/><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1.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2.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2.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wmf"/><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jpeg"/><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kgupta\certs\IDRBT-0608\IDRBT_CA.cer" TargetMode="External"/><Relationship Id="rId11" Type="http://schemas.openxmlformats.org/officeDocument/2006/relationships/notesSlide" Target="../notesSlides/notesSlide2.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hyperlink" Target="../../../../kgupta/Desktop/cca-pres/IDRBT_CA.cer" TargetMode="External"/><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kgupta/Desktop/certs/IDRBT-0608/IDRBT_CA.cer" TargetMode="External"/><Relationship Id="rId11" Type="http://schemas.openxmlformats.org/officeDocument/2006/relationships/notesSlide" Target="../notesSlides/notesSlide3.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32.wmf"/><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3.wmf"/><Relationship Id="rId5" Type="http://schemas.openxmlformats.org/officeDocument/2006/relationships/hyperlink" Target="../../ppt/digcert.html" TargetMode="Externa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kgupta/Desktop/certs/IDRBT-0608/IDRBT_CA.cer" TargetMode="Externa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4.wmf"/><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5.wmf"/><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3.wmf"/><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3.wmf"/><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6.wmf"/></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6.wmf"/><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kgupta\certs\IDRBT-0608\IDRBT_CA.cer" TargetMode="Externa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7.wmf"/><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oleObject" Target="../embeddings/oleObject1.bin"/><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8.wmf"/></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3.wmf"/></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4.wmf"/><Relationship Id="rId5" Type="http://schemas.openxmlformats.org/officeDocument/2006/relationships/hyperlink" Target="../../ppt/hashgen.html" TargetMode="Externa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3.wmf"/></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Picture 2"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3075" name="Picture 3"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3076" name="Picture 4"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
        <p:nvSpPr>
          <p:cNvPr id="3077" name="Rectangle 5"/>
          <p:cNvSpPr/>
          <p:nvPr/>
        </p:nvSpPr>
        <p:spPr>
          <a:xfrm>
            <a:off x="990600" y="762000"/>
            <a:ext cx="7772400" cy="1143000"/>
          </a:xfrm>
          <a:prstGeom prst="rect">
            <a:avLst/>
          </a:prstGeom>
          <a:noFill/>
          <a:ln w="9525">
            <a:noFill/>
          </a:ln>
        </p:spPr>
        <p:txBody>
          <a:bodyPr anchor="ctr" anchorCtr="0"/>
          <a:p>
            <a:pPr algn="ctr">
              <a:buNone/>
            </a:pPr>
            <a:r>
              <a:rPr sz="6000" dirty="0">
                <a:solidFill>
                  <a:srgbClr val="FF0000"/>
                </a:solidFill>
                <a:latin typeface="Verdana" panose="020B0604030504040204" pitchFamily="34" charset="0"/>
                <a:ea typeface="Arial" panose="020B0604020202020204" pitchFamily="34" charset="0"/>
              </a:rPr>
              <a:t>Digital Signatures</a:t>
            </a:r>
            <a:endParaRPr sz="6000" dirty="0">
              <a:solidFill>
                <a:srgbClr val="FF9900"/>
              </a:solidFill>
              <a:latin typeface="Tahoma" panose="020B0604030504040204" pitchFamily="34" charset="0"/>
              <a:ea typeface="Arial" panose="020B0604020202020204" pitchFamily="34" charset="0"/>
            </a:endParaRPr>
          </a:p>
        </p:txBody>
      </p:sp>
      <p:pic>
        <p:nvPicPr>
          <p:cNvPr id="3078" name="Picture 6" descr="C:\Documents and Settings\compaq\Application Data\Microsoft\Media Catalog\Downloaded Clips\cl5c\j0230373.wmf"/>
          <p:cNvPicPr>
            <a:picLocks noChangeAspect="1"/>
          </p:cNvPicPr>
          <p:nvPr/>
        </p:nvPicPr>
        <p:blipFill>
          <a:blip r:embed="rId4"/>
          <a:stretch>
            <a:fillRect/>
          </a:stretch>
        </p:blipFill>
        <p:spPr>
          <a:xfrm>
            <a:off x="1981200" y="2057400"/>
            <a:ext cx="5029200" cy="3914775"/>
          </a:xfrm>
          <a:prstGeom prst="rect">
            <a:avLst/>
          </a:prstGeom>
          <a:noFill/>
          <a:ln w="9525">
            <a:noFill/>
          </a:ln>
        </p:spPr>
      </p:pic>
      <p:sp>
        <p:nvSpPr>
          <p:cNvPr id="3079" name="Rectangle 8"/>
          <p:cNvSpPr/>
          <p:nvPr/>
        </p:nvSpPr>
        <p:spPr>
          <a:xfrm>
            <a:off x="3886200" y="5638800"/>
            <a:ext cx="5105400" cy="1220788"/>
          </a:xfrm>
          <a:prstGeom prst="rect">
            <a:avLst/>
          </a:prstGeom>
          <a:noFill/>
          <a:ln w="9525">
            <a:noFill/>
          </a:ln>
        </p:spPr>
        <p:txBody>
          <a:bodyPr>
            <a:spAutoFit/>
          </a:bodyPr>
          <a:p>
            <a:pPr algn="r" eaLnBrk="0" hangingPunct="0">
              <a:spcBef>
                <a:spcPct val="50000"/>
              </a:spcBef>
              <a:buNone/>
            </a:pPr>
            <a:r>
              <a:rPr sz="2000" dirty="0">
                <a:latin typeface="Tahoma" panose="020B0604030504040204" pitchFamily="34" charset="0"/>
                <a:ea typeface="Arial" panose="020B0604020202020204" pitchFamily="34" charset="0"/>
              </a:rPr>
              <a:t>CCA</a:t>
            </a:r>
            <a:endParaRPr sz="2000" dirty="0">
              <a:latin typeface="Tahoma" panose="020B0604030504040204" pitchFamily="34" charset="0"/>
              <a:ea typeface="Arial" panose="020B0604020202020204" pitchFamily="34" charset="0"/>
            </a:endParaRPr>
          </a:p>
          <a:p>
            <a:pPr algn="r" eaLnBrk="0" hangingPunct="0">
              <a:spcBef>
                <a:spcPct val="50000"/>
              </a:spcBef>
              <a:buNone/>
            </a:pPr>
            <a:r>
              <a:rPr sz="2000" dirty="0">
                <a:latin typeface="Tahoma" panose="020B0604030504040204" pitchFamily="34" charset="0"/>
                <a:ea typeface="Arial" panose="020B0604020202020204" pitchFamily="34" charset="0"/>
              </a:rPr>
              <a:t>Controller of Certifying Authorities</a:t>
            </a:r>
            <a:endParaRPr sz="2000" dirty="0">
              <a:latin typeface="Tahoma" panose="020B0604030504040204" pitchFamily="34" charset="0"/>
              <a:ea typeface="Arial" panose="020B0604020202020204" pitchFamily="34" charset="0"/>
            </a:endParaRPr>
          </a:p>
          <a:p>
            <a:pPr algn="r" eaLnBrk="0" hangingPunct="0">
              <a:spcBef>
                <a:spcPct val="50000"/>
              </a:spcBef>
              <a:buNone/>
            </a:pPr>
            <a:r>
              <a:rPr sz="1600" dirty="0">
                <a:latin typeface="Tahoma" panose="020B0604030504040204" pitchFamily="34" charset="0"/>
                <a:ea typeface="Arial" panose="020B0604020202020204" pitchFamily="34" charset="0"/>
              </a:rPr>
              <a:t>Ministry of Communications &amp; Information Technology</a:t>
            </a:r>
            <a:endParaRPr sz="1600" dirty="0">
              <a:latin typeface="Tahoma" panose="020B060403050404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Picture 2" descr="C:\Documents and Settings\compaq\Desktop\cca-pres\keys.jpg"/>
          <p:cNvPicPr>
            <a:picLocks noChangeAspect="1"/>
          </p:cNvPicPr>
          <p:nvPr/>
        </p:nvPicPr>
        <p:blipFill>
          <a:blip r:embed="rId1"/>
          <a:stretch>
            <a:fillRect/>
          </a:stretch>
        </p:blipFill>
        <p:spPr>
          <a:xfrm>
            <a:off x="50800" y="2743200"/>
            <a:ext cx="2006600" cy="1752600"/>
          </a:xfrm>
          <a:prstGeom prst="rect">
            <a:avLst/>
          </a:prstGeom>
          <a:noFill/>
          <a:ln w="9525">
            <a:noFill/>
          </a:ln>
        </p:spPr>
      </p:pic>
      <p:pic>
        <p:nvPicPr>
          <p:cNvPr id="11267" name="Picture 3" descr="C:\Documents and Settings\compaq\Desktop\cca-pki\logo1.gif"/>
          <p:cNvPicPr>
            <a:picLocks noChangeAspect="1"/>
          </p:cNvPicPr>
          <p:nvPr/>
        </p:nvPicPr>
        <p:blipFill>
          <a:blip r:embed="rId2"/>
          <a:stretch>
            <a:fillRect/>
          </a:stretch>
        </p:blipFill>
        <p:spPr>
          <a:xfrm>
            <a:off x="304800" y="60325"/>
            <a:ext cx="1143000" cy="1143000"/>
          </a:xfrm>
          <a:prstGeom prst="rect">
            <a:avLst/>
          </a:prstGeom>
          <a:noFill/>
          <a:ln w="9525">
            <a:noFill/>
          </a:ln>
        </p:spPr>
      </p:pic>
      <p:pic>
        <p:nvPicPr>
          <p:cNvPr id="11268" name="Picture 4" descr="C:\Documents and Settings\compaq\Desktop\cca-pki\strip1.gif"/>
          <p:cNvPicPr>
            <a:picLocks noChangeAspect="1"/>
          </p:cNvPicPr>
          <p:nvPr/>
        </p:nvPicPr>
        <p:blipFill>
          <a:blip r:embed="rId3"/>
          <a:stretch>
            <a:fillRect/>
          </a:stretch>
        </p:blipFill>
        <p:spPr>
          <a:xfrm>
            <a:off x="1371600" y="593725"/>
            <a:ext cx="7620000" cy="76200"/>
          </a:xfrm>
          <a:prstGeom prst="rect">
            <a:avLst/>
          </a:prstGeom>
          <a:noFill/>
          <a:ln w="9525">
            <a:noFill/>
          </a:ln>
        </p:spPr>
      </p:pic>
      <p:pic>
        <p:nvPicPr>
          <p:cNvPr id="11269" name="Picture 5" descr="C:\Documents and Settings\compaq\Desktop\cca-pki\cca1.gif"/>
          <p:cNvPicPr>
            <a:picLocks noChangeAspect="1"/>
          </p:cNvPicPr>
          <p:nvPr/>
        </p:nvPicPr>
        <p:blipFill>
          <a:blip r:embed="rId4"/>
          <a:stretch>
            <a:fillRect/>
          </a:stretch>
        </p:blipFill>
        <p:spPr>
          <a:xfrm>
            <a:off x="5257800" y="365125"/>
            <a:ext cx="3429000" cy="228600"/>
          </a:xfrm>
          <a:prstGeom prst="rect">
            <a:avLst/>
          </a:prstGeom>
          <a:noFill/>
          <a:ln w="9525">
            <a:noFill/>
          </a:ln>
        </p:spPr>
      </p:pic>
      <p:sp>
        <p:nvSpPr>
          <p:cNvPr id="11270" name="Rectangle 6"/>
          <p:cNvSpPr/>
          <p:nvPr/>
        </p:nvSpPr>
        <p:spPr>
          <a:xfrm>
            <a:off x="990600" y="762000"/>
            <a:ext cx="7772400" cy="1143000"/>
          </a:xfrm>
          <a:prstGeom prst="rect">
            <a:avLst/>
          </a:prstGeom>
          <a:noFill/>
          <a:ln w="9525">
            <a:noFill/>
          </a:ln>
        </p:spPr>
        <p:txBody>
          <a:bodyPr anchor="ctr" anchorCtr="0"/>
          <a:p>
            <a:pPr algn="ctr">
              <a:buNone/>
            </a:pPr>
            <a:r>
              <a:rPr sz="4000" dirty="0">
                <a:solidFill>
                  <a:srgbClr val="CC6600"/>
                </a:solidFill>
                <a:latin typeface="Verdana" panose="020B0604030504040204" pitchFamily="34" charset="0"/>
                <a:ea typeface="Arial" panose="020B0604020202020204" pitchFamily="34" charset="0"/>
              </a:rPr>
              <a:t>Digital Signatures</a:t>
            </a:r>
            <a:endParaRPr sz="4000" dirty="0">
              <a:solidFill>
                <a:srgbClr val="CC6600"/>
              </a:solidFill>
              <a:latin typeface="Tahoma" panose="020B0604030504040204" pitchFamily="34" charset="0"/>
              <a:ea typeface="Arial" panose="020B0604020202020204" pitchFamily="34" charset="0"/>
            </a:endParaRPr>
          </a:p>
        </p:txBody>
      </p:sp>
      <p:sp>
        <p:nvSpPr>
          <p:cNvPr id="11271" name="Rectangle 7"/>
          <p:cNvSpPr/>
          <p:nvPr/>
        </p:nvSpPr>
        <p:spPr>
          <a:xfrm>
            <a:off x="1066800" y="1752600"/>
            <a:ext cx="7772400" cy="838200"/>
          </a:xfrm>
          <a:prstGeom prst="rect">
            <a:avLst/>
          </a:prstGeom>
          <a:noFill/>
          <a:ln w="9525">
            <a:noFill/>
          </a:ln>
        </p:spPr>
        <p:txBody>
          <a:bodyPr anchor="ctr" anchorCtr="0"/>
          <a:p>
            <a:pPr algn="ctr">
              <a:buNone/>
            </a:pPr>
            <a:r>
              <a:rPr sz="2000" dirty="0">
                <a:solidFill>
                  <a:srgbClr val="800000"/>
                </a:solidFill>
                <a:latin typeface="Verdana" panose="020B0604030504040204" pitchFamily="34" charset="0"/>
                <a:ea typeface="Arial" panose="020B0604020202020204" pitchFamily="34" charset="0"/>
              </a:rPr>
              <a:t>Each individual generates his own key pair</a:t>
            </a:r>
            <a:endParaRPr sz="2000" dirty="0">
              <a:solidFill>
                <a:srgbClr val="800000"/>
              </a:solidFill>
              <a:latin typeface="Verdana" panose="020B0604030504040204" pitchFamily="34" charset="0"/>
              <a:ea typeface="Arial" panose="020B0604020202020204" pitchFamily="34" charset="0"/>
            </a:endParaRPr>
          </a:p>
          <a:p>
            <a:pPr>
              <a:buNone/>
            </a:pPr>
            <a:r>
              <a:rPr sz="1800" dirty="0">
                <a:latin typeface="Verdana" panose="020B0604030504040204" pitchFamily="34" charset="0"/>
                <a:ea typeface="Arial" panose="020B0604020202020204" pitchFamily="34" charset="0"/>
              </a:rPr>
              <a:t>[Public key known to everyone &amp; </a:t>
            </a:r>
            <a:r>
              <a:rPr sz="1800" dirty="0">
                <a:solidFill>
                  <a:srgbClr val="FF0000"/>
                </a:solidFill>
                <a:latin typeface="Verdana" panose="020B0604030504040204" pitchFamily="34" charset="0"/>
                <a:ea typeface="Arial" panose="020B0604020202020204" pitchFamily="34" charset="0"/>
              </a:rPr>
              <a:t>Private key only to the owner</a:t>
            </a:r>
            <a:r>
              <a:rPr sz="1800" dirty="0">
                <a:latin typeface="Verdana" panose="020B0604030504040204" pitchFamily="34" charset="0"/>
                <a:ea typeface="Arial" panose="020B0604020202020204" pitchFamily="34" charset="0"/>
              </a:rPr>
              <a:t>]</a:t>
            </a:r>
            <a:endParaRPr sz="1800" dirty="0">
              <a:latin typeface="Tahoma" panose="020B0604030504040204" pitchFamily="34" charset="0"/>
              <a:ea typeface="Arial" panose="020B0604020202020204" pitchFamily="34" charset="0"/>
            </a:endParaRPr>
          </a:p>
        </p:txBody>
      </p:sp>
      <p:sp>
        <p:nvSpPr>
          <p:cNvPr id="11272" name="Rectangle 8"/>
          <p:cNvSpPr/>
          <p:nvPr/>
        </p:nvSpPr>
        <p:spPr>
          <a:xfrm>
            <a:off x="990600" y="2819400"/>
            <a:ext cx="7772400" cy="838200"/>
          </a:xfrm>
          <a:prstGeom prst="rect">
            <a:avLst/>
          </a:prstGeom>
          <a:noFill/>
          <a:ln w="9525">
            <a:noFill/>
          </a:ln>
        </p:spPr>
        <p:txBody>
          <a:bodyPr anchor="ctr" anchorCtr="0"/>
          <a:p>
            <a:pPr algn="ctr">
              <a:buNone/>
            </a:pPr>
            <a:r>
              <a:rPr dirty="0">
                <a:solidFill>
                  <a:srgbClr val="FF0000"/>
                </a:solidFill>
                <a:latin typeface="Verdana" panose="020B0604030504040204" pitchFamily="34" charset="0"/>
                <a:ea typeface="Arial" panose="020B0604020202020204" pitchFamily="34" charset="0"/>
              </a:rPr>
              <a:t>Private Key</a:t>
            </a:r>
            <a:r>
              <a:rPr sz="2000" dirty="0">
                <a:solidFill>
                  <a:srgbClr val="FF0000"/>
                </a:solidFill>
                <a:latin typeface="Verdana" panose="020B0604030504040204" pitchFamily="34" charset="0"/>
                <a:ea typeface="Arial" panose="020B0604020202020204" pitchFamily="34" charset="0"/>
              </a:rPr>
              <a:t> – Used for making digital signature</a:t>
            </a:r>
            <a:endParaRPr sz="2000" dirty="0">
              <a:solidFill>
                <a:srgbClr val="FF0000"/>
              </a:solidFill>
              <a:latin typeface="Verdana" panose="020B0604030504040204" pitchFamily="34" charset="0"/>
              <a:ea typeface="Arial" panose="020B0604020202020204" pitchFamily="34" charset="0"/>
            </a:endParaRPr>
          </a:p>
        </p:txBody>
      </p:sp>
      <p:sp>
        <p:nvSpPr>
          <p:cNvPr id="11273" name="Rectangle 9"/>
          <p:cNvSpPr/>
          <p:nvPr/>
        </p:nvSpPr>
        <p:spPr>
          <a:xfrm>
            <a:off x="990600" y="3581400"/>
            <a:ext cx="7772400" cy="838200"/>
          </a:xfrm>
          <a:prstGeom prst="rect">
            <a:avLst/>
          </a:prstGeom>
          <a:noFill/>
          <a:ln w="9525">
            <a:noFill/>
          </a:ln>
        </p:spPr>
        <p:txBody>
          <a:bodyPr anchor="ctr" anchorCtr="0"/>
          <a:p>
            <a:pPr algn="ctr">
              <a:buNone/>
            </a:pPr>
            <a:r>
              <a:rPr dirty="0">
                <a:solidFill>
                  <a:srgbClr val="009900"/>
                </a:solidFill>
                <a:latin typeface="Verdana" panose="020B0604030504040204" pitchFamily="34" charset="0"/>
                <a:ea typeface="Arial" panose="020B0604020202020204" pitchFamily="34" charset="0"/>
              </a:rPr>
              <a:t>Public Key</a:t>
            </a:r>
            <a:r>
              <a:rPr sz="2000" dirty="0">
                <a:solidFill>
                  <a:srgbClr val="009900"/>
                </a:solidFill>
                <a:latin typeface="Verdana" panose="020B0604030504040204" pitchFamily="34" charset="0"/>
                <a:ea typeface="Arial" panose="020B0604020202020204" pitchFamily="34" charset="0"/>
              </a:rPr>
              <a:t> – Used to verify the digital signature</a:t>
            </a:r>
            <a:endParaRPr sz="2000" dirty="0">
              <a:solidFill>
                <a:srgbClr val="009900"/>
              </a:solidFill>
              <a:latin typeface="Verdana" panose="020B0604030504040204" pitchFamily="34" charset="0"/>
              <a:ea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Picture 2"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12291" name="Picture 3"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12292" name="Picture 4"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
        <p:nvSpPr>
          <p:cNvPr id="12293" name="Text Box 5"/>
          <p:cNvSpPr txBox="1"/>
          <p:nvPr/>
        </p:nvSpPr>
        <p:spPr>
          <a:xfrm>
            <a:off x="1752600" y="838200"/>
            <a:ext cx="5867400" cy="1006475"/>
          </a:xfrm>
          <a:prstGeom prst="rect">
            <a:avLst/>
          </a:prstGeom>
          <a:noFill/>
          <a:ln w="9525">
            <a:noFill/>
          </a:ln>
        </p:spPr>
        <p:txBody>
          <a:bodyPr>
            <a:spAutoFit/>
          </a:bodyPr>
          <a:p>
            <a:pPr algn="ctr">
              <a:buNone/>
            </a:pPr>
            <a:r>
              <a:rPr sz="3200" dirty="0">
                <a:solidFill>
                  <a:schemeClr val="accent2"/>
                </a:solidFill>
                <a:latin typeface="Verdana" panose="020B0604030504040204" pitchFamily="34" charset="0"/>
                <a:ea typeface="Arial" panose="020B0604020202020204" pitchFamily="34" charset="0"/>
              </a:rPr>
              <a:t>RSA Key pair </a:t>
            </a:r>
            <a:endParaRPr sz="3200" dirty="0">
              <a:solidFill>
                <a:schemeClr val="accent2"/>
              </a:solidFill>
              <a:latin typeface="Verdana" panose="020B0604030504040204" pitchFamily="34" charset="0"/>
              <a:ea typeface="Arial" panose="020B0604020202020204" pitchFamily="34" charset="0"/>
            </a:endParaRPr>
          </a:p>
          <a:p>
            <a:pPr algn="ctr">
              <a:buNone/>
            </a:pPr>
            <a:r>
              <a:rPr sz="1000" dirty="0">
                <a:solidFill>
                  <a:schemeClr val="accent2"/>
                </a:solidFill>
                <a:latin typeface="Verdana" panose="020B0604030504040204" pitchFamily="34" charset="0"/>
                <a:ea typeface="Arial" panose="020B0604020202020204" pitchFamily="34" charset="0"/>
              </a:rPr>
              <a:t>(including Algorithm identifier)</a:t>
            </a:r>
            <a:endParaRPr sz="1000" dirty="0">
              <a:solidFill>
                <a:schemeClr val="accent2"/>
              </a:solidFill>
              <a:latin typeface="Verdana" panose="020B0604030504040204" pitchFamily="34" charset="0"/>
              <a:ea typeface="Arial" panose="020B0604020202020204" pitchFamily="34" charset="0"/>
            </a:endParaRPr>
          </a:p>
          <a:p>
            <a:pPr algn="ctr">
              <a:buNone/>
            </a:pPr>
            <a:r>
              <a:rPr sz="1800" dirty="0">
                <a:latin typeface="Verdana" panose="020B0604030504040204" pitchFamily="34" charset="0"/>
                <a:ea typeface="Arial" panose="020B0604020202020204" pitchFamily="34" charset="0"/>
              </a:rPr>
              <a:t>[2048 bit]</a:t>
            </a:r>
            <a:endParaRPr sz="1800" dirty="0">
              <a:latin typeface="Verdana" panose="020B0604030504040204" pitchFamily="34" charset="0"/>
              <a:ea typeface="Arial" panose="020B0604020202020204" pitchFamily="34" charset="0"/>
            </a:endParaRPr>
          </a:p>
        </p:txBody>
      </p:sp>
      <p:sp>
        <p:nvSpPr>
          <p:cNvPr id="12294" name="Text Box 6"/>
          <p:cNvSpPr txBox="1"/>
          <p:nvPr/>
        </p:nvSpPr>
        <p:spPr>
          <a:xfrm flipH="1">
            <a:off x="304800" y="2803525"/>
            <a:ext cx="6324600" cy="641350"/>
          </a:xfrm>
          <a:prstGeom prst="rect">
            <a:avLst/>
          </a:prstGeom>
          <a:noFill/>
          <a:ln w="9525">
            <a:noFill/>
          </a:ln>
        </p:spPr>
        <p:txBody>
          <a:bodyPr>
            <a:spAutoFit/>
          </a:bodyPr>
          <a:p>
            <a:pPr>
              <a:buNone/>
            </a:pPr>
            <a:endParaRPr sz="1800" dirty="0">
              <a:solidFill>
                <a:srgbClr val="990099"/>
              </a:solidFill>
              <a:latin typeface="Verdana" panose="020B0604030504040204" pitchFamily="34" charset="0"/>
              <a:ea typeface="Arial" panose="020B0604020202020204" pitchFamily="34" charset="0"/>
            </a:endParaRPr>
          </a:p>
          <a:p>
            <a:pPr>
              <a:buNone/>
            </a:pPr>
            <a:endParaRPr sz="1800" dirty="0">
              <a:solidFill>
                <a:srgbClr val="990099"/>
              </a:solidFill>
              <a:latin typeface="Verdana" panose="020B0604030504040204" pitchFamily="34" charset="0"/>
              <a:ea typeface="Arial" panose="020B0604020202020204" pitchFamily="34" charset="0"/>
            </a:endParaRPr>
          </a:p>
        </p:txBody>
      </p:sp>
      <p:sp>
        <p:nvSpPr>
          <p:cNvPr id="12295" name="Text Box 7"/>
          <p:cNvSpPr txBox="1"/>
          <p:nvPr/>
        </p:nvSpPr>
        <p:spPr>
          <a:xfrm>
            <a:off x="1981200" y="1949450"/>
            <a:ext cx="6551613" cy="1860550"/>
          </a:xfrm>
          <a:prstGeom prst="rect">
            <a:avLst/>
          </a:prstGeom>
          <a:noFill/>
          <a:ln w="9525">
            <a:noFill/>
          </a:ln>
        </p:spPr>
        <p:txBody>
          <a:bodyPr>
            <a:spAutoFit/>
          </a:bodyPr>
          <a:p>
            <a:pPr>
              <a:buNone/>
            </a:pPr>
            <a:r>
              <a:rPr sz="1600" b="1" dirty="0">
                <a:solidFill>
                  <a:srgbClr val="FF0000"/>
                </a:solidFill>
                <a:latin typeface="Verdana" panose="020B0604030504040204" pitchFamily="34" charset="0"/>
                <a:ea typeface="Arial" panose="020B0604020202020204" pitchFamily="34" charset="0"/>
              </a:rPr>
              <a:t>Private Key</a:t>
            </a:r>
            <a:endParaRPr sz="1600" b="1" dirty="0">
              <a:solidFill>
                <a:srgbClr val="FF0000"/>
              </a:solidFill>
              <a:latin typeface="Verdana" panose="020B0604030504040204" pitchFamily="34" charset="0"/>
              <a:ea typeface="Arial" panose="020B0604020202020204" pitchFamily="34" charset="0"/>
            </a:endParaRPr>
          </a:p>
          <a:p>
            <a:pPr>
              <a:buNone/>
            </a:pPr>
            <a:r>
              <a:rPr sz="1000" dirty="0">
                <a:solidFill>
                  <a:srgbClr val="800000"/>
                </a:solidFill>
                <a:latin typeface="Courier New" panose="02070309020205020404" pitchFamily="49" charset="0"/>
                <a:ea typeface="Arial" panose="020B0604020202020204" pitchFamily="34" charset="0"/>
              </a:rPr>
              <a:t>3082 010a 0282 0101 00b1 d311 e079 5543 0708 4ccb 0542 00e2 0d83 463d e493 bab6 06d3 0d59 bd3e c1ce 4367 018a 21a8 efbc ccd0 a2cc b055 9653 8466 0500 da44 4980 d854 0aa5 2586 94ed 6356 ff70 6ca3 a119 d278 be68 2a44 5e2f cfcc 185e 47bc 3ab1 463d 1ef0 b92c 345f 8c7c 4c08 299d 4055 eb3c 7d83 deb5 f0f7 8a83 0ea1 4cb4 3aa5 b35f 5a22 97ec 199b c105 68fd e6b7 a991 942c e478 4824 1a25 193a eb95 9c39 0a8a cf42 b2f0 1cd5 5ffb 6bed 6856 7b39 2c72 38b0 ee93 a9d3 7b77 3ceb 7103 a938 4a16 6c89 2aca da33 1379 c255 8ced 9cbb f2cb 5b10 f82e 6135 c629 4c2a d02a 63d1 6559 b4f8 cdf9 f400 84b6 5742 859d 32a8 f92a 54fb ff78 41bc bd71 28f4 bb90 bcff 9634 04e3 459e a146 2840 8102 0301 0001</a:t>
            </a:r>
            <a:endParaRPr sz="1000" dirty="0">
              <a:solidFill>
                <a:srgbClr val="800000"/>
              </a:solidFill>
              <a:latin typeface="Courier New" panose="02070309020205020404" pitchFamily="49" charset="0"/>
              <a:ea typeface="Arial" panose="020B0604020202020204" pitchFamily="34" charset="0"/>
            </a:endParaRPr>
          </a:p>
          <a:p>
            <a:pPr>
              <a:buNone/>
            </a:pPr>
            <a:endParaRPr sz="1000" dirty="0">
              <a:solidFill>
                <a:srgbClr val="800000"/>
              </a:solidFill>
              <a:latin typeface="Courier New" panose="02070309020205020404" pitchFamily="49" charset="0"/>
              <a:ea typeface="Arial" panose="020B0604020202020204" pitchFamily="34" charset="0"/>
            </a:endParaRPr>
          </a:p>
        </p:txBody>
      </p:sp>
      <p:sp>
        <p:nvSpPr>
          <p:cNvPr id="12296" name="Text Box 8"/>
          <p:cNvSpPr txBox="1"/>
          <p:nvPr/>
        </p:nvSpPr>
        <p:spPr>
          <a:xfrm>
            <a:off x="534988" y="3930650"/>
            <a:ext cx="6551612" cy="1860550"/>
          </a:xfrm>
          <a:prstGeom prst="rect">
            <a:avLst/>
          </a:prstGeom>
          <a:noFill/>
          <a:ln w="9525">
            <a:noFill/>
          </a:ln>
        </p:spPr>
        <p:txBody>
          <a:bodyPr>
            <a:spAutoFit/>
          </a:bodyPr>
          <a:p>
            <a:pPr>
              <a:buNone/>
            </a:pPr>
            <a:r>
              <a:rPr sz="1600" b="1" dirty="0">
                <a:solidFill>
                  <a:srgbClr val="FF0000"/>
                </a:solidFill>
                <a:latin typeface="Verdana" panose="020B0604030504040204" pitchFamily="34" charset="0"/>
                <a:ea typeface="Arial" panose="020B0604020202020204" pitchFamily="34" charset="0"/>
              </a:rPr>
              <a:t>Public Key</a:t>
            </a:r>
            <a:endParaRPr sz="1600" b="1" dirty="0">
              <a:solidFill>
                <a:srgbClr val="FF0000"/>
              </a:solidFill>
              <a:latin typeface="Verdana" panose="020B0604030504040204" pitchFamily="34" charset="0"/>
              <a:ea typeface="Arial" panose="020B0604020202020204" pitchFamily="34" charset="0"/>
            </a:endParaRPr>
          </a:p>
          <a:p>
            <a:pPr>
              <a:buNone/>
            </a:pPr>
            <a:r>
              <a:rPr sz="1000" dirty="0">
                <a:solidFill>
                  <a:srgbClr val="800000"/>
                </a:solidFill>
                <a:latin typeface="Courier New" panose="02070309020205020404" pitchFamily="49" charset="0"/>
                <a:ea typeface="Arial" panose="020B0604020202020204" pitchFamily="34" charset="0"/>
              </a:rPr>
              <a:t>3082 01e4 f267 0142 0f61 dd12 e089 5547 0f08 4ccb 0542 00e2 0d83 463d e493 bab6 0673 0d59 bf3e c1ce 4367 012a 11a8 efbc ccd0 a2cc b055 9653 8466 0500 da44 4980 d8b4 0aa5 2586 94ed 6356 ff70 6ca3 a119 d278 be68 2a44 5e2f cfcc 185e 47bc 3ab1 463d 1df0 b92c 345f 8c7c 4c08 299d 4055 eb3c 7d83 deb5 f0f7 8a83 0ea1 4cb4 3aa5 b35f 5a22 97ec 199b c105 68fd e6b7 a991 942c e478 4824 1a25 193a eb95 9c39 0a8a cf42 b250 1cd5 5ffb 6bed 6856 7b39 2c72 38b0 ee93 a9d3 7b77 3ceb 7103 a938 4a16 6c89 2aca da33 1379 c255 8ced 9cbb f2cb 5b10 f82e 6135 c629 4c2a d02a 63d1 6559 b4f8 cdf9 f400 84b6 5742 859d 32a8 f92a 54fb ff78 41bc bd71 28f4 bb90 bcff 9634 04de 45de af46 2240 8410 02f1 0001</a:t>
            </a:r>
            <a:endParaRPr sz="1000" dirty="0">
              <a:solidFill>
                <a:srgbClr val="800000"/>
              </a:solidFill>
              <a:latin typeface="Courier New" panose="02070309020205020404" pitchFamily="49" charset="0"/>
              <a:ea typeface="Arial" panose="020B0604020202020204" pitchFamily="34" charset="0"/>
            </a:endParaRPr>
          </a:p>
          <a:p>
            <a:pPr>
              <a:buNone/>
            </a:pPr>
            <a:endParaRPr sz="1000" dirty="0">
              <a:solidFill>
                <a:srgbClr val="800000"/>
              </a:solidFill>
              <a:latin typeface="Courier New" panose="02070309020205020404" pitchFamily="49" charset="0"/>
              <a:ea typeface="Arial" panose="020B0604020202020204" pitchFamily="34" charset="0"/>
            </a:endParaRPr>
          </a:p>
        </p:txBody>
      </p:sp>
      <p:pic>
        <p:nvPicPr>
          <p:cNvPr id="12297" name="Picture 9" descr="C:\Documents and Settings\compaq\Desktop\cca-pki\keys.jpg"/>
          <p:cNvPicPr>
            <a:picLocks noChangeAspect="1"/>
          </p:cNvPicPr>
          <p:nvPr/>
        </p:nvPicPr>
        <p:blipFill>
          <a:blip r:embed="rId4"/>
          <a:stretch>
            <a:fillRect/>
          </a:stretch>
        </p:blipFill>
        <p:spPr>
          <a:xfrm>
            <a:off x="228600" y="1676400"/>
            <a:ext cx="1625600" cy="1460500"/>
          </a:xfrm>
          <a:prstGeom prst="rect">
            <a:avLst/>
          </a:prstGeom>
          <a:noFill/>
          <a:ln w="9525">
            <a:noFill/>
          </a:ln>
        </p:spPr>
      </p:pic>
      <p:pic>
        <p:nvPicPr>
          <p:cNvPr id="12298" name="Picture 10" descr="C:\Documents and Settings\compaq\Application Data\Microsoft\Media Catalog\Downloaded Clips\cl0\BS00996_.wmf"/>
          <p:cNvPicPr>
            <a:picLocks noChangeAspect="1"/>
          </p:cNvPicPr>
          <p:nvPr/>
        </p:nvPicPr>
        <p:blipFill>
          <a:blip r:embed="rId5"/>
          <a:stretch>
            <a:fillRect/>
          </a:stretch>
        </p:blipFill>
        <p:spPr>
          <a:xfrm>
            <a:off x="6858000" y="3962400"/>
            <a:ext cx="1689100" cy="1331913"/>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Picture 2"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13315" name="Picture 3"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13316" name="Picture 4"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
        <p:nvSpPr>
          <p:cNvPr id="13317" name="Rectangle 5"/>
          <p:cNvSpPr/>
          <p:nvPr/>
        </p:nvSpPr>
        <p:spPr>
          <a:xfrm>
            <a:off x="990600" y="762000"/>
            <a:ext cx="7162800" cy="914400"/>
          </a:xfrm>
          <a:prstGeom prst="rect">
            <a:avLst/>
          </a:prstGeom>
          <a:noFill/>
          <a:ln w="12700">
            <a:noFill/>
          </a:ln>
        </p:spPr>
        <p:txBody>
          <a:bodyPr lIns="90488" tIns="44450" rIns="90488" bIns="44450" anchor="ctr" anchorCtr="0"/>
          <a:p>
            <a:pPr algn="ctr">
              <a:buNone/>
            </a:pPr>
            <a:r>
              <a:rPr sz="4400" dirty="0">
                <a:solidFill>
                  <a:srgbClr val="FF0000"/>
                </a:solidFill>
                <a:latin typeface="Tahoma" panose="020B0604030504040204" pitchFamily="34" charset="0"/>
                <a:ea typeface="Arial" panose="020B0604020202020204" pitchFamily="34" charset="0"/>
              </a:rPr>
              <a:t>Signed Messages</a:t>
            </a:r>
            <a:endParaRPr sz="4400" dirty="0">
              <a:solidFill>
                <a:srgbClr val="FF0000"/>
              </a:solidFill>
              <a:latin typeface="Tahoma" panose="020B0604030504040204" pitchFamily="34" charset="0"/>
              <a:ea typeface="Arial" panose="020B0604020202020204" pitchFamily="34" charset="0"/>
            </a:endParaRPr>
          </a:p>
        </p:txBody>
      </p:sp>
      <p:sp>
        <p:nvSpPr>
          <p:cNvPr id="17414" name="Rectangle 6"/>
          <p:cNvSpPr>
            <a:spLocks noChangeArrowheads="1"/>
          </p:cNvSpPr>
          <p:nvPr/>
        </p:nvSpPr>
        <p:spPr bwMode="auto">
          <a:xfrm>
            <a:off x="5562600" y="2590800"/>
            <a:ext cx="962025" cy="719138"/>
          </a:xfrm>
          <a:prstGeom prst="rect">
            <a:avLst/>
          </a:prstGeom>
          <a:gradFill rotWithShape="0">
            <a:gsLst>
              <a:gs pos="0">
                <a:srgbClr val="000099"/>
              </a:gs>
              <a:gs pos="50000">
                <a:srgbClr val="FFFFCC"/>
              </a:gs>
              <a:gs pos="100000">
                <a:srgbClr val="000099"/>
              </a:gs>
            </a:gsLst>
            <a:lin ang="2700000" scaled="1"/>
          </a:gradFill>
          <a:ln w="12700">
            <a:noFill/>
            <a:miter lim="800000"/>
          </a:ln>
          <a:effectLst>
            <a:outerShdw dist="107763" dir="2700000" algn="ctr" rotWithShape="0">
              <a:schemeClr val="bg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Message</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Signature</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415" name="Rectangle 7"/>
          <p:cNvSpPr>
            <a:spLocks noChangeArrowheads="1"/>
          </p:cNvSpPr>
          <p:nvPr/>
        </p:nvSpPr>
        <p:spPr bwMode="auto">
          <a:xfrm>
            <a:off x="198438" y="3505200"/>
            <a:ext cx="474663" cy="292100"/>
          </a:xfrm>
          <a:prstGeom prst="rect">
            <a:avLst/>
          </a:prstGeom>
          <a:gradFill rotWithShape="0">
            <a:gsLst>
              <a:gs pos="0">
                <a:srgbClr val="000099"/>
              </a:gs>
              <a:gs pos="50000">
                <a:srgbClr val="FFFFCC"/>
              </a:gs>
              <a:gs pos="100000">
                <a:srgbClr val="000099"/>
              </a:gs>
            </a:gsLst>
            <a:lin ang="2700000" scaled="1"/>
          </a:gradFill>
          <a:ln w="12700">
            <a:noFill/>
            <a:miter lim="800000"/>
          </a:ln>
          <a:effectLst>
            <a:outerShdw dist="107763" dir="2700000" algn="ctr" rotWithShape="0">
              <a:schemeClr val="bg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Hash</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416" name="Rectangle 8"/>
          <p:cNvSpPr>
            <a:spLocks noChangeArrowheads="1"/>
          </p:cNvSpPr>
          <p:nvPr/>
        </p:nvSpPr>
        <p:spPr bwMode="auto">
          <a:xfrm>
            <a:off x="6624638" y="4953000"/>
            <a:ext cx="1308100" cy="993775"/>
          </a:xfrm>
          <a:prstGeom prst="rect">
            <a:avLst/>
          </a:prstGeom>
          <a:gradFill rotWithShape="0">
            <a:gsLst>
              <a:gs pos="0">
                <a:srgbClr val="000099"/>
              </a:gs>
              <a:gs pos="50000">
                <a:srgbClr val="FFFFCC"/>
              </a:gs>
              <a:gs pos="100000">
                <a:srgbClr val="000099"/>
              </a:gs>
            </a:gsLst>
            <a:lin ang="2700000" scaled="1"/>
          </a:gradFill>
          <a:ln w="12700">
            <a:noFill/>
            <a:miter lim="800000"/>
          </a:ln>
          <a:effectLst>
            <a:outerShdw dist="107763" dir="2700000" algn="ctr" rotWithShape="0">
              <a:schemeClr val="bg2"/>
            </a:outerShdw>
          </a:effectLst>
        </p:spPr>
        <p:txBody>
          <a:bodyPr wrap="none" lIns="90488" tIns="44450" rIns="90488" bIns="44450"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Decrypt</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Signature</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With </a:t>
            </a:r>
            <a:r>
              <a:rPr kumimoji="0" lang="en-US" sz="1400" b="1" i="1" u="none" strike="noStrike" kern="1200" cap="none" spc="0" normalizeH="0" baseline="0" noProof="0">
                <a:ln>
                  <a:noFill/>
                </a:ln>
                <a:solidFill>
                  <a:srgbClr val="CC0000"/>
                </a:solidFill>
                <a:effectLst/>
                <a:uLnTx/>
                <a:uFillTx/>
                <a:latin typeface="Arial" panose="020B0604020202020204" pitchFamily="34" charset="0"/>
                <a:ea typeface="+mn-ea"/>
                <a:cs typeface="+mn-cs"/>
              </a:rPr>
              <a:t>Sender’s </a:t>
            </a:r>
            <a:endParaRPr kumimoji="0" lang="en-US" sz="1400" b="1" i="1" u="none" strike="noStrike" kern="1200" cap="none" spc="0" normalizeH="0" baseline="0" noProof="0">
              <a:ln>
                <a:noFill/>
              </a:ln>
              <a:solidFill>
                <a:srgbClr val="CC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1" u="none" strike="noStrike" kern="1200" cap="none" spc="0" normalizeH="0" baseline="0" noProof="0">
                <a:ln>
                  <a:noFill/>
                </a:ln>
                <a:solidFill>
                  <a:srgbClr val="CC0000"/>
                </a:solidFill>
                <a:effectLst/>
                <a:uLnTx/>
                <a:uFillTx/>
                <a:latin typeface="Arial" panose="020B0604020202020204" pitchFamily="34" charset="0"/>
                <a:ea typeface="+mn-ea"/>
                <a:cs typeface="+mn-cs"/>
              </a:rPr>
              <a:t>Public Key</a:t>
            </a:r>
            <a:endParaRPr kumimoji="0" lang="en-US" sz="1400" b="1" i="1" u="none" strike="noStrike" kern="1200" cap="none" spc="0" normalizeH="0" baseline="0" noProof="0">
              <a:ln>
                <a:noFill/>
              </a:ln>
              <a:solidFill>
                <a:srgbClr val="CC0000"/>
              </a:solidFill>
              <a:effectLst/>
              <a:uLnTx/>
              <a:uFillTx/>
              <a:latin typeface="Arial" panose="020B0604020202020204" pitchFamily="34" charset="0"/>
              <a:ea typeface="+mn-ea"/>
              <a:cs typeface="+mn-cs"/>
            </a:endParaRPr>
          </a:p>
        </p:txBody>
      </p:sp>
      <p:sp>
        <p:nvSpPr>
          <p:cNvPr id="17417" name="Rectangle 9"/>
          <p:cNvSpPr>
            <a:spLocks noChangeArrowheads="1"/>
          </p:cNvSpPr>
          <p:nvPr/>
        </p:nvSpPr>
        <p:spPr bwMode="auto">
          <a:xfrm>
            <a:off x="908050" y="4114800"/>
            <a:ext cx="1325563" cy="963613"/>
          </a:xfrm>
          <a:prstGeom prst="rect">
            <a:avLst/>
          </a:prstGeom>
          <a:gradFill rotWithShape="0">
            <a:gsLst>
              <a:gs pos="0">
                <a:srgbClr val="000099"/>
              </a:gs>
              <a:gs pos="50000">
                <a:srgbClr val="FFFFCC"/>
              </a:gs>
              <a:gs pos="100000">
                <a:srgbClr val="000099"/>
              </a:gs>
            </a:gsLst>
            <a:lin ang="2700000" scaled="1"/>
          </a:gradFill>
          <a:ln w="12700">
            <a:noFill/>
            <a:miter lim="800000"/>
          </a:ln>
          <a:effectLst>
            <a:outerShdw dist="107763" dir="2700000" algn="ctr" rotWithShape="0">
              <a:schemeClr val="bg2"/>
            </a:outerShdw>
          </a:effectLst>
        </p:spPr>
        <p:txBody>
          <a:bodyPr wrap="none" lIns="90488" tIns="44450" rIns="90488" bIns="44450"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SIGN hash</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With </a:t>
            </a:r>
            <a:r>
              <a:rPr kumimoji="0" lang="en-US" sz="1400" b="1" i="1" u="none" strike="noStrike" kern="1200" cap="none" spc="0" normalizeH="0" baseline="0" noProof="0">
                <a:ln>
                  <a:noFill/>
                </a:ln>
                <a:solidFill>
                  <a:srgbClr val="CC0000"/>
                </a:solidFill>
                <a:effectLst/>
                <a:uLnTx/>
                <a:uFillTx/>
                <a:latin typeface="Arial" panose="020B0604020202020204" pitchFamily="34" charset="0"/>
                <a:ea typeface="+mn-ea"/>
                <a:cs typeface="+mn-cs"/>
              </a:rPr>
              <a:t>Sender’s </a:t>
            </a:r>
            <a:endParaRPr kumimoji="0" lang="en-US" sz="1400" b="1" i="1" u="none" strike="noStrike" kern="1200" cap="none" spc="0" normalizeH="0" baseline="0" noProof="0">
              <a:ln>
                <a:noFill/>
              </a:ln>
              <a:solidFill>
                <a:srgbClr val="CC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1" u="none" strike="noStrike" kern="1200" cap="none" spc="0" normalizeH="0" baseline="0" noProof="0">
                <a:ln>
                  <a:noFill/>
                </a:ln>
                <a:solidFill>
                  <a:srgbClr val="CC0000"/>
                </a:solidFill>
                <a:effectLst/>
                <a:uLnTx/>
                <a:uFillTx/>
                <a:latin typeface="Arial" panose="020B0604020202020204" pitchFamily="34" charset="0"/>
                <a:ea typeface="+mn-ea"/>
                <a:cs typeface="+mn-cs"/>
              </a:rPr>
              <a:t>Private key</a:t>
            </a:r>
            <a:endParaRPr kumimoji="0" lang="en-US" sz="1400" b="1" i="1" u="none" strike="noStrike" kern="1200" cap="none" spc="0" normalizeH="0" baseline="0" noProof="0">
              <a:ln>
                <a:noFill/>
              </a:ln>
              <a:solidFill>
                <a:srgbClr val="CC0000"/>
              </a:solidFill>
              <a:effectLst/>
              <a:uLnTx/>
              <a:uFillTx/>
              <a:latin typeface="Arial" panose="020B0604020202020204" pitchFamily="34" charset="0"/>
              <a:ea typeface="+mn-ea"/>
              <a:cs typeface="+mn-cs"/>
            </a:endParaRPr>
          </a:p>
        </p:txBody>
      </p:sp>
      <p:sp>
        <p:nvSpPr>
          <p:cNvPr id="17418" name="Rectangle 10"/>
          <p:cNvSpPr>
            <a:spLocks noChangeArrowheads="1"/>
          </p:cNvSpPr>
          <p:nvPr/>
        </p:nvSpPr>
        <p:spPr bwMode="auto">
          <a:xfrm>
            <a:off x="795338" y="2466975"/>
            <a:ext cx="963613" cy="719138"/>
          </a:xfrm>
          <a:prstGeom prst="rect">
            <a:avLst/>
          </a:prstGeom>
          <a:gradFill rotWithShape="0">
            <a:gsLst>
              <a:gs pos="0">
                <a:srgbClr val="000099"/>
              </a:gs>
              <a:gs pos="50000">
                <a:srgbClr val="FFFFCC"/>
              </a:gs>
              <a:gs pos="100000">
                <a:srgbClr val="000099"/>
              </a:gs>
            </a:gsLst>
            <a:lin ang="2700000" scaled="1"/>
          </a:gradFill>
          <a:ln w="12700">
            <a:noFill/>
            <a:miter lim="800000"/>
          </a:ln>
          <a:effectLst>
            <a:outerShdw dist="107763" dir="2700000" algn="ctr" rotWithShape="0">
              <a:schemeClr val="bg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Message</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signature</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419" name="Oval 11"/>
          <p:cNvSpPr>
            <a:spLocks noChangeArrowheads="1"/>
          </p:cNvSpPr>
          <p:nvPr/>
        </p:nvSpPr>
        <p:spPr bwMode="auto">
          <a:xfrm>
            <a:off x="6661150" y="3276600"/>
            <a:ext cx="1143000" cy="368300"/>
          </a:xfrm>
          <a:prstGeom prst="ellipse">
            <a:avLst/>
          </a:prstGeom>
          <a:gradFill rotWithShape="0">
            <a:gsLst>
              <a:gs pos="0">
                <a:srgbClr val="000099"/>
              </a:gs>
              <a:gs pos="50000">
                <a:srgbClr val="FFFFCC"/>
              </a:gs>
              <a:gs pos="100000">
                <a:srgbClr val="000099"/>
              </a:gs>
            </a:gsLst>
            <a:lin ang="2700000" scaled="1"/>
          </a:gradFill>
          <a:ln w="12700">
            <a:noFill/>
            <a:round/>
          </a:ln>
          <a:effectLst>
            <a:outerShdw dist="107763" dir="2700000" algn="ctr" rotWithShape="0">
              <a:schemeClr val="bg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COMPARE</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420" name="Rectangle 12"/>
          <p:cNvSpPr>
            <a:spLocks noChangeArrowheads="1"/>
          </p:cNvSpPr>
          <p:nvPr/>
        </p:nvSpPr>
        <p:spPr bwMode="auto">
          <a:xfrm>
            <a:off x="6759575" y="1447800"/>
            <a:ext cx="976313" cy="533400"/>
          </a:xfrm>
          <a:prstGeom prst="rect">
            <a:avLst/>
          </a:prstGeom>
          <a:gradFill rotWithShape="0">
            <a:gsLst>
              <a:gs pos="0">
                <a:srgbClr val="000099"/>
              </a:gs>
              <a:gs pos="50000">
                <a:srgbClr val="FFFFCC"/>
              </a:gs>
              <a:gs pos="100000">
                <a:srgbClr val="000099"/>
              </a:gs>
            </a:gsLst>
            <a:lin ang="2700000" scaled="1"/>
          </a:gradFill>
          <a:ln w="12700">
            <a:noFill/>
            <a:miter lim="800000"/>
          </a:ln>
          <a:effectLst>
            <a:outerShdw dist="107763" dir="2700000" algn="ctr" rotWithShape="0">
              <a:schemeClr val="bg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Calculated </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Hash</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421" name="Rectangle 13"/>
          <p:cNvSpPr>
            <a:spLocks noChangeArrowheads="1"/>
          </p:cNvSpPr>
          <p:nvPr/>
        </p:nvSpPr>
        <p:spPr bwMode="auto">
          <a:xfrm>
            <a:off x="176213" y="1676400"/>
            <a:ext cx="1038225" cy="333375"/>
          </a:xfrm>
          <a:prstGeom prst="rect">
            <a:avLst/>
          </a:prstGeom>
          <a:gradFill rotWithShape="0">
            <a:gsLst>
              <a:gs pos="0">
                <a:srgbClr val="000099"/>
              </a:gs>
              <a:gs pos="50000">
                <a:srgbClr val="FFFFCC"/>
              </a:gs>
              <a:gs pos="100000">
                <a:srgbClr val="000099"/>
              </a:gs>
            </a:gsLst>
            <a:lin ang="2700000" scaled="1"/>
          </a:gradFill>
          <a:ln w="12700">
            <a:noFill/>
            <a:miter lim="800000"/>
          </a:ln>
          <a:effectLst>
            <a:outerShdw dist="107763" dir="2700000" algn="ctr" rotWithShape="0">
              <a:schemeClr val="bg2"/>
            </a:outerShdw>
          </a:effectLst>
        </p:spPr>
        <p:txBody>
          <a:bodyPr wrap="none" lIns="90488" tIns="44450" rIns="90488"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chemeClr val="tx1"/>
                </a:solidFill>
                <a:effectLst/>
                <a:uLnTx/>
                <a:uFillTx/>
                <a:latin typeface="Arial" panose="020B0604020202020204" pitchFamily="34" charset="0"/>
                <a:ea typeface="+mn-ea"/>
                <a:cs typeface="+mn-cs"/>
              </a:rPr>
              <a:t>Message</a:t>
            </a:r>
            <a:endParaRPr kumimoji="0" lang="en-US" sz="16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nvGrpSpPr>
          <p:cNvPr id="13326" name="Group 14"/>
          <p:cNvGrpSpPr/>
          <p:nvPr/>
        </p:nvGrpSpPr>
        <p:grpSpPr>
          <a:xfrm>
            <a:off x="1243013" y="1981200"/>
            <a:ext cx="161925" cy="520700"/>
            <a:chOff x="695" y="1248"/>
            <a:chExt cx="102" cy="328"/>
          </a:xfrm>
        </p:grpSpPr>
        <p:sp>
          <p:nvSpPr>
            <p:cNvPr id="13351" name="Line 15"/>
            <p:cNvSpPr/>
            <p:nvPr/>
          </p:nvSpPr>
          <p:spPr>
            <a:xfrm>
              <a:off x="695" y="1248"/>
              <a:ext cx="98" cy="0"/>
            </a:xfrm>
            <a:prstGeom prst="line">
              <a:avLst/>
            </a:prstGeom>
            <a:ln w="12700" cap="flat" cmpd="sng">
              <a:solidFill>
                <a:schemeClr val="tx1"/>
              </a:solidFill>
              <a:prstDash val="solid"/>
              <a:headEnd type="none" w="med" len="med"/>
              <a:tailEnd type="none" w="med" len="med"/>
            </a:ln>
          </p:spPr>
        </p:sp>
        <p:sp>
          <p:nvSpPr>
            <p:cNvPr id="13352" name="Line 16"/>
            <p:cNvSpPr/>
            <p:nvPr/>
          </p:nvSpPr>
          <p:spPr>
            <a:xfrm>
              <a:off x="797" y="1248"/>
              <a:ext cx="0" cy="328"/>
            </a:xfrm>
            <a:prstGeom prst="line">
              <a:avLst/>
            </a:prstGeom>
            <a:ln w="12700" cap="flat" cmpd="sng">
              <a:solidFill>
                <a:schemeClr val="tx1"/>
              </a:solidFill>
              <a:prstDash val="solid"/>
              <a:headEnd type="none" w="med" len="med"/>
              <a:tailEnd type="triangle" w="med" len="med"/>
            </a:ln>
          </p:spPr>
        </p:sp>
      </p:grpSp>
      <p:sp>
        <p:nvSpPr>
          <p:cNvPr id="13327" name="Line 17"/>
          <p:cNvSpPr/>
          <p:nvPr/>
        </p:nvSpPr>
        <p:spPr>
          <a:xfrm>
            <a:off x="4495800" y="3048000"/>
            <a:ext cx="1079500" cy="0"/>
          </a:xfrm>
          <a:prstGeom prst="line">
            <a:avLst/>
          </a:prstGeom>
          <a:ln w="38100" cap="flat" cmpd="sng">
            <a:solidFill>
              <a:schemeClr val="tx1"/>
            </a:solidFill>
            <a:prstDash val="solid"/>
            <a:headEnd type="none" w="med" len="med"/>
            <a:tailEnd type="triangle" w="med" len="med"/>
          </a:ln>
        </p:spPr>
      </p:sp>
      <p:sp>
        <p:nvSpPr>
          <p:cNvPr id="13328" name="Line 18"/>
          <p:cNvSpPr/>
          <p:nvPr/>
        </p:nvSpPr>
        <p:spPr>
          <a:xfrm flipV="1">
            <a:off x="1471613" y="3200400"/>
            <a:ext cx="0" cy="920750"/>
          </a:xfrm>
          <a:prstGeom prst="line">
            <a:avLst/>
          </a:prstGeom>
          <a:ln w="12700" cap="flat" cmpd="sng">
            <a:solidFill>
              <a:schemeClr val="tx1"/>
            </a:solidFill>
            <a:prstDash val="solid"/>
            <a:headEnd type="none" w="med" len="med"/>
            <a:tailEnd type="triangle" w="med" len="med"/>
          </a:ln>
        </p:spPr>
      </p:sp>
      <p:grpSp>
        <p:nvGrpSpPr>
          <p:cNvPr id="13329" name="Group 19"/>
          <p:cNvGrpSpPr/>
          <p:nvPr/>
        </p:nvGrpSpPr>
        <p:grpSpPr>
          <a:xfrm>
            <a:off x="309563" y="3825875"/>
            <a:ext cx="609600" cy="749300"/>
            <a:chOff x="107" y="2410"/>
            <a:chExt cx="384" cy="472"/>
          </a:xfrm>
        </p:grpSpPr>
        <p:sp>
          <p:nvSpPr>
            <p:cNvPr id="13349" name="Line 20"/>
            <p:cNvSpPr/>
            <p:nvPr/>
          </p:nvSpPr>
          <p:spPr>
            <a:xfrm>
              <a:off x="119" y="2410"/>
              <a:ext cx="0" cy="472"/>
            </a:xfrm>
            <a:prstGeom prst="line">
              <a:avLst/>
            </a:prstGeom>
            <a:ln w="12700" cap="flat" cmpd="sng">
              <a:solidFill>
                <a:schemeClr val="tx1"/>
              </a:solidFill>
              <a:prstDash val="solid"/>
              <a:headEnd type="none" w="med" len="med"/>
              <a:tailEnd type="none" w="med" len="med"/>
            </a:ln>
          </p:spPr>
        </p:sp>
        <p:sp>
          <p:nvSpPr>
            <p:cNvPr id="13350" name="Line 21"/>
            <p:cNvSpPr/>
            <p:nvPr/>
          </p:nvSpPr>
          <p:spPr>
            <a:xfrm>
              <a:off x="107" y="2880"/>
              <a:ext cx="384" cy="0"/>
            </a:xfrm>
            <a:prstGeom prst="line">
              <a:avLst/>
            </a:prstGeom>
            <a:ln w="12700" cap="flat" cmpd="sng">
              <a:solidFill>
                <a:schemeClr val="tx1"/>
              </a:solidFill>
              <a:prstDash val="solid"/>
              <a:headEnd type="none" w="med" len="med"/>
              <a:tailEnd type="triangle" w="med" len="med"/>
            </a:ln>
          </p:spPr>
        </p:sp>
      </p:grpSp>
      <p:grpSp>
        <p:nvGrpSpPr>
          <p:cNvPr id="13330" name="Group 22"/>
          <p:cNvGrpSpPr/>
          <p:nvPr/>
        </p:nvGrpSpPr>
        <p:grpSpPr>
          <a:xfrm>
            <a:off x="6127750" y="1905000"/>
            <a:ext cx="577850" cy="685800"/>
            <a:chOff x="4487" y="1200"/>
            <a:chExt cx="560" cy="432"/>
          </a:xfrm>
        </p:grpSpPr>
        <p:sp>
          <p:nvSpPr>
            <p:cNvPr id="13347" name="Line 23"/>
            <p:cNvSpPr/>
            <p:nvPr/>
          </p:nvSpPr>
          <p:spPr>
            <a:xfrm flipV="1">
              <a:off x="4487" y="1200"/>
              <a:ext cx="0" cy="432"/>
            </a:xfrm>
            <a:prstGeom prst="line">
              <a:avLst/>
            </a:prstGeom>
            <a:ln w="12700" cap="flat" cmpd="sng">
              <a:solidFill>
                <a:schemeClr val="tx1"/>
              </a:solidFill>
              <a:prstDash val="solid"/>
              <a:headEnd type="none" w="med" len="med"/>
              <a:tailEnd type="none" w="med" len="med"/>
            </a:ln>
          </p:spPr>
        </p:sp>
        <p:sp>
          <p:nvSpPr>
            <p:cNvPr id="13348" name="Line 24"/>
            <p:cNvSpPr/>
            <p:nvPr/>
          </p:nvSpPr>
          <p:spPr>
            <a:xfrm>
              <a:off x="4487" y="1200"/>
              <a:ext cx="560" cy="0"/>
            </a:xfrm>
            <a:prstGeom prst="line">
              <a:avLst/>
            </a:prstGeom>
            <a:ln w="12700" cap="flat" cmpd="sng">
              <a:solidFill>
                <a:schemeClr val="tx1"/>
              </a:solidFill>
              <a:prstDash val="solid"/>
              <a:headEnd type="none" w="med" len="med"/>
              <a:tailEnd type="triangle" w="med" len="med"/>
            </a:ln>
          </p:spPr>
        </p:sp>
      </p:grpSp>
      <p:sp>
        <p:nvSpPr>
          <p:cNvPr id="13331" name="Line 25"/>
          <p:cNvSpPr/>
          <p:nvPr/>
        </p:nvSpPr>
        <p:spPr>
          <a:xfrm>
            <a:off x="7251700" y="2057400"/>
            <a:ext cx="0" cy="1219200"/>
          </a:xfrm>
          <a:prstGeom prst="line">
            <a:avLst/>
          </a:prstGeom>
          <a:ln w="12700" cap="flat" cmpd="sng">
            <a:solidFill>
              <a:schemeClr val="tx1"/>
            </a:solidFill>
            <a:prstDash val="solid"/>
            <a:headEnd type="none" w="med" len="med"/>
            <a:tailEnd type="triangle" w="med" len="med"/>
          </a:ln>
        </p:spPr>
      </p:sp>
      <p:grpSp>
        <p:nvGrpSpPr>
          <p:cNvPr id="13332" name="Group 26"/>
          <p:cNvGrpSpPr/>
          <p:nvPr/>
        </p:nvGrpSpPr>
        <p:grpSpPr>
          <a:xfrm>
            <a:off x="6108700" y="3324225"/>
            <a:ext cx="527050" cy="2057400"/>
            <a:chOff x="4475" y="2094"/>
            <a:chExt cx="332" cy="1296"/>
          </a:xfrm>
        </p:grpSpPr>
        <p:sp>
          <p:nvSpPr>
            <p:cNvPr id="13345" name="Line 27"/>
            <p:cNvSpPr/>
            <p:nvPr/>
          </p:nvSpPr>
          <p:spPr>
            <a:xfrm>
              <a:off x="4475" y="2094"/>
              <a:ext cx="0" cy="1296"/>
            </a:xfrm>
            <a:prstGeom prst="line">
              <a:avLst/>
            </a:prstGeom>
            <a:ln w="12700" cap="flat" cmpd="sng">
              <a:solidFill>
                <a:schemeClr val="tx1"/>
              </a:solidFill>
              <a:prstDash val="solid"/>
              <a:headEnd type="none" w="med" len="med"/>
              <a:tailEnd type="none" w="med" len="med"/>
            </a:ln>
          </p:spPr>
        </p:sp>
        <p:sp>
          <p:nvSpPr>
            <p:cNvPr id="13346" name="Line 28"/>
            <p:cNvSpPr/>
            <p:nvPr/>
          </p:nvSpPr>
          <p:spPr>
            <a:xfrm>
              <a:off x="4479" y="3390"/>
              <a:ext cx="328" cy="0"/>
            </a:xfrm>
            <a:prstGeom prst="line">
              <a:avLst/>
            </a:prstGeom>
            <a:ln w="12700" cap="flat" cmpd="sng">
              <a:solidFill>
                <a:schemeClr val="tx1"/>
              </a:solidFill>
              <a:prstDash val="solid"/>
              <a:headEnd type="none" w="med" len="med"/>
              <a:tailEnd type="triangle" w="med" len="med"/>
            </a:ln>
          </p:spPr>
        </p:sp>
      </p:grpSp>
      <p:sp>
        <p:nvSpPr>
          <p:cNvPr id="13333" name="Line 29"/>
          <p:cNvSpPr/>
          <p:nvPr/>
        </p:nvSpPr>
        <p:spPr>
          <a:xfrm>
            <a:off x="292100" y="2057400"/>
            <a:ext cx="0" cy="1450975"/>
          </a:xfrm>
          <a:prstGeom prst="line">
            <a:avLst/>
          </a:prstGeom>
          <a:ln w="12700" cap="flat" cmpd="sng">
            <a:solidFill>
              <a:schemeClr val="tx1"/>
            </a:solidFill>
            <a:prstDash val="solid"/>
            <a:headEnd type="none" w="med" len="med"/>
            <a:tailEnd type="triangle" w="med" len="med"/>
          </a:ln>
        </p:spPr>
      </p:sp>
      <p:sp>
        <p:nvSpPr>
          <p:cNvPr id="13334" name="Rectangle 30"/>
          <p:cNvSpPr/>
          <p:nvPr/>
        </p:nvSpPr>
        <p:spPr>
          <a:xfrm>
            <a:off x="1130300" y="5562600"/>
            <a:ext cx="1042988" cy="393700"/>
          </a:xfrm>
          <a:prstGeom prst="rect">
            <a:avLst/>
          </a:prstGeom>
          <a:noFill/>
          <a:ln w="12700">
            <a:noFill/>
          </a:ln>
        </p:spPr>
        <p:txBody>
          <a:bodyPr wrap="none" lIns="90488" tIns="44450" rIns="90488" bIns="44450">
            <a:spAutoFit/>
          </a:bodyPr>
          <a:p>
            <a:pPr eaLnBrk="0" hangingPunct="0">
              <a:buNone/>
            </a:pPr>
            <a:r>
              <a:rPr sz="2000" b="1" dirty="0">
                <a:solidFill>
                  <a:srgbClr val="CC3300"/>
                </a:solidFill>
                <a:latin typeface="Arial" panose="020B0604020202020204" pitchFamily="34" charset="0"/>
                <a:ea typeface="Arial" panose="020B0604020202020204" pitchFamily="34" charset="0"/>
              </a:rPr>
              <a:t>Sender</a:t>
            </a:r>
            <a:endParaRPr sz="2000" b="1" dirty="0">
              <a:solidFill>
                <a:srgbClr val="CC3300"/>
              </a:solidFill>
              <a:latin typeface="Arial" panose="020B0604020202020204" pitchFamily="34" charset="0"/>
              <a:ea typeface="Arial" panose="020B0604020202020204" pitchFamily="34" charset="0"/>
            </a:endParaRPr>
          </a:p>
        </p:txBody>
      </p:sp>
      <p:sp>
        <p:nvSpPr>
          <p:cNvPr id="13335" name="Rectangle 31"/>
          <p:cNvSpPr/>
          <p:nvPr/>
        </p:nvSpPr>
        <p:spPr>
          <a:xfrm>
            <a:off x="5562600" y="5638800"/>
            <a:ext cx="1133475" cy="363538"/>
          </a:xfrm>
          <a:prstGeom prst="rect">
            <a:avLst/>
          </a:prstGeom>
          <a:noFill/>
          <a:ln w="12700">
            <a:noFill/>
          </a:ln>
        </p:spPr>
        <p:txBody>
          <a:bodyPr wrap="none" lIns="90488" tIns="44450" rIns="90488" bIns="44450">
            <a:spAutoFit/>
          </a:bodyPr>
          <a:p>
            <a:pPr eaLnBrk="0" hangingPunct="0">
              <a:buNone/>
            </a:pPr>
            <a:r>
              <a:rPr sz="1800" b="1" dirty="0">
                <a:solidFill>
                  <a:srgbClr val="CC3300"/>
                </a:solidFill>
                <a:latin typeface="Arial" panose="020B0604020202020204" pitchFamily="34" charset="0"/>
                <a:ea typeface="Arial" panose="020B0604020202020204" pitchFamily="34" charset="0"/>
              </a:rPr>
              <a:t>Receiver</a:t>
            </a:r>
            <a:endParaRPr sz="1800" b="1" dirty="0">
              <a:solidFill>
                <a:srgbClr val="CC3300"/>
              </a:solidFill>
              <a:latin typeface="Arial" panose="020B0604020202020204" pitchFamily="34" charset="0"/>
              <a:ea typeface="Arial" panose="020B0604020202020204" pitchFamily="34" charset="0"/>
            </a:endParaRPr>
          </a:p>
        </p:txBody>
      </p:sp>
      <p:grpSp>
        <p:nvGrpSpPr>
          <p:cNvPr id="13336" name="Group 32"/>
          <p:cNvGrpSpPr/>
          <p:nvPr/>
        </p:nvGrpSpPr>
        <p:grpSpPr>
          <a:xfrm>
            <a:off x="7010400" y="3657600"/>
            <a:ext cx="474663" cy="1301750"/>
            <a:chOff x="5063" y="2304"/>
            <a:chExt cx="299" cy="820"/>
          </a:xfrm>
        </p:grpSpPr>
        <p:sp>
          <p:nvSpPr>
            <p:cNvPr id="13343" name="Line 33"/>
            <p:cNvSpPr/>
            <p:nvPr/>
          </p:nvSpPr>
          <p:spPr>
            <a:xfrm flipV="1">
              <a:off x="5184" y="2304"/>
              <a:ext cx="0" cy="820"/>
            </a:xfrm>
            <a:prstGeom prst="line">
              <a:avLst/>
            </a:prstGeom>
            <a:ln w="12700" cap="flat" cmpd="sng">
              <a:solidFill>
                <a:schemeClr val="tx1"/>
              </a:solidFill>
              <a:prstDash val="solid"/>
              <a:headEnd type="none" w="med" len="med"/>
              <a:tailEnd type="triangle" w="med" len="med"/>
            </a:ln>
          </p:spPr>
        </p:sp>
        <p:sp>
          <p:nvSpPr>
            <p:cNvPr id="17442" name="Rectangle 34"/>
            <p:cNvSpPr>
              <a:spLocks noChangeArrowheads="1"/>
            </p:cNvSpPr>
            <p:nvPr/>
          </p:nvSpPr>
          <p:spPr bwMode="auto">
            <a:xfrm>
              <a:off x="5063" y="2688"/>
              <a:ext cx="299" cy="184"/>
            </a:xfrm>
            <a:prstGeom prst="rect">
              <a:avLst/>
            </a:prstGeom>
            <a:gradFill rotWithShape="0">
              <a:gsLst>
                <a:gs pos="0">
                  <a:srgbClr val="000099"/>
                </a:gs>
                <a:gs pos="50000">
                  <a:srgbClr val="FFFFCC"/>
                </a:gs>
                <a:gs pos="100000">
                  <a:srgbClr val="000099"/>
                </a:gs>
              </a:gsLst>
              <a:lin ang="2700000" scaled="1"/>
            </a:gradFill>
            <a:ln w="12700">
              <a:noFill/>
              <a:miter lim="800000"/>
            </a:ln>
            <a:effectLst>
              <a:outerShdw dist="107763" dir="2700000" algn="ctr" rotWithShape="0">
                <a:schemeClr val="bg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Hash</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grpSp>
        <p:nvGrpSpPr>
          <p:cNvPr id="13337" name="Group 35"/>
          <p:cNvGrpSpPr/>
          <p:nvPr/>
        </p:nvGrpSpPr>
        <p:grpSpPr>
          <a:xfrm>
            <a:off x="2667000" y="2209800"/>
            <a:ext cx="2239963" cy="1884363"/>
            <a:chOff x="2112" y="1392"/>
            <a:chExt cx="1411" cy="1187"/>
          </a:xfrm>
        </p:grpSpPr>
        <p:pic>
          <p:nvPicPr>
            <p:cNvPr id="13341" name="Picture 36" descr="C:\Program Files\Microsoft Office\Clipart\standard\stddir1\BD04904_.WMF"/>
            <p:cNvPicPr>
              <a:picLocks noChangeAspect="1"/>
            </p:cNvPicPr>
            <p:nvPr/>
          </p:nvPicPr>
          <p:blipFill>
            <a:blip r:embed="rId4"/>
            <a:stretch>
              <a:fillRect/>
            </a:stretch>
          </p:blipFill>
          <p:spPr>
            <a:xfrm>
              <a:off x="2112" y="1392"/>
              <a:ext cx="1411" cy="1187"/>
            </a:xfrm>
            <a:prstGeom prst="rect">
              <a:avLst/>
            </a:prstGeom>
            <a:noFill/>
            <a:ln w="9525">
              <a:noFill/>
            </a:ln>
          </p:spPr>
        </p:pic>
        <p:sp>
          <p:nvSpPr>
            <p:cNvPr id="13342" name="Rectangle 37"/>
            <p:cNvSpPr/>
            <p:nvPr/>
          </p:nvSpPr>
          <p:spPr>
            <a:xfrm rot="815557">
              <a:off x="2544" y="2256"/>
              <a:ext cx="775" cy="286"/>
            </a:xfrm>
            <a:prstGeom prst="rect">
              <a:avLst/>
            </a:prstGeom>
            <a:noFill/>
            <a:ln w="12700">
              <a:noFill/>
            </a:ln>
          </p:spPr>
          <p:txBody>
            <a:bodyPr lIns="90488" tIns="44450" rIns="90488" bIns="44450">
              <a:spAutoFit/>
            </a:bodyPr>
            <a:p>
              <a:pPr algn="ctr" eaLnBrk="0" hangingPunct="0">
                <a:buNone/>
              </a:pPr>
              <a:r>
                <a:rPr sz="1200" b="1" dirty="0">
                  <a:solidFill>
                    <a:srgbClr val="006600"/>
                  </a:solidFill>
                  <a:latin typeface="Arial" panose="020B0604020202020204" pitchFamily="34" charset="0"/>
                  <a:ea typeface="Arial" panose="020B0604020202020204" pitchFamily="34" charset="0"/>
                </a:rPr>
                <a:t> Signed</a:t>
              </a:r>
              <a:endParaRPr sz="1200" b="1" dirty="0">
                <a:solidFill>
                  <a:srgbClr val="006600"/>
                </a:solidFill>
                <a:latin typeface="Arial" panose="020B0604020202020204" pitchFamily="34" charset="0"/>
                <a:ea typeface="Arial" panose="020B0604020202020204" pitchFamily="34" charset="0"/>
              </a:endParaRPr>
            </a:p>
            <a:p>
              <a:pPr algn="ctr" eaLnBrk="0" hangingPunct="0">
                <a:buNone/>
              </a:pPr>
              <a:r>
                <a:rPr sz="1200" b="1" dirty="0">
                  <a:solidFill>
                    <a:srgbClr val="006600"/>
                  </a:solidFill>
                  <a:latin typeface="Arial" panose="020B0604020202020204" pitchFamily="34" charset="0"/>
                  <a:ea typeface="Arial" panose="020B0604020202020204" pitchFamily="34" charset="0"/>
                </a:rPr>
                <a:t>  Message</a:t>
              </a:r>
              <a:endParaRPr sz="1200" b="1" dirty="0">
                <a:solidFill>
                  <a:srgbClr val="006600"/>
                </a:solidFill>
                <a:latin typeface="Arial" panose="020B0604020202020204" pitchFamily="34" charset="0"/>
                <a:ea typeface="Arial" panose="020B0604020202020204" pitchFamily="34" charset="0"/>
              </a:endParaRPr>
            </a:p>
          </p:txBody>
        </p:sp>
      </p:grpSp>
      <p:sp>
        <p:nvSpPr>
          <p:cNvPr id="13338" name="Line 38"/>
          <p:cNvSpPr/>
          <p:nvPr/>
        </p:nvSpPr>
        <p:spPr>
          <a:xfrm>
            <a:off x="1828800" y="3048000"/>
            <a:ext cx="990600" cy="0"/>
          </a:xfrm>
          <a:prstGeom prst="line">
            <a:avLst/>
          </a:prstGeom>
          <a:ln w="38100" cap="flat" cmpd="sng">
            <a:solidFill>
              <a:schemeClr val="tx1"/>
            </a:solidFill>
            <a:prstDash val="solid"/>
            <a:headEnd type="none" w="med" len="med"/>
            <a:tailEnd type="none" w="med" len="med"/>
          </a:ln>
        </p:spPr>
      </p:sp>
      <p:sp>
        <p:nvSpPr>
          <p:cNvPr id="13339" name="Text Box 39"/>
          <p:cNvSpPr txBox="1"/>
          <p:nvPr/>
        </p:nvSpPr>
        <p:spPr>
          <a:xfrm>
            <a:off x="2374900" y="2362200"/>
            <a:ext cx="2586038" cy="396875"/>
          </a:xfrm>
          <a:prstGeom prst="rect">
            <a:avLst/>
          </a:prstGeom>
          <a:noFill/>
          <a:ln w="9525">
            <a:noFill/>
          </a:ln>
        </p:spPr>
        <p:txBody>
          <a:bodyPr wrap="none">
            <a:spAutoFit/>
          </a:bodyPr>
          <a:p>
            <a:pPr>
              <a:buNone/>
            </a:pPr>
            <a:r>
              <a:rPr sz="2000" b="1" i="1" dirty="0">
                <a:solidFill>
                  <a:srgbClr val="FF0000"/>
                </a:solidFill>
                <a:latin typeface="Tahoma" panose="020B0604030504040204" pitchFamily="34" charset="0"/>
                <a:ea typeface="Arial" panose="020B0604020202020204" pitchFamily="34" charset="0"/>
              </a:rPr>
              <a:t>Sent thru’ Internet</a:t>
            </a:r>
            <a:endParaRPr sz="2000" b="1" i="1" dirty="0">
              <a:solidFill>
                <a:srgbClr val="FF0000"/>
              </a:solidFill>
              <a:latin typeface="Tahoma" panose="020B0604030504040204" pitchFamily="34" charset="0"/>
              <a:ea typeface="Arial" panose="020B0604020202020204" pitchFamily="34" charset="0"/>
            </a:endParaRPr>
          </a:p>
        </p:txBody>
      </p:sp>
      <p:sp>
        <p:nvSpPr>
          <p:cNvPr id="13340" name="Text Box 40"/>
          <p:cNvSpPr txBox="1"/>
          <p:nvPr/>
        </p:nvSpPr>
        <p:spPr>
          <a:xfrm>
            <a:off x="7888288" y="2965450"/>
            <a:ext cx="1008062" cy="1127125"/>
          </a:xfrm>
          <a:prstGeom prst="rect">
            <a:avLst/>
          </a:prstGeom>
          <a:noFill/>
          <a:ln w="9525">
            <a:noFill/>
          </a:ln>
        </p:spPr>
        <p:txBody>
          <a:bodyPr wrap="none">
            <a:spAutoFit/>
          </a:bodyPr>
          <a:p>
            <a:pPr algn="ctr">
              <a:buNone/>
            </a:pPr>
            <a:r>
              <a:rPr sz="1600" dirty="0">
                <a:solidFill>
                  <a:srgbClr val="CC0000"/>
                </a:solidFill>
                <a:latin typeface="Tahoma" panose="020B0604030504040204" pitchFamily="34" charset="0"/>
                <a:ea typeface="Arial" panose="020B0604020202020204" pitchFamily="34" charset="0"/>
              </a:rPr>
              <a:t>if</a:t>
            </a:r>
            <a:endParaRPr sz="1600" dirty="0">
              <a:solidFill>
                <a:srgbClr val="CC0000"/>
              </a:solidFill>
              <a:latin typeface="Tahoma" panose="020B0604030504040204" pitchFamily="34" charset="0"/>
              <a:ea typeface="Arial" panose="020B0604020202020204" pitchFamily="34" charset="0"/>
            </a:endParaRPr>
          </a:p>
          <a:p>
            <a:pPr algn="ctr">
              <a:buNone/>
            </a:pPr>
            <a:r>
              <a:rPr dirty="0">
                <a:solidFill>
                  <a:srgbClr val="009900"/>
                </a:solidFill>
                <a:latin typeface="Tahoma" panose="020B0604030504040204" pitchFamily="34" charset="0"/>
                <a:ea typeface="Arial" panose="020B0604020202020204" pitchFamily="34" charset="0"/>
              </a:rPr>
              <a:t>OK</a:t>
            </a:r>
            <a:endParaRPr dirty="0">
              <a:solidFill>
                <a:srgbClr val="009900"/>
              </a:solidFill>
              <a:latin typeface="Tahoma" panose="020B0604030504040204" pitchFamily="34" charset="0"/>
              <a:ea typeface="Arial" panose="020B0604020202020204" pitchFamily="34" charset="0"/>
            </a:endParaRPr>
          </a:p>
          <a:p>
            <a:pPr algn="ctr">
              <a:buNone/>
            </a:pPr>
            <a:r>
              <a:rPr sz="1400" dirty="0">
                <a:solidFill>
                  <a:srgbClr val="CC0000"/>
                </a:solidFill>
                <a:latin typeface="Tahoma" panose="020B0604030504040204" pitchFamily="34" charset="0"/>
                <a:ea typeface="Arial" panose="020B0604020202020204" pitchFamily="34" charset="0"/>
              </a:rPr>
              <a:t>Signatures</a:t>
            </a:r>
            <a:endParaRPr sz="1400" dirty="0">
              <a:solidFill>
                <a:srgbClr val="CC0000"/>
              </a:solidFill>
              <a:latin typeface="Tahoma" panose="020B0604030504040204" pitchFamily="34" charset="0"/>
              <a:ea typeface="Arial" panose="020B0604020202020204" pitchFamily="34" charset="0"/>
            </a:endParaRPr>
          </a:p>
          <a:p>
            <a:pPr algn="ctr">
              <a:buNone/>
            </a:pPr>
            <a:r>
              <a:rPr sz="1400" dirty="0">
                <a:solidFill>
                  <a:srgbClr val="CC0000"/>
                </a:solidFill>
                <a:latin typeface="Tahoma" panose="020B0604030504040204" pitchFamily="34" charset="0"/>
                <a:ea typeface="Arial" panose="020B0604020202020204" pitchFamily="34" charset="0"/>
              </a:rPr>
              <a:t> verified</a:t>
            </a:r>
            <a:endParaRPr sz="1400" dirty="0">
              <a:solidFill>
                <a:srgbClr val="CC0000"/>
              </a:solidFill>
              <a:latin typeface="Tahoma" panose="020B0604030504040204" pitchFamily="34" charset="0"/>
              <a:ea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Picture 2"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14339" name="Picture 3"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14340" name="Picture 4"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
        <p:nvSpPr>
          <p:cNvPr id="14341" name="Rectangle 5"/>
          <p:cNvSpPr/>
          <p:nvPr/>
        </p:nvSpPr>
        <p:spPr>
          <a:xfrm>
            <a:off x="1371600" y="533400"/>
            <a:ext cx="7772400" cy="1143000"/>
          </a:xfrm>
          <a:prstGeom prst="rect">
            <a:avLst/>
          </a:prstGeom>
          <a:noFill/>
          <a:ln w="9525">
            <a:noFill/>
          </a:ln>
        </p:spPr>
        <p:txBody>
          <a:bodyPr anchor="ctr" anchorCtr="0"/>
          <a:p>
            <a:pPr algn="ctr">
              <a:buNone/>
            </a:pPr>
            <a:r>
              <a:rPr sz="3600" dirty="0">
                <a:solidFill>
                  <a:srgbClr val="CC0000"/>
                </a:solidFill>
                <a:latin typeface="Times New Roman" panose="02020603050405020304" pitchFamily="18" charset="0"/>
                <a:ea typeface="Arial" panose="020B0604020202020204" pitchFamily="34" charset="0"/>
              </a:rPr>
              <a:t>Paper signatures v/s Digital Signatures</a:t>
            </a:r>
            <a:endParaRPr sz="3600" dirty="0">
              <a:solidFill>
                <a:srgbClr val="CC0000"/>
              </a:solidFill>
              <a:latin typeface="Times New Roman" panose="02020603050405020304" pitchFamily="18" charset="0"/>
              <a:ea typeface="Arial" panose="020B0604020202020204" pitchFamily="34" charset="0"/>
            </a:endParaRPr>
          </a:p>
        </p:txBody>
      </p:sp>
      <p:graphicFrame>
        <p:nvGraphicFramePr>
          <p:cNvPr id="18438" name="Group 6"/>
          <p:cNvGraphicFramePr>
            <a:graphicFrameLocks noGrp="1"/>
          </p:cNvGraphicFramePr>
          <p:nvPr/>
        </p:nvGraphicFramePr>
        <p:xfrm>
          <a:off x="2438400" y="1905000"/>
          <a:ext cx="6096000" cy="3581400"/>
        </p:xfrm>
        <a:graphic>
          <a:graphicData uri="http://schemas.openxmlformats.org/drawingml/2006/table">
            <a:tbl>
              <a:tblPr/>
              <a:tblGrid>
                <a:gridCol w="2032000"/>
                <a:gridCol w="2032000"/>
                <a:gridCol w="20320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Times New Roman" panose="02020603050405020304" pitchFamily="18" charset="0"/>
                        </a:rPr>
                        <a:t>Parameter</a:t>
                      </a:r>
                      <a:endParaRPr kumimoji="0" lang="en-US" sz="24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Times New Roman" panose="02020603050405020304" pitchFamily="18" charset="0"/>
                        </a:rPr>
                        <a:t>Paper</a:t>
                      </a:r>
                      <a:endParaRPr kumimoji="0" lang="en-US" sz="24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smtClean="0">
                          <a:ln>
                            <a:noFill/>
                          </a:ln>
                          <a:solidFill>
                            <a:schemeClr val="tx1"/>
                          </a:solidFill>
                          <a:effectLst/>
                          <a:latin typeface="Times New Roman" panose="02020603050405020304" pitchFamily="18" charset="0"/>
                        </a:rPr>
                        <a:t>Electronic</a:t>
                      </a:r>
                      <a:endParaRPr kumimoji="0" lang="en-US" sz="24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rgbClr val="FF0000"/>
                          </a:solidFill>
                          <a:effectLst/>
                          <a:latin typeface="Times New Roman" panose="02020603050405020304" pitchFamily="18" charset="0"/>
                        </a:rPr>
                        <a:t>Authenticity</a:t>
                      </a:r>
                      <a:endParaRPr kumimoji="0" lang="en-US" sz="2800" b="0" i="0" u="none" strike="noStrike" cap="none" normalizeH="0" baseline="0" smtClean="0">
                        <a:ln>
                          <a:noFill/>
                        </a:ln>
                        <a:solidFill>
                          <a:srgbClr val="FF0000"/>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rgbClr val="FF0000"/>
                          </a:solidFill>
                          <a:effectLst/>
                          <a:latin typeface="Times New Roman" panose="02020603050405020304" pitchFamily="18" charset="0"/>
                        </a:rPr>
                        <a:t>May be forged</a:t>
                      </a:r>
                      <a:endParaRPr kumimoji="0" lang="en-US" sz="18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rgbClr val="FF0000"/>
                          </a:solidFill>
                          <a:effectLst/>
                          <a:latin typeface="Times New Roman" panose="02020603050405020304" pitchFamily="18" charset="0"/>
                        </a:rPr>
                        <a:t>Can not be copied</a:t>
                      </a:r>
                      <a:endParaRPr kumimoji="0" lang="en-US" sz="1800" b="0" i="0" u="none" strike="noStrike" cap="none" normalizeH="0" baseline="0" smtClean="0">
                        <a:ln>
                          <a:noFill/>
                        </a:ln>
                        <a:solidFill>
                          <a:srgbClr val="FF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rgbClr val="000099"/>
                          </a:solidFill>
                          <a:effectLst/>
                          <a:latin typeface="Times New Roman" panose="02020603050405020304" pitchFamily="18" charset="0"/>
                        </a:rPr>
                        <a:t>Integrity</a:t>
                      </a:r>
                      <a:endParaRPr kumimoji="0" lang="en-US" sz="2800" b="0" i="0" u="none" strike="noStrike" cap="none" normalizeH="0" baseline="0" smtClean="0">
                        <a:ln>
                          <a:noFill/>
                        </a:ln>
                        <a:solidFill>
                          <a:srgbClr val="000099"/>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rgbClr val="000099"/>
                          </a:solidFill>
                          <a:effectLst/>
                          <a:latin typeface="Times New Roman" panose="02020603050405020304" pitchFamily="18" charset="0"/>
                        </a:rPr>
                        <a:t>Signature independent of the document</a:t>
                      </a:r>
                      <a:endParaRPr kumimoji="0" lang="en-US" sz="1800" b="0" i="0" u="none" strike="noStrike" cap="none" normalizeH="0" baseline="0" smtClean="0">
                        <a:ln>
                          <a:noFill/>
                        </a:ln>
                        <a:solidFill>
                          <a:srgbClr val="000099"/>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rgbClr val="000099"/>
                          </a:solidFill>
                          <a:effectLst/>
                          <a:latin typeface="Times New Roman" panose="02020603050405020304" pitchFamily="18" charset="0"/>
                        </a:rPr>
                        <a:t>Signature depends on the contents of the document</a:t>
                      </a:r>
                      <a:endParaRPr kumimoji="0" lang="en-US" sz="1800" b="0" i="0" u="none" strike="noStrike" cap="none" normalizeH="0" baseline="0" smtClean="0">
                        <a:ln>
                          <a:noFill/>
                        </a:ln>
                        <a:solidFill>
                          <a:srgbClr val="000099"/>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rgbClr val="800000"/>
                          </a:solidFill>
                          <a:effectLst/>
                          <a:latin typeface="Times New Roman" panose="02020603050405020304" pitchFamily="18" charset="0"/>
                        </a:rPr>
                        <a:t>Non-repudiation</a:t>
                      </a:r>
                      <a:endParaRPr kumimoji="0" lang="en-US" sz="2800" b="0" i="0" u="none" strike="noStrike" cap="none" normalizeH="0" baseline="0" smtClean="0">
                        <a:ln>
                          <a:noFill/>
                        </a:ln>
                        <a:solidFill>
                          <a:srgbClr val="800000"/>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lphaLcPeriod"/>
                      </a:pPr>
                      <a:r>
                        <a:rPr kumimoji="0" lang="en-US" sz="1800" b="0" i="0" u="none" strike="noStrike" cap="none" normalizeH="0" baseline="0" smtClean="0">
                          <a:ln>
                            <a:noFill/>
                          </a:ln>
                          <a:solidFill>
                            <a:srgbClr val="800000"/>
                          </a:solidFill>
                          <a:effectLst/>
                          <a:latin typeface="Times New Roman" panose="02020603050405020304" pitchFamily="18" charset="0"/>
                        </a:rPr>
                        <a:t>Handwriting expert needed</a:t>
                      </a:r>
                      <a:endParaRPr kumimoji="0" lang="en-US" sz="1800" b="0" i="0" u="none" strike="noStrike" cap="none" normalizeH="0" baseline="0" smtClean="0">
                        <a:ln>
                          <a:noFill/>
                        </a:ln>
                        <a:solidFill>
                          <a:srgbClr val="800000"/>
                        </a:solidFill>
                        <a:effectLst/>
                        <a:latin typeface="Times New Roman" panose="02020603050405020304" pitchFamily="18" charset="0"/>
                      </a:endParaRPr>
                    </a:p>
                    <a:p>
                      <a:pPr marL="533400" marR="0" lvl="0" indent="-533400" algn="l" defTabSz="914400" rtl="0" eaLnBrk="1" fontAlgn="base" latinLnBrk="0" hangingPunct="1">
                        <a:lnSpc>
                          <a:spcPct val="100000"/>
                        </a:lnSpc>
                        <a:spcBef>
                          <a:spcPct val="20000"/>
                        </a:spcBef>
                        <a:spcAft>
                          <a:spcPct val="0"/>
                        </a:spcAft>
                        <a:buClrTx/>
                        <a:buSzTx/>
                        <a:buFontTx/>
                        <a:buAutoNum type="alphaLcPeriod"/>
                      </a:pPr>
                      <a:r>
                        <a:rPr kumimoji="0" lang="en-US" sz="1800" b="0" i="0" u="none" strike="noStrike" cap="none" normalizeH="0" baseline="0" smtClean="0">
                          <a:ln>
                            <a:noFill/>
                          </a:ln>
                          <a:solidFill>
                            <a:srgbClr val="800000"/>
                          </a:solidFill>
                          <a:effectLst/>
                          <a:latin typeface="Times New Roman" panose="02020603050405020304" pitchFamily="18" charset="0"/>
                        </a:rPr>
                        <a:t>Error prone</a:t>
                      </a:r>
                      <a:endParaRPr kumimoji="0" lang="en-US" sz="1800" b="0" i="0" u="none" strike="noStrike" cap="none" normalizeH="0" baseline="0" smtClean="0">
                        <a:ln>
                          <a:noFill/>
                        </a:ln>
                        <a:solidFill>
                          <a:srgbClr val="80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lphaLcPeriod"/>
                      </a:pPr>
                      <a:r>
                        <a:rPr kumimoji="0" lang="en-US" sz="1800" b="0" i="0" u="none" strike="noStrike" cap="none" normalizeH="0" baseline="0" smtClean="0">
                          <a:ln>
                            <a:noFill/>
                          </a:ln>
                          <a:solidFill>
                            <a:srgbClr val="800000"/>
                          </a:solidFill>
                          <a:effectLst/>
                          <a:latin typeface="Times New Roman" panose="02020603050405020304" pitchFamily="18" charset="0"/>
                        </a:rPr>
                        <a:t>Any computer user</a:t>
                      </a:r>
                      <a:endParaRPr kumimoji="0" lang="en-US" sz="1800" b="0" i="0" u="none" strike="noStrike" cap="none" normalizeH="0" baseline="0" smtClean="0">
                        <a:ln>
                          <a:noFill/>
                        </a:ln>
                        <a:solidFill>
                          <a:srgbClr val="800000"/>
                        </a:solidFill>
                        <a:effectLst/>
                        <a:latin typeface="Times New Roman" panose="02020603050405020304" pitchFamily="18" charset="0"/>
                      </a:endParaRPr>
                    </a:p>
                    <a:p>
                      <a:pPr marL="533400" marR="0" lvl="0" indent="-533400" algn="l" defTabSz="914400" rtl="0" eaLnBrk="1" fontAlgn="base" latinLnBrk="0" hangingPunct="1">
                        <a:lnSpc>
                          <a:spcPct val="100000"/>
                        </a:lnSpc>
                        <a:spcBef>
                          <a:spcPct val="20000"/>
                        </a:spcBef>
                        <a:spcAft>
                          <a:spcPct val="0"/>
                        </a:spcAft>
                        <a:buClrTx/>
                        <a:buSzTx/>
                        <a:buFontTx/>
                        <a:buAutoNum type="alphaLcPeriod"/>
                      </a:pPr>
                      <a:r>
                        <a:rPr kumimoji="0" lang="en-US" sz="1800" b="0" i="0" u="none" strike="noStrike" cap="none" normalizeH="0" baseline="0" smtClean="0">
                          <a:ln>
                            <a:noFill/>
                          </a:ln>
                          <a:solidFill>
                            <a:srgbClr val="800000"/>
                          </a:solidFill>
                          <a:effectLst/>
                          <a:latin typeface="Times New Roman" panose="02020603050405020304" pitchFamily="18" charset="0"/>
                        </a:rPr>
                        <a:t>Error free</a:t>
                      </a:r>
                      <a:endParaRPr kumimoji="0" lang="en-US" sz="1800" b="0" i="0" u="none" strike="noStrike" cap="none" normalizeH="0" baseline="0" smtClean="0">
                        <a:ln>
                          <a:noFill/>
                        </a:ln>
                        <a:solidFill>
                          <a:srgbClr val="800000"/>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4364" name="Picture 28" descr="C:\WINDOWS\Application Data\Microsoft\Media Catalog\Downloaded Clips\cl4f\j0198979.wmf"/>
          <p:cNvPicPr>
            <a:picLocks noChangeAspect="1"/>
          </p:cNvPicPr>
          <p:nvPr/>
        </p:nvPicPr>
        <p:blipFill>
          <a:blip r:embed="rId4"/>
          <a:stretch>
            <a:fillRect/>
          </a:stretch>
        </p:blipFill>
        <p:spPr>
          <a:xfrm>
            <a:off x="304800" y="1447800"/>
            <a:ext cx="1676400" cy="1905000"/>
          </a:xfrm>
          <a:prstGeom prst="rect">
            <a:avLst/>
          </a:prstGeom>
          <a:noFill/>
          <a:ln w="9525">
            <a:noFill/>
          </a:ln>
        </p:spPr>
      </p:pic>
      <p:pic>
        <p:nvPicPr>
          <p:cNvPr id="14365" name="Picture 29" descr="C:\WINDOWS\Application Data\Microsoft\Media Catalog\Downloaded Clips\cl5c\j0230374.wmf"/>
          <p:cNvPicPr>
            <a:picLocks noChangeAspect="1"/>
          </p:cNvPicPr>
          <p:nvPr/>
        </p:nvPicPr>
        <p:blipFill>
          <a:blip r:embed="rId5"/>
          <a:stretch>
            <a:fillRect/>
          </a:stretch>
        </p:blipFill>
        <p:spPr>
          <a:xfrm>
            <a:off x="228600" y="4419600"/>
            <a:ext cx="2438400" cy="1909763"/>
          </a:xfrm>
          <a:prstGeom prst="rect">
            <a:avLst/>
          </a:prstGeom>
          <a:noFill/>
          <a:ln w="9525">
            <a:noFill/>
          </a:ln>
        </p:spPr>
      </p:pic>
      <p:sp>
        <p:nvSpPr>
          <p:cNvPr id="14366" name="Text Box 30"/>
          <p:cNvSpPr txBox="1"/>
          <p:nvPr/>
        </p:nvSpPr>
        <p:spPr>
          <a:xfrm>
            <a:off x="974725" y="3775075"/>
            <a:ext cx="608013" cy="457200"/>
          </a:xfrm>
          <a:prstGeom prst="rect">
            <a:avLst/>
          </a:prstGeom>
          <a:noFill/>
          <a:ln w="9525">
            <a:noFill/>
          </a:ln>
        </p:spPr>
        <p:txBody>
          <a:bodyPr wrap="none">
            <a:spAutoFit/>
          </a:bodyPr>
          <a:p>
            <a:pPr>
              <a:buNone/>
            </a:pPr>
            <a:r>
              <a:rPr dirty="0">
                <a:solidFill>
                  <a:srgbClr val="CC6600"/>
                </a:solidFill>
                <a:latin typeface="Times New Roman" panose="02020603050405020304" pitchFamily="18" charset="0"/>
                <a:ea typeface="Arial" panose="020B0604020202020204" pitchFamily="34" charset="0"/>
              </a:rPr>
              <a:t>V/s</a:t>
            </a:r>
            <a:endParaRPr dirty="0">
              <a:solidFill>
                <a:srgbClr val="CC6600"/>
              </a:solidFill>
              <a:latin typeface="Times New Roman" panose="02020603050405020304" pitchFamily="18" charset="0"/>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1600200" y="609600"/>
            <a:ext cx="6858000" cy="1143000"/>
          </a:xfrm>
          <a:ln/>
        </p:spPr>
        <p:txBody>
          <a:bodyPr vert="horz" wrap="square" lIns="91440" tIns="45720" rIns="91440" bIns="45720" anchor="ctr" anchorCtr="0"/>
          <a:p>
            <a:pPr algn="l" eaLnBrk="1" hangingPunct="1">
              <a:buNone/>
            </a:pPr>
            <a:endParaRPr dirty="0">
              <a:solidFill>
                <a:srgbClr val="FF0000"/>
              </a:solidFill>
            </a:endParaRPr>
          </a:p>
        </p:txBody>
      </p:sp>
      <p:sp>
        <p:nvSpPr>
          <p:cNvPr id="15363" name="Rectangle 3"/>
          <p:cNvSpPr>
            <a:spLocks noGrp="1"/>
          </p:cNvSpPr>
          <p:nvPr>
            <p:ph type="body" sz="half" idx="2"/>
          </p:nvPr>
        </p:nvSpPr>
        <p:spPr>
          <a:xfrm>
            <a:off x="4648200" y="1524000"/>
            <a:ext cx="3810000" cy="4114800"/>
          </a:xfrm>
          <a:ln/>
        </p:spPr>
        <p:txBody>
          <a:bodyPr vert="horz" wrap="square" lIns="91440" tIns="45720" rIns="91440" bIns="45720" anchor="t" anchorCtr="0"/>
          <a:p>
            <a:pPr eaLnBrk="1" hangingPunct="1">
              <a:buClrTx/>
              <a:buSzTx/>
              <a:buFontTx/>
            </a:pPr>
            <a:r>
              <a:rPr sz="1600" b="1" dirty="0">
                <a:solidFill>
                  <a:srgbClr val="800000"/>
                </a:solidFill>
                <a:latin typeface="Verdana" panose="020B0604030504040204" pitchFamily="34" charset="0"/>
                <a:hlinkClick r:id="rId1" action="ppaction://hlinkfile"/>
              </a:rPr>
              <a:t>Key Generation</a:t>
            </a:r>
            <a:endParaRPr sz="1600" b="1" dirty="0">
              <a:solidFill>
                <a:srgbClr val="800000"/>
              </a:solidFill>
              <a:latin typeface="Verdana" panose="020B0604030504040204" pitchFamily="34" charset="0"/>
            </a:endParaRPr>
          </a:p>
          <a:p>
            <a:pPr lvl="1" eaLnBrk="1" hangingPunct="1"/>
            <a:r>
              <a:rPr sz="1400" dirty="0">
                <a:solidFill>
                  <a:srgbClr val="008000"/>
                </a:solidFill>
                <a:latin typeface="Verdana" panose="020B0604030504040204" pitchFamily="34" charset="0"/>
              </a:rPr>
              <a:t>Random Numbers</a:t>
            </a:r>
            <a:endParaRPr sz="1400" dirty="0">
              <a:solidFill>
                <a:srgbClr val="008000"/>
              </a:solidFill>
              <a:latin typeface="Verdana" panose="020B0604030504040204" pitchFamily="34" charset="0"/>
            </a:endParaRPr>
          </a:p>
          <a:p>
            <a:pPr lvl="1" eaLnBrk="1" hangingPunct="1"/>
            <a:r>
              <a:rPr sz="1400" dirty="0">
                <a:solidFill>
                  <a:srgbClr val="008000"/>
                </a:solidFill>
                <a:latin typeface="Verdana" panose="020B0604030504040204" pitchFamily="34" charset="0"/>
              </a:rPr>
              <a:t>RSA Key Pair </a:t>
            </a:r>
            <a:r>
              <a:rPr sz="1200" dirty="0">
                <a:solidFill>
                  <a:srgbClr val="333399"/>
                </a:solidFill>
                <a:latin typeface="Verdana" panose="020B0604030504040204" pitchFamily="34" charset="0"/>
              </a:rPr>
              <a:t>[Private/Public Key]</a:t>
            </a:r>
            <a:endParaRPr sz="1200" dirty="0">
              <a:solidFill>
                <a:srgbClr val="333399"/>
              </a:solidFill>
              <a:latin typeface="Verdana" panose="020B0604030504040204" pitchFamily="34" charset="0"/>
            </a:endParaRPr>
          </a:p>
          <a:p>
            <a:pPr eaLnBrk="1" hangingPunct="1">
              <a:buClrTx/>
              <a:buSzTx/>
              <a:buFontTx/>
            </a:pPr>
            <a:r>
              <a:rPr sz="1600" b="1" dirty="0">
                <a:solidFill>
                  <a:srgbClr val="800000"/>
                </a:solidFill>
                <a:latin typeface="Verdana" panose="020B0604030504040204" pitchFamily="34" charset="0"/>
                <a:hlinkClick r:id="rId2" action="ppaction://hlinkfile"/>
              </a:rPr>
              <a:t>Digital Signature</a:t>
            </a:r>
            <a:endParaRPr sz="1600" b="1" dirty="0">
              <a:solidFill>
                <a:srgbClr val="800000"/>
              </a:solidFill>
              <a:latin typeface="Verdana" panose="020B0604030504040204" pitchFamily="34" charset="0"/>
            </a:endParaRPr>
          </a:p>
          <a:p>
            <a:pPr lvl="1" eaLnBrk="1" hangingPunct="1"/>
            <a:r>
              <a:rPr sz="1400" dirty="0">
                <a:solidFill>
                  <a:srgbClr val="008000"/>
                </a:solidFill>
                <a:latin typeface="Verdana" panose="020B0604030504040204" pitchFamily="34" charset="0"/>
              </a:rPr>
              <a:t>Generate Message Digest </a:t>
            </a:r>
            <a:r>
              <a:rPr sz="1200" dirty="0">
                <a:solidFill>
                  <a:srgbClr val="333399"/>
                </a:solidFill>
                <a:latin typeface="Verdana" panose="020B0604030504040204" pitchFamily="34" charset="0"/>
              </a:rPr>
              <a:t>[SHA1]</a:t>
            </a:r>
            <a:endParaRPr sz="1200" dirty="0">
              <a:solidFill>
                <a:srgbClr val="333399"/>
              </a:solidFill>
              <a:latin typeface="Verdana" panose="020B0604030504040204" pitchFamily="34" charset="0"/>
            </a:endParaRPr>
          </a:p>
          <a:p>
            <a:pPr lvl="1" eaLnBrk="1" hangingPunct="1"/>
            <a:r>
              <a:rPr sz="1400" dirty="0">
                <a:solidFill>
                  <a:srgbClr val="008000"/>
                </a:solidFill>
                <a:latin typeface="Verdana" panose="020B0604030504040204" pitchFamily="34" charset="0"/>
              </a:rPr>
              <a:t>Encrypting Digest using Private Key </a:t>
            </a:r>
            <a:r>
              <a:rPr sz="1200" dirty="0">
                <a:solidFill>
                  <a:srgbClr val="333399"/>
                </a:solidFill>
                <a:latin typeface="Verdana" panose="020B0604030504040204" pitchFamily="34" charset="0"/>
              </a:rPr>
              <a:t>[Signatures]</a:t>
            </a:r>
            <a:endParaRPr sz="1200" dirty="0">
              <a:solidFill>
                <a:srgbClr val="333399"/>
              </a:solidFill>
              <a:latin typeface="Verdana" panose="020B0604030504040204" pitchFamily="34" charset="0"/>
            </a:endParaRPr>
          </a:p>
          <a:p>
            <a:pPr lvl="1" eaLnBrk="1" hangingPunct="1"/>
            <a:r>
              <a:rPr sz="1400" dirty="0">
                <a:solidFill>
                  <a:srgbClr val="008000"/>
                </a:solidFill>
                <a:latin typeface="Verdana" panose="020B0604030504040204" pitchFamily="34" charset="0"/>
              </a:rPr>
              <a:t>Attaching the Signatures to the message.</a:t>
            </a:r>
            <a:endParaRPr sz="1400" dirty="0">
              <a:solidFill>
                <a:srgbClr val="008000"/>
              </a:solidFill>
              <a:latin typeface="Verdana" panose="020B0604030504040204" pitchFamily="34" charset="0"/>
            </a:endParaRPr>
          </a:p>
          <a:p>
            <a:pPr eaLnBrk="1" hangingPunct="1">
              <a:buClrTx/>
              <a:buSzTx/>
              <a:buFontTx/>
            </a:pPr>
            <a:r>
              <a:rPr sz="1600" b="1" dirty="0">
                <a:solidFill>
                  <a:srgbClr val="009900"/>
                </a:solidFill>
                <a:latin typeface="Verdana" panose="020B0604030504040204" pitchFamily="34" charset="0"/>
              </a:rPr>
              <a:t>Verification of Signatures</a:t>
            </a:r>
            <a:endParaRPr sz="1600" b="1" dirty="0">
              <a:solidFill>
                <a:srgbClr val="009900"/>
              </a:solidFill>
              <a:latin typeface="Verdana" panose="020B0604030504040204" pitchFamily="34" charset="0"/>
            </a:endParaRPr>
          </a:p>
          <a:p>
            <a:pPr lvl="1" eaLnBrk="1" hangingPunct="1"/>
            <a:r>
              <a:rPr sz="1400" dirty="0">
                <a:solidFill>
                  <a:srgbClr val="008000"/>
                </a:solidFill>
                <a:latin typeface="Verdana" panose="020B0604030504040204" pitchFamily="34" charset="0"/>
              </a:rPr>
              <a:t>Run the test for Authentication, Integrity and Non repudiation.</a:t>
            </a:r>
            <a:endParaRPr sz="1400" dirty="0">
              <a:solidFill>
                <a:srgbClr val="008000"/>
              </a:solidFill>
              <a:latin typeface="Verdana" panose="020B0604030504040204" pitchFamily="34" charset="0"/>
            </a:endParaRPr>
          </a:p>
          <a:p>
            <a:pPr eaLnBrk="1" hangingPunct="1">
              <a:buClrTx/>
              <a:buSzTx/>
              <a:buFontTx/>
            </a:pPr>
            <a:r>
              <a:rPr sz="1600" b="1" dirty="0">
                <a:solidFill>
                  <a:srgbClr val="800000"/>
                </a:solidFill>
                <a:latin typeface="Verdana" panose="020B0604030504040204" pitchFamily="34" charset="0"/>
                <a:hlinkClick r:id="rId3" action="ppaction://hlinkfile"/>
              </a:rPr>
              <a:t>Digital Signature Certificate</a:t>
            </a:r>
            <a:endParaRPr sz="1600" b="1" dirty="0">
              <a:solidFill>
                <a:srgbClr val="800000"/>
              </a:solidFill>
              <a:latin typeface="Verdana" panose="020B0604030504040204" pitchFamily="34" charset="0"/>
            </a:endParaRPr>
          </a:p>
          <a:p>
            <a:pPr lvl="1" eaLnBrk="1" hangingPunct="1"/>
            <a:r>
              <a:rPr sz="1400" dirty="0">
                <a:solidFill>
                  <a:srgbClr val="008000"/>
                </a:solidFill>
                <a:latin typeface="Verdana" panose="020B0604030504040204" pitchFamily="34" charset="0"/>
              </a:rPr>
              <a:t>ITU X.509 v3</a:t>
            </a:r>
            <a:endParaRPr sz="1400" dirty="0">
              <a:solidFill>
                <a:srgbClr val="008000"/>
              </a:solidFill>
              <a:latin typeface="Verdana" panose="020B0604030504040204" pitchFamily="34" charset="0"/>
            </a:endParaRPr>
          </a:p>
        </p:txBody>
      </p:sp>
      <p:pic>
        <p:nvPicPr>
          <p:cNvPr id="15364" name="Picture 4" descr="C:\Documents and Settings\compaq\Desktop\cca-pki\logo1.gif"/>
          <p:cNvPicPr>
            <a:picLocks noChangeAspect="1"/>
          </p:cNvPicPr>
          <p:nvPr/>
        </p:nvPicPr>
        <p:blipFill>
          <a:blip r:embed="rId4"/>
          <a:stretch>
            <a:fillRect/>
          </a:stretch>
        </p:blipFill>
        <p:spPr>
          <a:xfrm>
            <a:off x="228600" y="228600"/>
            <a:ext cx="1143000" cy="1143000"/>
          </a:xfrm>
          <a:prstGeom prst="rect">
            <a:avLst/>
          </a:prstGeom>
          <a:noFill/>
          <a:ln w="9525">
            <a:noFill/>
          </a:ln>
        </p:spPr>
      </p:pic>
      <p:pic>
        <p:nvPicPr>
          <p:cNvPr id="15365" name="Picture 5" descr="C:\Documents and Settings\compaq\Desktop\cca-pki\strip1.gif"/>
          <p:cNvPicPr>
            <a:picLocks noChangeAspect="1"/>
          </p:cNvPicPr>
          <p:nvPr/>
        </p:nvPicPr>
        <p:blipFill>
          <a:blip r:embed="rId5"/>
          <a:stretch>
            <a:fillRect/>
          </a:stretch>
        </p:blipFill>
        <p:spPr>
          <a:xfrm>
            <a:off x="1295400" y="762000"/>
            <a:ext cx="7620000" cy="76200"/>
          </a:xfrm>
          <a:prstGeom prst="rect">
            <a:avLst/>
          </a:prstGeom>
          <a:noFill/>
          <a:ln w="9525">
            <a:noFill/>
          </a:ln>
        </p:spPr>
      </p:pic>
      <p:pic>
        <p:nvPicPr>
          <p:cNvPr id="15366" name="Picture 6" descr="C:\Documents and Settings\compaq\Desktop\cca-pki\cca1.gif"/>
          <p:cNvPicPr>
            <a:picLocks noChangeAspect="1"/>
          </p:cNvPicPr>
          <p:nvPr/>
        </p:nvPicPr>
        <p:blipFill>
          <a:blip r:embed="rId6"/>
          <a:stretch>
            <a:fillRect/>
          </a:stretch>
        </p:blipFill>
        <p:spPr>
          <a:xfrm>
            <a:off x="5181600" y="533400"/>
            <a:ext cx="3429000" cy="228600"/>
          </a:xfrm>
          <a:prstGeom prst="rect">
            <a:avLst/>
          </a:prstGeom>
          <a:noFill/>
          <a:ln w="9525">
            <a:noFill/>
          </a:ln>
        </p:spPr>
      </p:pic>
      <p:pic>
        <p:nvPicPr>
          <p:cNvPr id="15367" name="Picture 7" descr="C:\Documents and Settings\compaq\Application Data\Microsoft\Media Catalog\Downloaded Clips\cl7\bd19699_.wmf"/>
          <p:cNvPicPr>
            <a:picLocks noGrp="1" noChangeAspect="1"/>
          </p:cNvPicPr>
          <p:nvPr>
            <p:ph type="clipArt" sz="half" idx="1"/>
          </p:nvPr>
        </p:nvPicPr>
        <p:blipFill>
          <a:blip r:embed="rId7"/>
          <a:srcRect/>
          <a:stretch>
            <a:fillRect/>
          </a:stretch>
        </p:blipFill>
        <p:spPr>
          <a:xfrm>
            <a:off x="685800" y="2219325"/>
            <a:ext cx="3810000" cy="3636963"/>
          </a:xfr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371600" y="533400"/>
            <a:ext cx="7772400" cy="1143000"/>
          </a:xfrm>
          <a:ln/>
        </p:spPr>
        <p:txBody>
          <a:bodyPr vert="horz" wrap="square" lIns="91440" tIns="45720" rIns="91440" bIns="45720" anchor="ctr" anchorCtr="0"/>
          <a:p>
            <a:pPr algn="l" eaLnBrk="1" hangingPunct="1">
              <a:buNone/>
            </a:pPr>
            <a:r>
              <a:rPr dirty="0">
                <a:solidFill>
                  <a:srgbClr val="FF0000"/>
                </a:solidFill>
              </a:rPr>
              <a:t>Private key protection</a:t>
            </a:r>
            <a:endParaRPr dirty="0">
              <a:solidFill>
                <a:srgbClr val="FF0000"/>
              </a:solidFill>
            </a:endParaRPr>
          </a:p>
        </p:txBody>
      </p:sp>
      <p:sp>
        <p:nvSpPr>
          <p:cNvPr id="16387" name="Rectangle 3"/>
          <p:cNvSpPr>
            <a:spLocks noGrp="1"/>
          </p:cNvSpPr>
          <p:nvPr>
            <p:ph type="body" sz="half" idx="1"/>
          </p:nvPr>
        </p:nvSpPr>
        <p:spPr>
          <a:ln/>
        </p:spPr>
        <p:txBody>
          <a:bodyPr vert="horz" wrap="square" lIns="91440" tIns="45720" rIns="91440" bIns="45720" anchor="t" anchorCtr="0"/>
          <a:p>
            <a:pPr eaLnBrk="1" hangingPunct="1">
              <a:buClrTx/>
              <a:buSzTx/>
              <a:buFontTx/>
            </a:pPr>
            <a:r>
              <a:rPr sz="1600" b="1" dirty="0">
                <a:solidFill>
                  <a:schemeClr val="accent2"/>
                </a:solidFill>
                <a:latin typeface="Verdana" panose="020B0604030504040204" pitchFamily="34" charset="0"/>
              </a:rPr>
              <a:t>The Private key generated is to be protected and kept secret. The responsibility of the secrecy of the key lies with the owner.</a:t>
            </a:r>
            <a:endParaRPr sz="1600" b="1" dirty="0">
              <a:solidFill>
                <a:schemeClr val="accent2"/>
              </a:solidFill>
              <a:latin typeface="Verdana" panose="020B0604030504040204" pitchFamily="34" charset="0"/>
            </a:endParaRPr>
          </a:p>
          <a:p>
            <a:pPr eaLnBrk="1" hangingPunct="1">
              <a:buClrTx/>
              <a:buSzTx/>
              <a:buFontTx/>
              <a:buNone/>
            </a:pPr>
            <a:endParaRPr sz="1600" b="1" dirty="0">
              <a:solidFill>
                <a:schemeClr val="accent2"/>
              </a:solidFill>
              <a:latin typeface="Verdana" panose="020B0604030504040204" pitchFamily="34" charset="0"/>
            </a:endParaRPr>
          </a:p>
          <a:p>
            <a:pPr eaLnBrk="1" hangingPunct="1">
              <a:buClrTx/>
              <a:buSzTx/>
              <a:buFontTx/>
            </a:pPr>
            <a:r>
              <a:rPr sz="1600" b="1" dirty="0">
                <a:solidFill>
                  <a:srgbClr val="FF0000"/>
                </a:solidFill>
                <a:latin typeface="Verdana" panose="020B0604030504040204" pitchFamily="34" charset="0"/>
              </a:rPr>
              <a:t>The key is secured using</a:t>
            </a:r>
            <a:endParaRPr sz="1600" b="1" dirty="0">
              <a:solidFill>
                <a:srgbClr val="FF0000"/>
              </a:solidFill>
              <a:latin typeface="Verdana" panose="020B0604030504040204" pitchFamily="34" charset="0"/>
            </a:endParaRPr>
          </a:p>
          <a:p>
            <a:pPr eaLnBrk="1" hangingPunct="1">
              <a:buClrTx/>
              <a:buSzTx/>
              <a:buFontTx/>
              <a:buNone/>
            </a:pPr>
            <a:endParaRPr sz="1600" b="1" dirty="0">
              <a:solidFill>
                <a:srgbClr val="FF0000"/>
              </a:solidFill>
              <a:latin typeface="Verdana" panose="020B0604030504040204" pitchFamily="34" charset="0"/>
            </a:endParaRPr>
          </a:p>
          <a:p>
            <a:pPr lvl="1" eaLnBrk="1" hangingPunct="1"/>
            <a:r>
              <a:rPr sz="1400" b="1" dirty="0">
                <a:solidFill>
                  <a:srgbClr val="FF0000"/>
                </a:solidFill>
                <a:latin typeface="Verdana" panose="020B0604030504040204" pitchFamily="34" charset="0"/>
              </a:rPr>
              <a:t>PIN Protected soft token</a:t>
            </a:r>
            <a:endParaRPr sz="1400" b="1" dirty="0">
              <a:solidFill>
                <a:srgbClr val="FF0000"/>
              </a:solidFill>
              <a:latin typeface="Verdana" panose="020B0604030504040204" pitchFamily="34" charset="0"/>
            </a:endParaRPr>
          </a:p>
          <a:p>
            <a:pPr lvl="1" eaLnBrk="1" hangingPunct="1"/>
            <a:r>
              <a:rPr sz="1400" b="1" dirty="0">
                <a:solidFill>
                  <a:srgbClr val="FF0000"/>
                </a:solidFill>
                <a:latin typeface="Verdana" panose="020B0604030504040204" pitchFamily="34" charset="0"/>
              </a:rPr>
              <a:t>Smart Cards</a:t>
            </a:r>
            <a:endParaRPr sz="1400" b="1" dirty="0">
              <a:solidFill>
                <a:srgbClr val="FF0000"/>
              </a:solidFill>
              <a:latin typeface="Verdana" panose="020B0604030504040204" pitchFamily="34" charset="0"/>
            </a:endParaRPr>
          </a:p>
          <a:p>
            <a:pPr lvl="1" eaLnBrk="1" hangingPunct="1"/>
            <a:r>
              <a:rPr sz="1400" b="1" dirty="0">
                <a:solidFill>
                  <a:srgbClr val="FF0000"/>
                </a:solidFill>
                <a:latin typeface="Verdana" panose="020B0604030504040204" pitchFamily="34" charset="0"/>
              </a:rPr>
              <a:t>Hardware Tokens</a:t>
            </a:r>
            <a:endParaRPr sz="1400" b="1" dirty="0">
              <a:solidFill>
                <a:srgbClr val="FF0000"/>
              </a:solidFill>
              <a:latin typeface="Verdana" panose="020B0604030504040204" pitchFamily="34" charset="0"/>
            </a:endParaRPr>
          </a:p>
        </p:txBody>
      </p:sp>
      <p:pic>
        <p:nvPicPr>
          <p:cNvPr id="16388" name="Picture 4" descr="C:\Documents and Settings\compaq\Desktop\cca-pki\logo1.gif"/>
          <p:cNvPicPr>
            <a:picLocks noChangeAspect="1"/>
          </p:cNvPicPr>
          <p:nvPr/>
        </p:nvPicPr>
        <p:blipFill>
          <a:blip r:embed="rId1"/>
          <a:stretch>
            <a:fillRect/>
          </a:stretch>
        </p:blipFill>
        <p:spPr>
          <a:xfrm>
            <a:off x="228600" y="228600"/>
            <a:ext cx="1143000" cy="1143000"/>
          </a:xfrm>
          <a:prstGeom prst="rect">
            <a:avLst/>
          </a:prstGeom>
          <a:noFill/>
          <a:ln w="9525">
            <a:noFill/>
          </a:ln>
        </p:spPr>
      </p:pic>
      <p:pic>
        <p:nvPicPr>
          <p:cNvPr id="16389" name="Picture 5" descr="C:\Documents and Settings\compaq\Desktop\cca-pki\strip1.gif"/>
          <p:cNvPicPr>
            <a:picLocks noChangeAspect="1"/>
          </p:cNvPicPr>
          <p:nvPr/>
        </p:nvPicPr>
        <p:blipFill>
          <a:blip r:embed="rId2"/>
          <a:stretch>
            <a:fillRect/>
          </a:stretch>
        </p:blipFill>
        <p:spPr>
          <a:xfrm>
            <a:off x="1295400" y="762000"/>
            <a:ext cx="7620000" cy="76200"/>
          </a:xfrm>
          <a:prstGeom prst="rect">
            <a:avLst/>
          </a:prstGeom>
          <a:noFill/>
          <a:ln w="9525">
            <a:noFill/>
          </a:ln>
        </p:spPr>
      </p:pic>
      <p:pic>
        <p:nvPicPr>
          <p:cNvPr id="16390" name="Picture 6" descr="C:\Documents and Settings\compaq\Desktop\cca-pki\cca1.gif"/>
          <p:cNvPicPr>
            <a:picLocks noChangeAspect="1"/>
          </p:cNvPicPr>
          <p:nvPr/>
        </p:nvPicPr>
        <p:blipFill>
          <a:blip r:embed="rId3"/>
          <a:stretch>
            <a:fillRect/>
          </a:stretch>
        </p:blipFill>
        <p:spPr>
          <a:xfrm>
            <a:off x="5181600" y="533400"/>
            <a:ext cx="3429000" cy="228600"/>
          </a:xfrm>
          <a:prstGeom prst="rect">
            <a:avLst/>
          </a:prstGeom>
          <a:noFill/>
          <a:ln w="9525">
            <a:noFill/>
          </a:ln>
        </p:spPr>
      </p:pic>
      <p:pic>
        <p:nvPicPr>
          <p:cNvPr id="16391" name="Picture 7" descr="C:\Documents and Settings\compaq\Application Data\Microsoft\Media Catalog\Downloaded Clips\cl0\PE01476_.wmf"/>
          <p:cNvPicPr>
            <a:picLocks noGrp="1" noChangeAspect="1"/>
          </p:cNvPicPr>
          <p:nvPr>
            <p:ph type="clipArt" sz="half" idx="2"/>
          </p:nvPr>
        </p:nvPicPr>
        <p:blipFill>
          <a:blip r:embed="rId4"/>
          <a:srcRect/>
          <a:stretch>
            <a:fillRect/>
          </a:stretch>
        </p:blipFill>
        <p:spPr>
          <a:xfrm>
            <a:off x="4572000" y="1447800"/>
            <a:ext cx="3668713" cy="4114800"/>
          </a:xfrm>
          <a:ln/>
        </p:spPr>
      </p:pic>
      <p:pic>
        <p:nvPicPr>
          <p:cNvPr id="16392" name="Picture 8" descr="C:\Documents and Settings\compaq\Application Data\Microsoft\Media Catalog\Downloaded Clips\cl0\BS00996_.wmf"/>
          <p:cNvPicPr>
            <a:picLocks noChangeAspect="1"/>
          </p:cNvPicPr>
          <p:nvPr/>
        </p:nvPicPr>
        <p:blipFill>
          <a:blip r:embed="rId5"/>
          <a:stretch>
            <a:fillRect/>
          </a:stretch>
        </p:blipFill>
        <p:spPr>
          <a:xfrm>
            <a:off x="5867400" y="2895600"/>
            <a:ext cx="1482725" cy="22860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1371600" y="685800"/>
            <a:ext cx="7391400" cy="1143000"/>
          </a:xfrm>
          <a:ln/>
        </p:spPr>
        <p:txBody>
          <a:bodyPr vert="horz" wrap="square" lIns="91440" tIns="45720" rIns="91440" bIns="45720" anchor="ctr" anchorCtr="0"/>
          <a:p>
            <a:pPr algn="l" eaLnBrk="1" hangingPunct="1">
              <a:buNone/>
            </a:pPr>
            <a:r>
              <a:rPr dirty="0">
                <a:solidFill>
                  <a:srgbClr val="FF0000"/>
                </a:solidFill>
              </a:rPr>
              <a:t>PIN protected soft tokens</a:t>
            </a:r>
            <a:endParaRPr dirty="0">
              <a:solidFill>
                <a:srgbClr val="FF0000"/>
              </a:solidFill>
            </a:endParaRPr>
          </a:p>
        </p:txBody>
      </p:sp>
      <p:sp>
        <p:nvSpPr>
          <p:cNvPr id="17411" name="Rectangle 3"/>
          <p:cNvSpPr>
            <a:spLocks noGrp="1"/>
          </p:cNvSpPr>
          <p:nvPr>
            <p:ph type="body" sz="half" idx="2"/>
          </p:nvPr>
        </p:nvSpPr>
        <p:spPr>
          <a:ln/>
        </p:spPr>
        <p:txBody>
          <a:bodyPr vert="horz" wrap="square" lIns="91440" tIns="45720" rIns="91440" bIns="45720" anchor="t" anchorCtr="0"/>
          <a:p>
            <a:pPr eaLnBrk="1" hangingPunct="1">
              <a:buClrTx/>
              <a:buSzTx/>
              <a:buFontTx/>
            </a:pPr>
            <a:r>
              <a:rPr sz="1600" b="1" dirty="0">
                <a:solidFill>
                  <a:srgbClr val="800000"/>
                </a:solidFill>
                <a:latin typeface="Verdana" panose="020B0604030504040204" pitchFamily="34" charset="0"/>
              </a:rPr>
              <a:t>The Private key is encrypted and kept on the Hard Disk in a file, this file is password protected.</a:t>
            </a:r>
            <a:endParaRPr sz="1600" b="1" dirty="0">
              <a:solidFill>
                <a:srgbClr val="800000"/>
              </a:solidFill>
              <a:latin typeface="Verdana" panose="020B0604030504040204" pitchFamily="34" charset="0"/>
            </a:endParaRPr>
          </a:p>
          <a:p>
            <a:pPr eaLnBrk="1" hangingPunct="1">
              <a:buClrTx/>
              <a:buSzTx/>
              <a:buFontTx/>
            </a:pPr>
            <a:r>
              <a:rPr sz="1600" b="1" dirty="0">
                <a:solidFill>
                  <a:srgbClr val="000099"/>
                </a:solidFill>
                <a:latin typeface="Verdana" panose="020B0604030504040204" pitchFamily="34" charset="0"/>
              </a:rPr>
              <a:t>This forms the lowest level of security in protecting the key, as</a:t>
            </a:r>
            <a:endParaRPr sz="1600" b="1" dirty="0">
              <a:solidFill>
                <a:srgbClr val="000099"/>
              </a:solidFill>
              <a:latin typeface="Verdana" panose="020B0604030504040204" pitchFamily="34" charset="0"/>
            </a:endParaRPr>
          </a:p>
          <a:p>
            <a:pPr lvl="1" eaLnBrk="1" hangingPunct="1"/>
            <a:r>
              <a:rPr sz="1400" b="1" dirty="0">
                <a:solidFill>
                  <a:srgbClr val="000099"/>
                </a:solidFill>
                <a:latin typeface="Verdana" panose="020B0604030504040204" pitchFamily="34" charset="0"/>
              </a:rPr>
              <a:t>The key is highly reachable.</a:t>
            </a:r>
            <a:endParaRPr sz="1400" b="1" dirty="0">
              <a:solidFill>
                <a:srgbClr val="000099"/>
              </a:solidFill>
              <a:latin typeface="Verdana" panose="020B0604030504040204" pitchFamily="34" charset="0"/>
            </a:endParaRPr>
          </a:p>
          <a:p>
            <a:pPr lvl="1" eaLnBrk="1" hangingPunct="1"/>
            <a:r>
              <a:rPr sz="1400" b="1" dirty="0">
                <a:solidFill>
                  <a:srgbClr val="000099"/>
                </a:solidFill>
                <a:latin typeface="Verdana" panose="020B0604030504040204" pitchFamily="34" charset="0"/>
              </a:rPr>
              <a:t>PIN can be easily known or cracked.</a:t>
            </a:r>
            <a:endParaRPr sz="1400" b="1" dirty="0">
              <a:solidFill>
                <a:srgbClr val="000099"/>
              </a:solidFill>
              <a:latin typeface="Verdana" panose="020B0604030504040204" pitchFamily="34" charset="0"/>
            </a:endParaRPr>
          </a:p>
          <a:p>
            <a:pPr eaLnBrk="1" hangingPunct="1">
              <a:buClrTx/>
              <a:buSzTx/>
              <a:buFontTx/>
            </a:pPr>
            <a:r>
              <a:rPr sz="1600" b="1" dirty="0">
                <a:solidFill>
                  <a:srgbClr val="FF0000"/>
                </a:solidFill>
                <a:latin typeface="Verdana" panose="020B0604030504040204" pitchFamily="34" charset="0"/>
              </a:rPr>
              <a:t>Soft tokens are also not preferred because</a:t>
            </a:r>
            <a:endParaRPr sz="1600" b="1" dirty="0">
              <a:solidFill>
                <a:srgbClr val="FF0000"/>
              </a:solidFill>
              <a:latin typeface="Verdana" panose="020B0604030504040204" pitchFamily="34" charset="0"/>
            </a:endParaRPr>
          </a:p>
          <a:p>
            <a:pPr lvl="1" eaLnBrk="1" hangingPunct="1"/>
            <a:r>
              <a:rPr sz="1400" b="1" dirty="0">
                <a:solidFill>
                  <a:srgbClr val="FF0000"/>
                </a:solidFill>
                <a:latin typeface="Verdana" panose="020B0604030504040204" pitchFamily="34" charset="0"/>
              </a:rPr>
              <a:t>The key becomes static and machine dependent.</a:t>
            </a:r>
            <a:endParaRPr sz="1400" b="1" dirty="0">
              <a:solidFill>
                <a:srgbClr val="FF0000"/>
              </a:solidFill>
              <a:latin typeface="Verdana" panose="020B0604030504040204" pitchFamily="34" charset="0"/>
            </a:endParaRPr>
          </a:p>
          <a:p>
            <a:pPr lvl="1" eaLnBrk="1" hangingPunct="1"/>
            <a:r>
              <a:rPr sz="1400" b="1" dirty="0">
                <a:solidFill>
                  <a:srgbClr val="FF0000"/>
                </a:solidFill>
                <a:latin typeface="Verdana" panose="020B0604030504040204" pitchFamily="34" charset="0"/>
              </a:rPr>
              <a:t>The key is in known file format.</a:t>
            </a:r>
            <a:endParaRPr sz="1400" b="1" dirty="0">
              <a:solidFill>
                <a:srgbClr val="FF0000"/>
              </a:solidFill>
              <a:latin typeface="Verdana" panose="020B0604030504040204" pitchFamily="34" charset="0"/>
            </a:endParaRPr>
          </a:p>
        </p:txBody>
      </p:sp>
      <p:pic>
        <p:nvPicPr>
          <p:cNvPr id="17412" name="Picture 4" descr="C:\Documents and Settings\compaq\Desktop\cca-pki\logo1.gif"/>
          <p:cNvPicPr>
            <a:picLocks noChangeAspect="1"/>
          </p:cNvPicPr>
          <p:nvPr/>
        </p:nvPicPr>
        <p:blipFill>
          <a:blip r:embed="rId1"/>
          <a:stretch>
            <a:fillRect/>
          </a:stretch>
        </p:blipFill>
        <p:spPr>
          <a:xfrm>
            <a:off x="228600" y="228600"/>
            <a:ext cx="1143000" cy="1143000"/>
          </a:xfrm>
          <a:prstGeom prst="rect">
            <a:avLst/>
          </a:prstGeom>
          <a:noFill/>
          <a:ln w="9525">
            <a:noFill/>
          </a:ln>
        </p:spPr>
      </p:pic>
      <p:pic>
        <p:nvPicPr>
          <p:cNvPr id="17413" name="Picture 5" descr="C:\Documents and Settings\compaq\Desktop\cca-pki\strip1.gif"/>
          <p:cNvPicPr>
            <a:picLocks noChangeAspect="1"/>
          </p:cNvPicPr>
          <p:nvPr/>
        </p:nvPicPr>
        <p:blipFill>
          <a:blip r:embed="rId2"/>
          <a:stretch>
            <a:fillRect/>
          </a:stretch>
        </p:blipFill>
        <p:spPr>
          <a:xfrm>
            <a:off x="1295400" y="762000"/>
            <a:ext cx="7620000" cy="76200"/>
          </a:xfrm>
          <a:prstGeom prst="rect">
            <a:avLst/>
          </a:prstGeom>
          <a:noFill/>
          <a:ln w="9525">
            <a:noFill/>
          </a:ln>
        </p:spPr>
      </p:pic>
      <p:pic>
        <p:nvPicPr>
          <p:cNvPr id="17414" name="Picture 6" descr="C:\Documents and Settings\compaq\Desktop\cca-pki\cca1.gif"/>
          <p:cNvPicPr>
            <a:picLocks noChangeAspect="1"/>
          </p:cNvPicPr>
          <p:nvPr/>
        </p:nvPicPr>
        <p:blipFill>
          <a:blip r:embed="rId3"/>
          <a:stretch>
            <a:fillRect/>
          </a:stretch>
        </p:blipFill>
        <p:spPr>
          <a:xfrm>
            <a:off x="5181600" y="533400"/>
            <a:ext cx="3429000" cy="228600"/>
          </a:xfrm>
          <a:prstGeom prst="rect">
            <a:avLst/>
          </a:prstGeom>
          <a:noFill/>
          <a:ln w="9525">
            <a:noFill/>
          </a:ln>
        </p:spPr>
      </p:pic>
      <p:pic>
        <p:nvPicPr>
          <p:cNvPr id="17415" name="Picture 7" descr="C:\Documents and Settings\compaq\Application Data\Microsoft\Media Catalog\Downloaded Clips\cl72\j0285374.wmf"/>
          <p:cNvPicPr>
            <a:picLocks noGrp="1" noChangeAspect="1"/>
          </p:cNvPicPr>
          <p:nvPr>
            <p:ph type="clipArt" sz="half" idx="1"/>
          </p:nvPr>
        </p:nvPicPr>
        <p:blipFill>
          <a:blip r:embed="rId4"/>
          <a:srcRect/>
          <a:stretch>
            <a:fillRect/>
          </a:stretch>
        </p:blipFill>
        <p:spPr>
          <a:xfrm>
            <a:off x="685800" y="2276475"/>
            <a:ext cx="3810000" cy="3524250"/>
          </a:xfr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524000" y="685800"/>
            <a:ext cx="7086600" cy="1143000"/>
          </a:xfrm>
          <a:ln/>
        </p:spPr>
        <p:txBody>
          <a:bodyPr vert="horz" wrap="square" lIns="91440" tIns="45720" rIns="91440" bIns="45720" anchor="ctr" anchorCtr="0"/>
          <a:p>
            <a:pPr algn="l" eaLnBrk="1" hangingPunct="1">
              <a:buNone/>
            </a:pPr>
            <a:r>
              <a:rPr dirty="0">
                <a:solidFill>
                  <a:srgbClr val="FF0000"/>
                </a:solidFill>
              </a:rPr>
              <a:t>Smart Cards</a:t>
            </a:r>
            <a:endParaRPr dirty="0">
              <a:solidFill>
                <a:srgbClr val="FF0000"/>
              </a:solidFill>
            </a:endParaRPr>
          </a:p>
        </p:txBody>
      </p:sp>
      <p:sp>
        <p:nvSpPr>
          <p:cNvPr id="18435" name="Rectangle 3"/>
          <p:cNvSpPr>
            <a:spLocks noGrp="1"/>
          </p:cNvSpPr>
          <p:nvPr>
            <p:ph type="body" sz="half" idx="1"/>
          </p:nvPr>
        </p:nvSpPr>
        <p:spPr>
          <a:xfrm>
            <a:off x="685800" y="1676400"/>
            <a:ext cx="3810000" cy="4419600"/>
          </a:xfrm>
          <a:ln/>
        </p:spPr>
        <p:txBody>
          <a:bodyPr vert="horz" wrap="square" lIns="91440" tIns="45720" rIns="91440" bIns="45720" anchor="t" anchorCtr="0"/>
          <a:p>
            <a:pPr eaLnBrk="1" hangingPunct="1">
              <a:buClrTx/>
              <a:buSzTx/>
              <a:buFontTx/>
            </a:pPr>
            <a:r>
              <a:rPr sz="1600" b="1" dirty="0">
                <a:solidFill>
                  <a:srgbClr val="990099"/>
                </a:solidFill>
                <a:latin typeface="Verdana" panose="020B0604030504040204" pitchFamily="34" charset="0"/>
              </a:rPr>
              <a:t>The Private key is generated in the crypto module residing in the smart card.</a:t>
            </a:r>
            <a:endParaRPr sz="1600" b="1" dirty="0">
              <a:solidFill>
                <a:srgbClr val="990099"/>
              </a:solidFill>
              <a:latin typeface="Verdana" panose="020B0604030504040204" pitchFamily="34" charset="0"/>
            </a:endParaRPr>
          </a:p>
          <a:p>
            <a:pPr eaLnBrk="1" hangingPunct="1">
              <a:buClrTx/>
              <a:buSzTx/>
              <a:buFontTx/>
            </a:pPr>
            <a:r>
              <a:rPr sz="1600" b="1" dirty="0">
                <a:solidFill>
                  <a:srgbClr val="FF0000"/>
                </a:solidFill>
                <a:latin typeface="Verdana" panose="020B0604030504040204" pitchFamily="34" charset="0"/>
              </a:rPr>
              <a:t>The key is kept in the memory of the smart card.</a:t>
            </a:r>
            <a:endParaRPr sz="1600" b="1" dirty="0">
              <a:solidFill>
                <a:srgbClr val="FF0000"/>
              </a:solidFill>
              <a:latin typeface="Verdana" panose="020B0604030504040204" pitchFamily="34" charset="0"/>
            </a:endParaRPr>
          </a:p>
          <a:p>
            <a:pPr eaLnBrk="1" hangingPunct="1">
              <a:buClrTx/>
              <a:buSzTx/>
              <a:buFontTx/>
            </a:pPr>
            <a:r>
              <a:rPr sz="1600" b="1" dirty="0">
                <a:solidFill>
                  <a:srgbClr val="000099"/>
                </a:solidFill>
                <a:latin typeface="Verdana" panose="020B0604030504040204" pitchFamily="34" charset="0"/>
              </a:rPr>
              <a:t>The key is highly secured as it doesn’t leave the card, the message digest is sent inside the card for signing, and the signatures leave the card.</a:t>
            </a:r>
            <a:endParaRPr sz="1600" b="1" dirty="0">
              <a:solidFill>
                <a:srgbClr val="000099"/>
              </a:solidFill>
              <a:latin typeface="Verdana" panose="020B0604030504040204" pitchFamily="34" charset="0"/>
            </a:endParaRPr>
          </a:p>
          <a:p>
            <a:pPr eaLnBrk="1" hangingPunct="1">
              <a:buClrTx/>
              <a:buSzTx/>
              <a:buFontTx/>
            </a:pPr>
            <a:r>
              <a:rPr sz="1600" b="1" dirty="0">
                <a:solidFill>
                  <a:srgbClr val="990000"/>
                </a:solidFill>
                <a:latin typeface="Verdana" panose="020B0604030504040204" pitchFamily="34" charset="0"/>
              </a:rPr>
              <a:t>The card gives mobility to the key and signing can be done on any system.</a:t>
            </a:r>
            <a:r>
              <a:rPr sz="1600" b="1" dirty="0">
                <a:solidFill>
                  <a:srgbClr val="990099"/>
                </a:solidFill>
                <a:latin typeface="Verdana" panose="020B0604030504040204" pitchFamily="34" charset="0"/>
              </a:rPr>
              <a:t> </a:t>
            </a:r>
            <a:r>
              <a:rPr sz="1400" b="1" dirty="0">
                <a:solidFill>
                  <a:srgbClr val="FF9900"/>
                </a:solidFill>
                <a:latin typeface="Verdana" panose="020B0604030504040204" pitchFamily="34" charset="0"/>
              </a:rPr>
              <a:t>(Having smart card reader)</a:t>
            </a:r>
            <a:endParaRPr sz="1400" b="1" dirty="0">
              <a:solidFill>
                <a:srgbClr val="FF9900"/>
              </a:solidFill>
              <a:latin typeface="Verdana" panose="020B0604030504040204" pitchFamily="34" charset="0"/>
            </a:endParaRPr>
          </a:p>
          <a:p>
            <a:pPr eaLnBrk="1" hangingPunct="1">
              <a:buClrTx/>
              <a:buSzTx/>
              <a:buFontTx/>
            </a:pPr>
            <a:endParaRPr sz="1400" b="1" dirty="0">
              <a:solidFill>
                <a:srgbClr val="FF9900"/>
              </a:solidFill>
              <a:latin typeface="Verdana" panose="020B0604030504040204" pitchFamily="34" charset="0"/>
            </a:endParaRPr>
          </a:p>
        </p:txBody>
      </p:sp>
      <p:pic>
        <p:nvPicPr>
          <p:cNvPr id="18436" name="Picture 4" descr="C:\Documents and Settings\compaq\Desktop\cca-pki\logo1.gif"/>
          <p:cNvPicPr>
            <a:picLocks noChangeAspect="1"/>
          </p:cNvPicPr>
          <p:nvPr/>
        </p:nvPicPr>
        <p:blipFill>
          <a:blip r:embed="rId1"/>
          <a:stretch>
            <a:fillRect/>
          </a:stretch>
        </p:blipFill>
        <p:spPr>
          <a:xfrm>
            <a:off x="228600" y="228600"/>
            <a:ext cx="1143000" cy="1143000"/>
          </a:xfrm>
          <a:prstGeom prst="rect">
            <a:avLst/>
          </a:prstGeom>
          <a:noFill/>
          <a:ln w="9525">
            <a:noFill/>
          </a:ln>
        </p:spPr>
      </p:pic>
      <p:pic>
        <p:nvPicPr>
          <p:cNvPr id="18437" name="Picture 5" descr="C:\Documents and Settings\compaq\Desktop\cca-pki\strip1.gif"/>
          <p:cNvPicPr>
            <a:picLocks noChangeAspect="1"/>
          </p:cNvPicPr>
          <p:nvPr/>
        </p:nvPicPr>
        <p:blipFill>
          <a:blip r:embed="rId2"/>
          <a:stretch>
            <a:fillRect/>
          </a:stretch>
        </p:blipFill>
        <p:spPr>
          <a:xfrm>
            <a:off x="1295400" y="762000"/>
            <a:ext cx="7620000" cy="76200"/>
          </a:xfrm>
          <a:prstGeom prst="rect">
            <a:avLst/>
          </a:prstGeom>
          <a:noFill/>
          <a:ln w="9525">
            <a:noFill/>
          </a:ln>
        </p:spPr>
      </p:pic>
      <p:pic>
        <p:nvPicPr>
          <p:cNvPr id="18438" name="Picture 6" descr="C:\Documents and Settings\compaq\Desktop\cca-pki\cca1.gif"/>
          <p:cNvPicPr>
            <a:picLocks noChangeAspect="1"/>
          </p:cNvPicPr>
          <p:nvPr/>
        </p:nvPicPr>
        <p:blipFill>
          <a:blip r:embed="rId3"/>
          <a:stretch>
            <a:fillRect/>
          </a:stretch>
        </p:blipFill>
        <p:spPr>
          <a:xfrm>
            <a:off x="5181600" y="533400"/>
            <a:ext cx="3429000" cy="228600"/>
          </a:xfrm>
          <a:prstGeom prst="rect">
            <a:avLst/>
          </a:prstGeom>
          <a:noFill/>
          <a:ln w="9525">
            <a:noFill/>
          </a:ln>
        </p:spPr>
      </p:pic>
      <p:pic>
        <p:nvPicPr>
          <p:cNvPr id="18439" name="Picture 22" descr="C:\Documents and Settings\8\My Documents\My Pictures\Picture\fusion_card.jpg"/>
          <p:cNvPicPr>
            <a:picLocks noChangeAspect="1"/>
          </p:cNvPicPr>
          <p:nvPr/>
        </p:nvPicPr>
        <p:blipFill>
          <a:blip r:embed="rId4"/>
          <a:stretch>
            <a:fillRect/>
          </a:stretch>
        </p:blipFill>
        <p:spPr>
          <a:xfrm>
            <a:off x="5181600" y="2133600"/>
            <a:ext cx="3409950" cy="2211388"/>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1371600" y="685800"/>
            <a:ext cx="7620000" cy="1143000"/>
          </a:xfrm>
          <a:ln/>
        </p:spPr>
        <p:txBody>
          <a:bodyPr vert="horz" wrap="square" lIns="91440" tIns="45720" rIns="91440" bIns="45720" anchor="ctr" anchorCtr="0"/>
          <a:p>
            <a:pPr algn="l" eaLnBrk="1" hangingPunct="1">
              <a:buNone/>
            </a:pPr>
            <a:r>
              <a:rPr dirty="0">
                <a:solidFill>
                  <a:srgbClr val="FF0000"/>
                </a:solidFill>
              </a:rPr>
              <a:t>Hardware Tokens</a:t>
            </a:r>
            <a:endParaRPr dirty="0">
              <a:solidFill>
                <a:srgbClr val="FF0000"/>
              </a:solidFill>
            </a:endParaRPr>
          </a:p>
        </p:txBody>
      </p:sp>
      <p:sp>
        <p:nvSpPr>
          <p:cNvPr id="19459" name="Rectangle 3"/>
          <p:cNvSpPr>
            <a:spLocks noGrp="1"/>
          </p:cNvSpPr>
          <p:nvPr>
            <p:ph type="body" sz="half" idx="2"/>
          </p:nvPr>
        </p:nvSpPr>
        <p:spPr>
          <a:ln/>
        </p:spPr>
        <p:txBody>
          <a:bodyPr vert="horz" wrap="square" lIns="91440" tIns="45720" rIns="91440" bIns="45720" anchor="t" anchorCtr="0"/>
          <a:p>
            <a:pPr eaLnBrk="1" hangingPunct="1">
              <a:buClrTx/>
              <a:buSzTx/>
              <a:buFontTx/>
            </a:pPr>
            <a:r>
              <a:rPr sz="1600" b="1" dirty="0">
                <a:solidFill>
                  <a:srgbClr val="800000"/>
                </a:solidFill>
                <a:latin typeface="Verdana" panose="020B0604030504040204" pitchFamily="34" charset="0"/>
              </a:rPr>
              <a:t>They are similar to smart cards in functionality as </a:t>
            </a:r>
            <a:endParaRPr sz="1600" b="1" dirty="0">
              <a:solidFill>
                <a:srgbClr val="800000"/>
              </a:solidFill>
              <a:latin typeface="Verdana" panose="020B0604030504040204" pitchFamily="34" charset="0"/>
            </a:endParaRPr>
          </a:p>
          <a:p>
            <a:pPr lvl="1" eaLnBrk="1" hangingPunct="1"/>
            <a:r>
              <a:rPr sz="1400" b="1" dirty="0">
                <a:solidFill>
                  <a:srgbClr val="800000"/>
                </a:solidFill>
                <a:latin typeface="Verdana" panose="020B0604030504040204" pitchFamily="34" charset="0"/>
              </a:rPr>
              <a:t>Key is generated inside the token.</a:t>
            </a:r>
            <a:endParaRPr sz="1400" b="1" dirty="0">
              <a:solidFill>
                <a:srgbClr val="800000"/>
              </a:solidFill>
              <a:latin typeface="Verdana" panose="020B0604030504040204" pitchFamily="34" charset="0"/>
            </a:endParaRPr>
          </a:p>
          <a:p>
            <a:pPr lvl="1" eaLnBrk="1" hangingPunct="1"/>
            <a:r>
              <a:rPr sz="1400" b="1" dirty="0">
                <a:solidFill>
                  <a:srgbClr val="800000"/>
                </a:solidFill>
                <a:latin typeface="Verdana" panose="020B0604030504040204" pitchFamily="34" charset="0"/>
              </a:rPr>
              <a:t>Key is highly secured as it doesn’t leave the token.</a:t>
            </a:r>
            <a:endParaRPr sz="1400" b="1" dirty="0">
              <a:solidFill>
                <a:srgbClr val="800000"/>
              </a:solidFill>
              <a:latin typeface="Verdana" panose="020B0604030504040204" pitchFamily="34" charset="0"/>
            </a:endParaRPr>
          </a:p>
          <a:p>
            <a:pPr lvl="1" eaLnBrk="1" hangingPunct="1"/>
            <a:r>
              <a:rPr sz="1400" b="1" dirty="0">
                <a:solidFill>
                  <a:srgbClr val="800000"/>
                </a:solidFill>
                <a:latin typeface="Verdana" panose="020B0604030504040204" pitchFamily="34" charset="0"/>
              </a:rPr>
              <a:t>Highly portable.</a:t>
            </a:r>
            <a:endParaRPr sz="1400" b="1" dirty="0">
              <a:solidFill>
                <a:srgbClr val="800000"/>
              </a:solidFill>
              <a:latin typeface="Verdana" panose="020B0604030504040204" pitchFamily="34" charset="0"/>
            </a:endParaRPr>
          </a:p>
          <a:p>
            <a:pPr lvl="1" eaLnBrk="1" hangingPunct="1"/>
            <a:r>
              <a:rPr sz="1400" b="1" dirty="0">
                <a:solidFill>
                  <a:srgbClr val="800000"/>
                </a:solidFill>
                <a:latin typeface="Verdana" panose="020B0604030504040204" pitchFamily="34" charset="0"/>
              </a:rPr>
              <a:t>Machine Independent.</a:t>
            </a:r>
            <a:endParaRPr sz="1400" b="1" dirty="0">
              <a:solidFill>
                <a:srgbClr val="800000"/>
              </a:solidFill>
              <a:latin typeface="Verdana" panose="020B0604030504040204" pitchFamily="34" charset="0"/>
            </a:endParaRPr>
          </a:p>
          <a:p>
            <a:pPr lvl="1" eaLnBrk="1" hangingPunct="1"/>
            <a:endParaRPr sz="1400" b="1" dirty="0">
              <a:solidFill>
                <a:srgbClr val="800000"/>
              </a:solidFill>
              <a:latin typeface="Verdana" panose="020B0604030504040204" pitchFamily="34" charset="0"/>
            </a:endParaRPr>
          </a:p>
          <a:p>
            <a:pPr eaLnBrk="1" hangingPunct="1">
              <a:buClrTx/>
              <a:buSzTx/>
              <a:buFontTx/>
            </a:pPr>
            <a:r>
              <a:rPr sz="1600" b="1" dirty="0">
                <a:solidFill>
                  <a:srgbClr val="000099"/>
                </a:solidFill>
                <a:latin typeface="Verdana" panose="020B0604030504040204" pitchFamily="34" charset="0"/>
              </a:rPr>
              <a:t>iKEY is one of the most commonly used token as it doesn’t need a special reader and can be connected to the system using USB port.</a:t>
            </a:r>
            <a:endParaRPr sz="1600" b="1" dirty="0">
              <a:solidFill>
                <a:srgbClr val="000099"/>
              </a:solidFill>
              <a:latin typeface="Verdana" panose="020B0604030504040204" pitchFamily="34" charset="0"/>
            </a:endParaRPr>
          </a:p>
        </p:txBody>
      </p:sp>
      <p:pic>
        <p:nvPicPr>
          <p:cNvPr id="19460" name="Picture 4" descr="C:\Documents and Settings\compaq\Desktop\cca-pki\logo1.gif"/>
          <p:cNvPicPr>
            <a:picLocks noChangeAspect="1"/>
          </p:cNvPicPr>
          <p:nvPr/>
        </p:nvPicPr>
        <p:blipFill>
          <a:blip r:embed="rId1"/>
          <a:stretch>
            <a:fillRect/>
          </a:stretch>
        </p:blipFill>
        <p:spPr>
          <a:xfrm>
            <a:off x="228600" y="228600"/>
            <a:ext cx="1143000" cy="1143000"/>
          </a:xfrm>
          <a:prstGeom prst="rect">
            <a:avLst/>
          </a:prstGeom>
          <a:noFill/>
          <a:ln w="9525">
            <a:noFill/>
          </a:ln>
        </p:spPr>
      </p:pic>
      <p:pic>
        <p:nvPicPr>
          <p:cNvPr id="19461" name="Picture 5" descr="C:\Documents and Settings\compaq\Desktop\cca-pki\strip1.gif"/>
          <p:cNvPicPr>
            <a:picLocks noChangeAspect="1"/>
          </p:cNvPicPr>
          <p:nvPr/>
        </p:nvPicPr>
        <p:blipFill>
          <a:blip r:embed="rId2"/>
          <a:stretch>
            <a:fillRect/>
          </a:stretch>
        </p:blipFill>
        <p:spPr>
          <a:xfrm>
            <a:off x="1295400" y="762000"/>
            <a:ext cx="7620000" cy="76200"/>
          </a:xfrm>
          <a:prstGeom prst="rect">
            <a:avLst/>
          </a:prstGeom>
          <a:noFill/>
          <a:ln w="9525">
            <a:noFill/>
          </a:ln>
        </p:spPr>
      </p:pic>
      <p:pic>
        <p:nvPicPr>
          <p:cNvPr id="19462" name="Picture 6" descr="C:\Documents and Settings\compaq\Desktop\cca-pki\cca1.gif"/>
          <p:cNvPicPr>
            <a:picLocks noChangeAspect="1"/>
          </p:cNvPicPr>
          <p:nvPr/>
        </p:nvPicPr>
        <p:blipFill>
          <a:blip r:embed="rId3"/>
          <a:stretch>
            <a:fillRect/>
          </a:stretch>
        </p:blipFill>
        <p:spPr>
          <a:xfrm>
            <a:off x="5181600" y="533400"/>
            <a:ext cx="3429000" cy="228600"/>
          </a:xfrm>
          <a:prstGeom prst="rect">
            <a:avLst/>
          </a:prstGeom>
          <a:noFill/>
          <a:ln w="9525">
            <a:noFill/>
          </a:ln>
        </p:spPr>
      </p:pic>
      <p:pic>
        <p:nvPicPr>
          <p:cNvPr id="19463" name="Picture 7" descr="C:\My Documents\My Pictures\ikey1.jpg"/>
          <p:cNvPicPr>
            <a:picLocks noGrp="1" noChangeAspect="1"/>
          </p:cNvPicPr>
          <p:nvPr>
            <p:ph type="clipArt" sz="half" idx="1"/>
          </p:nvPr>
        </p:nvPicPr>
        <p:blipFill>
          <a:blip r:embed="rId4"/>
          <a:srcRect/>
          <a:stretch>
            <a:fillRect/>
          </a:stretch>
        </p:blipFill>
        <p:spPr>
          <a:xfrm>
            <a:off x="1355725" y="1981200"/>
            <a:ext cx="2468563" cy="4114800"/>
          </a:xfr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Picture 2"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20483" name="Picture 3"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20484" name="Picture 4"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pic>
        <p:nvPicPr>
          <p:cNvPr id="20485" name="Picture 5" descr="C:\My Documents\My Pictures\ikey1.jpg"/>
          <p:cNvPicPr>
            <a:picLocks noChangeAspect="1"/>
          </p:cNvPicPr>
          <p:nvPr/>
        </p:nvPicPr>
        <p:blipFill>
          <a:blip r:embed="rId4"/>
          <a:stretch>
            <a:fillRect/>
          </a:stretch>
        </p:blipFill>
        <p:spPr>
          <a:xfrm>
            <a:off x="838200" y="1371600"/>
            <a:ext cx="2970213" cy="4648200"/>
          </a:xfrm>
          <a:prstGeom prst="rect">
            <a:avLst/>
          </a:prstGeom>
          <a:noFill/>
          <a:ln w="9525">
            <a:noFill/>
          </a:ln>
        </p:spPr>
      </p:pic>
      <p:sp>
        <p:nvSpPr>
          <p:cNvPr id="20486" name="Text Box 6"/>
          <p:cNvSpPr txBox="1"/>
          <p:nvPr/>
        </p:nvSpPr>
        <p:spPr>
          <a:xfrm>
            <a:off x="5699125" y="4876800"/>
            <a:ext cx="2012950" cy="519113"/>
          </a:xfrm>
          <a:prstGeom prst="rect">
            <a:avLst/>
          </a:prstGeom>
          <a:noFill/>
          <a:ln w="12700">
            <a:noFill/>
          </a:ln>
        </p:spPr>
        <p:txBody>
          <a:bodyPr wrap="none">
            <a:spAutoFit/>
          </a:bodyPr>
          <a:p>
            <a:pPr eaLnBrk="0" hangingPunct="0">
              <a:buNone/>
            </a:pPr>
            <a:r>
              <a:rPr sz="2800" b="1" dirty="0">
                <a:latin typeface="Times New Roman" panose="02020603050405020304" pitchFamily="18" charset="0"/>
                <a:ea typeface="Arial" panose="020B0604020202020204" pitchFamily="34" charset="0"/>
              </a:rPr>
              <a:t>Smart Card</a:t>
            </a:r>
            <a:endParaRPr sz="2800" b="1" dirty="0">
              <a:latin typeface="Times New Roman" panose="02020603050405020304" pitchFamily="18" charset="0"/>
              <a:ea typeface="Arial" panose="020B0604020202020204" pitchFamily="34" charset="0"/>
            </a:endParaRPr>
          </a:p>
        </p:txBody>
      </p:sp>
      <p:sp>
        <p:nvSpPr>
          <p:cNvPr id="20487" name="Text Box 7"/>
          <p:cNvSpPr txBox="1"/>
          <p:nvPr/>
        </p:nvSpPr>
        <p:spPr>
          <a:xfrm>
            <a:off x="1981200" y="5257800"/>
            <a:ext cx="893763" cy="519113"/>
          </a:xfrm>
          <a:prstGeom prst="rect">
            <a:avLst/>
          </a:prstGeom>
          <a:noFill/>
          <a:ln w="12700">
            <a:noFill/>
          </a:ln>
        </p:spPr>
        <p:txBody>
          <a:bodyPr wrap="none">
            <a:spAutoFit/>
          </a:bodyPr>
          <a:p>
            <a:pPr eaLnBrk="0" hangingPunct="0">
              <a:buNone/>
            </a:pPr>
            <a:r>
              <a:rPr sz="2800" b="1" dirty="0">
                <a:latin typeface="Times New Roman" panose="02020603050405020304" pitchFamily="18" charset="0"/>
                <a:ea typeface="Arial" panose="020B0604020202020204" pitchFamily="34" charset="0"/>
              </a:rPr>
              <a:t>iKey</a:t>
            </a:r>
            <a:endParaRPr sz="2800" b="1" dirty="0">
              <a:latin typeface="Times New Roman" panose="02020603050405020304" pitchFamily="18" charset="0"/>
              <a:ea typeface="Arial" panose="020B0604020202020204" pitchFamily="34" charset="0"/>
            </a:endParaRPr>
          </a:p>
        </p:txBody>
      </p:sp>
      <p:sp>
        <p:nvSpPr>
          <p:cNvPr id="20488" name="Text Box 8"/>
          <p:cNvSpPr txBox="1"/>
          <p:nvPr/>
        </p:nvSpPr>
        <p:spPr>
          <a:xfrm>
            <a:off x="2590800" y="720725"/>
            <a:ext cx="5195888" cy="701675"/>
          </a:xfrm>
          <a:prstGeom prst="rect">
            <a:avLst/>
          </a:prstGeom>
          <a:noFill/>
          <a:ln w="12700">
            <a:noFill/>
          </a:ln>
        </p:spPr>
        <p:txBody>
          <a:bodyPr wrap="none">
            <a:spAutoFit/>
          </a:bodyPr>
          <a:p>
            <a:pPr eaLnBrk="0" hangingPunct="0">
              <a:buNone/>
            </a:pPr>
            <a:r>
              <a:rPr sz="4000" b="1" dirty="0">
                <a:solidFill>
                  <a:srgbClr val="FF0000"/>
                </a:solidFill>
                <a:latin typeface="Verdana" panose="020B0604030504040204" pitchFamily="34" charset="0"/>
                <a:ea typeface="Arial" panose="020B0604020202020204" pitchFamily="34" charset="0"/>
              </a:rPr>
              <a:t>Hardware Tokens</a:t>
            </a:r>
            <a:endParaRPr sz="4000" b="1" dirty="0">
              <a:solidFill>
                <a:srgbClr val="FF0000"/>
              </a:solidFill>
              <a:latin typeface="Verdana" panose="020B0604030504040204" pitchFamily="34" charset="0"/>
              <a:ea typeface="Arial" panose="020B0604020202020204" pitchFamily="34" charset="0"/>
            </a:endParaRPr>
          </a:p>
        </p:txBody>
      </p:sp>
      <p:sp>
        <p:nvSpPr>
          <p:cNvPr id="20489" name="Text Box 9"/>
          <p:cNvSpPr txBox="1"/>
          <p:nvPr/>
        </p:nvSpPr>
        <p:spPr>
          <a:xfrm>
            <a:off x="1143000" y="6096000"/>
            <a:ext cx="7591425" cy="457200"/>
          </a:xfrm>
          <a:prstGeom prst="rect">
            <a:avLst/>
          </a:prstGeom>
          <a:noFill/>
          <a:ln w="9525">
            <a:noFill/>
          </a:ln>
        </p:spPr>
        <p:txBody>
          <a:bodyPr wrap="none">
            <a:spAutoFit/>
          </a:bodyPr>
          <a:p>
            <a:pPr>
              <a:buNone/>
            </a:pPr>
            <a:r>
              <a:rPr b="1" dirty="0">
                <a:solidFill>
                  <a:srgbClr val="FF0000"/>
                </a:solidFill>
                <a:latin typeface="Verdana" panose="020B0604030504040204" pitchFamily="34" charset="0"/>
                <a:ea typeface="Arial" panose="020B0604020202020204" pitchFamily="34" charset="0"/>
              </a:rPr>
              <a:t>Biometrics</a:t>
            </a:r>
            <a:r>
              <a:rPr sz="1800" dirty="0">
                <a:latin typeface="Verdana" panose="020B0604030504040204" pitchFamily="34" charset="0"/>
                <a:ea typeface="Arial" panose="020B0604020202020204" pitchFamily="34" charset="0"/>
              </a:rPr>
              <a:t> – </a:t>
            </a:r>
            <a:r>
              <a:rPr sz="1800" dirty="0">
                <a:solidFill>
                  <a:srgbClr val="0000FF"/>
                </a:solidFill>
                <a:latin typeface="Verdana" panose="020B0604030504040204" pitchFamily="34" charset="0"/>
                <a:ea typeface="Arial" panose="020B0604020202020204" pitchFamily="34" charset="0"/>
              </a:rPr>
              <a:t>adds another level of security to these tokens</a:t>
            </a:r>
            <a:endParaRPr sz="1800" dirty="0">
              <a:solidFill>
                <a:srgbClr val="0000FF"/>
              </a:solidFill>
              <a:latin typeface="Verdana" panose="020B0604030504040204" pitchFamily="34" charset="0"/>
              <a:ea typeface="Arial" panose="020B0604020202020204" pitchFamily="34" charset="0"/>
            </a:endParaRPr>
          </a:p>
        </p:txBody>
      </p:sp>
      <p:pic>
        <p:nvPicPr>
          <p:cNvPr id="20490" name="Picture 25" descr="C:\Documents and Settings\8\My Documents\My Pictures\Picture\fusion_card.jpg"/>
          <p:cNvPicPr>
            <a:picLocks noChangeAspect="1"/>
          </p:cNvPicPr>
          <p:nvPr/>
        </p:nvPicPr>
        <p:blipFill>
          <a:blip r:embed="rId5"/>
          <a:stretch>
            <a:fillRect/>
          </a:stretch>
        </p:blipFill>
        <p:spPr>
          <a:xfrm>
            <a:off x="4800600" y="2438400"/>
            <a:ext cx="3409950" cy="221138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838200" y="457200"/>
            <a:ext cx="7772400" cy="1143000"/>
          </a:xfrm>
          <a:ln/>
        </p:spPr>
        <p:txBody>
          <a:bodyPr vert="horz" wrap="square" lIns="91440" tIns="45720" rIns="91440" bIns="45720" anchor="ctr" anchorCtr="0"/>
          <a:p>
            <a:pPr eaLnBrk="1" hangingPunct="1">
              <a:buClrTx/>
              <a:buSzTx/>
              <a:buFontTx/>
              <a:buNone/>
            </a:pPr>
            <a:r>
              <a:rPr dirty="0">
                <a:solidFill>
                  <a:srgbClr val="990000"/>
                </a:solidFill>
                <a:latin typeface="Verdana" panose="020B0604030504040204" pitchFamily="34" charset="0"/>
              </a:rPr>
              <a:t>Electronic Record</a:t>
            </a:r>
            <a:endParaRPr dirty="0">
              <a:solidFill>
                <a:srgbClr val="990000"/>
              </a:solidFill>
              <a:latin typeface="Verdana" panose="020B0604030504040204" pitchFamily="34" charset="0"/>
            </a:endParaRPr>
          </a:p>
        </p:txBody>
      </p:sp>
      <p:pic>
        <p:nvPicPr>
          <p:cNvPr id="4099" name="Picture 3"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4100" name="Picture 4"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4101" name="Picture 5"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
        <p:nvSpPr>
          <p:cNvPr id="4102" name="Text Box 6"/>
          <p:cNvSpPr txBox="1"/>
          <p:nvPr/>
        </p:nvSpPr>
        <p:spPr>
          <a:xfrm>
            <a:off x="1676400" y="1447800"/>
            <a:ext cx="6140450" cy="3387725"/>
          </a:xfrm>
          <a:prstGeom prst="rect">
            <a:avLst/>
          </a:prstGeom>
          <a:noFill/>
          <a:ln w="9525">
            <a:noFill/>
          </a:ln>
        </p:spPr>
        <p:txBody>
          <a:bodyPr wrap="none">
            <a:spAutoFit/>
          </a:bodyPr>
          <a:p>
            <a:pPr marL="457200" indent="-457200">
              <a:buAutoNum type="arabicPeriod"/>
            </a:pPr>
            <a:r>
              <a:rPr sz="3600" dirty="0">
                <a:solidFill>
                  <a:srgbClr val="000099"/>
                </a:solidFill>
                <a:latin typeface="Times New Roman" panose="02020603050405020304" pitchFamily="18" charset="0"/>
                <a:ea typeface="Arial" panose="020B0604020202020204" pitchFamily="34" charset="0"/>
              </a:rPr>
              <a:t>Very easy to make copies</a:t>
            </a:r>
            <a:endParaRPr sz="3600" dirty="0">
              <a:solidFill>
                <a:srgbClr val="000099"/>
              </a:solidFill>
              <a:latin typeface="Times New Roman" panose="02020603050405020304" pitchFamily="18" charset="0"/>
              <a:ea typeface="Arial" panose="020B0604020202020204" pitchFamily="34" charset="0"/>
            </a:endParaRPr>
          </a:p>
          <a:p>
            <a:pPr marL="457200" indent="-457200">
              <a:buAutoNum type="arabicPeriod"/>
            </a:pPr>
            <a:r>
              <a:rPr sz="3600" dirty="0">
                <a:solidFill>
                  <a:schemeClr val="accent2"/>
                </a:solidFill>
                <a:latin typeface="Times New Roman" panose="02020603050405020304" pitchFamily="18" charset="0"/>
                <a:ea typeface="Arial" panose="020B0604020202020204" pitchFamily="34" charset="0"/>
              </a:rPr>
              <a:t>Very fast distribution</a:t>
            </a:r>
            <a:endParaRPr sz="3600" dirty="0">
              <a:solidFill>
                <a:schemeClr val="accent2"/>
              </a:solidFill>
              <a:latin typeface="Times New Roman" panose="02020603050405020304" pitchFamily="18" charset="0"/>
              <a:ea typeface="Arial" panose="020B0604020202020204" pitchFamily="34" charset="0"/>
            </a:endParaRPr>
          </a:p>
          <a:p>
            <a:pPr marL="457200" indent="-457200">
              <a:buAutoNum type="arabicPeriod"/>
            </a:pPr>
            <a:r>
              <a:rPr sz="3600" dirty="0">
                <a:solidFill>
                  <a:srgbClr val="000099"/>
                </a:solidFill>
                <a:latin typeface="Times New Roman" panose="02020603050405020304" pitchFamily="18" charset="0"/>
                <a:ea typeface="Arial" panose="020B0604020202020204" pitchFamily="34" charset="0"/>
              </a:rPr>
              <a:t>Easy archiving and retrieval</a:t>
            </a:r>
            <a:endParaRPr sz="3600" dirty="0">
              <a:solidFill>
                <a:srgbClr val="000099"/>
              </a:solidFill>
              <a:latin typeface="Times New Roman" panose="02020603050405020304" pitchFamily="18" charset="0"/>
              <a:ea typeface="Arial" panose="020B0604020202020204" pitchFamily="34" charset="0"/>
            </a:endParaRPr>
          </a:p>
          <a:p>
            <a:pPr marL="457200" indent="-457200">
              <a:buAutoNum type="arabicPeriod"/>
            </a:pPr>
            <a:r>
              <a:rPr sz="3600" dirty="0">
                <a:solidFill>
                  <a:srgbClr val="FF0000"/>
                </a:solidFill>
                <a:latin typeface="Times New Roman" panose="02020603050405020304" pitchFamily="18" charset="0"/>
                <a:ea typeface="Arial" panose="020B0604020202020204" pitchFamily="34" charset="0"/>
              </a:rPr>
              <a:t>Copies are as good as original</a:t>
            </a:r>
            <a:endParaRPr sz="3600" dirty="0">
              <a:solidFill>
                <a:srgbClr val="FF0000"/>
              </a:solidFill>
              <a:latin typeface="Times New Roman" panose="02020603050405020304" pitchFamily="18" charset="0"/>
              <a:ea typeface="Arial" panose="020B0604020202020204" pitchFamily="34" charset="0"/>
            </a:endParaRPr>
          </a:p>
          <a:p>
            <a:pPr marL="457200" indent="-457200">
              <a:buAutoNum type="arabicPeriod"/>
            </a:pPr>
            <a:r>
              <a:rPr sz="3600" dirty="0">
                <a:solidFill>
                  <a:srgbClr val="FF0000"/>
                </a:solidFill>
                <a:latin typeface="Times New Roman" panose="02020603050405020304" pitchFamily="18" charset="0"/>
                <a:ea typeface="Arial" panose="020B0604020202020204" pitchFamily="34" charset="0"/>
              </a:rPr>
              <a:t>Easily modifiable</a:t>
            </a:r>
            <a:endParaRPr sz="3600" dirty="0">
              <a:solidFill>
                <a:srgbClr val="FF0000"/>
              </a:solidFill>
              <a:latin typeface="Times New Roman" panose="02020603050405020304" pitchFamily="18" charset="0"/>
              <a:ea typeface="Arial" panose="020B0604020202020204" pitchFamily="34" charset="0"/>
            </a:endParaRPr>
          </a:p>
          <a:p>
            <a:pPr marL="457200" indent="-457200">
              <a:buAutoNum type="arabicPeriod"/>
            </a:pPr>
            <a:r>
              <a:rPr sz="3600" dirty="0">
                <a:solidFill>
                  <a:srgbClr val="000099"/>
                </a:solidFill>
                <a:latin typeface="Times New Roman" panose="02020603050405020304" pitchFamily="18" charset="0"/>
                <a:ea typeface="Arial" panose="020B0604020202020204" pitchFamily="34" charset="0"/>
              </a:rPr>
              <a:t>Environmental Friendly </a:t>
            </a:r>
            <a:endParaRPr dirty="0">
              <a:solidFill>
                <a:srgbClr val="000099"/>
              </a:solidFill>
              <a:latin typeface="Times New Roman" panose="02020603050405020304" pitchFamily="18" charset="0"/>
              <a:ea typeface="Arial" panose="020B0604020202020204" pitchFamily="34" charset="0"/>
            </a:endParaRPr>
          </a:p>
        </p:txBody>
      </p:sp>
      <p:sp>
        <p:nvSpPr>
          <p:cNvPr id="4103" name="Text Box 7"/>
          <p:cNvSpPr txBox="1"/>
          <p:nvPr/>
        </p:nvSpPr>
        <p:spPr>
          <a:xfrm>
            <a:off x="1066800" y="5867400"/>
            <a:ext cx="7261225" cy="528638"/>
          </a:xfrm>
          <a:prstGeom prst="rect">
            <a:avLst/>
          </a:prstGeom>
          <a:noFill/>
          <a:ln w="9525" cap="flat" cmpd="sng">
            <a:solidFill>
              <a:schemeClr val="tx1"/>
            </a:solidFill>
            <a:prstDash val="solid"/>
            <a:miter/>
            <a:headEnd type="none" w="med" len="med"/>
            <a:tailEnd type="none" w="med" len="med"/>
          </a:ln>
        </p:spPr>
        <p:txBody>
          <a:bodyPr wrap="none">
            <a:spAutoFit/>
          </a:bodyPr>
          <a:p>
            <a:pPr>
              <a:buNone/>
            </a:pPr>
            <a:r>
              <a:rPr sz="2800" dirty="0">
                <a:solidFill>
                  <a:srgbClr val="CC0099"/>
                </a:solidFill>
                <a:latin typeface="Times New Roman" panose="02020603050405020304" pitchFamily="18" charset="0"/>
                <a:ea typeface="Arial" panose="020B0604020202020204" pitchFamily="34" charset="0"/>
              </a:rPr>
              <a:t>Because of </a:t>
            </a:r>
            <a:r>
              <a:rPr sz="2800" dirty="0">
                <a:solidFill>
                  <a:srgbClr val="FF0000"/>
                </a:solidFill>
                <a:latin typeface="Times New Roman" panose="02020603050405020304" pitchFamily="18" charset="0"/>
                <a:ea typeface="Arial" panose="020B0604020202020204" pitchFamily="34" charset="0"/>
              </a:rPr>
              <a:t>4</a:t>
            </a:r>
            <a:r>
              <a:rPr sz="2800" dirty="0">
                <a:solidFill>
                  <a:srgbClr val="CC0099"/>
                </a:solidFill>
                <a:latin typeface="Times New Roman" panose="02020603050405020304" pitchFamily="18" charset="0"/>
                <a:ea typeface="Arial" panose="020B0604020202020204" pitchFamily="34" charset="0"/>
              </a:rPr>
              <a:t> &amp; </a:t>
            </a:r>
            <a:r>
              <a:rPr sz="2800" dirty="0">
                <a:solidFill>
                  <a:srgbClr val="FF0000"/>
                </a:solidFill>
                <a:latin typeface="Times New Roman" panose="02020603050405020304" pitchFamily="18" charset="0"/>
                <a:ea typeface="Arial" panose="020B0604020202020204" pitchFamily="34" charset="0"/>
              </a:rPr>
              <a:t>5</a:t>
            </a:r>
            <a:r>
              <a:rPr sz="2800" dirty="0">
                <a:solidFill>
                  <a:srgbClr val="CC0099"/>
                </a:solidFill>
                <a:latin typeface="Times New Roman" panose="02020603050405020304" pitchFamily="18" charset="0"/>
                <a:ea typeface="Arial" panose="020B0604020202020204" pitchFamily="34" charset="0"/>
              </a:rPr>
              <a:t> together, these lack authenticity</a:t>
            </a:r>
            <a:endParaRPr sz="2800" dirty="0">
              <a:solidFill>
                <a:srgbClr val="CC0099"/>
              </a:solidFill>
              <a:latin typeface="Times New Roman" panose="02020603050405020304" pitchFamily="18" charset="0"/>
              <a:ea typeface="Arial" panose="020B0604020202020204" pitchFamily="34" charset="0"/>
            </a:endParaRPr>
          </a:p>
        </p:txBody>
      </p:sp>
      <p:pic>
        <p:nvPicPr>
          <p:cNvPr id="4104" name="Picture 8" descr="C:\Program Files\Common Files\Microsoft Shared\Clipart\cagcat50\BS00554_.wmf"/>
          <p:cNvPicPr>
            <a:picLocks noChangeAspect="1"/>
          </p:cNvPicPr>
          <p:nvPr/>
        </p:nvPicPr>
        <p:blipFill>
          <a:blip r:embed="rId4"/>
          <a:stretch>
            <a:fillRect/>
          </a:stretch>
        </p:blipFill>
        <p:spPr>
          <a:xfrm>
            <a:off x="6851650" y="3657600"/>
            <a:ext cx="2292350" cy="1982788"/>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Picture 2" descr="C:\Documents and Settings\compaq\Desktop\cca-pki\logo1.gif"/>
          <p:cNvPicPr>
            <a:picLocks noChangeAspect="1"/>
          </p:cNvPicPr>
          <p:nvPr/>
        </p:nvPicPr>
        <p:blipFill>
          <a:blip r:embed="rId1"/>
          <a:stretch>
            <a:fillRect/>
          </a:stretch>
        </p:blipFill>
        <p:spPr>
          <a:xfrm>
            <a:off x="304800" y="228600"/>
            <a:ext cx="1143000" cy="1143000"/>
          </a:xfrm>
          <a:prstGeom prst="rect">
            <a:avLst/>
          </a:prstGeom>
          <a:noFill/>
          <a:ln w="9525">
            <a:noFill/>
          </a:ln>
        </p:spPr>
      </p:pic>
      <p:pic>
        <p:nvPicPr>
          <p:cNvPr id="21507" name="Picture 3" descr="C:\Documents and Settings\compaq\Desktop\cca-pki\strip1.gif">
            <a:hlinkClick r:id="rId2" action="ppaction://hlinkfile"/>
          </p:cNvPr>
          <p:cNvPicPr>
            <a:picLocks noChangeAspect="1"/>
          </p:cNvPicPr>
          <p:nvPr/>
        </p:nvPicPr>
        <p:blipFill>
          <a:blip r:embed="rId3"/>
          <a:stretch>
            <a:fillRect/>
          </a:stretch>
        </p:blipFill>
        <p:spPr>
          <a:xfrm>
            <a:off x="1371600" y="762000"/>
            <a:ext cx="7620000" cy="76200"/>
          </a:xfrm>
          <a:prstGeom prst="rect">
            <a:avLst/>
          </a:prstGeom>
          <a:noFill/>
          <a:ln w="9525">
            <a:noFill/>
          </a:ln>
        </p:spPr>
      </p:pic>
      <p:pic>
        <p:nvPicPr>
          <p:cNvPr id="21508" name="Picture 4" descr="C:\Documents and Settings\compaq\Desktop\cca-pki\cca1.gif"/>
          <p:cNvPicPr>
            <a:picLocks noChangeAspect="1"/>
          </p:cNvPicPr>
          <p:nvPr/>
        </p:nvPicPr>
        <p:blipFill>
          <a:blip r:embed="rId4"/>
          <a:stretch>
            <a:fillRect/>
          </a:stretch>
        </p:blipFill>
        <p:spPr>
          <a:xfrm>
            <a:off x="5257800" y="533400"/>
            <a:ext cx="3429000" cy="228600"/>
          </a:xfrm>
          <a:prstGeom prst="rect">
            <a:avLst/>
          </a:prstGeom>
          <a:noFill/>
          <a:ln w="9525">
            <a:noFill/>
          </a:ln>
        </p:spPr>
      </p:pic>
      <p:pic>
        <p:nvPicPr>
          <p:cNvPr id="21509" name="Picture 5" descr="C:\Documents and Settings\Lovi\Desktop\supremecourt\kbd\cherry1.jpg"/>
          <p:cNvPicPr>
            <a:picLocks noChangeAspect="1"/>
          </p:cNvPicPr>
          <p:nvPr/>
        </p:nvPicPr>
        <p:blipFill>
          <a:blip r:embed="rId5"/>
          <a:stretch>
            <a:fillRect/>
          </a:stretch>
        </p:blipFill>
        <p:spPr>
          <a:xfrm>
            <a:off x="990600" y="1524000"/>
            <a:ext cx="3175000" cy="1841500"/>
          </a:xfrm>
          <a:prstGeom prst="rect">
            <a:avLst/>
          </a:prstGeom>
          <a:noFill/>
          <a:ln w="9525">
            <a:noFill/>
          </a:ln>
        </p:spPr>
      </p:pic>
      <p:pic>
        <p:nvPicPr>
          <p:cNvPr id="25606" name="Picture 6" descr="C:\Documents and Settings\Lovi\Desktop\supremecourt\kbd\cherry2.jpg"/>
          <p:cNvPicPr>
            <a:picLocks noChangeAspect="1"/>
          </p:cNvPicPr>
          <p:nvPr/>
        </p:nvPicPr>
        <p:blipFill>
          <a:blip r:embed="rId6"/>
          <a:stretch>
            <a:fillRect/>
          </a:stretch>
        </p:blipFill>
        <p:spPr>
          <a:xfrm>
            <a:off x="2514600" y="2362200"/>
            <a:ext cx="3784600" cy="2425700"/>
          </a:xfrm>
          <a:prstGeom prst="rect">
            <a:avLst/>
          </a:prstGeom>
          <a:noFill/>
          <a:ln w="9525">
            <a:noFill/>
          </a:ln>
        </p:spPr>
      </p:pic>
      <p:pic>
        <p:nvPicPr>
          <p:cNvPr id="25607" name="Picture 7" descr="C:\Documents and Settings\Lovi\Desktop\supremecourt\kbd\cherry3.jpg"/>
          <p:cNvPicPr>
            <a:picLocks noChangeAspect="1"/>
          </p:cNvPicPr>
          <p:nvPr/>
        </p:nvPicPr>
        <p:blipFill>
          <a:blip r:embed="rId7"/>
          <a:stretch>
            <a:fillRect/>
          </a:stretch>
        </p:blipFill>
        <p:spPr>
          <a:xfrm>
            <a:off x="3429000" y="3733800"/>
            <a:ext cx="4902200" cy="2946400"/>
          </a:xfrm>
          <a:prstGeom prst="rect">
            <a:avLst/>
          </a:prstGeom>
          <a:noFill/>
          <a:ln w="9525">
            <a:noFill/>
          </a:ln>
        </p:spPr>
      </p:pic>
      <p:pic>
        <p:nvPicPr>
          <p:cNvPr id="25608" name="Picture 8" descr="C:\Documents and Settings\Lovi\Desktop\supremecourt\kbd\kbd11.gif"/>
          <p:cNvPicPr>
            <a:picLocks noChangeAspect="1"/>
          </p:cNvPicPr>
          <p:nvPr/>
        </p:nvPicPr>
        <p:blipFill>
          <a:blip r:embed="rId8"/>
          <a:stretch>
            <a:fillRect/>
          </a:stretch>
        </p:blipFill>
        <p:spPr>
          <a:xfrm>
            <a:off x="6172200" y="1295400"/>
            <a:ext cx="2732088" cy="2366963"/>
          </a:xfrm>
          <a:prstGeom prst="rect">
            <a:avLst/>
          </a:prstGeom>
          <a:noFill/>
          <a:ln w="9525">
            <a:noFill/>
          </a:ln>
        </p:spPr>
      </p:pic>
      <p:pic>
        <p:nvPicPr>
          <p:cNvPr id="25609" name="Picture 9" descr="C:\Documents and Settings\Lovi\Desktop\supremecourt\kbd\kbd21.gif"/>
          <p:cNvPicPr>
            <a:picLocks noChangeAspect="1"/>
          </p:cNvPicPr>
          <p:nvPr/>
        </p:nvPicPr>
        <p:blipFill>
          <a:blip r:embed="rId9"/>
          <a:stretch>
            <a:fillRect/>
          </a:stretch>
        </p:blipFill>
        <p:spPr>
          <a:xfrm>
            <a:off x="381000" y="4191000"/>
            <a:ext cx="2895600" cy="2438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vertical)">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5608"/>
                                        </p:tgtEl>
                                        <p:attrNameLst>
                                          <p:attrName>style.visibility</p:attrName>
                                        </p:attrNameLst>
                                      </p:cBhvr>
                                      <p:to>
                                        <p:strVal val="visible"/>
                                      </p:to>
                                    </p:set>
                                    <p:animEffect transition="in" filter="barn(inHorizontal)">
                                      <p:cBhvr>
                                        <p:cTn id="12" dur="500"/>
                                        <p:tgtEl>
                                          <p:spTgt spid="2560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randombar(horizontal)">
                                      <p:cBhvr>
                                        <p:cTn id="17" dur="500"/>
                                        <p:tgtEl>
                                          <p:spTgt spid="2560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609"/>
                                        </p:tgtEl>
                                        <p:attrNameLst>
                                          <p:attrName>style.visibility</p:attrName>
                                        </p:attrNameLst>
                                      </p:cBhvr>
                                      <p:to>
                                        <p:strVal val="visible"/>
                                      </p:to>
                                    </p:set>
                                    <p:animEffect transition="in" filter="dissolve">
                                      <p:cBhvr>
                                        <p:cTn id="22"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990600" y="685800"/>
            <a:ext cx="7772400" cy="1143000"/>
          </a:xfrm>
          <a:ln/>
        </p:spPr>
        <p:txBody>
          <a:bodyPr vert="horz" wrap="square" lIns="91440" tIns="45720" rIns="91440" bIns="45720" anchor="ctr" anchorCtr="0"/>
          <a:p>
            <a:pPr eaLnBrk="1" hangingPunct="1">
              <a:buNone/>
            </a:pPr>
            <a:r>
              <a:rPr dirty="0">
                <a:solidFill>
                  <a:srgbClr val="FF0000"/>
                </a:solidFill>
                <a:latin typeface="Tahoma" panose="020B0604030504040204" pitchFamily="34" charset="0"/>
              </a:rPr>
              <a:t>Public Key Infrastructure (PKI)</a:t>
            </a:r>
            <a:endParaRPr dirty="0">
              <a:solidFill>
                <a:srgbClr val="FF0000"/>
              </a:solidFill>
              <a:latin typeface="Tahoma" panose="020B0604030504040204" pitchFamily="34" charset="0"/>
            </a:endParaRPr>
          </a:p>
        </p:txBody>
      </p:sp>
      <p:sp>
        <p:nvSpPr>
          <p:cNvPr id="22531" name="Rectangle 3"/>
          <p:cNvSpPr>
            <a:spLocks noGrp="1"/>
          </p:cNvSpPr>
          <p:nvPr>
            <p:ph idx="1"/>
          </p:nvPr>
        </p:nvSpPr>
        <p:spPr>
          <a:ln/>
        </p:spPr>
        <p:txBody>
          <a:bodyPr vert="horz" wrap="square" lIns="91440" tIns="45720" rIns="91440" bIns="45720" anchor="t" anchorCtr="0"/>
          <a:p>
            <a:pPr eaLnBrk="1" hangingPunct="1">
              <a:lnSpc>
                <a:spcPct val="90000"/>
              </a:lnSpc>
            </a:pPr>
            <a:r>
              <a:rPr sz="2800" dirty="0">
                <a:solidFill>
                  <a:srgbClr val="990000"/>
                </a:solidFill>
                <a:latin typeface="Tahoma" panose="020B0604030504040204" pitchFamily="34" charset="0"/>
              </a:rPr>
              <a:t>Some Trusted Agency is required which certifies the association of an individual with the key pair.</a:t>
            </a:r>
            <a:endParaRPr sz="2800" dirty="0">
              <a:solidFill>
                <a:srgbClr val="990000"/>
              </a:solidFill>
              <a:latin typeface="Tahoma" panose="020B0604030504040204" pitchFamily="34" charset="0"/>
            </a:endParaRPr>
          </a:p>
          <a:p>
            <a:pPr eaLnBrk="1" hangingPunct="1">
              <a:lnSpc>
                <a:spcPct val="90000"/>
              </a:lnSpc>
              <a:buNone/>
            </a:pPr>
            <a:r>
              <a:rPr sz="2800" dirty="0">
                <a:latin typeface="Tahoma" panose="020B0604030504040204" pitchFamily="34" charset="0"/>
              </a:rPr>
              <a:t>		</a:t>
            </a:r>
            <a:r>
              <a:rPr sz="2800" i="1" dirty="0">
                <a:solidFill>
                  <a:srgbClr val="000099"/>
                </a:solidFill>
                <a:latin typeface="Tahoma" panose="020B0604030504040204" pitchFamily="34" charset="0"/>
              </a:rPr>
              <a:t>Certifying Authority (CA)</a:t>
            </a:r>
            <a:endParaRPr sz="2800" i="1" dirty="0">
              <a:solidFill>
                <a:srgbClr val="000099"/>
              </a:solidFill>
              <a:latin typeface="Tahoma" panose="020B0604030504040204" pitchFamily="34" charset="0"/>
            </a:endParaRPr>
          </a:p>
          <a:p>
            <a:pPr eaLnBrk="1" hangingPunct="1">
              <a:lnSpc>
                <a:spcPct val="90000"/>
              </a:lnSpc>
            </a:pPr>
            <a:r>
              <a:rPr sz="2800" dirty="0">
                <a:solidFill>
                  <a:srgbClr val="990000"/>
                </a:solidFill>
                <a:latin typeface="Tahoma" panose="020B0604030504040204" pitchFamily="34" charset="0"/>
              </a:rPr>
              <a:t>This association is done by issuing a certificate to the user by the CA</a:t>
            </a:r>
            <a:endParaRPr sz="2800" dirty="0">
              <a:solidFill>
                <a:srgbClr val="990000"/>
              </a:solidFill>
              <a:latin typeface="Tahoma" panose="020B0604030504040204" pitchFamily="34" charset="0"/>
            </a:endParaRPr>
          </a:p>
          <a:p>
            <a:pPr eaLnBrk="1" hangingPunct="1">
              <a:lnSpc>
                <a:spcPct val="90000"/>
              </a:lnSpc>
              <a:buNone/>
            </a:pPr>
            <a:r>
              <a:rPr sz="2800" i="1" dirty="0">
                <a:solidFill>
                  <a:srgbClr val="990000"/>
                </a:solidFill>
                <a:latin typeface="Tahoma" panose="020B0604030504040204" pitchFamily="34" charset="0"/>
              </a:rPr>
              <a:t>		</a:t>
            </a:r>
            <a:r>
              <a:rPr sz="2800" i="1" dirty="0">
                <a:solidFill>
                  <a:srgbClr val="000099"/>
                </a:solidFill>
                <a:latin typeface="Tahoma" panose="020B0604030504040204" pitchFamily="34" charset="0"/>
              </a:rPr>
              <a:t>Public key certificate (PKC)</a:t>
            </a:r>
            <a:endParaRPr sz="2800" i="1" dirty="0">
              <a:solidFill>
                <a:srgbClr val="000099"/>
              </a:solidFill>
              <a:latin typeface="Tahoma" panose="020B0604030504040204" pitchFamily="34" charset="0"/>
            </a:endParaRPr>
          </a:p>
          <a:p>
            <a:pPr eaLnBrk="1" hangingPunct="1">
              <a:lnSpc>
                <a:spcPct val="90000"/>
              </a:lnSpc>
            </a:pPr>
            <a:r>
              <a:rPr sz="2800" dirty="0">
                <a:solidFill>
                  <a:srgbClr val="990000"/>
                </a:solidFill>
                <a:latin typeface="Tahoma" panose="020B0604030504040204" pitchFamily="34" charset="0"/>
              </a:rPr>
              <a:t>All public key certificates are digitally signed by the CA</a:t>
            </a:r>
            <a:endParaRPr sz="2800" dirty="0">
              <a:solidFill>
                <a:srgbClr val="990000"/>
              </a:solidFill>
              <a:latin typeface="Tahoma" panose="020B0604030504040204" pitchFamily="34" charset="0"/>
            </a:endParaRPr>
          </a:p>
        </p:txBody>
      </p:sp>
      <p:pic>
        <p:nvPicPr>
          <p:cNvPr id="22532" name="Picture 4" descr="C:\Documents and Settings\compaq\Desktop\cca-pki\logo1.gif"/>
          <p:cNvPicPr>
            <a:picLocks noChangeAspect="1"/>
          </p:cNvPicPr>
          <p:nvPr/>
        </p:nvPicPr>
        <p:blipFill>
          <a:blip r:embed="rId1">
            <a:clrChange>
              <a:clrFrom>
                <a:srgbClr val="FFFFFF"/>
              </a:clrFrom>
              <a:clrTo>
                <a:srgbClr val="FFFFFF">
                  <a:alpha val="0"/>
                </a:srgbClr>
              </a:clrTo>
            </a:clrChange>
          </a:blip>
          <a:stretch>
            <a:fillRect/>
          </a:stretch>
        </p:blipFill>
        <p:spPr>
          <a:xfrm>
            <a:off x="304800" y="60325"/>
            <a:ext cx="1143000" cy="1143000"/>
          </a:xfrm>
          <a:prstGeom prst="rect">
            <a:avLst/>
          </a:prstGeom>
          <a:noFill/>
          <a:ln w="9525">
            <a:noFill/>
          </a:ln>
        </p:spPr>
      </p:pic>
      <p:pic>
        <p:nvPicPr>
          <p:cNvPr id="22533" name="Picture 5"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22534" name="Picture 6"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ln/>
        </p:spPr>
        <p:txBody>
          <a:bodyPr vert="horz" wrap="square" lIns="91440" tIns="45720" rIns="91440" bIns="45720" anchor="ctr" anchorCtr="0"/>
          <a:p>
            <a:pPr eaLnBrk="1" hangingPunct="1">
              <a:buNone/>
            </a:pPr>
            <a:r>
              <a:rPr dirty="0">
                <a:solidFill>
                  <a:srgbClr val="FF0000"/>
                </a:solidFill>
                <a:latin typeface="Tahoma" panose="020B0604030504040204" pitchFamily="34" charset="0"/>
              </a:rPr>
              <a:t>Certifying Authority</a:t>
            </a:r>
            <a:endParaRPr dirty="0">
              <a:solidFill>
                <a:srgbClr val="FF0000"/>
              </a:solidFill>
              <a:latin typeface="Tahoma" panose="020B0604030504040204" pitchFamily="34" charset="0"/>
            </a:endParaRPr>
          </a:p>
        </p:txBody>
      </p:sp>
      <p:sp>
        <p:nvSpPr>
          <p:cNvPr id="28675" name="Rectangle 3"/>
          <p:cNvSpPr>
            <a:spLocks noGrp="1"/>
          </p:cNvSpPr>
          <p:nvPr>
            <p:ph idx="1"/>
          </p:nvPr>
        </p:nvSpPr>
        <p:spPr>
          <a:xfrm>
            <a:off x="304800" y="1676400"/>
            <a:ext cx="9144000" cy="533400"/>
          </a:xfrm>
          <a:ln/>
        </p:spPr>
        <p:txBody>
          <a:bodyPr vert="horz" wrap="square" lIns="91440" tIns="45720" rIns="91440" bIns="45720" anchor="t" anchorCtr="0"/>
          <a:p>
            <a:pPr eaLnBrk="1" hangingPunct="1"/>
            <a:r>
              <a:rPr sz="2800" dirty="0">
                <a:solidFill>
                  <a:srgbClr val="990000"/>
                </a:solidFill>
                <a:latin typeface="Tahoma" panose="020B0604030504040204" pitchFamily="34" charset="0"/>
              </a:rPr>
              <a:t>Must be widely known and trusted</a:t>
            </a:r>
            <a:endParaRPr sz="2800" dirty="0">
              <a:solidFill>
                <a:srgbClr val="660066"/>
              </a:solidFill>
              <a:latin typeface="Tahoma" panose="020B0604030504040204" pitchFamily="34" charset="0"/>
            </a:endParaRPr>
          </a:p>
        </p:txBody>
      </p:sp>
      <p:pic>
        <p:nvPicPr>
          <p:cNvPr id="23556" name="Picture 4" descr="C:\Documents and Settings\compaq\Desktop\cca-pki\logo1.gif"/>
          <p:cNvPicPr>
            <a:picLocks noChangeAspect="1"/>
          </p:cNvPicPr>
          <p:nvPr/>
        </p:nvPicPr>
        <p:blipFill>
          <a:blip r:embed="rId1">
            <a:clrChange>
              <a:clrFrom>
                <a:srgbClr val="FFFFFF"/>
              </a:clrFrom>
              <a:clrTo>
                <a:srgbClr val="FFFFFF">
                  <a:alpha val="0"/>
                </a:srgbClr>
              </a:clrTo>
            </a:clrChange>
          </a:blip>
          <a:stretch>
            <a:fillRect/>
          </a:stretch>
        </p:blipFill>
        <p:spPr>
          <a:xfrm>
            <a:off x="304800" y="60325"/>
            <a:ext cx="1143000" cy="1143000"/>
          </a:xfrm>
          <a:prstGeom prst="rect">
            <a:avLst/>
          </a:prstGeom>
          <a:noFill/>
          <a:ln w="9525">
            <a:noFill/>
          </a:ln>
        </p:spPr>
      </p:pic>
      <p:pic>
        <p:nvPicPr>
          <p:cNvPr id="23557" name="Picture 5"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23558" name="Picture 6"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
        <p:nvSpPr>
          <p:cNvPr id="28679" name="Rectangle 7"/>
          <p:cNvSpPr/>
          <p:nvPr/>
        </p:nvSpPr>
        <p:spPr>
          <a:xfrm>
            <a:off x="304800" y="2133600"/>
            <a:ext cx="9144000" cy="838200"/>
          </a:xfrm>
          <a:prstGeom prst="rect">
            <a:avLst/>
          </a:prstGeom>
          <a:noFill/>
          <a:ln w="9525">
            <a:noFill/>
          </a:ln>
        </p:spPr>
        <p:txBody>
          <a:bodyPr/>
          <a:p>
            <a:pPr marL="342900" indent="-342900">
              <a:lnSpc>
                <a:spcPct val="90000"/>
              </a:lnSpc>
              <a:spcBef>
                <a:spcPct val="20000"/>
              </a:spcBef>
              <a:buChar char="•"/>
            </a:pPr>
            <a:r>
              <a:rPr sz="2800" dirty="0">
                <a:solidFill>
                  <a:srgbClr val="000099"/>
                </a:solidFill>
                <a:latin typeface="Tahoma" panose="020B0604030504040204" pitchFamily="34" charset="0"/>
                <a:ea typeface="Arial" panose="020B0604020202020204" pitchFamily="34" charset="0"/>
              </a:rPr>
              <a:t>Must have well defined Identification process before issuing the certificate</a:t>
            </a:r>
            <a:endParaRPr sz="2800" dirty="0">
              <a:solidFill>
                <a:srgbClr val="000099"/>
              </a:solidFill>
              <a:latin typeface="Tahoma" panose="020B0604030504040204" pitchFamily="34" charset="0"/>
              <a:ea typeface="Arial" panose="020B0604020202020204" pitchFamily="34" charset="0"/>
            </a:endParaRPr>
          </a:p>
          <a:p>
            <a:pPr marL="342900" indent="-342900">
              <a:lnSpc>
                <a:spcPct val="90000"/>
              </a:lnSpc>
              <a:spcBef>
                <a:spcPct val="20000"/>
              </a:spcBef>
              <a:buChar char="•"/>
            </a:pPr>
            <a:endParaRPr sz="2800" dirty="0">
              <a:solidFill>
                <a:srgbClr val="660066"/>
              </a:solidFill>
              <a:latin typeface="Tahoma" panose="020B0604030504040204" pitchFamily="34" charset="0"/>
              <a:ea typeface="Arial" panose="020B0604020202020204" pitchFamily="34" charset="0"/>
            </a:endParaRPr>
          </a:p>
        </p:txBody>
      </p:sp>
      <p:sp>
        <p:nvSpPr>
          <p:cNvPr id="28680" name="Rectangle 8"/>
          <p:cNvSpPr/>
          <p:nvPr/>
        </p:nvSpPr>
        <p:spPr>
          <a:xfrm>
            <a:off x="304800" y="2901950"/>
            <a:ext cx="9144000" cy="609600"/>
          </a:xfrm>
          <a:prstGeom prst="rect">
            <a:avLst/>
          </a:prstGeom>
          <a:noFill/>
          <a:ln w="9525">
            <a:noFill/>
          </a:ln>
        </p:spPr>
        <p:txBody>
          <a:bodyPr/>
          <a:p>
            <a:pPr marL="342900" indent="-342900">
              <a:lnSpc>
                <a:spcPct val="90000"/>
              </a:lnSpc>
              <a:spcBef>
                <a:spcPct val="20000"/>
              </a:spcBef>
              <a:buChar char="•"/>
            </a:pPr>
            <a:r>
              <a:rPr sz="2800" dirty="0">
                <a:solidFill>
                  <a:srgbClr val="CC0099"/>
                </a:solidFill>
                <a:latin typeface="Tahoma" panose="020B0604030504040204" pitchFamily="34" charset="0"/>
                <a:ea typeface="Arial" panose="020B0604020202020204" pitchFamily="34" charset="0"/>
              </a:rPr>
              <a:t>Provides online access to all the certificates issued</a:t>
            </a:r>
            <a:endParaRPr sz="2800" dirty="0">
              <a:solidFill>
                <a:srgbClr val="660066"/>
              </a:solidFill>
              <a:latin typeface="Tahoma" panose="020B0604030504040204" pitchFamily="34" charset="0"/>
              <a:ea typeface="Arial" panose="020B0604020202020204" pitchFamily="34" charset="0"/>
            </a:endParaRPr>
          </a:p>
        </p:txBody>
      </p:sp>
      <p:sp>
        <p:nvSpPr>
          <p:cNvPr id="28681" name="Rectangle 9"/>
          <p:cNvSpPr/>
          <p:nvPr/>
        </p:nvSpPr>
        <p:spPr>
          <a:xfrm>
            <a:off x="304800" y="3352800"/>
            <a:ext cx="9144000" cy="838200"/>
          </a:xfrm>
          <a:prstGeom prst="rect">
            <a:avLst/>
          </a:prstGeom>
          <a:noFill/>
          <a:ln w="9525">
            <a:noFill/>
          </a:ln>
        </p:spPr>
        <p:txBody>
          <a:bodyPr/>
          <a:p>
            <a:pPr marL="342900" indent="-342900">
              <a:lnSpc>
                <a:spcPct val="90000"/>
              </a:lnSpc>
              <a:spcBef>
                <a:spcPct val="20000"/>
              </a:spcBef>
              <a:buChar char="•"/>
            </a:pPr>
            <a:r>
              <a:rPr sz="2800" dirty="0">
                <a:solidFill>
                  <a:srgbClr val="009900"/>
                </a:solidFill>
                <a:latin typeface="Tahoma" panose="020B0604030504040204" pitchFamily="34" charset="0"/>
                <a:ea typeface="Arial" panose="020B0604020202020204" pitchFamily="34" charset="0"/>
              </a:rPr>
              <a:t>Provides online access to the list of certificates revoked</a:t>
            </a:r>
            <a:endParaRPr sz="2800" dirty="0">
              <a:solidFill>
                <a:srgbClr val="009900"/>
              </a:solidFill>
              <a:latin typeface="Tahoma" panose="020B0604030504040204" pitchFamily="34" charset="0"/>
              <a:ea typeface="Arial" panose="020B0604020202020204" pitchFamily="34" charset="0"/>
            </a:endParaRPr>
          </a:p>
        </p:txBody>
      </p:sp>
      <p:sp>
        <p:nvSpPr>
          <p:cNvPr id="28682" name="Rectangle 10"/>
          <p:cNvSpPr/>
          <p:nvPr/>
        </p:nvSpPr>
        <p:spPr>
          <a:xfrm>
            <a:off x="304800" y="4246563"/>
            <a:ext cx="9144000" cy="533400"/>
          </a:xfrm>
          <a:prstGeom prst="rect">
            <a:avLst/>
          </a:prstGeom>
          <a:noFill/>
          <a:ln w="9525">
            <a:noFill/>
          </a:ln>
        </p:spPr>
        <p:txBody>
          <a:bodyPr/>
          <a:p>
            <a:pPr marL="342900" indent="-342900">
              <a:lnSpc>
                <a:spcPct val="90000"/>
              </a:lnSpc>
              <a:spcBef>
                <a:spcPct val="20000"/>
              </a:spcBef>
              <a:buChar char="•"/>
            </a:pPr>
            <a:r>
              <a:rPr sz="2800" dirty="0">
                <a:solidFill>
                  <a:srgbClr val="FF0000"/>
                </a:solidFill>
                <a:latin typeface="Tahoma" panose="020B0604030504040204" pitchFamily="34" charset="0"/>
                <a:ea typeface="Arial" panose="020B0604020202020204" pitchFamily="34" charset="0"/>
              </a:rPr>
              <a:t>Displays online the license issued by the Controller</a:t>
            </a:r>
            <a:endParaRPr sz="2800" dirty="0">
              <a:solidFill>
                <a:srgbClr val="FF0000"/>
              </a:solidFill>
              <a:latin typeface="Tahoma" panose="020B0604030504040204" pitchFamily="34" charset="0"/>
              <a:ea typeface="Arial" panose="020B0604020202020204" pitchFamily="34" charset="0"/>
            </a:endParaRPr>
          </a:p>
        </p:txBody>
      </p:sp>
      <p:sp>
        <p:nvSpPr>
          <p:cNvPr id="28683" name="Rectangle 11"/>
          <p:cNvSpPr/>
          <p:nvPr/>
        </p:nvSpPr>
        <p:spPr>
          <a:xfrm>
            <a:off x="304800" y="4724400"/>
            <a:ext cx="9144000" cy="838200"/>
          </a:xfrm>
          <a:prstGeom prst="rect">
            <a:avLst/>
          </a:prstGeom>
          <a:noFill/>
          <a:ln w="9525">
            <a:noFill/>
          </a:ln>
        </p:spPr>
        <p:txBody>
          <a:bodyPr/>
          <a:p>
            <a:pPr marL="342900" indent="-342900">
              <a:lnSpc>
                <a:spcPct val="90000"/>
              </a:lnSpc>
              <a:spcBef>
                <a:spcPct val="20000"/>
              </a:spcBef>
              <a:buChar char="•"/>
            </a:pPr>
            <a:r>
              <a:rPr sz="2800" dirty="0">
                <a:solidFill>
                  <a:srgbClr val="000099"/>
                </a:solidFill>
                <a:latin typeface="Tahoma" panose="020B0604030504040204" pitchFamily="34" charset="0"/>
                <a:ea typeface="Arial" panose="020B0604020202020204" pitchFamily="34" charset="0"/>
              </a:rPr>
              <a:t>Displays  online  approved Certification Practice Statement (CPS)</a:t>
            </a:r>
            <a:endParaRPr sz="2800" dirty="0">
              <a:solidFill>
                <a:srgbClr val="660066"/>
              </a:solidFill>
              <a:latin typeface="Tahoma" panose="020B0604030504040204" pitchFamily="34" charset="0"/>
              <a:ea typeface="Arial" panose="020B0604020202020204" pitchFamily="34" charset="0"/>
            </a:endParaRPr>
          </a:p>
        </p:txBody>
      </p:sp>
      <p:sp>
        <p:nvSpPr>
          <p:cNvPr id="28684" name="Rectangle 12"/>
          <p:cNvSpPr/>
          <p:nvPr/>
        </p:nvSpPr>
        <p:spPr>
          <a:xfrm>
            <a:off x="304800" y="5603875"/>
            <a:ext cx="9144000" cy="876300"/>
          </a:xfrm>
          <a:prstGeom prst="rect">
            <a:avLst/>
          </a:prstGeom>
          <a:noFill/>
          <a:ln w="9525">
            <a:noFill/>
          </a:ln>
        </p:spPr>
        <p:txBody>
          <a:bodyPr/>
          <a:p>
            <a:pPr marL="342900" indent="-342900">
              <a:lnSpc>
                <a:spcPct val="90000"/>
              </a:lnSpc>
              <a:spcBef>
                <a:spcPct val="20000"/>
              </a:spcBef>
              <a:buChar char="•"/>
            </a:pPr>
            <a:r>
              <a:rPr sz="2800" dirty="0">
                <a:solidFill>
                  <a:srgbClr val="660066"/>
                </a:solidFill>
                <a:latin typeface="Tahoma" panose="020B0604030504040204" pitchFamily="34" charset="0"/>
                <a:ea typeface="Arial" panose="020B0604020202020204" pitchFamily="34" charset="0"/>
              </a:rPr>
              <a:t>Must adhere to IT Act/Rules/Regulations and Guidelines</a:t>
            </a:r>
            <a:endParaRPr sz="2800" dirty="0">
              <a:solidFill>
                <a:srgbClr val="660066"/>
              </a:solidFill>
              <a:latin typeface="Tahoma" panose="020B0604030504040204" pitchFamily="34" charset="0"/>
              <a:ea typeface="Arial" panose="020B0604020202020204" pitchFamily="34" charset="0"/>
            </a:endParaRPr>
          </a:p>
        </p:txBody>
      </p:sp>
      <p:sp>
        <p:nvSpPr>
          <p:cNvPr id="28685" name="Text Box 13"/>
          <p:cNvSpPr txBox="1"/>
          <p:nvPr/>
        </p:nvSpPr>
        <p:spPr>
          <a:xfrm>
            <a:off x="373063" y="1641475"/>
            <a:ext cx="8839200" cy="5089525"/>
          </a:xfrm>
          <a:prstGeom prst="rect">
            <a:avLst/>
          </a:prstGeom>
          <a:solidFill>
            <a:schemeClr val="bg1"/>
          </a:solidFill>
          <a:ln w="9525">
            <a:noFill/>
          </a:ln>
        </p:spPr>
        <p:txBody>
          <a:bodyPr>
            <a:spAutoFit/>
          </a:bodyPr>
          <a:p>
            <a:pPr>
              <a:spcBef>
                <a:spcPct val="20000"/>
              </a:spcBef>
              <a:buChar char="•"/>
            </a:pPr>
            <a:r>
              <a:rPr sz="2800" dirty="0">
                <a:solidFill>
                  <a:srgbClr val="990000"/>
                </a:solidFill>
                <a:latin typeface="Tahoma" panose="020B0604030504040204" pitchFamily="34" charset="0"/>
                <a:ea typeface="Arial" panose="020B0604020202020204" pitchFamily="34" charset="0"/>
              </a:rPr>
              <a:t> Must be widely known and trusted</a:t>
            </a:r>
            <a:endParaRPr sz="2800" dirty="0">
              <a:solidFill>
                <a:srgbClr val="660066"/>
              </a:solidFill>
              <a:latin typeface="Tahoma" panose="020B0604030504040204" pitchFamily="34" charset="0"/>
              <a:ea typeface="Arial" panose="020B0604020202020204" pitchFamily="34" charset="0"/>
            </a:endParaRPr>
          </a:p>
          <a:p>
            <a:pPr>
              <a:buClr>
                <a:srgbClr val="000099"/>
              </a:buClr>
              <a:buChar char="•"/>
            </a:pPr>
            <a:r>
              <a:rPr sz="2800" dirty="0">
                <a:solidFill>
                  <a:srgbClr val="000099"/>
                </a:solidFill>
                <a:latin typeface="Tahoma" panose="020B0604030504040204" pitchFamily="34" charset="0"/>
                <a:ea typeface="Arial" panose="020B0604020202020204" pitchFamily="34" charset="0"/>
              </a:rPr>
              <a:t> Must have well defined Identification process before</a:t>
            </a:r>
            <a:endParaRPr sz="2800" dirty="0">
              <a:solidFill>
                <a:srgbClr val="000099"/>
              </a:solidFill>
              <a:latin typeface="Tahoma" panose="020B0604030504040204" pitchFamily="34" charset="0"/>
              <a:ea typeface="Arial" panose="020B0604020202020204" pitchFamily="34" charset="0"/>
            </a:endParaRPr>
          </a:p>
          <a:p>
            <a:pPr>
              <a:buClr>
                <a:srgbClr val="000099"/>
              </a:buClr>
              <a:buNone/>
            </a:pPr>
            <a:r>
              <a:rPr sz="2800" dirty="0">
                <a:solidFill>
                  <a:srgbClr val="000099"/>
                </a:solidFill>
                <a:latin typeface="Tahoma" panose="020B0604030504040204" pitchFamily="34" charset="0"/>
                <a:ea typeface="Arial" panose="020B0604020202020204" pitchFamily="34" charset="0"/>
              </a:rPr>
              <a:t>  issuing the certificate</a:t>
            </a:r>
            <a:endParaRPr sz="2800" dirty="0">
              <a:solidFill>
                <a:srgbClr val="000099"/>
              </a:solidFill>
              <a:latin typeface="Tahoma" panose="020B0604030504040204" pitchFamily="34" charset="0"/>
              <a:ea typeface="Arial" panose="020B0604020202020204" pitchFamily="34" charset="0"/>
            </a:endParaRPr>
          </a:p>
          <a:p>
            <a:pPr>
              <a:buChar char="•"/>
            </a:pPr>
            <a:r>
              <a:rPr sz="2800" dirty="0">
                <a:solidFill>
                  <a:srgbClr val="CC0099"/>
                </a:solidFill>
                <a:latin typeface="Tahoma" panose="020B0604030504040204" pitchFamily="34" charset="0"/>
                <a:ea typeface="Arial" panose="020B0604020202020204" pitchFamily="34" charset="0"/>
              </a:rPr>
              <a:t> Provides online access to all the certificates issued</a:t>
            </a:r>
            <a:endParaRPr sz="2800" dirty="0">
              <a:solidFill>
                <a:srgbClr val="CC0099"/>
              </a:solidFill>
              <a:latin typeface="Tahoma" panose="020B0604030504040204" pitchFamily="34" charset="0"/>
              <a:ea typeface="Arial" panose="020B0604020202020204" pitchFamily="34" charset="0"/>
            </a:endParaRPr>
          </a:p>
          <a:p>
            <a:pPr>
              <a:lnSpc>
                <a:spcPct val="90000"/>
              </a:lnSpc>
              <a:spcBef>
                <a:spcPct val="20000"/>
              </a:spcBef>
              <a:buChar char="•"/>
            </a:pPr>
            <a:r>
              <a:rPr sz="2800" dirty="0">
                <a:solidFill>
                  <a:srgbClr val="009900"/>
                </a:solidFill>
                <a:latin typeface="Tahoma" panose="020B0604030504040204" pitchFamily="34" charset="0"/>
                <a:ea typeface="Arial" panose="020B0604020202020204" pitchFamily="34" charset="0"/>
              </a:rPr>
              <a:t> Provides online access to the list of certificates </a:t>
            </a:r>
            <a:endParaRPr sz="2800" dirty="0">
              <a:solidFill>
                <a:srgbClr val="009900"/>
              </a:solidFill>
              <a:latin typeface="Tahoma" panose="020B0604030504040204" pitchFamily="34" charset="0"/>
              <a:ea typeface="Arial" panose="020B0604020202020204" pitchFamily="34" charset="0"/>
            </a:endParaRPr>
          </a:p>
          <a:p>
            <a:pPr>
              <a:lnSpc>
                <a:spcPct val="90000"/>
              </a:lnSpc>
              <a:spcBef>
                <a:spcPct val="20000"/>
              </a:spcBef>
              <a:buNone/>
            </a:pPr>
            <a:r>
              <a:rPr sz="2800" dirty="0">
                <a:solidFill>
                  <a:srgbClr val="009900"/>
                </a:solidFill>
                <a:latin typeface="Tahoma" panose="020B0604030504040204" pitchFamily="34" charset="0"/>
                <a:ea typeface="Arial" panose="020B0604020202020204" pitchFamily="34" charset="0"/>
              </a:rPr>
              <a:t>   revoked</a:t>
            </a:r>
            <a:endParaRPr sz="2800" dirty="0">
              <a:solidFill>
                <a:srgbClr val="009900"/>
              </a:solidFill>
              <a:latin typeface="Tahoma" panose="020B0604030504040204" pitchFamily="34" charset="0"/>
              <a:ea typeface="Arial" panose="020B0604020202020204" pitchFamily="34" charset="0"/>
            </a:endParaRPr>
          </a:p>
          <a:p>
            <a:pPr>
              <a:lnSpc>
                <a:spcPct val="90000"/>
              </a:lnSpc>
              <a:spcBef>
                <a:spcPct val="20000"/>
              </a:spcBef>
              <a:buChar char="•"/>
            </a:pPr>
            <a:r>
              <a:rPr sz="2800" dirty="0">
                <a:solidFill>
                  <a:srgbClr val="FF0000"/>
                </a:solidFill>
                <a:latin typeface="Tahoma" panose="020B0604030504040204" pitchFamily="34" charset="0"/>
                <a:ea typeface="Arial" panose="020B0604020202020204" pitchFamily="34" charset="0"/>
              </a:rPr>
              <a:t> Displays online the license issued by the Controller</a:t>
            </a:r>
            <a:endParaRPr sz="2800" dirty="0">
              <a:solidFill>
                <a:srgbClr val="FF0000"/>
              </a:solidFill>
              <a:latin typeface="Tahoma" panose="020B0604030504040204" pitchFamily="34" charset="0"/>
              <a:ea typeface="Arial" panose="020B0604020202020204" pitchFamily="34" charset="0"/>
            </a:endParaRPr>
          </a:p>
          <a:p>
            <a:pPr>
              <a:lnSpc>
                <a:spcPct val="90000"/>
              </a:lnSpc>
              <a:spcBef>
                <a:spcPct val="20000"/>
              </a:spcBef>
              <a:buChar char="•"/>
            </a:pPr>
            <a:r>
              <a:rPr sz="2800" dirty="0">
                <a:solidFill>
                  <a:srgbClr val="000099"/>
                </a:solidFill>
                <a:latin typeface="Tahoma" panose="020B0604030504040204" pitchFamily="34" charset="0"/>
                <a:ea typeface="Arial" panose="020B0604020202020204" pitchFamily="34" charset="0"/>
              </a:rPr>
              <a:t> Displays  online  approved Certification Practice</a:t>
            </a:r>
            <a:endParaRPr sz="2800" dirty="0">
              <a:solidFill>
                <a:srgbClr val="000099"/>
              </a:solidFill>
              <a:latin typeface="Tahoma" panose="020B0604030504040204" pitchFamily="34" charset="0"/>
              <a:ea typeface="Arial" panose="020B0604020202020204" pitchFamily="34" charset="0"/>
            </a:endParaRPr>
          </a:p>
          <a:p>
            <a:pPr>
              <a:lnSpc>
                <a:spcPct val="90000"/>
              </a:lnSpc>
              <a:spcBef>
                <a:spcPct val="20000"/>
              </a:spcBef>
              <a:buNone/>
            </a:pPr>
            <a:r>
              <a:rPr sz="2800" dirty="0">
                <a:solidFill>
                  <a:srgbClr val="000099"/>
                </a:solidFill>
                <a:latin typeface="Tahoma" panose="020B0604030504040204" pitchFamily="34" charset="0"/>
                <a:ea typeface="Arial" panose="020B0604020202020204" pitchFamily="34" charset="0"/>
              </a:rPr>
              <a:t>  Statement (CPS)</a:t>
            </a:r>
            <a:endParaRPr sz="2800" dirty="0">
              <a:solidFill>
                <a:srgbClr val="660066"/>
              </a:solidFill>
              <a:latin typeface="Tahoma" panose="020B0604030504040204" pitchFamily="34" charset="0"/>
              <a:ea typeface="Arial" panose="020B0604020202020204" pitchFamily="34" charset="0"/>
            </a:endParaRPr>
          </a:p>
          <a:p>
            <a:pPr>
              <a:lnSpc>
                <a:spcPct val="90000"/>
              </a:lnSpc>
              <a:spcBef>
                <a:spcPct val="20000"/>
              </a:spcBef>
              <a:buChar char="•"/>
            </a:pPr>
            <a:r>
              <a:rPr sz="2800" dirty="0">
                <a:solidFill>
                  <a:srgbClr val="660066"/>
                </a:solidFill>
                <a:latin typeface="Tahoma" panose="020B0604030504040204" pitchFamily="34" charset="0"/>
                <a:ea typeface="Arial" panose="020B0604020202020204" pitchFamily="34" charset="0"/>
              </a:rPr>
              <a:t> Must adhere to IT Act/Rules/Regulations and </a:t>
            </a:r>
            <a:endParaRPr sz="2800" dirty="0">
              <a:solidFill>
                <a:srgbClr val="660066"/>
              </a:solidFill>
              <a:latin typeface="Tahoma" panose="020B0604030504040204" pitchFamily="34" charset="0"/>
              <a:ea typeface="Arial" panose="020B0604020202020204" pitchFamily="34" charset="0"/>
            </a:endParaRPr>
          </a:p>
          <a:p>
            <a:pPr>
              <a:lnSpc>
                <a:spcPct val="90000"/>
              </a:lnSpc>
              <a:spcBef>
                <a:spcPct val="20000"/>
              </a:spcBef>
              <a:buNone/>
            </a:pPr>
            <a:r>
              <a:rPr sz="2800" dirty="0">
                <a:solidFill>
                  <a:srgbClr val="660066"/>
                </a:solidFill>
                <a:latin typeface="Tahoma" panose="020B0604030504040204" pitchFamily="34" charset="0"/>
                <a:ea typeface="Arial" panose="020B0604020202020204" pitchFamily="34" charset="0"/>
              </a:rPr>
              <a:t>  Guidelines</a:t>
            </a:r>
            <a:endParaRPr sz="2800" dirty="0">
              <a:solidFill>
                <a:srgbClr val="CC0099"/>
              </a:solidFill>
              <a:latin typeface="Tahoma" panose="020B060403050404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charRg st="0" end="33"/>
                                            </p:txEl>
                                          </p:spTgt>
                                        </p:tgtEl>
                                        <p:attrNameLst>
                                          <p:attrName>style.visibility</p:attrName>
                                        </p:attrNameLst>
                                      </p:cBhvr>
                                      <p:to>
                                        <p:strVal val="visible"/>
                                      </p:to>
                                    </p:set>
                                    <p:anim calcmode="lin" valueType="num">
                                      <p:cBhvr additive="base">
                                        <p:cTn id="7" dur="500" fill="hold"/>
                                        <p:tgtEl>
                                          <p:spTgt spid="28675">
                                            <p:txEl>
                                              <p:charRg st="0" end="3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charRg st="0" end="3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8675">
                                            <p:txEl>
                                              <p:charRg st="0" end="33"/>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9"/>
                                        </p:tgtEl>
                                        <p:attrNameLst>
                                          <p:attrName>style.visibility</p:attrName>
                                        </p:attrNameLst>
                                      </p:cBhvr>
                                      <p:to>
                                        <p:strVal val="visible"/>
                                      </p:to>
                                    </p:set>
                                    <p:anim calcmode="lin" valueType="num">
                                      <p:cBhvr additive="base">
                                        <p:cTn id="13" dur="500" fill="hold"/>
                                        <p:tgtEl>
                                          <p:spTgt spid="28679"/>
                                        </p:tgtEl>
                                        <p:attrNameLst>
                                          <p:attrName>ppt_x</p:attrName>
                                        </p:attrNameLst>
                                      </p:cBhvr>
                                      <p:tavLst>
                                        <p:tav tm="0">
                                          <p:val>
                                            <p:strVal val="#ppt_x"/>
                                          </p:val>
                                        </p:tav>
                                        <p:tav tm="100000">
                                          <p:val>
                                            <p:strVal val="#ppt_x"/>
                                          </p:val>
                                        </p:tav>
                                      </p:tavLst>
                                    </p:anim>
                                    <p:anim calcmode="lin" valueType="num">
                                      <p:cBhvr additive="base">
                                        <p:cTn id="14" dur="500" fill="hold"/>
                                        <p:tgtEl>
                                          <p:spTgt spid="2867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8679"/>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80">
                                            <p:txEl>
                                              <p:charRg st="0" end="54"/>
                                            </p:txEl>
                                          </p:spTgt>
                                        </p:tgtEl>
                                        <p:attrNameLst>
                                          <p:attrName>style.visibility</p:attrName>
                                        </p:attrNameLst>
                                      </p:cBhvr>
                                      <p:to>
                                        <p:strVal val="visible"/>
                                      </p:to>
                                    </p:set>
                                    <p:anim calcmode="lin" valueType="num">
                                      <p:cBhvr additive="base">
                                        <p:cTn id="19" dur="500" fill="hold"/>
                                        <p:tgtEl>
                                          <p:spTgt spid="28680">
                                            <p:txEl>
                                              <p:charRg st="0" end="5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80">
                                            <p:txEl>
                                              <p:charRg st="0" end="5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8680">
                                            <p:txEl>
                                              <p:charRg st="0" end="54"/>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81">
                                            <p:txEl>
                                              <p:charRg st="0" end="59"/>
                                            </p:txEl>
                                          </p:spTgt>
                                        </p:tgtEl>
                                        <p:attrNameLst>
                                          <p:attrName>style.visibility</p:attrName>
                                        </p:attrNameLst>
                                      </p:cBhvr>
                                      <p:to>
                                        <p:strVal val="visible"/>
                                      </p:to>
                                    </p:set>
                                    <p:anim calcmode="lin" valueType="num">
                                      <p:cBhvr additive="base">
                                        <p:cTn id="25" dur="500" fill="hold"/>
                                        <p:tgtEl>
                                          <p:spTgt spid="28681">
                                            <p:txEl>
                                              <p:charRg st="0" end="5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81">
                                            <p:txEl>
                                              <p:charRg st="0" end="59"/>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8681">
                                            <p:txEl>
                                              <p:charRg st="0" end="59"/>
                                            </p:txEl>
                                          </p:spTgt>
                                        </p:tgtEl>
                                        <p:attrNameLst>
                                          <p:attrName>ppt_c</p:attrName>
                                        </p:attrNameLst>
                                      </p:cBhvr>
                                      <p:to>
                                        <a:schemeClr val="folHlink"/>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82">
                                            <p:txEl>
                                              <p:charRg st="0" end="53"/>
                                            </p:txEl>
                                          </p:spTgt>
                                        </p:tgtEl>
                                        <p:attrNameLst>
                                          <p:attrName>style.visibility</p:attrName>
                                        </p:attrNameLst>
                                      </p:cBhvr>
                                      <p:to>
                                        <p:strVal val="visible"/>
                                      </p:to>
                                    </p:set>
                                    <p:anim calcmode="lin" valueType="num">
                                      <p:cBhvr additive="base">
                                        <p:cTn id="31" dur="500" fill="hold"/>
                                        <p:tgtEl>
                                          <p:spTgt spid="28682">
                                            <p:txEl>
                                              <p:charRg st="0" end="5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82">
                                            <p:txEl>
                                              <p:charRg st="0" end="5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8682">
                                            <p:txEl>
                                              <p:charRg st="0" end="53"/>
                                            </p:txEl>
                                          </p:spTgt>
                                        </p:tgtEl>
                                        <p:attrNameLst>
                                          <p:attrName>ppt_c</p:attrName>
                                        </p:attrNameLst>
                                      </p:cBhvr>
                                      <p:to>
                                        <a:schemeClr val="folHlink"/>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83">
                                            <p:txEl>
                                              <p:charRg st="0" end="66"/>
                                            </p:txEl>
                                          </p:spTgt>
                                        </p:tgtEl>
                                        <p:attrNameLst>
                                          <p:attrName>style.visibility</p:attrName>
                                        </p:attrNameLst>
                                      </p:cBhvr>
                                      <p:to>
                                        <p:strVal val="visible"/>
                                      </p:to>
                                    </p:set>
                                    <p:anim calcmode="lin" valueType="num">
                                      <p:cBhvr additive="base">
                                        <p:cTn id="37" dur="500" fill="hold"/>
                                        <p:tgtEl>
                                          <p:spTgt spid="28683">
                                            <p:txEl>
                                              <p:charRg st="0" end="6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83">
                                            <p:txEl>
                                              <p:charRg st="0" end="6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8683">
                                            <p:txEl>
                                              <p:charRg st="0" end="66"/>
                                            </p:txEl>
                                          </p:spTgt>
                                        </p:tgtEl>
                                        <p:attrNameLst>
                                          <p:attrName>ppt_c</p:attrName>
                                        </p:attrNameLst>
                                      </p:cBhvr>
                                      <p:to>
                                        <a:schemeClr val="folHlink"/>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84">
                                            <p:txEl>
                                              <p:charRg st="0" end="55"/>
                                            </p:txEl>
                                          </p:spTgt>
                                        </p:tgtEl>
                                        <p:attrNameLst>
                                          <p:attrName>style.visibility</p:attrName>
                                        </p:attrNameLst>
                                      </p:cBhvr>
                                      <p:to>
                                        <p:strVal val="visible"/>
                                      </p:to>
                                    </p:set>
                                    <p:anim calcmode="lin" valueType="num">
                                      <p:cBhvr additive="base">
                                        <p:cTn id="43" dur="500" fill="hold"/>
                                        <p:tgtEl>
                                          <p:spTgt spid="28684">
                                            <p:txEl>
                                              <p:charRg st="0" end="5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84">
                                            <p:txEl>
                                              <p:charRg st="0" end="5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28684">
                                            <p:txEl>
                                              <p:charRg st="0" end="55"/>
                                            </p:txEl>
                                          </p:spTgt>
                                        </p:tgtEl>
                                        <p:attrNameLst>
                                          <p:attrName>ppt_c</p:attrName>
                                        </p:attrNameLst>
                                      </p:cBhvr>
                                      <p:to>
                                        <a:schemeClr val="folHlink"/>
                                      </p:to>
                                    </p:animClr>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8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9" grpId="0"/>
      <p:bldP spid="28680" grpId="0" build="p"/>
      <p:bldP spid="28681" grpId="0" build="p"/>
      <p:bldP spid="28682" grpId="0" build="p"/>
      <p:bldP spid="28683" grpId="0" build="p"/>
      <p:bldP spid="28684" grpId="0" build="p"/>
      <p:bldP spid="2868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Picture 2" descr="C:\Documents and Settings\compaq\Desktop\cca-pki\logo1.gif"/>
          <p:cNvPicPr>
            <a:picLocks noChangeAspect="1"/>
          </p:cNvPicPr>
          <p:nvPr/>
        </p:nvPicPr>
        <p:blipFill>
          <a:blip r:embed="rId1"/>
          <a:stretch>
            <a:fillRect/>
          </a:stretch>
        </p:blipFill>
        <p:spPr>
          <a:xfrm>
            <a:off x="304800" y="228600"/>
            <a:ext cx="1143000" cy="1143000"/>
          </a:xfrm>
          <a:prstGeom prst="rect">
            <a:avLst/>
          </a:prstGeom>
          <a:noFill/>
          <a:ln w="9525">
            <a:noFill/>
          </a:ln>
        </p:spPr>
      </p:pic>
      <p:pic>
        <p:nvPicPr>
          <p:cNvPr id="24579" name="Picture 3" descr="C:\Documents and Settings\compaq\Desktop\cca-pki\strip1.gif">
            <a:hlinkClick r:id="rId2"/>
          </p:cNvPr>
          <p:cNvPicPr>
            <a:picLocks noChangeAspect="1"/>
          </p:cNvPicPr>
          <p:nvPr/>
        </p:nvPicPr>
        <p:blipFill>
          <a:blip r:embed="rId3"/>
          <a:stretch>
            <a:fillRect/>
          </a:stretch>
        </p:blipFill>
        <p:spPr>
          <a:xfrm>
            <a:off x="1371600" y="762000"/>
            <a:ext cx="7620000" cy="76200"/>
          </a:xfrm>
          <a:prstGeom prst="rect">
            <a:avLst/>
          </a:prstGeom>
          <a:noFill/>
          <a:ln w="9525">
            <a:noFill/>
          </a:ln>
        </p:spPr>
      </p:pic>
      <p:pic>
        <p:nvPicPr>
          <p:cNvPr id="24580" name="Picture 4" descr="C:\Documents and Settings\compaq\Desktop\cca-pki\cca1.gif"/>
          <p:cNvPicPr>
            <a:picLocks noChangeAspect="1"/>
          </p:cNvPicPr>
          <p:nvPr/>
        </p:nvPicPr>
        <p:blipFill>
          <a:blip r:embed="rId4"/>
          <a:stretch>
            <a:fillRect/>
          </a:stretch>
        </p:blipFill>
        <p:spPr>
          <a:xfrm>
            <a:off x="5257800" y="533400"/>
            <a:ext cx="3429000" cy="228600"/>
          </a:xfrm>
          <a:prstGeom prst="rect">
            <a:avLst/>
          </a:prstGeom>
          <a:noFill/>
          <a:ln w="9525">
            <a:noFill/>
          </a:ln>
        </p:spPr>
      </p:pic>
      <p:pic>
        <p:nvPicPr>
          <p:cNvPr id="24581" name="Picture 5" descr="A:\idrbt.gif"/>
          <p:cNvPicPr>
            <a:picLocks noChangeAspect="1"/>
          </p:cNvPicPr>
          <p:nvPr/>
        </p:nvPicPr>
        <p:blipFill>
          <a:blip r:embed="rId5"/>
          <a:stretch>
            <a:fillRect/>
          </a:stretch>
        </p:blipFill>
        <p:spPr>
          <a:xfrm>
            <a:off x="533400" y="1447800"/>
            <a:ext cx="3987800" cy="5129213"/>
          </a:xfrm>
          <a:prstGeom prst="rect">
            <a:avLst/>
          </a:prstGeom>
          <a:noFill/>
          <a:ln w="9525">
            <a:noFill/>
          </a:ln>
        </p:spPr>
      </p:pic>
      <p:sp>
        <p:nvSpPr>
          <p:cNvPr id="24582" name="Rectangle 6"/>
          <p:cNvSpPr/>
          <p:nvPr/>
        </p:nvSpPr>
        <p:spPr>
          <a:xfrm>
            <a:off x="533400" y="1447800"/>
            <a:ext cx="4038600" cy="5105400"/>
          </a:xfrm>
          <a:prstGeom prst="rect">
            <a:avLst/>
          </a:prstGeom>
          <a:noFill/>
          <a:ln w="9525" cap="flat" cmpd="sng">
            <a:solidFill>
              <a:schemeClr val="tx1"/>
            </a:solidFill>
            <a:prstDash val="solid"/>
            <a:miter/>
            <a:headEnd type="none" w="med" len="med"/>
            <a:tailEnd type="none" w="med" len="med"/>
          </a:ln>
        </p:spPr>
        <p:txBody>
          <a:bodyPr wrap="none" anchor="ctr" anchorCtr="0"/>
          <a:p>
            <a:pPr>
              <a:buNone/>
            </a:pPr>
            <a:endParaRPr dirty="0">
              <a:latin typeface="Times New Roman" panose="02020603050405020304" pitchFamily="18" charset="0"/>
              <a:ea typeface="Arial" panose="020B0604020202020204" pitchFamily="34" charset="0"/>
            </a:endParaRPr>
          </a:p>
        </p:txBody>
      </p:sp>
      <p:sp>
        <p:nvSpPr>
          <p:cNvPr id="24583" name="Text Box 7"/>
          <p:cNvSpPr txBox="1"/>
          <p:nvPr/>
        </p:nvSpPr>
        <p:spPr>
          <a:xfrm>
            <a:off x="1584325" y="879475"/>
            <a:ext cx="6645275" cy="457200"/>
          </a:xfrm>
          <a:prstGeom prst="rect">
            <a:avLst/>
          </a:prstGeom>
          <a:noFill/>
          <a:ln w="9525">
            <a:noFill/>
          </a:ln>
        </p:spPr>
        <p:txBody>
          <a:bodyPr>
            <a:spAutoFit/>
          </a:bodyPr>
          <a:p>
            <a:pPr algn="ctr">
              <a:buNone/>
            </a:pPr>
            <a:r>
              <a:rPr dirty="0">
                <a:solidFill>
                  <a:srgbClr val="800000"/>
                </a:solidFill>
                <a:latin typeface="Verdana" panose="020B0604030504040204" pitchFamily="34" charset="0"/>
                <a:ea typeface="Arial" panose="020B0604020202020204" pitchFamily="34" charset="0"/>
              </a:rPr>
              <a:t>IDRBT Certificate</a:t>
            </a:r>
            <a:endParaRPr dirty="0">
              <a:solidFill>
                <a:srgbClr val="800000"/>
              </a:solidFill>
              <a:latin typeface="Verdana" panose="020B0604030504040204" pitchFamily="34" charset="0"/>
              <a:ea typeface="Arial" panose="020B0604020202020204" pitchFamily="34" charset="0"/>
            </a:endParaRPr>
          </a:p>
        </p:txBody>
      </p:sp>
      <p:sp>
        <p:nvSpPr>
          <p:cNvPr id="24584" name="Text Box 8"/>
          <p:cNvSpPr txBox="1"/>
          <p:nvPr/>
        </p:nvSpPr>
        <p:spPr>
          <a:xfrm>
            <a:off x="2060575" y="1066800"/>
            <a:ext cx="835025" cy="366713"/>
          </a:xfrm>
          <a:prstGeom prst="rect">
            <a:avLst/>
          </a:prstGeom>
          <a:noFill/>
          <a:ln w="9525">
            <a:noFill/>
          </a:ln>
        </p:spPr>
        <p:txBody>
          <a:bodyPr wrap="none">
            <a:spAutoFit/>
          </a:bodyPr>
          <a:p>
            <a:pPr>
              <a:buNone/>
            </a:pPr>
            <a:r>
              <a:rPr sz="1800" dirty="0">
                <a:solidFill>
                  <a:srgbClr val="FF0000"/>
                </a:solidFill>
                <a:latin typeface="Verdana" panose="020B0604030504040204" pitchFamily="34" charset="0"/>
                <a:ea typeface="Arial" panose="020B0604020202020204" pitchFamily="34" charset="0"/>
              </a:rPr>
              <a:t>Paper</a:t>
            </a:r>
            <a:endParaRPr sz="1800" dirty="0">
              <a:solidFill>
                <a:srgbClr val="FF0000"/>
              </a:solidFill>
              <a:latin typeface="Verdana" panose="020B0604030504040204" pitchFamily="34" charset="0"/>
              <a:ea typeface="Arial" panose="020B0604020202020204" pitchFamily="34" charset="0"/>
            </a:endParaRPr>
          </a:p>
        </p:txBody>
      </p:sp>
      <p:pic>
        <p:nvPicPr>
          <p:cNvPr id="24585" name="Picture 9" descr="A:\cert1.gif"/>
          <p:cNvPicPr>
            <a:picLocks noChangeAspect="1"/>
          </p:cNvPicPr>
          <p:nvPr/>
        </p:nvPicPr>
        <p:blipFill>
          <a:blip r:embed="rId6"/>
          <a:stretch>
            <a:fillRect/>
          </a:stretch>
        </p:blipFill>
        <p:spPr>
          <a:xfrm>
            <a:off x="4724400" y="1447800"/>
            <a:ext cx="4152900" cy="4846638"/>
          </a:xfrm>
          <a:prstGeom prst="rect">
            <a:avLst/>
          </a:prstGeom>
          <a:noFill/>
          <a:ln w="9525">
            <a:noFill/>
          </a:ln>
        </p:spPr>
      </p:pic>
      <p:pic>
        <p:nvPicPr>
          <p:cNvPr id="29706" name="Picture 10" descr="A:\cert2.gif"/>
          <p:cNvPicPr>
            <a:picLocks noChangeAspect="1"/>
          </p:cNvPicPr>
          <p:nvPr/>
        </p:nvPicPr>
        <p:blipFill>
          <a:blip r:embed="rId7"/>
          <a:stretch>
            <a:fillRect/>
          </a:stretch>
        </p:blipFill>
        <p:spPr>
          <a:xfrm>
            <a:off x="4724400" y="1447800"/>
            <a:ext cx="4232275" cy="4937125"/>
          </a:xfrm>
          <a:prstGeom prst="rect">
            <a:avLst/>
          </a:prstGeom>
          <a:noFill/>
          <a:ln w="9525">
            <a:noFill/>
          </a:ln>
        </p:spPr>
      </p:pic>
      <p:pic>
        <p:nvPicPr>
          <p:cNvPr id="24587" name="Picture 11" descr="C:\Program Files\Common Files\Microsoft Shared\Clipart\themes1\Bullets\BD10297_.GIF">
            <a:hlinkClick r:id="rId8"/>
          </p:cNvPr>
          <p:cNvPicPr>
            <a:picLocks noChangeAspect="1"/>
          </p:cNvPicPr>
          <p:nvPr/>
        </p:nvPicPr>
        <p:blipFill>
          <a:blip r:embed="rId9"/>
          <a:stretch>
            <a:fillRect/>
          </a:stretch>
        </p:blipFill>
        <p:spPr>
          <a:xfrm>
            <a:off x="8458200" y="6457950"/>
            <a:ext cx="323850" cy="323850"/>
          </a:xfrm>
          <a:prstGeom prst="rect">
            <a:avLst/>
          </a:prstGeom>
          <a:noFill/>
          <a:ln w="9525">
            <a:noFill/>
          </a:ln>
        </p:spPr>
      </p:pic>
      <p:sp>
        <p:nvSpPr>
          <p:cNvPr id="24588" name="Text Box 12"/>
          <p:cNvSpPr txBox="1"/>
          <p:nvPr/>
        </p:nvSpPr>
        <p:spPr>
          <a:xfrm>
            <a:off x="6629400" y="1066800"/>
            <a:ext cx="1300163" cy="366713"/>
          </a:xfrm>
          <a:prstGeom prst="rect">
            <a:avLst/>
          </a:prstGeom>
          <a:noFill/>
          <a:ln w="9525">
            <a:noFill/>
          </a:ln>
        </p:spPr>
        <p:txBody>
          <a:bodyPr wrap="none">
            <a:spAutoFit/>
          </a:bodyPr>
          <a:p>
            <a:pPr>
              <a:buNone/>
            </a:pPr>
            <a:r>
              <a:rPr sz="1800" dirty="0">
                <a:solidFill>
                  <a:srgbClr val="FF0000"/>
                </a:solidFill>
                <a:latin typeface="Verdana" panose="020B0604030504040204" pitchFamily="34" charset="0"/>
                <a:ea typeface="Arial" panose="020B0604020202020204" pitchFamily="34" charset="0"/>
              </a:rPr>
              <a:t>Electronic</a:t>
            </a:r>
            <a:endParaRPr sz="1800" dirty="0">
              <a:solidFill>
                <a:srgbClr val="FF0000"/>
              </a:solidFill>
              <a:latin typeface="Verdana" panose="020B060403050404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9706"/>
                                        </p:tgtEl>
                                        <p:attrNameLst>
                                          <p:attrName>style.visibility</p:attrName>
                                        </p:attrNameLst>
                                      </p:cBhvr>
                                      <p:to>
                                        <p:strVal val="visible"/>
                                      </p:to>
                                    </p:set>
                                    <p:animEffect transition="in" filter="slide(fromBottom)">
                                      <p:cBhvr>
                                        <p:cTn id="7"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685800" y="609600"/>
            <a:ext cx="7772400" cy="762000"/>
          </a:xfrm>
          <a:ln/>
        </p:spPr>
        <p:txBody>
          <a:bodyPr vert="horz" wrap="square" lIns="90488" tIns="44450" rIns="90488" bIns="44450" anchor="b" anchorCtr="0"/>
          <a:p>
            <a:pPr eaLnBrk="1" hangingPunct="1">
              <a:buNone/>
            </a:pPr>
            <a:r>
              <a:rPr dirty="0">
                <a:solidFill>
                  <a:srgbClr val="FF0000"/>
                </a:solidFill>
                <a:latin typeface="Tahoma" panose="020B0604030504040204" pitchFamily="34" charset="0"/>
              </a:rPr>
              <a:t>Public-Key Certification</a:t>
            </a:r>
            <a:endParaRPr dirty="0">
              <a:solidFill>
                <a:srgbClr val="FF0000"/>
              </a:solidFill>
              <a:latin typeface="Tahoma" panose="020B0604030504040204" pitchFamily="34" charset="0"/>
            </a:endParaRPr>
          </a:p>
        </p:txBody>
      </p:sp>
      <p:sp>
        <p:nvSpPr>
          <p:cNvPr id="25603" name="Oval 3"/>
          <p:cNvSpPr/>
          <p:nvPr/>
        </p:nvSpPr>
        <p:spPr>
          <a:xfrm>
            <a:off x="3240088" y="2247900"/>
            <a:ext cx="996950" cy="1858963"/>
          </a:xfrm>
          <a:prstGeom prst="ellipse">
            <a:avLst/>
          </a:prstGeom>
          <a:solidFill>
            <a:srgbClr val="CCFFCC"/>
          </a:solidFill>
          <a:ln w="12700">
            <a:noFill/>
          </a:ln>
          <a:effectLst>
            <a:prstShdw prst="shdw17" dist="17961" dir="13499999">
              <a:srgbClr val="7A997A"/>
            </a:prstShdw>
          </a:effectLst>
        </p:spPr>
        <p:txBody>
          <a:bodyPr wrap="none" lIns="90488" tIns="44450" rIns="90488" bIns="44450" anchor="ctr" anchorCtr="0"/>
          <a:p>
            <a:pPr algn="ctr" eaLnBrk="0" hangingPunct="0">
              <a:buNone/>
            </a:pPr>
            <a:r>
              <a:rPr sz="1400" b="1" dirty="0">
                <a:latin typeface="Arial" panose="020B0604020202020204" pitchFamily="34" charset="0"/>
                <a:ea typeface="Arial" panose="020B0604020202020204" pitchFamily="34" charset="0"/>
              </a:rPr>
              <a:t>Signed </a:t>
            </a:r>
            <a:endParaRPr sz="1400" b="1" dirty="0">
              <a:latin typeface="Arial" panose="020B0604020202020204" pitchFamily="34" charset="0"/>
              <a:ea typeface="Arial" panose="020B0604020202020204" pitchFamily="34" charset="0"/>
            </a:endParaRPr>
          </a:p>
          <a:p>
            <a:pPr algn="ctr" eaLnBrk="0" hangingPunct="0">
              <a:buNone/>
            </a:pPr>
            <a:r>
              <a:rPr sz="1400" b="1" dirty="0">
                <a:latin typeface="Arial" panose="020B0604020202020204" pitchFamily="34" charset="0"/>
                <a:ea typeface="Arial" panose="020B0604020202020204" pitchFamily="34" charset="0"/>
              </a:rPr>
              <a:t>by using</a:t>
            </a:r>
            <a:endParaRPr sz="1400" b="1" dirty="0">
              <a:latin typeface="Arial" panose="020B0604020202020204" pitchFamily="34" charset="0"/>
              <a:ea typeface="Arial" panose="020B0604020202020204" pitchFamily="34" charset="0"/>
            </a:endParaRPr>
          </a:p>
          <a:p>
            <a:pPr algn="ctr" eaLnBrk="0" hangingPunct="0">
              <a:buNone/>
            </a:pPr>
            <a:r>
              <a:rPr sz="1400" b="1" dirty="0">
                <a:latin typeface="Arial" panose="020B0604020202020204" pitchFamily="34" charset="0"/>
                <a:ea typeface="Arial" panose="020B0604020202020204" pitchFamily="34" charset="0"/>
              </a:rPr>
              <a:t>CA’s</a:t>
            </a:r>
            <a:endParaRPr sz="1400" b="1" dirty="0">
              <a:latin typeface="Arial" panose="020B0604020202020204" pitchFamily="34" charset="0"/>
              <a:ea typeface="Arial" panose="020B0604020202020204" pitchFamily="34" charset="0"/>
            </a:endParaRPr>
          </a:p>
          <a:p>
            <a:pPr algn="ctr" eaLnBrk="0" hangingPunct="0">
              <a:buNone/>
            </a:pPr>
            <a:r>
              <a:rPr sz="1400" b="1" dirty="0">
                <a:latin typeface="Arial" panose="020B0604020202020204" pitchFamily="34" charset="0"/>
                <a:ea typeface="Arial" panose="020B0604020202020204" pitchFamily="34" charset="0"/>
              </a:rPr>
              <a:t>private</a:t>
            </a:r>
            <a:endParaRPr sz="1400" b="1" dirty="0">
              <a:latin typeface="Arial" panose="020B0604020202020204" pitchFamily="34" charset="0"/>
              <a:ea typeface="Arial" panose="020B0604020202020204" pitchFamily="34" charset="0"/>
            </a:endParaRPr>
          </a:p>
          <a:p>
            <a:pPr algn="ctr" eaLnBrk="0" hangingPunct="0">
              <a:buNone/>
            </a:pPr>
            <a:r>
              <a:rPr sz="1400" b="1" dirty="0">
                <a:latin typeface="Arial" panose="020B0604020202020204" pitchFamily="34" charset="0"/>
                <a:ea typeface="Arial" panose="020B0604020202020204" pitchFamily="34" charset="0"/>
              </a:rPr>
              <a:t>key</a:t>
            </a:r>
            <a:endParaRPr sz="1400" b="1" dirty="0">
              <a:latin typeface="Arial" panose="020B0604020202020204" pitchFamily="34" charset="0"/>
              <a:ea typeface="Arial" panose="020B0604020202020204" pitchFamily="34" charset="0"/>
            </a:endParaRPr>
          </a:p>
        </p:txBody>
      </p:sp>
      <p:sp>
        <p:nvSpPr>
          <p:cNvPr id="31748" name="Rectangle 4"/>
          <p:cNvSpPr>
            <a:spLocks noChangeArrowheads="1"/>
          </p:cNvSpPr>
          <p:nvPr/>
        </p:nvSpPr>
        <p:spPr bwMode="auto">
          <a:xfrm>
            <a:off x="1628775" y="1825625"/>
            <a:ext cx="995363" cy="1057275"/>
          </a:xfrm>
          <a:prstGeom prst="rect">
            <a:avLst/>
          </a:prstGeom>
          <a:solidFill>
            <a:srgbClr val="CCECFF"/>
          </a:solidFill>
          <a:ln w="12700">
            <a:noFill/>
            <a:miter lim="800000"/>
          </a:ln>
          <a:effectLst>
            <a:outerShdw dist="35921" dir="2700000" algn="ctr" rotWithShape="0">
              <a:schemeClr val="bg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User</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Name &amp; </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other </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credentials</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1749" name="Rectangle 5"/>
          <p:cNvSpPr>
            <a:spLocks noChangeArrowheads="1"/>
          </p:cNvSpPr>
          <p:nvPr/>
        </p:nvSpPr>
        <p:spPr bwMode="auto">
          <a:xfrm>
            <a:off x="1897063" y="3449638"/>
            <a:ext cx="728663" cy="857250"/>
          </a:xfrm>
          <a:prstGeom prst="rect">
            <a:avLst/>
          </a:prstGeom>
          <a:solidFill>
            <a:srgbClr val="CCECFF"/>
          </a:solidFill>
          <a:ln w="12700">
            <a:noFill/>
            <a:miter lim="800000"/>
          </a:ln>
          <a:effectLst>
            <a:outerShdw dist="35921" dir="2700000" algn="ctr" rotWithShape="0">
              <a:schemeClr val="bg2"/>
            </a:outerShdw>
          </a:effectLst>
        </p:spPr>
        <p:txBody>
          <a:bodyPr wrap="none" lIns="90488" tIns="44450" rIns="90488" bIns="4445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User’s </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Public</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rPr>
              <a:t>key</a:t>
            </a:r>
            <a:endParaRPr kumimoji="0" lang="en-US" sz="1400" b="1"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606" name="Line 6"/>
          <p:cNvSpPr/>
          <p:nvPr/>
        </p:nvSpPr>
        <p:spPr>
          <a:xfrm>
            <a:off x="2636838" y="2647950"/>
            <a:ext cx="592137" cy="590550"/>
          </a:xfrm>
          <a:prstGeom prst="line">
            <a:avLst/>
          </a:prstGeom>
          <a:ln w="12700" cap="flat" cmpd="sng">
            <a:solidFill>
              <a:schemeClr val="tx1"/>
            </a:solidFill>
            <a:prstDash val="solid"/>
            <a:headEnd type="none" w="med" len="med"/>
            <a:tailEnd type="triangle" w="med" len="med"/>
          </a:ln>
        </p:spPr>
      </p:sp>
      <p:sp>
        <p:nvSpPr>
          <p:cNvPr id="25607" name="Line 7"/>
          <p:cNvSpPr/>
          <p:nvPr/>
        </p:nvSpPr>
        <p:spPr>
          <a:xfrm flipV="1">
            <a:off x="2636838" y="3371850"/>
            <a:ext cx="592137" cy="611188"/>
          </a:xfrm>
          <a:prstGeom prst="line">
            <a:avLst/>
          </a:prstGeom>
          <a:ln w="12700" cap="flat" cmpd="sng">
            <a:solidFill>
              <a:schemeClr val="tx1"/>
            </a:solidFill>
            <a:prstDash val="solid"/>
            <a:headEnd type="none" w="med" len="med"/>
            <a:tailEnd type="triangle" w="med" len="med"/>
          </a:ln>
        </p:spPr>
      </p:sp>
      <p:sp>
        <p:nvSpPr>
          <p:cNvPr id="25608" name="Line 8"/>
          <p:cNvSpPr/>
          <p:nvPr/>
        </p:nvSpPr>
        <p:spPr>
          <a:xfrm>
            <a:off x="5808663" y="3444875"/>
            <a:ext cx="760412" cy="0"/>
          </a:xfrm>
          <a:prstGeom prst="line">
            <a:avLst/>
          </a:prstGeom>
          <a:ln w="50800" cap="flat" cmpd="sng">
            <a:solidFill>
              <a:schemeClr val="tx1"/>
            </a:solidFill>
            <a:prstDash val="solid"/>
            <a:headEnd type="none" w="med" len="med"/>
            <a:tailEnd type="triangle" w="med" len="med"/>
          </a:ln>
        </p:spPr>
      </p:sp>
      <p:sp>
        <p:nvSpPr>
          <p:cNvPr id="25609" name="Line 9"/>
          <p:cNvSpPr/>
          <p:nvPr/>
        </p:nvSpPr>
        <p:spPr>
          <a:xfrm>
            <a:off x="4248150" y="3309938"/>
            <a:ext cx="323850" cy="0"/>
          </a:xfrm>
          <a:prstGeom prst="line">
            <a:avLst/>
          </a:prstGeom>
          <a:ln w="12700" cap="flat" cmpd="sng">
            <a:solidFill>
              <a:schemeClr val="tx1"/>
            </a:solidFill>
            <a:prstDash val="solid"/>
            <a:headEnd type="none" w="med" len="med"/>
            <a:tailEnd type="triangle" w="med" len="med"/>
          </a:ln>
        </p:spPr>
      </p:sp>
      <p:sp>
        <p:nvSpPr>
          <p:cNvPr id="25610" name="Rectangle 10"/>
          <p:cNvSpPr/>
          <p:nvPr/>
        </p:nvSpPr>
        <p:spPr>
          <a:xfrm>
            <a:off x="4448175" y="1295400"/>
            <a:ext cx="1492250" cy="301625"/>
          </a:xfrm>
          <a:prstGeom prst="rect">
            <a:avLst/>
          </a:prstGeom>
          <a:noFill/>
          <a:ln w="12700">
            <a:noFill/>
          </a:ln>
        </p:spPr>
        <p:txBody>
          <a:bodyPr wrap="none" lIns="90488" tIns="44450" rIns="90488" bIns="44450">
            <a:spAutoFit/>
          </a:bodyPr>
          <a:p>
            <a:pPr eaLnBrk="0" hangingPunct="0">
              <a:buNone/>
            </a:pPr>
            <a:r>
              <a:rPr sz="1400" b="1" dirty="0">
                <a:solidFill>
                  <a:srgbClr val="660066"/>
                </a:solidFill>
                <a:latin typeface="Arial" panose="020B0604020202020204" pitchFamily="34" charset="0"/>
                <a:ea typeface="Arial" panose="020B0604020202020204" pitchFamily="34" charset="0"/>
              </a:rPr>
              <a:t>User Certificate</a:t>
            </a:r>
            <a:endParaRPr sz="1400" b="1" dirty="0">
              <a:solidFill>
                <a:srgbClr val="660066"/>
              </a:solidFill>
              <a:latin typeface="Arial" panose="020B0604020202020204" pitchFamily="34" charset="0"/>
              <a:ea typeface="Arial" panose="020B0604020202020204" pitchFamily="34" charset="0"/>
            </a:endParaRPr>
          </a:p>
        </p:txBody>
      </p:sp>
      <p:sp>
        <p:nvSpPr>
          <p:cNvPr id="25611" name="Rectangle 11"/>
          <p:cNvSpPr/>
          <p:nvPr/>
        </p:nvSpPr>
        <p:spPr>
          <a:xfrm>
            <a:off x="6932613" y="1768475"/>
            <a:ext cx="1096962" cy="514350"/>
          </a:xfrm>
          <a:prstGeom prst="rect">
            <a:avLst/>
          </a:prstGeom>
          <a:noFill/>
          <a:ln w="12700">
            <a:noFill/>
          </a:ln>
        </p:spPr>
        <p:txBody>
          <a:bodyPr wrap="none" lIns="90488" tIns="44450" rIns="90488" bIns="44450">
            <a:spAutoFit/>
          </a:bodyPr>
          <a:p>
            <a:pPr eaLnBrk="0" hangingPunct="0">
              <a:buNone/>
            </a:pPr>
            <a:r>
              <a:rPr sz="1400" b="1" dirty="0">
                <a:solidFill>
                  <a:srgbClr val="660066"/>
                </a:solidFill>
                <a:latin typeface="Arial" panose="020B0604020202020204" pitchFamily="34" charset="0"/>
                <a:ea typeface="Arial" panose="020B0604020202020204" pitchFamily="34" charset="0"/>
              </a:rPr>
              <a:t>Certificate </a:t>
            </a:r>
            <a:endParaRPr sz="1400" b="1" dirty="0">
              <a:solidFill>
                <a:srgbClr val="660066"/>
              </a:solidFill>
              <a:latin typeface="Arial" panose="020B0604020202020204" pitchFamily="34" charset="0"/>
              <a:ea typeface="Arial" panose="020B0604020202020204" pitchFamily="34" charset="0"/>
            </a:endParaRPr>
          </a:p>
          <a:p>
            <a:pPr eaLnBrk="0" hangingPunct="0">
              <a:buNone/>
            </a:pPr>
            <a:r>
              <a:rPr sz="1400" b="1" dirty="0">
                <a:solidFill>
                  <a:srgbClr val="660066"/>
                </a:solidFill>
                <a:latin typeface="Arial" panose="020B0604020202020204" pitchFamily="34" charset="0"/>
                <a:ea typeface="Arial" panose="020B0604020202020204" pitchFamily="34" charset="0"/>
              </a:rPr>
              <a:t>Database</a:t>
            </a:r>
            <a:endParaRPr sz="1400" b="1" dirty="0">
              <a:solidFill>
                <a:srgbClr val="660066"/>
              </a:solidFill>
              <a:latin typeface="Arial" panose="020B0604020202020204" pitchFamily="34" charset="0"/>
              <a:ea typeface="Arial" panose="020B0604020202020204" pitchFamily="34" charset="0"/>
            </a:endParaRPr>
          </a:p>
        </p:txBody>
      </p:sp>
      <p:sp>
        <p:nvSpPr>
          <p:cNvPr id="25612" name="Rectangle 12"/>
          <p:cNvSpPr/>
          <p:nvPr/>
        </p:nvSpPr>
        <p:spPr>
          <a:xfrm>
            <a:off x="5776913" y="3124200"/>
            <a:ext cx="820737" cy="301625"/>
          </a:xfrm>
          <a:prstGeom prst="rect">
            <a:avLst/>
          </a:prstGeom>
          <a:noFill/>
          <a:ln w="12700">
            <a:noFill/>
          </a:ln>
        </p:spPr>
        <p:txBody>
          <a:bodyPr lIns="90488" tIns="44450" rIns="90488" bIns="44450">
            <a:spAutoFit/>
          </a:bodyPr>
          <a:p>
            <a:pPr eaLnBrk="0" hangingPunct="0">
              <a:buNone/>
            </a:pPr>
            <a:r>
              <a:rPr sz="1400" b="1" i="1" dirty="0">
                <a:latin typeface="Arial" panose="020B0604020202020204" pitchFamily="34" charset="0"/>
                <a:ea typeface="Arial" panose="020B0604020202020204" pitchFamily="34" charset="0"/>
              </a:rPr>
              <a:t>Publish</a:t>
            </a:r>
            <a:endParaRPr sz="1400" b="1" i="1" dirty="0">
              <a:solidFill>
                <a:schemeClr val="bg2"/>
              </a:solidFill>
              <a:latin typeface="Arial" panose="020B0604020202020204" pitchFamily="34" charset="0"/>
              <a:ea typeface="Arial" panose="020B0604020202020204" pitchFamily="34" charset="0"/>
            </a:endParaRPr>
          </a:p>
        </p:txBody>
      </p:sp>
      <p:sp>
        <p:nvSpPr>
          <p:cNvPr id="25613" name="Rectangle 13"/>
          <p:cNvSpPr/>
          <p:nvPr/>
        </p:nvSpPr>
        <p:spPr>
          <a:xfrm>
            <a:off x="790575" y="2892425"/>
            <a:ext cx="1382713" cy="638175"/>
          </a:xfrm>
          <a:prstGeom prst="rect">
            <a:avLst/>
          </a:prstGeom>
          <a:noFill/>
          <a:ln w="12700">
            <a:noFill/>
          </a:ln>
        </p:spPr>
        <p:txBody>
          <a:bodyPr lIns="90488" tIns="44450" rIns="90488" bIns="44450">
            <a:spAutoFit/>
          </a:bodyPr>
          <a:p>
            <a:pPr eaLnBrk="0" hangingPunct="0">
              <a:buNone/>
            </a:pPr>
            <a:r>
              <a:rPr sz="1800" dirty="0">
                <a:solidFill>
                  <a:srgbClr val="660066"/>
                </a:solidFill>
                <a:latin typeface="Arial" panose="020B0604020202020204" pitchFamily="34" charset="0"/>
                <a:ea typeface="Arial" panose="020B0604020202020204" pitchFamily="34" charset="0"/>
              </a:rPr>
              <a:t>Certificate</a:t>
            </a:r>
            <a:endParaRPr sz="1800" dirty="0">
              <a:solidFill>
                <a:srgbClr val="660066"/>
              </a:solidFill>
              <a:latin typeface="Arial" panose="020B0604020202020204" pitchFamily="34" charset="0"/>
              <a:ea typeface="Arial" panose="020B0604020202020204" pitchFamily="34" charset="0"/>
            </a:endParaRPr>
          </a:p>
          <a:p>
            <a:pPr eaLnBrk="0" hangingPunct="0">
              <a:buNone/>
            </a:pPr>
            <a:r>
              <a:rPr sz="1800" dirty="0">
                <a:solidFill>
                  <a:srgbClr val="660066"/>
                </a:solidFill>
                <a:latin typeface="Arial" panose="020B0604020202020204" pitchFamily="34" charset="0"/>
                <a:ea typeface="Arial" panose="020B0604020202020204" pitchFamily="34" charset="0"/>
              </a:rPr>
              <a:t>Request</a:t>
            </a:r>
            <a:endParaRPr sz="1800" dirty="0">
              <a:solidFill>
                <a:srgbClr val="660066"/>
              </a:solidFill>
              <a:latin typeface="Arial" panose="020B0604020202020204" pitchFamily="34" charset="0"/>
              <a:ea typeface="Arial" panose="020B0604020202020204" pitchFamily="34" charset="0"/>
            </a:endParaRPr>
          </a:p>
        </p:txBody>
      </p:sp>
      <p:pic>
        <p:nvPicPr>
          <p:cNvPr id="25614" name="Picture 14" descr="C:\Documents and Settings\compaq\Desktop\cca-pki\strip1.gif"/>
          <p:cNvPicPr>
            <a:picLocks noChangeAspect="1"/>
          </p:cNvPicPr>
          <p:nvPr/>
        </p:nvPicPr>
        <p:blipFill>
          <a:blip r:embed="rId1"/>
          <a:stretch>
            <a:fillRect/>
          </a:stretch>
        </p:blipFill>
        <p:spPr>
          <a:xfrm>
            <a:off x="1371600" y="593725"/>
            <a:ext cx="7620000" cy="76200"/>
          </a:xfrm>
          <a:prstGeom prst="rect">
            <a:avLst/>
          </a:prstGeom>
          <a:noFill/>
          <a:ln w="9525">
            <a:noFill/>
          </a:ln>
        </p:spPr>
      </p:pic>
      <p:pic>
        <p:nvPicPr>
          <p:cNvPr id="25615" name="Picture 15" descr="C:\Documents and Settings\compaq\Desktop\cca-pki\cca1.gif"/>
          <p:cNvPicPr>
            <a:picLocks noChangeAspect="1"/>
          </p:cNvPicPr>
          <p:nvPr/>
        </p:nvPicPr>
        <p:blipFill>
          <a:blip r:embed="rId2"/>
          <a:stretch>
            <a:fillRect/>
          </a:stretch>
        </p:blipFill>
        <p:spPr>
          <a:xfrm>
            <a:off x="5257800" y="365125"/>
            <a:ext cx="3429000" cy="228600"/>
          </a:xfrm>
          <a:prstGeom prst="rect">
            <a:avLst/>
          </a:prstGeom>
          <a:noFill/>
          <a:ln w="9525">
            <a:noFill/>
          </a:ln>
        </p:spPr>
      </p:pic>
      <p:pic>
        <p:nvPicPr>
          <p:cNvPr id="25616" name="Picture 16" descr="C:\Documents and Settings\compaq\Desktop\cca-pki\logo1.gif"/>
          <p:cNvPicPr>
            <a:picLocks noChangeAspect="1"/>
          </p:cNvPicPr>
          <p:nvPr/>
        </p:nvPicPr>
        <p:blipFill>
          <a:blip r:embed="rId3"/>
          <a:stretch>
            <a:fillRect/>
          </a:stretch>
        </p:blipFill>
        <p:spPr>
          <a:xfrm>
            <a:off x="304800" y="60325"/>
            <a:ext cx="1143000" cy="1143000"/>
          </a:xfrm>
          <a:prstGeom prst="rect">
            <a:avLst/>
          </a:prstGeom>
          <a:noFill/>
          <a:ln w="9525">
            <a:noFill/>
          </a:ln>
        </p:spPr>
      </p:pic>
      <p:pic>
        <p:nvPicPr>
          <p:cNvPr id="25617" name="Picture 17" descr="C:\Program Files\Common Files\Microsoft Shared\Clipart\cagcat50\BS00580_.wmf"/>
          <p:cNvPicPr>
            <a:picLocks noChangeAspect="1"/>
          </p:cNvPicPr>
          <p:nvPr/>
        </p:nvPicPr>
        <p:blipFill>
          <a:blip r:embed="rId4"/>
          <a:stretch>
            <a:fillRect/>
          </a:stretch>
        </p:blipFill>
        <p:spPr>
          <a:xfrm>
            <a:off x="1171575" y="5026025"/>
            <a:ext cx="1600200" cy="1347788"/>
          </a:xfrm>
          <a:prstGeom prst="rect">
            <a:avLst/>
          </a:prstGeom>
          <a:noFill/>
          <a:ln w="9525">
            <a:noFill/>
          </a:ln>
        </p:spPr>
      </p:pic>
      <p:grpSp>
        <p:nvGrpSpPr>
          <p:cNvPr id="25618" name="Group 18"/>
          <p:cNvGrpSpPr/>
          <p:nvPr/>
        </p:nvGrpSpPr>
        <p:grpSpPr>
          <a:xfrm>
            <a:off x="4583113" y="1603375"/>
            <a:ext cx="1236662" cy="4492625"/>
            <a:chOff x="2887" y="1248"/>
            <a:chExt cx="779" cy="2830"/>
          </a:xfrm>
        </p:grpSpPr>
        <p:sp>
          <p:nvSpPr>
            <p:cNvPr id="25635" name="Rectangle 19"/>
            <p:cNvSpPr/>
            <p:nvPr/>
          </p:nvSpPr>
          <p:spPr>
            <a:xfrm>
              <a:off x="2887" y="1248"/>
              <a:ext cx="779" cy="2830"/>
            </a:xfrm>
            <a:prstGeom prst="rect">
              <a:avLst/>
            </a:prstGeom>
            <a:solidFill>
              <a:srgbClr val="FFFFCC"/>
            </a:solidFill>
            <a:ln w="9525" cap="flat" cmpd="sng">
              <a:prstDash val="solid"/>
              <a:miter/>
              <a:headEnd type="none" w="med" len="med"/>
              <a:tailEnd type="none" w="med" len="med"/>
            </a:ln>
            <a:scene3d>
              <a:camera prst="legacyPerspectiveBottom">
                <a:rot lat="0" lon="0" rev="0"/>
              </a:camera>
              <a:lightRig rig="legacyFlat3" dir="t"/>
            </a:scene3d>
            <a:sp3d extrusionH="887400" prstMaterial="legacyMatte">
              <a:bevelT w="13500" h="13500" prst="angle"/>
              <a:bevelB w="13500" h="13500" prst="angle"/>
              <a:extrusionClr>
                <a:srgbClr val="FFFFCC"/>
              </a:extrusionClr>
            </a:sp3d>
          </p:spPr>
          <p:txBody>
            <a:bodyPr wrap="none" lIns="90488" tIns="44450" rIns="90488" bIns="44450" anchor="ctr" anchorCtr="0">
              <a:flatTx/>
            </a:bodyPr>
            <a:p>
              <a:pPr algn="ctr" eaLnBrk="0" hangingPunct="0">
                <a:buNone/>
              </a:pPr>
              <a:endParaRPr sz="1400" b="1" dirty="0">
                <a:solidFill>
                  <a:schemeClr val="bg2"/>
                </a:solidFill>
                <a:latin typeface="Arial" panose="020B0604020202020204" pitchFamily="34" charset="0"/>
                <a:ea typeface="Arial" panose="020B0604020202020204" pitchFamily="34" charset="0"/>
              </a:endParaRPr>
            </a:p>
          </p:txBody>
        </p:sp>
        <p:sp>
          <p:nvSpPr>
            <p:cNvPr id="25636" name="Line 20"/>
            <p:cNvSpPr/>
            <p:nvPr/>
          </p:nvSpPr>
          <p:spPr>
            <a:xfrm>
              <a:off x="2898" y="2158"/>
              <a:ext cx="754" cy="0"/>
            </a:xfrm>
            <a:prstGeom prst="line">
              <a:avLst/>
            </a:prstGeom>
            <a:ln w="12700" cap="flat" cmpd="sng">
              <a:solidFill>
                <a:schemeClr val="bg2"/>
              </a:solidFill>
              <a:prstDash val="solid"/>
              <a:headEnd type="none" w="med" len="med"/>
              <a:tailEnd type="none" w="med" len="med"/>
            </a:ln>
          </p:spPr>
        </p:sp>
        <p:sp>
          <p:nvSpPr>
            <p:cNvPr id="25637" name="Line 21"/>
            <p:cNvSpPr/>
            <p:nvPr/>
          </p:nvSpPr>
          <p:spPr>
            <a:xfrm>
              <a:off x="2898" y="2542"/>
              <a:ext cx="754" cy="0"/>
            </a:xfrm>
            <a:prstGeom prst="line">
              <a:avLst/>
            </a:prstGeom>
            <a:ln w="12700" cap="flat" cmpd="sng">
              <a:solidFill>
                <a:schemeClr val="bg2"/>
              </a:solidFill>
              <a:prstDash val="solid"/>
              <a:headEnd type="none" w="med" len="med"/>
              <a:tailEnd type="none" w="med" len="med"/>
            </a:ln>
          </p:spPr>
        </p:sp>
        <p:sp>
          <p:nvSpPr>
            <p:cNvPr id="25638" name="Line 22"/>
            <p:cNvSpPr/>
            <p:nvPr/>
          </p:nvSpPr>
          <p:spPr>
            <a:xfrm>
              <a:off x="2898" y="3166"/>
              <a:ext cx="754" cy="0"/>
            </a:xfrm>
            <a:prstGeom prst="line">
              <a:avLst/>
            </a:prstGeom>
            <a:ln w="12700" cap="flat" cmpd="sng">
              <a:solidFill>
                <a:schemeClr val="bg2"/>
              </a:solidFill>
              <a:prstDash val="solid"/>
              <a:headEnd type="none" w="med" len="med"/>
              <a:tailEnd type="none" w="med" len="med"/>
            </a:ln>
          </p:spPr>
        </p:sp>
        <p:sp>
          <p:nvSpPr>
            <p:cNvPr id="25639" name="Line 23"/>
            <p:cNvSpPr/>
            <p:nvPr/>
          </p:nvSpPr>
          <p:spPr>
            <a:xfrm>
              <a:off x="2898" y="3502"/>
              <a:ext cx="754" cy="0"/>
            </a:xfrm>
            <a:prstGeom prst="line">
              <a:avLst/>
            </a:prstGeom>
            <a:ln w="12700" cap="flat" cmpd="sng">
              <a:solidFill>
                <a:schemeClr val="bg2"/>
              </a:solidFill>
              <a:prstDash val="solid"/>
              <a:headEnd type="none" w="med" len="med"/>
              <a:tailEnd type="none" w="med" len="med"/>
            </a:ln>
          </p:spPr>
        </p:sp>
        <p:sp>
          <p:nvSpPr>
            <p:cNvPr id="25640" name="Text Box 24"/>
            <p:cNvSpPr txBox="1"/>
            <p:nvPr/>
          </p:nvSpPr>
          <p:spPr>
            <a:xfrm>
              <a:off x="2946" y="1534"/>
              <a:ext cx="624" cy="192"/>
            </a:xfrm>
            <a:prstGeom prst="rect">
              <a:avLst/>
            </a:prstGeom>
            <a:noFill/>
            <a:ln w="9525">
              <a:noFill/>
            </a:ln>
          </p:spPr>
          <p:txBody>
            <a:bodyPr wrap="none">
              <a:spAutoFit/>
            </a:bodyPr>
            <a:p>
              <a:pPr>
                <a:buNone/>
              </a:pPr>
              <a:r>
                <a:rPr sz="1400" dirty="0">
                  <a:latin typeface="Times New Roman" panose="02020603050405020304" pitchFamily="18" charset="0"/>
                  <a:ea typeface="Arial" panose="020B0604020202020204" pitchFamily="34" charset="0"/>
                </a:rPr>
                <a:t>User Name</a:t>
              </a:r>
              <a:endParaRPr sz="1400" dirty="0">
                <a:latin typeface="Times New Roman" panose="02020603050405020304" pitchFamily="18" charset="0"/>
                <a:ea typeface="Arial" panose="020B0604020202020204" pitchFamily="34" charset="0"/>
              </a:endParaRPr>
            </a:p>
          </p:txBody>
        </p:sp>
        <p:sp>
          <p:nvSpPr>
            <p:cNvPr id="25641" name="Text Box 25"/>
            <p:cNvSpPr txBox="1"/>
            <p:nvPr/>
          </p:nvSpPr>
          <p:spPr>
            <a:xfrm>
              <a:off x="2946" y="2254"/>
              <a:ext cx="617" cy="326"/>
            </a:xfrm>
            <a:prstGeom prst="rect">
              <a:avLst/>
            </a:prstGeom>
            <a:noFill/>
            <a:ln w="9525">
              <a:noFill/>
            </a:ln>
          </p:spPr>
          <p:txBody>
            <a:bodyPr wrap="none">
              <a:spAutoFit/>
            </a:bodyPr>
            <a:p>
              <a:pPr>
                <a:buNone/>
              </a:pPr>
              <a:r>
                <a:rPr sz="1400" dirty="0">
                  <a:latin typeface="Times New Roman" panose="02020603050405020304" pitchFamily="18" charset="0"/>
                  <a:ea typeface="Arial" panose="020B0604020202020204" pitchFamily="34" charset="0"/>
                </a:rPr>
                <a:t>User’s </a:t>
              </a:r>
              <a:endParaRPr sz="1400" dirty="0">
                <a:latin typeface="Times New Roman" panose="02020603050405020304" pitchFamily="18" charset="0"/>
                <a:ea typeface="Arial" panose="020B0604020202020204" pitchFamily="34" charset="0"/>
              </a:endParaRPr>
            </a:p>
            <a:p>
              <a:pPr>
                <a:buNone/>
              </a:pPr>
              <a:r>
                <a:rPr sz="1400" dirty="0">
                  <a:latin typeface="Times New Roman" panose="02020603050405020304" pitchFamily="18" charset="0"/>
                  <a:ea typeface="Arial" panose="020B0604020202020204" pitchFamily="34" charset="0"/>
                </a:rPr>
                <a:t>Public Key</a:t>
              </a:r>
              <a:endParaRPr sz="1400" dirty="0">
                <a:latin typeface="Times New Roman" panose="02020603050405020304" pitchFamily="18" charset="0"/>
                <a:ea typeface="Arial" panose="020B0604020202020204" pitchFamily="34" charset="0"/>
              </a:endParaRPr>
            </a:p>
          </p:txBody>
        </p:sp>
        <p:sp>
          <p:nvSpPr>
            <p:cNvPr id="25642" name="Text Box 26"/>
            <p:cNvSpPr txBox="1"/>
            <p:nvPr/>
          </p:nvSpPr>
          <p:spPr>
            <a:xfrm>
              <a:off x="2946" y="2590"/>
              <a:ext cx="649" cy="192"/>
            </a:xfrm>
            <a:prstGeom prst="rect">
              <a:avLst/>
            </a:prstGeom>
            <a:noFill/>
            <a:ln w="9525">
              <a:noFill/>
            </a:ln>
          </p:spPr>
          <p:txBody>
            <a:bodyPr wrap="none">
              <a:spAutoFit/>
            </a:bodyPr>
            <a:p>
              <a:pPr>
                <a:buNone/>
              </a:pPr>
              <a:r>
                <a:rPr sz="1400" dirty="0">
                  <a:latin typeface="Times New Roman" panose="02020603050405020304" pitchFamily="18" charset="0"/>
                  <a:ea typeface="Arial" panose="020B0604020202020204" pitchFamily="34" charset="0"/>
                </a:rPr>
                <a:t>CA’s Name</a:t>
              </a:r>
              <a:endParaRPr sz="1400" dirty="0">
                <a:latin typeface="Times New Roman" panose="02020603050405020304" pitchFamily="18" charset="0"/>
                <a:ea typeface="Arial" panose="020B0604020202020204" pitchFamily="34" charset="0"/>
              </a:endParaRPr>
            </a:p>
          </p:txBody>
        </p:sp>
        <p:sp>
          <p:nvSpPr>
            <p:cNvPr id="25643" name="Text Box 27"/>
            <p:cNvSpPr txBox="1"/>
            <p:nvPr/>
          </p:nvSpPr>
          <p:spPr>
            <a:xfrm>
              <a:off x="3042" y="3262"/>
              <a:ext cx="483" cy="192"/>
            </a:xfrm>
            <a:prstGeom prst="rect">
              <a:avLst/>
            </a:prstGeom>
            <a:noFill/>
            <a:ln w="9525">
              <a:noFill/>
            </a:ln>
          </p:spPr>
          <p:txBody>
            <a:bodyPr wrap="none">
              <a:spAutoFit/>
            </a:bodyPr>
            <a:p>
              <a:pPr>
                <a:buNone/>
              </a:pPr>
              <a:r>
                <a:rPr sz="1400" dirty="0">
                  <a:latin typeface="Times New Roman" panose="02020603050405020304" pitchFamily="18" charset="0"/>
                  <a:ea typeface="Arial" panose="020B0604020202020204" pitchFamily="34" charset="0"/>
                </a:rPr>
                <a:t>Validity</a:t>
              </a:r>
              <a:endParaRPr sz="1400" dirty="0">
                <a:latin typeface="Times New Roman" panose="02020603050405020304" pitchFamily="18" charset="0"/>
                <a:ea typeface="Arial" panose="020B0604020202020204" pitchFamily="34" charset="0"/>
              </a:endParaRPr>
            </a:p>
          </p:txBody>
        </p:sp>
        <p:sp>
          <p:nvSpPr>
            <p:cNvPr id="25644" name="Text Box 28"/>
            <p:cNvSpPr txBox="1"/>
            <p:nvPr/>
          </p:nvSpPr>
          <p:spPr>
            <a:xfrm>
              <a:off x="2994" y="3550"/>
              <a:ext cx="573" cy="460"/>
            </a:xfrm>
            <a:prstGeom prst="rect">
              <a:avLst/>
            </a:prstGeom>
            <a:noFill/>
            <a:ln w="9525">
              <a:noFill/>
            </a:ln>
          </p:spPr>
          <p:txBody>
            <a:bodyPr wrap="none">
              <a:spAutoFit/>
            </a:bodyPr>
            <a:p>
              <a:pPr>
                <a:buNone/>
              </a:pPr>
              <a:r>
                <a:rPr sz="1400" dirty="0">
                  <a:latin typeface="Times New Roman" panose="02020603050405020304" pitchFamily="18" charset="0"/>
                  <a:ea typeface="Arial" panose="020B0604020202020204" pitchFamily="34" charset="0"/>
                </a:rPr>
                <a:t>Digital </a:t>
              </a:r>
              <a:endParaRPr sz="1400" dirty="0">
                <a:latin typeface="Times New Roman" panose="02020603050405020304" pitchFamily="18" charset="0"/>
                <a:ea typeface="Arial" panose="020B0604020202020204" pitchFamily="34" charset="0"/>
              </a:endParaRPr>
            </a:p>
            <a:p>
              <a:pPr>
                <a:buNone/>
              </a:pPr>
              <a:r>
                <a:rPr sz="1400" dirty="0">
                  <a:latin typeface="Times New Roman" panose="02020603050405020304" pitchFamily="18" charset="0"/>
                  <a:ea typeface="Arial" panose="020B0604020202020204" pitchFamily="34" charset="0"/>
                </a:rPr>
                <a:t>Signature </a:t>
              </a:r>
              <a:endParaRPr sz="1400" dirty="0">
                <a:latin typeface="Times New Roman" panose="02020603050405020304" pitchFamily="18" charset="0"/>
                <a:ea typeface="Arial" panose="020B0604020202020204" pitchFamily="34" charset="0"/>
              </a:endParaRPr>
            </a:p>
            <a:p>
              <a:pPr>
                <a:buNone/>
              </a:pPr>
              <a:r>
                <a:rPr sz="1400" dirty="0">
                  <a:latin typeface="Times New Roman" panose="02020603050405020304" pitchFamily="18" charset="0"/>
                  <a:ea typeface="Arial" panose="020B0604020202020204" pitchFamily="34" charset="0"/>
                </a:rPr>
                <a:t>of CA</a:t>
              </a:r>
              <a:endParaRPr sz="1400" dirty="0">
                <a:latin typeface="Times New Roman" panose="02020603050405020304" pitchFamily="18" charset="0"/>
                <a:ea typeface="Arial" panose="020B0604020202020204" pitchFamily="34" charset="0"/>
              </a:endParaRPr>
            </a:p>
          </p:txBody>
        </p:sp>
        <p:sp>
          <p:nvSpPr>
            <p:cNvPr id="25645" name="Line 29"/>
            <p:cNvSpPr/>
            <p:nvPr/>
          </p:nvSpPr>
          <p:spPr>
            <a:xfrm>
              <a:off x="2898" y="2830"/>
              <a:ext cx="754" cy="0"/>
            </a:xfrm>
            <a:prstGeom prst="line">
              <a:avLst/>
            </a:prstGeom>
            <a:ln w="12700" cap="flat" cmpd="sng">
              <a:solidFill>
                <a:schemeClr val="bg2"/>
              </a:solidFill>
              <a:prstDash val="solid"/>
              <a:headEnd type="none" w="med" len="med"/>
              <a:tailEnd type="none" w="med" len="med"/>
            </a:ln>
          </p:spPr>
        </p:sp>
        <p:sp>
          <p:nvSpPr>
            <p:cNvPr id="25646" name="Text Box 30"/>
            <p:cNvSpPr txBox="1"/>
            <p:nvPr/>
          </p:nvSpPr>
          <p:spPr>
            <a:xfrm>
              <a:off x="2994" y="2830"/>
              <a:ext cx="617" cy="326"/>
            </a:xfrm>
            <a:prstGeom prst="rect">
              <a:avLst/>
            </a:prstGeom>
            <a:noFill/>
            <a:ln w="9525">
              <a:noFill/>
            </a:ln>
          </p:spPr>
          <p:txBody>
            <a:bodyPr wrap="none">
              <a:spAutoFit/>
            </a:bodyPr>
            <a:p>
              <a:pPr>
                <a:buNone/>
              </a:pPr>
              <a:r>
                <a:rPr sz="1400" dirty="0">
                  <a:latin typeface="Times New Roman" panose="02020603050405020304" pitchFamily="18" charset="0"/>
                  <a:ea typeface="Arial" panose="020B0604020202020204" pitchFamily="34" charset="0"/>
                </a:rPr>
                <a:t>Certificate </a:t>
              </a:r>
              <a:endParaRPr sz="1400" dirty="0">
                <a:latin typeface="Times New Roman" panose="02020603050405020304" pitchFamily="18" charset="0"/>
                <a:ea typeface="Arial" panose="020B0604020202020204" pitchFamily="34" charset="0"/>
              </a:endParaRPr>
            </a:p>
            <a:p>
              <a:pPr>
                <a:buNone/>
              </a:pPr>
              <a:r>
                <a:rPr sz="1400" dirty="0">
                  <a:latin typeface="Times New Roman" panose="02020603050405020304" pitchFamily="18" charset="0"/>
                  <a:ea typeface="Arial" panose="020B0604020202020204" pitchFamily="34" charset="0"/>
                </a:rPr>
                <a:t>Class</a:t>
              </a:r>
              <a:endParaRPr sz="1400" dirty="0">
                <a:latin typeface="Times New Roman" panose="02020603050405020304" pitchFamily="18" charset="0"/>
                <a:ea typeface="Arial" panose="020B0604020202020204" pitchFamily="34" charset="0"/>
              </a:endParaRPr>
            </a:p>
          </p:txBody>
        </p:sp>
        <p:sp>
          <p:nvSpPr>
            <p:cNvPr id="25647" name="Line 31"/>
            <p:cNvSpPr/>
            <p:nvPr/>
          </p:nvSpPr>
          <p:spPr>
            <a:xfrm>
              <a:off x="2898" y="1726"/>
              <a:ext cx="754" cy="0"/>
            </a:xfrm>
            <a:prstGeom prst="line">
              <a:avLst/>
            </a:prstGeom>
            <a:ln w="12700" cap="flat" cmpd="sng">
              <a:solidFill>
                <a:schemeClr val="bg2"/>
              </a:solidFill>
              <a:prstDash val="solid"/>
              <a:headEnd type="none" w="med" len="med"/>
              <a:tailEnd type="none" w="med" len="med"/>
            </a:ln>
          </p:spPr>
        </p:sp>
        <p:sp>
          <p:nvSpPr>
            <p:cNvPr id="25648" name="Text Box 32"/>
            <p:cNvSpPr txBox="1"/>
            <p:nvPr/>
          </p:nvSpPr>
          <p:spPr>
            <a:xfrm>
              <a:off x="2898" y="1822"/>
              <a:ext cx="704" cy="326"/>
            </a:xfrm>
            <a:prstGeom prst="rect">
              <a:avLst/>
            </a:prstGeom>
            <a:noFill/>
            <a:ln w="9525">
              <a:noFill/>
            </a:ln>
          </p:spPr>
          <p:txBody>
            <a:bodyPr wrap="none">
              <a:spAutoFit/>
            </a:bodyPr>
            <a:p>
              <a:pPr>
                <a:buNone/>
              </a:pPr>
              <a:r>
                <a:rPr sz="1400" dirty="0">
                  <a:latin typeface="Times New Roman" panose="02020603050405020304" pitchFamily="18" charset="0"/>
                  <a:ea typeface="Arial" panose="020B0604020202020204" pitchFamily="34" charset="0"/>
                </a:rPr>
                <a:t>User’s Email</a:t>
              </a:r>
              <a:endParaRPr sz="1400" dirty="0">
                <a:latin typeface="Times New Roman" panose="02020603050405020304" pitchFamily="18" charset="0"/>
                <a:ea typeface="Arial" panose="020B0604020202020204" pitchFamily="34" charset="0"/>
              </a:endParaRPr>
            </a:p>
            <a:p>
              <a:pPr>
                <a:buNone/>
              </a:pPr>
              <a:r>
                <a:rPr sz="1400" dirty="0">
                  <a:latin typeface="Times New Roman" panose="02020603050405020304" pitchFamily="18" charset="0"/>
                  <a:ea typeface="Arial" panose="020B0604020202020204" pitchFamily="34" charset="0"/>
                </a:rPr>
                <a:t>Address</a:t>
              </a:r>
              <a:endParaRPr sz="1400" dirty="0">
                <a:latin typeface="Times New Roman" panose="02020603050405020304" pitchFamily="18" charset="0"/>
                <a:ea typeface="Arial" panose="020B0604020202020204" pitchFamily="34" charset="0"/>
              </a:endParaRPr>
            </a:p>
          </p:txBody>
        </p:sp>
        <p:sp>
          <p:nvSpPr>
            <p:cNvPr id="25649" name="Line 33"/>
            <p:cNvSpPr/>
            <p:nvPr/>
          </p:nvSpPr>
          <p:spPr>
            <a:xfrm>
              <a:off x="2898" y="1486"/>
              <a:ext cx="754" cy="0"/>
            </a:xfrm>
            <a:prstGeom prst="line">
              <a:avLst/>
            </a:prstGeom>
            <a:ln w="12700" cap="flat" cmpd="sng">
              <a:solidFill>
                <a:schemeClr val="bg2"/>
              </a:solidFill>
              <a:prstDash val="solid"/>
              <a:headEnd type="none" w="med" len="med"/>
              <a:tailEnd type="none" w="med" len="med"/>
            </a:ln>
          </p:spPr>
        </p:sp>
        <p:sp>
          <p:nvSpPr>
            <p:cNvPr id="25650" name="Text Box 34"/>
            <p:cNvSpPr txBox="1"/>
            <p:nvPr/>
          </p:nvSpPr>
          <p:spPr>
            <a:xfrm>
              <a:off x="2994" y="1294"/>
              <a:ext cx="570" cy="192"/>
            </a:xfrm>
            <a:prstGeom prst="rect">
              <a:avLst/>
            </a:prstGeom>
            <a:noFill/>
            <a:ln w="9525">
              <a:noFill/>
            </a:ln>
          </p:spPr>
          <p:txBody>
            <a:bodyPr wrap="none">
              <a:spAutoFit/>
            </a:bodyPr>
            <a:p>
              <a:pPr>
                <a:buNone/>
              </a:pPr>
              <a:r>
                <a:rPr sz="1400" dirty="0">
                  <a:latin typeface="Times New Roman" panose="02020603050405020304" pitchFamily="18" charset="0"/>
                  <a:ea typeface="Arial" panose="020B0604020202020204" pitchFamily="34" charset="0"/>
                </a:rPr>
                <a:t>Serial No.</a:t>
              </a:r>
              <a:endParaRPr sz="1400" dirty="0">
                <a:latin typeface="Times New Roman" panose="02020603050405020304" pitchFamily="18" charset="0"/>
                <a:ea typeface="Arial" panose="020B0604020202020204" pitchFamily="34" charset="0"/>
              </a:endParaRPr>
            </a:p>
          </p:txBody>
        </p:sp>
      </p:grpSp>
      <p:pic>
        <p:nvPicPr>
          <p:cNvPr id="25619" name="Picture 35" descr="C:\My Documents\My Pictures\ikey1.jpg"/>
          <p:cNvPicPr>
            <a:picLocks noChangeAspect="1"/>
          </p:cNvPicPr>
          <p:nvPr/>
        </p:nvPicPr>
        <p:blipFill>
          <a:blip r:embed="rId5"/>
          <a:stretch>
            <a:fillRect/>
          </a:stretch>
        </p:blipFill>
        <p:spPr>
          <a:xfrm>
            <a:off x="301625" y="4873625"/>
            <a:ext cx="642938" cy="1066800"/>
          </a:xfrm>
          <a:prstGeom prst="rect">
            <a:avLst/>
          </a:prstGeom>
          <a:noFill/>
          <a:ln w="9525">
            <a:noFill/>
          </a:ln>
        </p:spPr>
      </p:pic>
      <p:sp>
        <p:nvSpPr>
          <p:cNvPr id="25620" name="Line 36"/>
          <p:cNvSpPr/>
          <p:nvPr/>
        </p:nvSpPr>
        <p:spPr>
          <a:xfrm>
            <a:off x="866775" y="5330825"/>
            <a:ext cx="381000" cy="76200"/>
          </a:xfrm>
          <a:prstGeom prst="line">
            <a:avLst/>
          </a:prstGeom>
          <a:ln w="9525" cap="flat" cmpd="sng">
            <a:solidFill>
              <a:srgbClr val="009900"/>
            </a:solidFill>
            <a:prstDash val="solid"/>
            <a:headEnd type="none" w="med" len="med"/>
            <a:tailEnd type="triangle" w="med" len="med"/>
          </a:ln>
        </p:spPr>
      </p:sp>
      <p:sp>
        <p:nvSpPr>
          <p:cNvPr id="25621" name="Line 37"/>
          <p:cNvSpPr/>
          <p:nvPr/>
        </p:nvSpPr>
        <p:spPr>
          <a:xfrm flipV="1">
            <a:off x="1781175" y="4264025"/>
            <a:ext cx="304800" cy="838200"/>
          </a:xfrm>
          <a:prstGeom prst="line">
            <a:avLst/>
          </a:prstGeom>
          <a:ln w="9525" cap="flat" cmpd="sng">
            <a:solidFill>
              <a:srgbClr val="009900"/>
            </a:solidFill>
            <a:prstDash val="solid"/>
            <a:headEnd type="none" w="med" len="med"/>
            <a:tailEnd type="triangle" w="med" len="med"/>
          </a:ln>
        </p:spPr>
      </p:sp>
      <p:sp>
        <p:nvSpPr>
          <p:cNvPr id="25622" name="Text Box 38"/>
          <p:cNvSpPr txBox="1"/>
          <p:nvPr/>
        </p:nvSpPr>
        <p:spPr>
          <a:xfrm>
            <a:off x="152400" y="5715000"/>
            <a:ext cx="1162050" cy="581025"/>
          </a:xfrm>
          <a:prstGeom prst="rect">
            <a:avLst/>
          </a:prstGeom>
          <a:noFill/>
          <a:ln w="9525">
            <a:noFill/>
          </a:ln>
        </p:spPr>
        <p:txBody>
          <a:bodyPr wrap="none">
            <a:spAutoFit/>
          </a:bodyPr>
          <a:p>
            <a:pPr>
              <a:buNone/>
            </a:pPr>
            <a:r>
              <a:rPr sz="1600" dirty="0">
                <a:latin typeface="Tahoma" panose="020B0604030504040204" pitchFamily="34" charset="0"/>
                <a:ea typeface="Arial" panose="020B0604020202020204" pitchFamily="34" charset="0"/>
              </a:rPr>
              <a:t>Key pair </a:t>
            </a:r>
            <a:endParaRPr sz="1600" dirty="0">
              <a:latin typeface="Tahoma" panose="020B0604030504040204" pitchFamily="34" charset="0"/>
              <a:ea typeface="Arial" panose="020B0604020202020204" pitchFamily="34" charset="0"/>
            </a:endParaRPr>
          </a:p>
          <a:p>
            <a:pPr>
              <a:buNone/>
            </a:pPr>
            <a:r>
              <a:rPr sz="1600" dirty="0">
                <a:latin typeface="Tahoma" panose="020B0604030504040204" pitchFamily="34" charset="0"/>
                <a:ea typeface="Arial" panose="020B0604020202020204" pitchFamily="34" charset="0"/>
              </a:rPr>
              <a:t>Generation</a:t>
            </a:r>
            <a:endParaRPr sz="1600" dirty="0">
              <a:latin typeface="Tahoma" panose="020B0604030504040204" pitchFamily="34" charset="0"/>
              <a:ea typeface="Arial" panose="020B0604020202020204" pitchFamily="34" charset="0"/>
            </a:endParaRPr>
          </a:p>
        </p:txBody>
      </p:sp>
      <p:sp>
        <p:nvSpPr>
          <p:cNvPr id="25623" name="Text Box 39"/>
          <p:cNvSpPr txBox="1"/>
          <p:nvPr/>
        </p:nvSpPr>
        <p:spPr>
          <a:xfrm>
            <a:off x="312738" y="4813300"/>
            <a:ext cx="823912" cy="304800"/>
          </a:xfrm>
          <a:prstGeom prst="rect">
            <a:avLst/>
          </a:prstGeom>
          <a:noFill/>
          <a:ln w="9525">
            <a:noFill/>
          </a:ln>
        </p:spPr>
        <p:txBody>
          <a:bodyPr wrap="none">
            <a:spAutoFit/>
          </a:bodyPr>
          <a:p>
            <a:pPr>
              <a:buNone/>
            </a:pPr>
            <a:r>
              <a:rPr sz="1400" b="1" dirty="0">
                <a:solidFill>
                  <a:srgbClr val="FF0000"/>
                </a:solidFill>
                <a:latin typeface="Tahoma" panose="020B0604030504040204" pitchFamily="34" charset="0"/>
                <a:ea typeface="Arial" panose="020B0604020202020204" pitchFamily="34" charset="0"/>
              </a:rPr>
              <a:t>Private</a:t>
            </a:r>
            <a:endParaRPr sz="1400" b="1" dirty="0">
              <a:solidFill>
                <a:srgbClr val="FF0000"/>
              </a:solidFill>
              <a:latin typeface="Tahoma" panose="020B0604030504040204" pitchFamily="34" charset="0"/>
              <a:ea typeface="Arial" panose="020B0604020202020204" pitchFamily="34" charset="0"/>
            </a:endParaRPr>
          </a:p>
        </p:txBody>
      </p:sp>
      <p:sp>
        <p:nvSpPr>
          <p:cNvPr id="25624" name="Text Box 40"/>
          <p:cNvSpPr txBox="1"/>
          <p:nvPr/>
        </p:nvSpPr>
        <p:spPr>
          <a:xfrm>
            <a:off x="1936750" y="4495800"/>
            <a:ext cx="730250" cy="304800"/>
          </a:xfrm>
          <a:prstGeom prst="rect">
            <a:avLst/>
          </a:prstGeom>
          <a:noFill/>
          <a:ln w="9525">
            <a:noFill/>
          </a:ln>
        </p:spPr>
        <p:txBody>
          <a:bodyPr wrap="none">
            <a:spAutoFit/>
          </a:bodyPr>
          <a:p>
            <a:pPr>
              <a:buNone/>
            </a:pPr>
            <a:r>
              <a:rPr sz="1400" b="1" i="1" dirty="0">
                <a:solidFill>
                  <a:srgbClr val="009900"/>
                </a:solidFill>
                <a:latin typeface="Tahoma" panose="020B0604030504040204" pitchFamily="34" charset="0"/>
                <a:ea typeface="Arial" panose="020B0604020202020204" pitchFamily="34" charset="0"/>
              </a:rPr>
              <a:t>Public</a:t>
            </a:r>
            <a:endParaRPr sz="1400" b="1" i="1" dirty="0">
              <a:solidFill>
                <a:srgbClr val="009900"/>
              </a:solidFill>
              <a:latin typeface="Tahoma" panose="020B0604030504040204" pitchFamily="34" charset="0"/>
              <a:ea typeface="Arial" panose="020B0604020202020204" pitchFamily="34" charset="0"/>
            </a:endParaRPr>
          </a:p>
        </p:txBody>
      </p:sp>
      <p:sp>
        <p:nvSpPr>
          <p:cNvPr id="25625" name="Text Box 41"/>
          <p:cNvSpPr txBox="1"/>
          <p:nvPr/>
        </p:nvSpPr>
        <p:spPr>
          <a:xfrm>
            <a:off x="6324600" y="4800600"/>
            <a:ext cx="2409825" cy="457200"/>
          </a:xfrm>
          <a:prstGeom prst="rect">
            <a:avLst/>
          </a:prstGeom>
          <a:noFill/>
          <a:ln w="9525">
            <a:noFill/>
          </a:ln>
        </p:spPr>
        <p:txBody>
          <a:bodyPr wrap="none">
            <a:spAutoFit/>
          </a:bodyPr>
          <a:p>
            <a:pPr>
              <a:buNone/>
            </a:pPr>
            <a:r>
              <a:rPr b="1" dirty="0">
                <a:solidFill>
                  <a:srgbClr val="9D392F"/>
                </a:solidFill>
                <a:latin typeface="Tahoma" panose="020B0604030504040204" pitchFamily="34" charset="0"/>
                <a:ea typeface="Arial" panose="020B0604020202020204" pitchFamily="34" charset="0"/>
              </a:rPr>
              <a:t>Web site of CA</a:t>
            </a:r>
            <a:endParaRPr b="1" dirty="0">
              <a:solidFill>
                <a:srgbClr val="9D392F"/>
              </a:solidFill>
              <a:latin typeface="Tahoma" panose="020B0604030504040204" pitchFamily="34" charset="0"/>
              <a:ea typeface="Arial" panose="020B0604020202020204" pitchFamily="34" charset="0"/>
            </a:endParaRPr>
          </a:p>
        </p:txBody>
      </p:sp>
      <p:sp>
        <p:nvSpPr>
          <p:cNvPr id="31786" name="AutoShape 42"/>
          <p:cNvSpPr>
            <a:spLocks noChangeArrowheads="1"/>
          </p:cNvSpPr>
          <p:nvPr/>
        </p:nvSpPr>
        <p:spPr bwMode="auto">
          <a:xfrm>
            <a:off x="6553200" y="2286000"/>
            <a:ext cx="1981200" cy="2286000"/>
          </a:xfrm>
          <a:prstGeom prst="can">
            <a:avLst>
              <a:gd name="adj" fmla="val 28846"/>
            </a:avLst>
          </a:prstGeom>
          <a:solidFill>
            <a:srgbClr val="FFFFCC"/>
          </a:solidFill>
          <a:ln w="9525">
            <a:solidFill>
              <a:schemeClr val="tx2"/>
            </a:solidFill>
            <a:round/>
          </a:ln>
          <a:effectLst>
            <a:prstShdw prst="shdw17" dist="17961" dir="2700000">
              <a:schemeClr val="tx2">
                <a:gamma/>
                <a:shade val="60000"/>
                <a:invGamma/>
              </a:schemeClr>
            </a:prst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5627" name="Rectangle 43"/>
          <p:cNvSpPr/>
          <p:nvPr/>
        </p:nvSpPr>
        <p:spPr>
          <a:xfrm>
            <a:off x="6858000" y="3438525"/>
            <a:ext cx="1474788" cy="1057275"/>
          </a:xfrm>
          <a:prstGeom prst="rect">
            <a:avLst/>
          </a:prstGeom>
          <a:gradFill rotWithShape="0">
            <a:gsLst>
              <a:gs pos="0">
                <a:srgbClr val="99FFCC"/>
              </a:gs>
              <a:gs pos="50000">
                <a:srgbClr val="CBFFE5"/>
              </a:gs>
              <a:gs pos="100000">
                <a:srgbClr val="99FFCC"/>
              </a:gs>
            </a:gsLst>
            <a:lin ang="2700000" scaled="1"/>
            <a:tileRect/>
          </a:gradFill>
          <a:ln w="12700" cap="flat" cmpd="sng">
            <a:solidFill>
              <a:srgbClr val="FF0000"/>
            </a:solidFill>
            <a:prstDash val="solid"/>
            <a:miter/>
            <a:headEnd type="none" w="med" len="med"/>
            <a:tailEnd type="none" w="med" len="med"/>
          </a:ln>
        </p:spPr>
        <p:txBody>
          <a:bodyPr wrap="none" lIns="90488" tIns="44450" rIns="90488" bIns="44450" anchor="ctr" anchorCtr="0"/>
          <a:p>
            <a:pPr algn="ctr" eaLnBrk="0" hangingPunct="0">
              <a:buNone/>
            </a:pPr>
            <a:r>
              <a:rPr sz="1400" dirty="0">
                <a:solidFill>
                  <a:srgbClr val="FF0000"/>
                </a:solidFill>
                <a:latin typeface="Arial" panose="020B0604020202020204" pitchFamily="34" charset="0"/>
                <a:ea typeface="Arial" panose="020B0604020202020204" pitchFamily="34" charset="0"/>
              </a:rPr>
              <a:t>User 1 certificate</a:t>
            </a:r>
            <a:endParaRPr sz="1400" dirty="0">
              <a:solidFill>
                <a:srgbClr val="FF0000"/>
              </a:solidFill>
              <a:latin typeface="Arial" panose="020B0604020202020204" pitchFamily="34" charset="0"/>
              <a:ea typeface="Arial" panose="020B0604020202020204" pitchFamily="34" charset="0"/>
            </a:endParaRPr>
          </a:p>
          <a:p>
            <a:pPr algn="ctr" eaLnBrk="0" hangingPunct="0">
              <a:buNone/>
            </a:pPr>
            <a:endParaRPr sz="1400" dirty="0">
              <a:solidFill>
                <a:srgbClr val="FF0000"/>
              </a:solidFill>
              <a:latin typeface="Arial" panose="020B0604020202020204" pitchFamily="34" charset="0"/>
              <a:ea typeface="Arial" panose="020B0604020202020204" pitchFamily="34" charset="0"/>
            </a:endParaRPr>
          </a:p>
          <a:p>
            <a:pPr algn="ctr" eaLnBrk="0" hangingPunct="0">
              <a:buNone/>
            </a:pPr>
            <a:r>
              <a:rPr sz="1400" dirty="0">
                <a:solidFill>
                  <a:srgbClr val="FF0000"/>
                </a:solidFill>
                <a:latin typeface="Arial" panose="020B0604020202020204" pitchFamily="34" charset="0"/>
                <a:ea typeface="Arial" panose="020B0604020202020204" pitchFamily="34" charset="0"/>
              </a:rPr>
              <a:t>User 2 certificate</a:t>
            </a:r>
            <a:endParaRPr sz="1400" dirty="0">
              <a:solidFill>
                <a:srgbClr val="FF0000"/>
              </a:solidFill>
              <a:latin typeface="Arial" panose="020B0604020202020204" pitchFamily="34" charset="0"/>
              <a:ea typeface="Arial" panose="020B0604020202020204" pitchFamily="34" charset="0"/>
            </a:endParaRPr>
          </a:p>
          <a:p>
            <a:pPr algn="ctr" eaLnBrk="0" hangingPunct="0">
              <a:buNone/>
            </a:pPr>
            <a:r>
              <a:rPr sz="1400" dirty="0">
                <a:solidFill>
                  <a:srgbClr val="FF0000"/>
                </a:solidFill>
                <a:latin typeface="Arial" panose="020B0604020202020204" pitchFamily="34" charset="0"/>
                <a:ea typeface="Arial" panose="020B0604020202020204" pitchFamily="34" charset="0"/>
              </a:rPr>
              <a:t>.</a:t>
            </a:r>
            <a:endParaRPr sz="1400" dirty="0">
              <a:solidFill>
                <a:srgbClr val="FF0000"/>
              </a:solidFill>
              <a:latin typeface="Arial" panose="020B0604020202020204" pitchFamily="34" charset="0"/>
              <a:ea typeface="Arial" panose="020B0604020202020204" pitchFamily="34" charset="0"/>
            </a:endParaRPr>
          </a:p>
        </p:txBody>
      </p:sp>
      <p:sp>
        <p:nvSpPr>
          <p:cNvPr id="25628" name="Line 44"/>
          <p:cNvSpPr/>
          <p:nvPr/>
        </p:nvSpPr>
        <p:spPr>
          <a:xfrm>
            <a:off x="6858000" y="3810000"/>
            <a:ext cx="1474788" cy="0"/>
          </a:xfrm>
          <a:prstGeom prst="line">
            <a:avLst/>
          </a:prstGeom>
          <a:ln w="12700" cap="flat" cmpd="sng">
            <a:solidFill>
              <a:srgbClr val="FF0000"/>
            </a:solidFill>
            <a:prstDash val="solid"/>
            <a:headEnd type="none" w="med" len="med"/>
            <a:tailEnd type="none" w="med" len="med"/>
          </a:ln>
        </p:spPr>
      </p:sp>
      <p:sp>
        <p:nvSpPr>
          <p:cNvPr id="25629" name="Line 45"/>
          <p:cNvSpPr/>
          <p:nvPr/>
        </p:nvSpPr>
        <p:spPr>
          <a:xfrm>
            <a:off x="6858000" y="4191000"/>
            <a:ext cx="1474788" cy="0"/>
          </a:xfrm>
          <a:prstGeom prst="line">
            <a:avLst/>
          </a:prstGeom>
          <a:ln w="12700" cap="flat" cmpd="sng">
            <a:solidFill>
              <a:srgbClr val="FF0000"/>
            </a:solidFill>
            <a:prstDash val="solid"/>
            <a:headEnd type="none" w="med" len="med"/>
            <a:tailEnd type="none" w="med" len="med"/>
          </a:ln>
        </p:spPr>
      </p:sp>
      <p:sp>
        <p:nvSpPr>
          <p:cNvPr id="25630" name="Text Box 46"/>
          <p:cNvSpPr txBox="1"/>
          <p:nvPr/>
        </p:nvSpPr>
        <p:spPr>
          <a:xfrm>
            <a:off x="304800" y="4648200"/>
            <a:ext cx="730250" cy="304800"/>
          </a:xfrm>
          <a:prstGeom prst="rect">
            <a:avLst/>
          </a:prstGeom>
          <a:noFill/>
          <a:ln w="9525">
            <a:noFill/>
          </a:ln>
        </p:spPr>
        <p:txBody>
          <a:bodyPr wrap="none">
            <a:spAutoFit/>
          </a:bodyPr>
          <a:p>
            <a:pPr>
              <a:buNone/>
            </a:pPr>
            <a:r>
              <a:rPr sz="1400" b="1" i="1" dirty="0">
                <a:solidFill>
                  <a:srgbClr val="009900"/>
                </a:solidFill>
                <a:latin typeface="Tahoma" panose="020B0604030504040204" pitchFamily="34" charset="0"/>
                <a:ea typeface="Arial" panose="020B0604020202020204" pitchFamily="34" charset="0"/>
              </a:rPr>
              <a:t>Public</a:t>
            </a:r>
            <a:endParaRPr sz="1400" b="1" i="1" dirty="0">
              <a:solidFill>
                <a:srgbClr val="009900"/>
              </a:solidFill>
              <a:latin typeface="Tahoma" panose="020B0604030504040204" pitchFamily="34" charset="0"/>
              <a:ea typeface="Arial" panose="020B0604020202020204" pitchFamily="34" charset="0"/>
            </a:endParaRPr>
          </a:p>
        </p:txBody>
      </p:sp>
      <p:sp>
        <p:nvSpPr>
          <p:cNvPr id="25631" name="Text Box 47"/>
          <p:cNvSpPr txBox="1"/>
          <p:nvPr/>
        </p:nvSpPr>
        <p:spPr>
          <a:xfrm>
            <a:off x="6858000" y="2909888"/>
            <a:ext cx="1447800" cy="466725"/>
          </a:xfrm>
          <a:prstGeom prst="rect">
            <a:avLst/>
          </a:prstGeom>
          <a:gradFill rotWithShape="0">
            <a:gsLst>
              <a:gs pos="0">
                <a:srgbClr val="FF0000"/>
              </a:gs>
              <a:gs pos="100000">
                <a:srgbClr val="FFA6A6"/>
              </a:gs>
            </a:gsLst>
            <a:lin ang="5400000" scaled="1"/>
            <a:tileRect/>
          </a:gradFill>
          <a:ln w="9525" cap="flat" cmpd="sng">
            <a:solidFill>
              <a:srgbClr val="FF0000"/>
            </a:solidFill>
            <a:prstDash val="solid"/>
            <a:miter/>
            <a:headEnd type="none" w="med" len="med"/>
            <a:tailEnd type="none" w="med" len="med"/>
          </a:ln>
        </p:spPr>
        <p:txBody>
          <a:bodyPr>
            <a:spAutoFit/>
          </a:bodyPr>
          <a:p>
            <a:pPr algn="ctr">
              <a:buNone/>
            </a:pPr>
            <a:r>
              <a:rPr sz="1200" b="1" dirty="0">
                <a:solidFill>
                  <a:srgbClr val="000099"/>
                </a:solidFill>
                <a:latin typeface="Times New Roman" panose="02020603050405020304" pitchFamily="18" charset="0"/>
                <a:ea typeface="Arial" panose="020B0604020202020204" pitchFamily="34" charset="0"/>
              </a:rPr>
              <a:t>License issued </a:t>
            </a:r>
            <a:endParaRPr sz="1200" b="1" dirty="0">
              <a:solidFill>
                <a:srgbClr val="000099"/>
              </a:solidFill>
              <a:latin typeface="Times New Roman" panose="02020603050405020304" pitchFamily="18" charset="0"/>
              <a:ea typeface="Arial" panose="020B0604020202020204" pitchFamily="34" charset="0"/>
            </a:endParaRPr>
          </a:p>
          <a:p>
            <a:pPr algn="ctr">
              <a:buNone/>
            </a:pPr>
            <a:r>
              <a:rPr sz="1200" b="1" dirty="0">
                <a:solidFill>
                  <a:srgbClr val="000099"/>
                </a:solidFill>
                <a:latin typeface="Times New Roman" panose="02020603050405020304" pitchFamily="18" charset="0"/>
                <a:ea typeface="Arial" panose="020B0604020202020204" pitchFamily="34" charset="0"/>
              </a:rPr>
              <a:t>by CCA</a:t>
            </a:r>
            <a:endParaRPr sz="1200" b="1" dirty="0">
              <a:solidFill>
                <a:srgbClr val="000099"/>
              </a:solidFill>
              <a:latin typeface="Times New Roman" panose="02020603050405020304" pitchFamily="18" charset="0"/>
              <a:ea typeface="Arial" panose="020B0604020202020204" pitchFamily="34" charset="0"/>
            </a:endParaRPr>
          </a:p>
        </p:txBody>
      </p:sp>
      <p:sp>
        <p:nvSpPr>
          <p:cNvPr id="25632" name="Oval 48"/>
          <p:cNvSpPr/>
          <p:nvPr/>
        </p:nvSpPr>
        <p:spPr>
          <a:xfrm>
            <a:off x="457200" y="5334000"/>
            <a:ext cx="152400" cy="152400"/>
          </a:xfrm>
          <a:prstGeom prst="ellipse">
            <a:avLst/>
          </a:prstGeom>
          <a:noFill/>
          <a:ln w="28575" cap="flat" cmpd="sng">
            <a:solidFill>
              <a:srgbClr val="FF0000"/>
            </a:solidFill>
            <a:prstDash val="solid"/>
            <a:headEnd type="none" w="med" len="med"/>
            <a:tailEnd type="none" w="med" len="med"/>
          </a:ln>
        </p:spPr>
        <p:txBody>
          <a:bodyPr wrap="none" anchor="ctr" anchorCtr="0"/>
          <a:p>
            <a:pPr>
              <a:buNone/>
            </a:pPr>
            <a:endParaRPr dirty="0">
              <a:latin typeface="Times New Roman" panose="02020603050405020304" pitchFamily="18" charset="0"/>
              <a:ea typeface="Arial" panose="020B0604020202020204" pitchFamily="34" charset="0"/>
            </a:endParaRPr>
          </a:p>
        </p:txBody>
      </p:sp>
      <p:sp>
        <p:nvSpPr>
          <p:cNvPr id="25633" name="Line 49"/>
          <p:cNvSpPr/>
          <p:nvPr/>
        </p:nvSpPr>
        <p:spPr>
          <a:xfrm>
            <a:off x="6172200" y="3429000"/>
            <a:ext cx="0" cy="3200400"/>
          </a:xfrm>
          <a:prstGeom prst="line">
            <a:avLst/>
          </a:prstGeom>
          <a:ln w="28575" cap="flat" cmpd="sng">
            <a:solidFill>
              <a:schemeClr val="tx1"/>
            </a:solidFill>
            <a:prstDash val="solid"/>
            <a:headEnd type="none" w="med" len="med"/>
            <a:tailEnd type="none" w="med" len="med"/>
          </a:ln>
        </p:spPr>
      </p:sp>
      <p:sp>
        <p:nvSpPr>
          <p:cNvPr id="25634" name="Line 50"/>
          <p:cNvSpPr/>
          <p:nvPr/>
        </p:nvSpPr>
        <p:spPr>
          <a:xfrm flipH="1" flipV="1">
            <a:off x="2362200" y="5867400"/>
            <a:ext cx="3810000" cy="762000"/>
          </a:xfrm>
          <a:prstGeom prst="line">
            <a:avLst/>
          </a:prstGeom>
          <a:ln w="28575" cap="flat" cmpd="sng">
            <a:solidFill>
              <a:schemeClr val="tx1"/>
            </a:solidFill>
            <a:prstDash val="solid"/>
            <a:headEnd type="none" w="med" len="med"/>
            <a:tailEnd type="triangle" w="med" len="med"/>
          </a:ln>
        </p:spPr>
      </p:sp>
    </p:spTree>
  </p:cSld>
  <p:clrMapOvr>
    <a:masterClrMapping/>
  </p:clrMapOvr>
  <p:transition>
    <p:cut thruBlk="1"/>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26626" name="Picture 2" descr="C:\Documents and Settings\compaq\Desktop\cca-pki\logo1.gif"/>
          <p:cNvPicPr>
            <a:picLocks noChangeAspect="1"/>
          </p:cNvPicPr>
          <p:nvPr/>
        </p:nvPicPr>
        <p:blipFill>
          <a:blip r:embed="rId1"/>
          <a:stretch>
            <a:fillRect/>
          </a:stretch>
        </p:blipFill>
        <p:spPr>
          <a:xfrm>
            <a:off x="304800" y="228600"/>
            <a:ext cx="1143000" cy="1143000"/>
          </a:xfrm>
          <a:prstGeom prst="rect">
            <a:avLst/>
          </a:prstGeom>
          <a:noFill/>
          <a:ln w="9525">
            <a:noFill/>
          </a:ln>
        </p:spPr>
      </p:pic>
      <p:pic>
        <p:nvPicPr>
          <p:cNvPr id="26627" name="Picture 3" descr="C:\Documents and Settings\compaq\Desktop\cca-pki\strip1.gif">
            <a:hlinkClick r:id="rId2"/>
          </p:cNvPr>
          <p:cNvPicPr>
            <a:picLocks noChangeAspect="1"/>
          </p:cNvPicPr>
          <p:nvPr/>
        </p:nvPicPr>
        <p:blipFill>
          <a:blip r:embed="rId3"/>
          <a:stretch>
            <a:fillRect/>
          </a:stretch>
        </p:blipFill>
        <p:spPr>
          <a:xfrm>
            <a:off x="1371600" y="762000"/>
            <a:ext cx="7620000" cy="76200"/>
          </a:xfrm>
          <a:prstGeom prst="rect">
            <a:avLst/>
          </a:prstGeom>
          <a:noFill/>
          <a:ln w="9525">
            <a:noFill/>
          </a:ln>
        </p:spPr>
      </p:pic>
      <p:pic>
        <p:nvPicPr>
          <p:cNvPr id="26628" name="Picture 4" descr="C:\Documents and Settings\compaq\Desktop\cca-pki\cca1.gif"/>
          <p:cNvPicPr>
            <a:picLocks noChangeAspect="1"/>
          </p:cNvPicPr>
          <p:nvPr/>
        </p:nvPicPr>
        <p:blipFill>
          <a:blip r:embed="rId4"/>
          <a:stretch>
            <a:fillRect/>
          </a:stretch>
        </p:blipFill>
        <p:spPr>
          <a:xfrm>
            <a:off x="5257800" y="533400"/>
            <a:ext cx="3429000" cy="228600"/>
          </a:xfrm>
          <a:prstGeom prst="rect">
            <a:avLst/>
          </a:prstGeom>
          <a:noFill/>
          <a:ln w="9525">
            <a:noFill/>
          </a:ln>
        </p:spPr>
      </p:pic>
      <p:pic>
        <p:nvPicPr>
          <p:cNvPr id="26629" name="Picture 5" descr="C:\Documents and Settings\compaq\Application Data\Microsoft\Media Catalog\Downloaded Clips\cl23\j0088566.wmf">
            <a:hlinkClick r:id="rId5"/>
          </p:cNvPr>
          <p:cNvPicPr>
            <a:picLocks noChangeAspect="1"/>
          </p:cNvPicPr>
          <p:nvPr/>
        </p:nvPicPr>
        <p:blipFill>
          <a:blip r:embed="rId6"/>
          <a:stretch>
            <a:fillRect/>
          </a:stretch>
        </p:blipFill>
        <p:spPr>
          <a:xfrm>
            <a:off x="7162800" y="5486400"/>
            <a:ext cx="1066800" cy="939800"/>
          </a:xfrm>
          <a:prstGeom prst="rect">
            <a:avLst/>
          </a:prstGeom>
          <a:noFill/>
          <a:ln w="9525">
            <a:noFill/>
          </a:ln>
        </p:spPr>
      </p:pic>
      <p:sp>
        <p:nvSpPr>
          <p:cNvPr id="26630" name="Text Box 6"/>
          <p:cNvSpPr txBox="1"/>
          <p:nvPr/>
        </p:nvSpPr>
        <p:spPr>
          <a:xfrm>
            <a:off x="6332538" y="6324600"/>
            <a:ext cx="2811462" cy="304800"/>
          </a:xfrm>
          <a:prstGeom prst="rect">
            <a:avLst/>
          </a:prstGeom>
          <a:noFill/>
          <a:ln w="9525">
            <a:noFill/>
          </a:ln>
        </p:spPr>
        <p:txBody>
          <a:bodyPr wrap="none">
            <a:spAutoFit/>
          </a:bodyPr>
          <a:p>
            <a:pPr>
              <a:buNone/>
            </a:pPr>
            <a:r>
              <a:rPr sz="1400" dirty="0">
                <a:solidFill>
                  <a:srgbClr val="000099"/>
                </a:solidFill>
                <a:latin typeface="Times New Roman" panose="02020603050405020304" pitchFamily="18" charset="0"/>
                <a:ea typeface="Arial" panose="020B0604020202020204" pitchFamily="34" charset="0"/>
              </a:rPr>
              <a:t>Click for certificate generation demo</a:t>
            </a:r>
            <a:endParaRPr sz="1400" dirty="0">
              <a:solidFill>
                <a:srgbClr val="000099"/>
              </a:solidFill>
              <a:latin typeface="Times New Roman" panose="02020603050405020304" pitchFamily="18" charset="0"/>
              <a:ea typeface="Arial" panose="020B0604020202020204" pitchFamily="34" charset="0"/>
            </a:endParaRPr>
          </a:p>
        </p:txBody>
      </p:sp>
      <p:sp>
        <p:nvSpPr>
          <p:cNvPr id="26631" name="Text Box 7"/>
          <p:cNvSpPr txBox="1"/>
          <p:nvPr/>
        </p:nvSpPr>
        <p:spPr>
          <a:xfrm>
            <a:off x="2286000" y="1219200"/>
            <a:ext cx="184150" cy="457200"/>
          </a:xfrm>
          <a:prstGeom prst="rect">
            <a:avLst/>
          </a:prstGeom>
          <a:noFill/>
          <a:ln w="9525">
            <a:noFill/>
          </a:ln>
        </p:spPr>
        <p:txBody>
          <a:bodyPr wrap="none">
            <a:spAutoFit/>
          </a:bodyPr>
          <a:p>
            <a:pPr>
              <a:buNone/>
            </a:pPr>
            <a:endParaRPr dirty="0">
              <a:latin typeface="Times New Roman" panose="02020603050405020304" pitchFamily="18" charset="0"/>
              <a:ea typeface="Arial" panose="020B0604020202020204" pitchFamily="34" charset="0"/>
            </a:endParaRPr>
          </a:p>
        </p:txBody>
      </p:sp>
      <p:sp>
        <p:nvSpPr>
          <p:cNvPr id="26632" name="Text Box 8"/>
          <p:cNvSpPr txBox="1"/>
          <p:nvPr/>
        </p:nvSpPr>
        <p:spPr>
          <a:xfrm>
            <a:off x="685800" y="1143000"/>
            <a:ext cx="7848600" cy="457200"/>
          </a:xfrm>
          <a:prstGeom prst="rect">
            <a:avLst/>
          </a:prstGeom>
          <a:noFill/>
          <a:ln w="9525">
            <a:noFill/>
          </a:ln>
        </p:spPr>
        <p:txBody>
          <a:bodyPr>
            <a:spAutoFit/>
          </a:bodyPr>
          <a:p>
            <a:pPr>
              <a:spcBef>
                <a:spcPct val="50000"/>
              </a:spcBef>
              <a:buNone/>
            </a:pPr>
            <a:endParaRPr dirty="0">
              <a:latin typeface="Times New Roman" panose="02020603050405020304" pitchFamily="18" charset="0"/>
              <a:ea typeface="Arial" panose="020B0604020202020204" pitchFamily="34" charset="0"/>
            </a:endParaRPr>
          </a:p>
        </p:txBody>
      </p:sp>
      <p:sp>
        <p:nvSpPr>
          <p:cNvPr id="26633" name="Text Box 9"/>
          <p:cNvSpPr txBox="1"/>
          <p:nvPr/>
        </p:nvSpPr>
        <p:spPr>
          <a:xfrm>
            <a:off x="457200" y="1181100"/>
            <a:ext cx="8001000" cy="4838700"/>
          </a:xfrm>
          <a:prstGeom prst="rect">
            <a:avLst/>
          </a:prstGeom>
          <a:noFill/>
          <a:ln w="9525">
            <a:noFill/>
          </a:ln>
        </p:spPr>
        <p:txBody>
          <a:bodyPr>
            <a:spAutoFit/>
          </a:bodyPr>
          <a:p>
            <a:pPr>
              <a:spcBef>
                <a:spcPct val="50000"/>
              </a:spcBef>
              <a:buNone/>
            </a:pPr>
            <a:r>
              <a:rPr dirty="0">
                <a:solidFill>
                  <a:srgbClr val="FF0000"/>
                </a:solidFill>
                <a:latin typeface="Arial Black" panose="020B0A04020102020204" pitchFamily="34" charset="0"/>
                <a:ea typeface="Arial" panose="020B0604020202020204" pitchFamily="34" charset="0"/>
              </a:rPr>
              <a:t>Private key of CA or CCA require highest level of security</a:t>
            </a:r>
            <a:endParaRPr dirty="0">
              <a:solidFill>
                <a:srgbClr val="FF0000"/>
              </a:solidFill>
              <a:latin typeface="Arial Black" panose="020B0A04020102020204" pitchFamily="34" charset="0"/>
              <a:ea typeface="Arial" panose="020B0604020202020204" pitchFamily="34" charset="0"/>
            </a:endParaRPr>
          </a:p>
          <a:p>
            <a:pPr>
              <a:spcBef>
                <a:spcPct val="50000"/>
              </a:spcBef>
              <a:buNone/>
            </a:pPr>
            <a:endParaRPr dirty="0">
              <a:solidFill>
                <a:srgbClr val="FF0000"/>
              </a:solidFill>
              <a:latin typeface="Arial Black" panose="020B0A04020102020204" pitchFamily="34" charset="0"/>
              <a:ea typeface="Arial" panose="020B0604020202020204" pitchFamily="34" charset="0"/>
            </a:endParaRPr>
          </a:p>
          <a:p>
            <a:pPr>
              <a:spcBef>
                <a:spcPct val="50000"/>
              </a:spcBef>
              <a:buNone/>
            </a:pPr>
            <a:r>
              <a:rPr dirty="0">
                <a:solidFill>
                  <a:srgbClr val="FF0000"/>
                </a:solidFill>
                <a:latin typeface="Arial Black" panose="020B0A04020102020204" pitchFamily="34" charset="0"/>
                <a:ea typeface="Arial" panose="020B0604020202020204" pitchFamily="34" charset="0"/>
              </a:rPr>
              <a:t>Hardware Security Module (HSM) is used for storing the Private Key</a:t>
            </a:r>
            <a:endParaRPr dirty="0">
              <a:solidFill>
                <a:srgbClr val="FF0000"/>
              </a:solidFill>
              <a:latin typeface="Arial Black" panose="020B0A04020102020204" pitchFamily="34" charset="0"/>
              <a:ea typeface="Arial" panose="020B0604020202020204" pitchFamily="34" charset="0"/>
            </a:endParaRPr>
          </a:p>
          <a:p>
            <a:pPr>
              <a:spcBef>
                <a:spcPct val="50000"/>
              </a:spcBef>
              <a:buNone/>
            </a:pPr>
            <a:endParaRPr dirty="0">
              <a:solidFill>
                <a:srgbClr val="FF0000"/>
              </a:solidFill>
              <a:latin typeface="Arial Black" panose="020B0A04020102020204" pitchFamily="34" charset="0"/>
              <a:ea typeface="Arial" panose="020B0604020202020204" pitchFamily="34" charset="0"/>
            </a:endParaRPr>
          </a:p>
          <a:p>
            <a:pPr>
              <a:spcBef>
                <a:spcPct val="50000"/>
              </a:spcBef>
              <a:buNone/>
            </a:pPr>
            <a:r>
              <a:rPr dirty="0">
                <a:solidFill>
                  <a:srgbClr val="FF0000"/>
                </a:solidFill>
                <a:latin typeface="Arial Black" panose="020B0A04020102020204" pitchFamily="34" charset="0"/>
                <a:ea typeface="Arial" panose="020B0604020202020204" pitchFamily="34" charset="0"/>
              </a:rPr>
              <a:t>More than one person are required for signing</a:t>
            </a:r>
            <a:endParaRPr dirty="0">
              <a:solidFill>
                <a:srgbClr val="FF0000"/>
              </a:solidFill>
              <a:latin typeface="Arial Black" panose="020B0A04020102020204" pitchFamily="34" charset="0"/>
              <a:ea typeface="Arial" panose="020B0604020202020204" pitchFamily="34" charset="0"/>
            </a:endParaRPr>
          </a:p>
          <a:p>
            <a:pPr>
              <a:spcBef>
                <a:spcPct val="50000"/>
              </a:spcBef>
              <a:buNone/>
            </a:pPr>
            <a:endParaRPr dirty="0">
              <a:solidFill>
                <a:srgbClr val="FF0000"/>
              </a:solidFill>
              <a:latin typeface="Arial Black" panose="020B0A04020102020204" pitchFamily="34" charset="0"/>
              <a:ea typeface="Arial" panose="020B0604020202020204" pitchFamily="34" charset="0"/>
            </a:endParaRPr>
          </a:p>
          <a:p>
            <a:pPr>
              <a:spcBef>
                <a:spcPct val="50000"/>
              </a:spcBef>
              <a:buNone/>
            </a:pPr>
            <a:r>
              <a:rPr dirty="0">
                <a:solidFill>
                  <a:srgbClr val="FF0000"/>
                </a:solidFill>
                <a:latin typeface="Arial Black" panose="020B0A04020102020204" pitchFamily="34" charset="0"/>
                <a:ea typeface="Arial" panose="020B0604020202020204" pitchFamily="34" charset="0"/>
              </a:rPr>
              <a:t>HSM is housed in a strong room with video surveillance on 24x7 basis.</a:t>
            </a:r>
            <a:endParaRPr dirty="0">
              <a:solidFill>
                <a:srgbClr val="FF0000"/>
              </a:solidFill>
              <a:latin typeface="Arial Black" panose="020B0A04020102020204" pitchFamily="34" charset="0"/>
              <a:ea typeface="Arial" panose="020B0604020202020204" pitchFamily="34" charset="0"/>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ctrTitle"/>
          </p:nvPr>
        </p:nvSpPr>
        <p:spPr>
          <a:xfrm>
            <a:off x="1524000" y="457200"/>
            <a:ext cx="6172200" cy="1143000"/>
          </a:xfrm>
          <a:ln/>
        </p:spPr>
        <p:txBody>
          <a:bodyPr vert="horz" wrap="square" lIns="91440" tIns="45720" rIns="91440" bIns="45720" anchor="ctr" anchorCtr="0"/>
          <a:p>
            <a:pPr eaLnBrk="1" hangingPunct="1">
              <a:buClrTx/>
              <a:buSzTx/>
              <a:buFontTx/>
              <a:buNone/>
            </a:pPr>
            <a:r>
              <a:rPr dirty="0">
                <a:solidFill>
                  <a:srgbClr val="FF0000"/>
                </a:solidFill>
                <a:latin typeface="Verdana" panose="020B0604030504040204" pitchFamily="34" charset="0"/>
              </a:rPr>
              <a:t>Trust Path</a:t>
            </a:r>
            <a:endParaRPr dirty="0">
              <a:solidFill>
                <a:srgbClr val="FF0000"/>
              </a:solidFill>
              <a:latin typeface="Verdana" panose="020B0604030504040204" pitchFamily="34" charset="0"/>
            </a:endParaRPr>
          </a:p>
        </p:txBody>
      </p:sp>
      <p:pic>
        <p:nvPicPr>
          <p:cNvPr id="27651" name="Picture 3"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27652" name="Picture 4"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27653" name="Picture 5"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
        <p:nvSpPr>
          <p:cNvPr id="27654" name="Rectangle 6"/>
          <p:cNvSpPr/>
          <p:nvPr/>
        </p:nvSpPr>
        <p:spPr>
          <a:xfrm>
            <a:off x="685800" y="1371600"/>
            <a:ext cx="7772400" cy="4114800"/>
          </a:xfrm>
          <a:prstGeom prst="rect">
            <a:avLst/>
          </a:prstGeom>
          <a:noFill/>
          <a:ln w="9525">
            <a:noFill/>
          </a:ln>
        </p:spPr>
        <p:txBody>
          <a:bodyPr lIns="92075" tIns="46038" rIns="92075" bIns="46038"/>
          <a:p>
            <a:pPr>
              <a:spcBef>
                <a:spcPct val="20000"/>
              </a:spcBef>
              <a:buChar char="•"/>
            </a:pPr>
            <a:r>
              <a:rPr sz="2800" dirty="0">
                <a:solidFill>
                  <a:srgbClr val="CC3300"/>
                </a:solidFill>
                <a:latin typeface="Verdana" panose="020B0604030504040204" pitchFamily="34" charset="0"/>
                <a:ea typeface="Arial" panose="020B0604020202020204" pitchFamily="34" charset="0"/>
              </a:rPr>
              <a:t>Controller is the Root certifying authority responsible for regulating Certifying Authorities (CAs)</a:t>
            </a:r>
            <a:endParaRPr sz="2800" dirty="0">
              <a:solidFill>
                <a:srgbClr val="CC3300"/>
              </a:solidFill>
              <a:latin typeface="Verdana" panose="020B0604030504040204" pitchFamily="34" charset="0"/>
              <a:ea typeface="Arial" panose="020B0604020202020204" pitchFamily="34" charset="0"/>
            </a:endParaRPr>
          </a:p>
          <a:p>
            <a:pPr>
              <a:spcBef>
                <a:spcPct val="20000"/>
              </a:spcBef>
              <a:buChar char="•"/>
            </a:pPr>
            <a:r>
              <a:rPr sz="2800" dirty="0">
                <a:solidFill>
                  <a:srgbClr val="CC3300"/>
                </a:solidFill>
                <a:latin typeface="Verdana" panose="020B0604030504040204" pitchFamily="34" charset="0"/>
                <a:ea typeface="Arial" panose="020B0604020202020204" pitchFamily="34" charset="0"/>
              </a:rPr>
              <a:t> </a:t>
            </a:r>
            <a:r>
              <a:rPr sz="2800" dirty="0">
                <a:solidFill>
                  <a:srgbClr val="000099"/>
                </a:solidFill>
                <a:latin typeface="Verdana" panose="020B0604030504040204" pitchFamily="34" charset="0"/>
                <a:ea typeface="Arial" panose="020B0604020202020204" pitchFamily="34" charset="0"/>
              </a:rPr>
              <a:t>Controller certifies the association of CA with his public key</a:t>
            </a:r>
            <a:endParaRPr sz="2800" dirty="0">
              <a:solidFill>
                <a:srgbClr val="000099"/>
              </a:solidFill>
              <a:latin typeface="Verdana" panose="020B0604030504040204" pitchFamily="34" charset="0"/>
              <a:ea typeface="Arial" panose="020B0604020202020204" pitchFamily="34" charset="0"/>
            </a:endParaRPr>
          </a:p>
          <a:p>
            <a:pPr>
              <a:spcBef>
                <a:spcPct val="20000"/>
              </a:spcBef>
              <a:buChar char="•"/>
            </a:pPr>
            <a:r>
              <a:rPr sz="2800" dirty="0">
                <a:solidFill>
                  <a:srgbClr val="FF0000"/>
                </a:solidFill>
                <a:latin typeface="Verdana" panose="020B0604030504040204" pitchFamily="34" charset="0"/>
                <a:ea typeface="Arial" panose="020B0604020202020204" pitchFamily="34" charset="0"/>
              </a:rPr>
              <a:t>Certifying Authority (CA) is the trusted authority responsible for creating or certifying identities.</a:t>
            </a:r>
            <a:endParaRPr sz="2800" dirty="0">
              <a:solidFill>
                <a:srgbClr val="FF0000"/>
              </a:solidFill>
              <a:latin typeface="Verdana" panose="020B0604030504040204" pitchFamily="34" charset="0"/>
              <a:ea typeface="Arial" panose="020B0604020202020204" pitchFamily="34" charset="0"/>
            </a:endParaRPr>
          </a:p>
          <a:p>
            <a:pPr>
              <a:spcBef>
                <a:spcPct val="20000"/>
              </a:spcBef>
              <a:buChar char="•"/>
            </a:pPr>
            <a:r>
              <a:rPr sz="2800" dirty="0">
                <a:solidFill>
                  <a:schemeClr val="accent2"/>
                </a:solidFill>
                <a:latin typeface="Verdana" panose="020B0604030504040204" pitchFamily="34" charset="0"/>
                <a:ea typeface="Arial" panose="020B0604020202020204" pitchFamily="34" charset="0"/>
              </a:rPr>
              <a:t>CA certifies the association of an individual with his public key</a:t>
            </a:r>
            <a:endParaRPr sz="2800" dirty="0">
              <a:solidFill>
                <a:schemeClr val="accent2"/>
              </a:solidFill>
              <a:latin typeface="Verdana" panose="020B0604030504040204" pitchFamily="34" charset="0"/>
              <a:ea typeface="Arial" panose="020B0604020202020204" pitchFamily="34" charset="0"/>
            </a:endParaRPr>
          </a:p>
        </p:txBody>
      </p:sp>
      <p:pic>
        <p:nvPicPr>
          <p:cNvPr id="27655" name="Picture 7" descr="C:\WINDOWS\Application Data\Microsoft\Media Catalog\Downloaded Clips\cl54\j0211973.wmf"/>
          <p:cNvPicPr>
            <a:picLocks noChangeAspect="1"/>
          </p:cNvPicPr>
          <p:nvPr/>
        </p:nvPicPr>
        <p:blipFill>
          <a:blip r:embed="rId4"/>
          <a:stretch>
            <a:fillRect/>
          </a:stretch>
        </p:blipFill>
        <p:spPr>
          <a:xfrm>
            <a:off x="6858000" y="4419600"/>
            <a:ext cx="2038350" cy="213360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4" name="Picture 2"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28675" name="Picture 3"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28676" name="Picture 4"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
        <p:nvSpPr>
          <p:cNvPr id="28677" name="Rectangle 5"/>
          <p:cNvSpPr/>
          <p:nvPr/>
        </p:nvSpPr>
        <p:spPr>
          <a:xfrm>
            <a:off x="1066800" y="838200"/>
            <a:ext cx="7086600" cy="4495800"/>
          </a:xfrm>
          <a:prstGeom prst="rect">
            <a:avLst/>
          </a:prstGeom>
          <a:noFill/>
          <a:ln w="9525">
            <a:noFill/>
          </a:ln>
        </p:spPr>
        <p:txBody>
          <a:bodyPr/>
          <a:p>
            <a:pPr algn="ctr">
              <a:spcBef>
                <a:spcPct val="20000"/>
              </a:spcBef>
              <a:buNone/>
            </a:pPr>
            <a:r>
              <a:rPr sz="4400" dirty="0">
                <a:solidFill>
                  <a:srgbClr val="800000"/>
                </a:solidFill>
                <a:latin typeface="Tahoma" panose="020B0604030504040204" pitchFamily="34" charset="0"/>
                <a:ea typeface="Arial" panose="020B0604020202020204" pitchFamily="34" charset="0"/>
              </a:rPr>
              <a:t>Role of controller</a:t>
            </a:r>
            <a:r>
              <a:rPr sz="4400" b="1" dirty="0">
                <a:latin typeface="Tahoma" panose="020B0604030504040204" pitchFamily="34" charset="0"/>
                <a:ea typeface="Arial" panose="020B0604020202020204" pitchFamily="34" charset="0"/>
              </a:rPr>
              <a:t>  </a:t>
            </a:r>
            <a:endParaRPr sz="4400" b="1" dirty="0">
              <a:latin typeface="Tahoma" panose="020B0604030504040204" pitchFamily="34" charset="0"/>
              <a:ea typeface="Arial" panose="020B0604020202020204" pitchFamily="34" charset="0"/>
            </a:endParaRPr>
          </a:p>
          <a:p>
            <a:pPr>
              <a:spcBef>
                <a:spcPct val="20000"/>
              </a:spcBef>
              <a:buNone/>
            </a:pPr>
            <a:r>
              <a:rPr sz="4400" b="1" dirty="0">
                <a:latin typeface="Tahoma" panose="020B0604030504040204" pitchFamily="34" charset="0"/>
                <a:ea typeface="Arial" panose="020B0604020202020204" pitchFamily="34" charset="0"/>
              </a:rPr>
              <a:t>  </a:t>
            </a:r>
            <a:r>
              <a:rPr sz="3200" dirty="0">
                <a:solidFill>
                  <a:srgbClr val="CC0000"/>
                </a:solidFill>
                <a:latin typeface="Tahoma" panose="020B0604030504040204" pitchFamily="34" charset="0"/>
                <a:ea typeface="Arial" panose="020B0604020202020204" pitchFamily="34" charset="0"/>
              </a:rPr>
              <a:t>Controller of Certifying Authorities as the “Root” Authority certifies the technologies,infrastructure and practices of all  the Certifying Authorities licensed to issue Digital Signature Certificates</a:t>
            </a:r>
            <a:endParaRPr sz="3200" dirty="0">
              <a:solidFill>
                <a:srgbClr val="CC0000"/>
              </a:solidFill>
              <a:latin typeface="Tahoma" panose="020B0604030504040204" pitchFamily="34" charset="0"/>
              <a:ea typeface="Arial" panose="020B0604020202020204" pitchFamily="34" charset="0"/>
            </a:endParaRPr>
          </a:p>
        </p:txBody>
      </p:sp>
      <p:pic>
        <p:nvPicPr>
          <p:cNvPr id="28678" name="Picture 6" descr="C:\Program Files\Common Files\Microsoft Shared\Clipart\cagcat50\BD05297_.WMF"/>
          <p:cNvPicPr>
            <a:picLocks noChangeAspect="1"/>
          </p:cNvPicPr>
          <p:nvPr/>
        </p:nvPicPr>
        <p:blipFill>
          <a:blip r:embed="rId4"/>
          <a:stretch>
            <a:fillRect/>
          </a:stretch>
        </p:blipFill>
        <p:spPr>
          <a:xfrm>
            <a:off x="5257800" y="4191000"/>
            <a:ext cx="3432175" cy="2433638"/>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8" name="Picture 2"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29699" name="Picture 3"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29700" name="Picture 4"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
        <p:nvSpPr>
          <p:cNvPr id="29701" name="Rectangle 5"/>
          <p:cNvSpPr/>
          <p:nvPr/>
        </p:nvSpPr>
        <p:spPr>
          <a:xfrm>
            <a:off x="1447800" y="533400"/>
            <a:ext cx="4800600" cy="1143000"/>
          </a:xfrm>
          <a:prstGeom prst="rect">
            <a:avLst/>
          </a:prstGeom>
          <a:noFill/>
          <a:ln w="9525">
            <a:noFill/>
          </a:ln>
        </p:spPr>
        <p:txBody>
          <a:bodyPr anchor="ctr" anchorCtr="0"/>
          <a:p>
            <a:pPr algn="ctr">
              <a:buNone/>
            </a:pPr>
            <a:r>
              <a:rPr sz="3600" dirty="0">
                <a:solidFill>
                  <a:srgbClr val="FF0000"/>
                </a:solidFill>
                <a:latin typeface="Verdana" panose="020B0604030504040204" pitchFamily="34" charset="0"/>
                <a:ea typeface="Arial" panose="020B0604020202020204" pitchFamily="34" charset="0"/>
              </a:rPr>
              <a:t>Summary</a:t>
            </a:r>
            <a:endParaRPr sz="3600" dirty="0">
              <a:solidFill>
                <a:srgbClr val="FF0000"/>
              </a:solidFill>
              <a:latin typeface="Verdana" panose="020B0604030504040204" pitchFamily="34" charset="0"/>
              <a:ea typeface="Arial" panose="020B0604020202020204" pitchFamily="34" charset="0"/>
            </a:endParaRPr>
          </a:p>
        </p:txBody>
      </p:sp>
      <p:sp>
        <p:nvSpPr>
          <p:cNvPr id="29702" name="Rectangle 6"/>
          <p:cNvSpPr/>
          <p:nvPr/>
        </p:nvSpPr>
        <p:spPr>
          <a:xfrm>
            <a:off x="457200" y="1600200"/>
            <a:ext cx="7772400" cy="4114800"/>
          </a:xfrm>
          <a:prstGeom prst="rect">
            <a:avLst/>
          </a:prstGeom>
          <a:noFill/>
          <a:ln w="9525">
            <a:noFill/>
          </a:ln>
        </p:spPr>
        <p:txBody>
          <a:bodyPr/>
          <a:p>
            <a:pPr marL="342900" indent="-342900">
              <a:lnSpc>
                <a:spcPct val="90000"/>
              </a:lnSpc>
              <a:spcBef>
                <a:spcPct val="20000"/>
              </a:spcBef>
              <a:buChar char="•"/>
            </a:pPr>
            <a:r>
              <a:rPr sz="2800" dirty="0">
                <a:solidFill>
                  <a:srgbClr val="000066"/>
                </a:solidFill>
                <a:latin typeface="Verdana" panose="020B0604030504040204" pitchFamily="34" charset="0"/>
                <a:ea typeface="Arial" panose="020B0604020202020204" pitchFamily="34" charset="0"/>
              </a:rPr>
              <a:t>Each individual has a pair of keys</a:t>
            </a:r>
            <a:endParaRPr sz="2800" dirty="0">
              <a:solidFill>
                <a:srgbClr val="000066"/>
              </a:solidFill>
              <a:latin typeface="Verdana" panose="020B0604030504040204" pitchFamily="34" charset="0"/>
              <a:ea typeface="Arial" panose="020B0604020202020204" pitchFamily="34" charset="0"/>
            </a:endParaRPr>
          </a:p>
          <a:p>
            <a:pPr marL="342900" indent="-342900">
              <a:lnSpc>
                <a:spcPct val="90000"/>
              </a:lnSpc>
              <a:spcBef>
                <a:spcPct val="20000"/>
              </a:spcBef>
              <a:buChar char="•"/>
            </a:pPr>
            <a:r>
              <a:rPr sz="2800" dirty="0">
                <a:solidFill>
                  <a:srgbClr val="FF0000"/>
                </a:solidFill>
                <a:latin typeface="Verdana" panose="020B0604030504040204" pitchFamily="34" charset="0"/>
                <a:ea typeface="Arial" panose="020B0604020202020204" pitchFamily="34" charset="0"/>
              </a:rPr>
              <a:t>Public key of each individual is certified by a CA (Certifying Authority)</a:t>
            </a:r>
            <a:endParaRPr sz="2800" dirty="0">
              <a:solidFill>
                <a:srgbClr val="FF0000"/>
              </a:solidFill>
              <a:latin typeface="Verdana" panose="020B0604030504040204" pitchFamily="34" charset="0"/>
              <a:ea typeface="Arial" panose="020B0604020202020204" pitchFamily="34" charset="0"/>
            </a:endParaRPr>
          </a:p>
          <a:p>
            <a:pPr marL="342900" indent="-342900">
              <a:lnSpc>
                <a:spcPct val="90000"/>
              </a:lnSpc>
              <a:spcBef>
                <a:spcPct val="20000"/>
              </a:spcBef>
              <a:buChar char="•"/>
            </a:pPr>
            <a:r>
              <a:rPr sz="2800" dirty="0">
                <a:solidFill>
                  <a:srgbClr val="000066"/>
                </a:solidFill>
                <a:latin typeface="Verdana" panose="020B0604030504040204" pitchFamily="34" charset="0"/>
                <a:ea typeface="Arial" panose="020B0604020202020204" pitchFamily="34" charset="0"/>
              </a:rPr>
              <a:t>Public keys of CAs are certified by the Controller</a:t>
            </a:r>
            <a:endParaRPr sz="2800" dirty="0">
              <a:solidFill>
                <a:srgbClr val="000066"/>
              </a:solidFill>
              <a:latin typeface="Verdana" panose="020B0604030504040204" pitchFamily="34" charset="0"/>
              <a:ea typeface="Arial" panose="020B0604020202020204" pitchFamily="34" charset="0"/>
            </a:endParaRPr>
          </a:p>
          <a:p>
            <a:pPr marL="342900" indent="-342900">
              <a:lnSpc>
                <a:spcPct val="90000"/>
              </a:lnSpc>
              <a:spcBef>
                <a:spcPct val="20000"/>
              </a:spcBef>
              <a:buChar char="•"/>
            </a:pPr>
            <a:r>
              <a:rPr sz="2800" dirty="0">
                <a:solidFill>
                  <a:srgbClr val="FF0000"/>
                </a:solidFill>
                <a:latin typeface="Verdana" panose="020B0604030504040204" pitchFamily="34" charset="0"/>
                <a:ea typeface="Arial" panose="020B0604020202020204" pitchFamily="34" charset="0"/>
              </a:rPr>
              <a:t>Public key of the Controller is self certified</a:t>
            </a:r>
            <a:endParaRPr sz="2800" dirty="0">
              <a:solidFill>
                <a:srgbClr val="FF0000"/>
              </a:solidFill>
              <a:latin typeface="Verdana" panose="020B0604030504040204" pitchFamily="34" charset="0"/>
              <a:ea typeface="Arial" panose="020B0604020202020204" pitchFamily="34" charset="0"/>
            </a:endParaRPr>
          </a:p>
          <a:p>
            <a:pPr marL="342900" indent="-342900">
              <a:lnSpc>
                <a:spcPct val="90000"/>
              </a:lnSpc>
              <a:spcBef>
                <a:spcPct val="20000"/>
              </a:spcBef>
              <a:buChar char="•"/>
            </a:pPr>
            <a:r>
              <a:rPr sz="2800" dirty="0">
                <a:solidFill>
                  <a:srgbClr val="990000"/>
                </a:solidFill>
                <a:latin typeface="Verdana" panose="020B0604030504040204" pitchFamily="34" charset="0"/>
                <a:ea typeface="Arial" panose="020B0604020202020204" pitchFamily="34" charset="0"/>
              </a:rPr>
              <a:t>Public keys of everyone are known to all concerned and are also available on the web</a:t>
            </a:r>
            <a:endParaRPr sz="2800" dirty="0">
              <a:solidFill>
                <a:srgbClr val="990000"/>
              </a:solidFill>
              <a:latin typeface="Verdana" panose="020B0604030504040204" pitchFamily="34" charset="0"/>
              <a:ea typeface="Arial" panose="020B0604020202020204" pitchFamily="34" charset="0"/>
            </a:endParaRPr>
          </a:p>
          <a:p>
            <a:pPr marL="342900" indent="-342900">
              <a:lnSpc>
                <a:spcPct val="90000"/>
              </a:lnSpc>
              <a:spcBef>
                <a:spcPct val="20000"/>
              </a:spcBef>
              <a:buChar char="•"/>
            </a:pPr>
            <a:r>
              <a:rPr sz="2800" dirty="0">
                <a:solidFill>
                  <a:srgbClr val="FF0000"/>
                </a:solidFill>
                <a:latin typeface="Verdana" panose="020B0604030504040204" pitchFamily="34" charset="0"/>
                <a:ea typeface="Arial" panose="020B0604020202020204" pitchFamily="34" charset="0"/>
              </a:rPr>
              <a:t>Certification Practice Statement is displayed on the web site</a:t>
            </a:r>
            <a:endParaRPr sz="2800" dirty="0">
              <a:solidFill>
                <a:srgbClr val="FF0000"/>
              </a:solidFill>
              <a:latin typeface="Verdana" panose="020B0604030504040204" pitchFamily="34" charset="0"/>
              <a:ea typeface="Arial" panose="020B0604020202020204" pitchFamily="34" charset="0"/>
            </a:endParaRPr>
          </a:p>
        </p:txBody>
      </p:sp>
      <p:pic>
        <p:nvPicPr>
          <p:cNvPr id="29703" name="Picture 7" descr="C:\Documents and Settings\compaq\Application Data\Microsoft\Media Catalog\Downloaded Clips\cl23\j0088566.wmf"/>
          <p:cNvPicPr>
            <a:picLocks noChangeAspect="1"/>
          </p:cNvPicPr>
          <p:nvPr/>
        </p:nvPicPr>
        <p:blipFill>
          <a:blip r:embed="rId4"/>
          <a:stretch>
            <a:fillRect/>
          </a:stretch>
        </p:blipFill>
        <p:spPr>
          <a:xfrm>
            <a:off x="7251700" y="762000"/>
            <a:ext cx="1739900" cy="1531938"/>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Picture 2"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30723" name="Picture 3"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30724" name="Picture 4"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
        <p:nvSpPr>
          <p:cNvPr id="30725" name="Rectangle 5"/>
          <p:cNvSpPr/>
          <p:nvPr/>
        </p:nvSpPr>
        <p:spPr>
          <a:xfrm>
            <a:off x="1447800" y="685800"/>
            <a:ext cx="5715000" cy="1143000"/>
          </a:xfrm>
          <a:prstGeom prst="rect">
            <a:avLst/>
          </a:prstGeom>
          <a:noFill/>
          <a:ln w="9525">
            <a:noFill/>
          </a:ln>
        </p:spPr>
        <p:txBody>
          <a:bodyPr anchor="ctr" anchorCtr="0"/>
          <a:p>
            <a:pPr algn="ctr">
              <a:buNone/>
            </a:pPr>
            <a:r>
              <a:rPr sz="3600" dirty="0">
                <a:solidFill>
                  <a:srgbClr val="FF0000"/>
                </a:solidFill>
                <a:latin typeface="Verdana" panose="020B0604030504040204" pitchFamily="34" charset="0"/>
                <a:ea typeface="Arial" panose="020B0604020202020204" pitchFamily="34" charset="0"/>
              </a:rPr>
              <a:t>Applications in Judiciary</a:t>
            </a:r>
            <a:endParaRPr sz="3600" dirty="0">
              <a:solidFill>
                <a:srgbClr val="FF0000"/>
              </a:solidFill>
              <a:latin typeface="Verdana" panose="020B0604030504040204" pitchFamily="34" charset="0"/>
              <a:ea typeface="Arial" panose="020B0604020202020204" pitchFamily="34" charset="0"/>
            </a:endParaRPr>
          </a:p>
        </p:txBody>
      </p:sp>
      <p:sp>
        <p:nvSpPr>
          <p:cNvPr id="37894" name="Rectangle 6"/>
          <p:cNvSpPr/>
          <p:nvPr/>
        </p:nvSpPr>
        <p:spPr>
          <a:xfrm>
            <a:off x="685800" y="2133600"/>
            <a:ext cx="8077200" cy="4114800"/>
          </a:xfrm>
          <a:prstGeom prst="rect">
            <a:avLst/>
          </a:prstGeom>
          <a:noFill/>
          <a:ln w="9525">
            <a:noFill/>
          </a:ln>
        </p:spPr>
        <p:txBody>
          <a:bodyPr/>
          <a:p>
            <a:pPr marL="457200" indent="-457200">
              <a:lnSpc>
                <a:spcPct val="90000"/>
              </a:lnSpc>
              <a:spcBef>
                <a:spcPct val="20000"/>
              </a:spcBef>
              <a:buAutoNum type="arabicPeriod"/>
            </a:pPr>
            <a:r>
              <a:rPr sz="2800" dirty="0">
                <a:solidFill>
                  <a:srgbClr val="009900"/>
                </a:solidFill>
                <a:latin typeface="Verdana" panose="020B0604030504040204" pitchFamily="34" charset="0"/>
                <a:ea typeface="Arial" panose="020B0604020202020204" pitchFamily="34" charset="0"/>
              </a:rPr>
              <a:t>Instant posting of judgment on the web.</a:t>
            </a:r>
            <a:endParaRPr sz="2800" dirty="0">
              <a:solidFill>
                <a:srgbClr val="009900"/>
              </a:solidFill>
              <a:latin typeface="Verdana" panose="020B0604030504040204" pitchFamily="34" charset="0"/>
              <a:ea typeface="Arial" panose="020B0604020202020204" pitchFamily="34" charset="0"/>
            </a:endParaRPr>
          </a:p>
          <a:p>
            <a:pPr marL="457200" indent="-457200">
              <a:lnSpc>
                <a:spcPct val="90000"/>
              </a:lnSpc>
              <a:spcBef>
                <a:spcPct val="20000"/>
              </a:spcBef>
              <a:buAutoNum type="arabicPeriod"/>
            </a:pPr>
            <a:r>
              <a:rPr sz="2800" dirty="0">
                <a:solidFill>
                  <a:srgbClr val="000066"/>
                </a:solidFill>
                <a:latin typeface="Verdana" panose="020B0604030504040204" pitchFamily="34" charset="0"/>
                <a:ea typeface="Arial" panose="020B0604020202020204" pitchFamily="34" charset="0"/>
              </a:rPr>
              <a:t>Secured electronic communications within judiciary</a:t>
            </a:r>
            <a:endParaRPr sz="2800" dirty="0">
              <a:solidFill>
                <a:srgbClr val="000066"/>
              </a:solidFill>
              <a:latin typeface="Verdana" panose="020B0604030504040204" pitchFamily="34" charset="0"/>
              <a:ea typeface="Arial" panose="020B0604020202020204" pitchFamily="34" charset="0"/>
            </a:endParaRPr>
          </a:p>
          <a:p>
            <a:pPr marL="457200" indent="-457200">
              <a:lnSpc>
                <a:spcPct val="90000"/>
              </a:lnSpc>
              <a:spcBef>
                <a:spcPct val="20000"/>
              </a:spcBef>
              <a:buAutoNum type="arabicPeriod"/>
            </a:pPr>
            <a:r>
              <a:rPr sz="2800" dirty="0">
                <a:solidFill>
                  <a:srgbClr val="990000"/>
                </a:solidFill>
                <a:latin typeface="Verdana" panose="020B0604030504040204" pitchFamily="34" charset="0"/>
                <a:ea typeface="Arial" panose="020B0604020202020204" pitchFamily="34" charset="0"/>
              </a:rPr>
              <a:t>Authentic archiving of Judicial records</a:t>
            </a:r>
            <a:endParaRPr sz="2800" dirty="0">
              <a:solidFill>
                <a:srgbClr val="990000"/>
              </a:solidFill>
              <a:latin typeface="Verdana" panose="020B0604030504040204" pitchFamily="34" charset="0"/>
              <a:ea typeface="Arial" panose="020B0604020202020204" pitchFamily="34" charset="0"/>
            </a:endParaRPr>
          </a:p>
          <a:p>
            <a:pPr marL="457200" indent="-457200">
              <a:lnSpc>
                <a:spcPct val="90000"/>
              </a:lnSpc>
              <a:spcBef>
                <a:spcPct val="20000"/>
              </a:spcBef>
              <a:buAutoNum type="arabicPeriod"/>
            </a:pPr>
            <a:r>
              <a:rPr sz="2800" dirty="0">
                <a:solidFill>
                  <a:srgbClr val="FF0000"/>
                </a:solidFill>
                <a:latin typeface="Verdana" panose="020B0604030504040204" pitchFamily="34" charset="0"/>
                <a:ea typeface="Arial" panose="020B0604020202020204" pitchFamily="34" charset="0"/>
              </a:rPr>
              <a:t>Submission of affidavits</a:t>
            </a:r>
            <a:endParaRPr sz="2800" dirty="0">
              <a:solidFill>
                <a:srgbClr val="FF0000"/>
              </a:solidFill>
              <a:latin typeface="Verdana" panose="020B0604030504040204" pitchFamily="34" charset="0"/>
              <a:ea typeface="Arial" panose="020B0604020202020204" pitchFamily="34" charset="0"/>
            </a:endParaRPr>
          </a:p>
          <a:p>
            <a:pPr marL="457200" indent="-457200">
              <a:lnSpc>
                <a:spcPct val="90000"/>
              </a:lnSpc>
              <a:spcBef>
                <a:spcPct val="20000"/>
              </a:spcBef>
              <a:buAutoNum type="arabicPeriod"/>
            </a:pPr>
            <a:r>
              <a:rPr sz="2800" dirty="0">
                <a:solidFill>
                  <a:srgbClr val="009900"/>
                </a:solidFill>
                <a:latin typeface="Verdana" panose="020B0604030504040204" pitchFamily="34" charset="0"/>
                <a:ea typeface="Arial" panose="020B0604020202020204" pitchFamily="34" charset="0"/>
              </a:rPr>
              <a:t>Giving certified copies of the Judgment</a:t>
            </a:r>
            <a:endParaRPr sz="2800" dirty="0">
              <a:solidFill>
                <a:srgbClr val="009900"/>
              </a:solidFill>
              <a:latin typeface="Verdana" panose="020B0604030504040204" pitchFamily="34" charset="0"/>
              <a:ea typeface="Arial" panose="020B0604020202020204" pitchFamily="34" charset="0"/>
            </a:endParaRPr>
          </a:p>
        </p:txBody>
      </p:sp>
      <p:pic>
        <p:nvPicPr>
          <p:cNvPr id="30727" name="Picture 7" descr="C:\Documents and Settings\compaq\Application Data\Microsoft\Media Catalog\Downloaded Clips\cl23\j0088566.wmf"/>
          <p:cNvPicPr>
            <a:picLocks noChangeAspect="1"/>
          </p:cNvPicPr>
          <p:nvPr/>
        </p:nvPicPr>
        <p:blipFill>
          <a:blip r:embed="rId4"/>
          <a:stretch>
            <a:fillRect/>
          </a:stretch>
        </p:blipFill>
        <p:spPr>
          <a:xfrm>
            <a:off x="7251700" y="762000"/>
            <a:ext cx="1739900" cy="15319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894">
                                            <p:txEl>
                                              <p:charRg st="0" end="40"/>
                                            </p:txEl>
                                          </p:spTgt>
                                        </p:tgtEl>
                                        <p:attrNameLst>
                                          <p:attrName>style.visibility</p:attrName>
                                        </p:attrNameLst>
                                      </p:cBhvr>
                                      <p:to>
                                        <p:strVal val="visible"/>
                                      </p:to>
                                    </p:set>
                                    <p:anim calcmode="lin" valueType="num">
                                      <p:cBhvr additive="base">
                                        <p:cTn id="7" dur="500" fill="hold"/>
                                        <p:tgtEl>
                                          <p:spTgt spid="37894">
                                            <p:txEl>
                                              <p:charRg st="0" end="4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4">
                                            <p:txEl>
                                              <p:charRg st="0" end="4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7894">
                                            <p:txEl>
                                              <p:charRg st="40" end="91"/>
                                            </p:txEl>
                                          </p:spTgt>
                                        </p:tgtEl>
                                        <p:attrNameLst>
                                          <p:attrName>style.visibility</p:attrName>
                                        </p:attrNameLst>
                                      </p:cBhvr>
                                      <p:to>
                                        <p:strVal val="visible"/>
                                      </p:to>
                                    </p:set>
                                    <p:anim calcmode="lin" valueType="num">
                                      <p:cBhvr additive="base">
                                        <p:cTn id="12" dur="500" fill="hold"/>
                                        <p:tgtEl>
                                          <p:spTgt spid="37894">
                                            <p:txEl>
                                              <p:charRg st="40" end="9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894">
                                            <p:txEl>
                                              <p:charRg st="40" end="9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7894">
                                            <p:txEl>
                                              <p:charRg st="91" end="131"/>
                                            </p:txEl>
                                          </p:spTgt>
                                        </p:tgtEl>
                                        <p:attrNameLst>
                                          <p:attrName>style.visibility</p:attrName>
                                        </p:attrNameLst>
                                      </p:cBhvr>
                                      <p:to>
                                        <p:strVal val="visible"/>
                                      </p:to>
                                    </p:set>
                                    <p:anim calcmode="lin" valueType="num">
                                      <p:cBhvr additive="base">
                                        <p:cTn id="17" dur="500" fill="hold"/>
                                        <p:tgtEl>
                                          <p:spTgt spid="37894">
                                            <p:txEl>
                                              <p:charRg st="91" end="13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894">
                                            <p:txEl>
                                              <p:charRg st="91" end="13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7894">
                                            <p:txEl>
                                              <p:charRg st="131" end="156"/>
                                            </p:txEl>
                                          </p:spTgt>
                                        </p:tgtEl>
                                        <p:attrNameLst>
                                          <p:attrName>style.visibility</p:attrName>
                                        </p:attrNameLst>
                                      </p:cBhvr>
                                      <p:to>
                                        <p:strVal val="visible"/>
                                      </p:to>
                                    </p:set>
                                    <p:anim calcmode="lin" valueType="num">
                                      <p:cBhvr additive="base">
                                        <p:cTn id="22" dur="500" fill="hold"/>
                                        <p:tgtEl>
                                          <p:spTgt spid="37894">
                                            <p:txEl>
                                              <p:charRg st="131" end="15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7894">
                                            <p:txEl>
                                              <p:charRg st="131" end="15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7894">
                                            <p:txEl>
                                              <p:charRg st="156" end="196"/>
                                            </p:txEl>
                                          </p:spTgt>
                                        </p:tgtEl>
                                        <p:attrNameLst>
                                          <p:attrName>style.visibility</p:attrName>
                                        </p:attrNameLst>
                                      </p:cBhvr>
                                      <p:to>
                                        <p:strVal val="visible"/>
                                      </p:to>
                                    </p:set>
                                    <p:anim calcmode="lin" valueType="num">
                                      <p:cBhvr additive="base">
                                        <p:cTn id="27" dur="500" fill="hold"/>
                                        <p:tgtEl>
                                          <p:spTgt spid="37894">
                                            <p:txEl>
                                              <p:charRg st="156" end="19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4">
                                            <p:txEl>
                                              <p:charRg st="156" end="19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dvAuto="100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Picture 2" descr="C:\WINDOWS\Application Data\Microsoft\Media Catalog\Downloaded Clips\cl0\BS01890_.wmf"/>
          <p:cNvPicPr>
            <a:picLocks noChangeAspect="1"/>
          </p:cNvPicPr>
          <p:nvPr/>
        </p:nvPicPr>
        <p:blipFill>
          <a:blip r:embed="rId1"/>
          <a:stretch>
            <a:fillRect/>
          </a:stretch>
        </p:blipFill>
        <p:spPr>
          <a:xfrm>
            <a:off x="6184900" y="1752600"/>
            <a:ext cx="2349500" cy="3810000"/>
          </a:xfrm>
          <a:prstGeom prst="rect">
            <a:avLst/>
          </a:prstGeom>
          <a:noFill/>
          <a:ln w="9525">
            <a:noFill/>
          </a:ln>
        </p:spPr>
      </p:pic>
      <p:pic>
        <p:nvPicPr>
          <p:cNvPr id="5123" name="Picture 3" descr="C:\Documents and Settings\compaq\Desktop\cca-pki\logo1.gif"/>
          <p:cNvPicPr>
            <a:picLocks noChangeAspect="1"/>
          </p:cNvPicPr>
          <p:nvPr/>
        </p:nvPicPr>
        <p:blipFill>
          <a:blip r:embed="rId2"/>
          <a:stretch>
            <a:fillRect/>
          </a:stretch>
        </p:blipFill>
        <p:spPr>
          <a:xfrm>
            <a:off x="304800" y="60325"/>
            <a:ext cx="1143000" cy="1143000"/>
          </a:xfrm>
          <a:prstGeom prst="rect">
            <a:avLst/>
          </a:prstGeom>
          <a:noFill/>
          <a:ln w="9525">
            <a:noFill/>
          </a:ln>
        </p:spPr>
      </p:pic>
      <p:pic>
        <p:nvPicPr>
          <p:cNvPr id="5124" name="Picture 4" descr="C:\Documents and Settings\compaq\Desktop\cca-pki\strip1.gif"/>
          <p:cNvPicPr>
            <a:picLocks noChangeAspect="1"/>
          </p:cNvPicPr>
          <p:nvPr/>
        </p:nvPicPr>
        <p:blipFill>
          <a:blip r:embed="rId3"/>
          <a:stretch>
            <a:fillRect/>
          </a:stretch>
        </p:blipFill>
        <p:spPr>
          <a:xfrm>
            <a:off x="1371600" y="593725"/>
            <a:ext cx="7620000" cy="76200"/>
          </a:xfrm>
          <a:prstGeom prst="rect">
            <a:avLst/>
          </a:prstGeom>
          <a:noFill/>
          <a:ln w="9525">
            <a:noFill/>
          </a:ln>
        </p:spPr>
      </p:pic>
      <p:pic>
        <p:nvPicPr>
          <p:cNvPr id="5125" name="Picture 5" descr="C:\Documents and Settings\compaq\Desktop\cca-pki\cca1.gif"/>
          <p:cNvPicPr>
            <a:picLocks noChangeAspect="1"/>
          </p:cNvPicPr>
          <p:nvPr/>
        </p:nvPicPr>
        <p:blipFill>
          <a:blip r:embed="rId4"/>
          <a:stretch>
            <a:fillRect/>
          </a:stretch>
        </p:blipFill>
        <p:spPr>
          <a:xfrm>
            <a:off x="5257800" y="365125"/>
            <a:ext cx="3429000" cy="228600"/>
          </a:xfrm>
          <a:prstGeom prst="rect">
            <a:avLst/>
          </a:prstGeom>
          <a:noFill/>
          <a:ln w="9525">
            <a:noFill/>
          </a:ln>
        </p:spPr>
      </p:pic>
      <p:sp>
        <p:nvSpPr>
          <p:cNvPr id="5126" name="Rectangle 6"/>
          <p:cNvSpPr/>
          <p:nvPr/>
        </p:nvSpPr>
        <p:spPr>
          <a:xfrm>
            <a:off x="990600" y="609600"/>
            <a:ext cx="7772400" cy="1143000"/>
          </a:xfrm>
          <a:prstGeom prst="rect">
            <a:avLst/>
          </a:prstGeom>
          <a:noFill/>
          <a:ln w="9525">
            <a:noFill/>
          </a:ln>
        </p:spPr>
        <p:txBody>
          <a:bodyPr anchor="ctr" anchorCtr="0"/>
          <a:p>
            <a:pPr algn="ctr">
              <a:buNone/>
            </a:pPr>
            <a:r>
              <a:rPr sz="4400" dirty="0">
                <a:solidFill>
                  <a:srgbClr val="0000FF"/>
                </a:solidFill>
                <a:latin typeface="Verdana" panose="020B0604030504040204" pitchFamily="34" charset="0"/>
                <a:ea typeface="Arial" panose="020B0604020202020204" pitchFamily="34" charset="0"/>
              </a:rPr>
              <a:t>Why Digital Signatures?</a:t>
            </a:r>
            <a:endParaRPr sz="4400" dirty="0">
              <a:solidFill>
                <a:srgbClr val="0000FF"/>
              </a:solidFill>
              <a:latin typeface="Verdana" panose="020B0604030504040204" pitchFamily="34" charset="0"/>
              <a:ea typeface="Arial" panose="020B0604020202020204" pitchFamily="34" charset="0"/>
            </a:endParaRPr>
          </a:p>
        </p:txBody>
      </p:sp>
      <p:sp>
        <p:nvSpPr>
          <p:cNvPr id="5127" name="Rectangle 7"/>
          <p:cNvSpPr/>
          <p:nvPr/>
        </p:nvSpPr>
        <p:spPr>
          <a:xfrm>
            <a:off x="762000" y="1752600"/>
            <a:ext cx="6096000" cy="4114800"/>
          </a:xfrm>
          <a:prstGeom prst="rect">
            <a:avLst/>
          </a:prstGeom>
          <a:noFill/>
          <a:ln w="9525">
            <a:noFill/>
          </a:ln>
        </p:spPr>
        <p:txBody>
          <a:bodyPr/>
          <a:p>
            <a:pPr>
              <a:spcBef>
                <a:spcPct val="20000"/>
              </a:spcBef>
              <a:buChar char="•"/>
            </a:pPr>
            <a:r>
              <a:rPr sz="3200" dirty="0">
                <a:solidFill>
                  <a:srgbClr val="FF0066"/>
                </a:solidFill>
                <a:latin typeface="Verdana" panose="020B0604030504040204" pitchFamily="34" charset="0"/>
                <a:ea typeface="Arial" panose="020B0604020202020204" pitchFamily="34" charset="0"/>
              </a:rPr>
              <a:t>To provide Authenticity, Integrity and Non-repudiation to electronic documents</a:t>
            </a:r>
            <a:endParaRPr sz="3200" dirty="0">
              <a:solidFill>
                <a:srgbClr val="FF0066"/>
              </a:solidFill>
              <a:latin typeface="Verdana" panose="020B0604030504040204" pitchFamily="34" charset="0"/>
              <a:ea typeface="Arial" panose="020B0604020202020204" pitchFamily="34" charset="0"/>
            </a:endParaRPr>
          </a:p>
          <a:p>
            <a:pPr>
              <a:spcBef>
                <a:spcPct val="20000"/>
              </a:spcBef>
              <a:buChar char="•"/>
            </a:pPr>
            <a:r>
              <a:rPr sz="3200" dirty="0">
                <a:solidFill>
                  <a:srgbClr val="CC3300"/>
                </a:solidFill>
                <a:latin typeface="Verdana" panose="020B0604030504040204" pitchFamily="34" charset="0"/>
                <a:ea typeface="Arial" panose="020B0604020202020204" pitchFamily="34" charset="0"/>
              </a:rPr>
              <a:t>To use the Internet as the safe and secure medium for e-Commerce and e-Governance</a:t>
            </a:r>
            <a:endParaRPr sz="3200" dirty="0">
              <a:solidFill>
                <a:srgbClr val="CC3300"/>
              </a:solidFill>
              <a:latin typeface="Verdana" panose="020B0604030504040204" pitchFamily="34" charset="0"/>
              <a:ea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990600" y="533400"/>
            <a:ext cx="7772400" cy="1143000"/>
          </a:xfrm>
          <a:ln/>
        </p:spPr>
        <p:txBody>
          <a:bodyPr vert="horz" wrap="square" lIns="91440" tIns="45720" rIns="91440" bIns="45720" anchor="ctr" anchorCtr="0"/>
          <a:p>
            <a:pPr eaLnBrk="1" hangingPunct="1">
              <a:buNone/>
            </a:pPr>
            <a:r>
              <a:rPr sz="3200" dirty="0">
                <a:solidFill>
                  <a:srgbClr val="FF0000"/>
                </a:solidFill>
                <a:latin typeface="Tahoma" panose="020B0604030504040204" pitchFamily="34" charset="0"/>
              </a:rPr>
              <a:t>Applications in Telecommunications</a:t>
            </a:r>
            <a:endParaRPr sz="3200" dirty="0">
              <a:solidFill>
                <a:srgbClr val="FF0000"/>
              </a:solidFill>
              <a:latin typeface="Tahoma" panose="020B0604030504040204" pitchFamily="34" charset="0"/>
            </a:endParaRPr>
          </a:p>
        </p:txBody>
      </p:sp>
      <p:sp>
        <p:nvSpPr>
          <p:cNvPr id="31747" name="Rectangle 3"/>
          <p:cNvSpPr>
            <a:spLocks noGrp="1"/>
          </p:cNvSpPr>
          <p:nvPr>
            <p:ph idx="1"/>
          </p:nvPr>
        </p:nvSpPr>
        <p:spPr>
          <a:xfrm>
            <a:off x="838200" y="1600200"/>
            <a:ext cx="8153400" cy="4800600"/>
          </a:xfrm>
          <a:ln/>
        </p:spPr>
        <p:txBody>
          <a:bodyPr vert="horz" wrap="square" lIns="91440" tIns="45720" rIns="91440" bIns="45720" anchor="t" anchorCtr="0"/>
          <a:p>
            <a:pPr marL="533400" indent="-533400" eaLnBrk="1" hangingPunct="1">
              <a:buFontTx/>
              <a:buAutoNum type="alphaUcPeriod"/>
            </a:pPr>
            <a:r>
              <a:rPr sz="2800" dirty="0">
                <a:solidFill>
                  <a:srgbClr val="000099"/>
                </a:solidFill>
              </a:rPr>
              <a:t>Subscribers</a:t>
            </a:r>
            <a:endParaRPr sz="2800" dirty="0">
              <a:solidFill>
                <a:srgbClr val="000099"/>
              </a:solidFill>
            </a:endParaRPr>
          </a:p>
          <a:p>
            <a:pPr marL="914400" lvl="1" indent="-457200" eaLnBrk="1" hangingPunct="1">
              <a:buFont typeface="Wingdings" panose="05000000000000000000" pitchFamily="2" charset="2"/>
              <a:buChar char="Ø"/>
            </a:pPr>
            <a:r>
              <a:rPr sz="2400" dirty="0">
                <a:solidFill>
                  <a:srgbClr val="009900"/>
                </a:solidFill>
              </a:rPr>
              <a:t>Subscriber’s services management</a:t>
            </a:r>
            <a:endParaRPr sz="2400" dirty="0">
              <a:solidFill>
                <a:srgbClr val="009900"/>
              </a:solidFill>
            </a:endParaRPr>
          </a:p>
          <a:p>
            <a:pPr marL="1295400" lvl="2" indent="-381000" eaLnBrk="1" hangingPunct="1">
              <a:buChar char="•"/>
            </a:pPr>
            <a:r>
              <a:rPr sz="2000" dirty="0">
                <a:solidFill>
                  <a:srgbClr val="CC3300"/>
                </a:solidFill>
              </a:rPr>
              <a:t>STD/ISD, Opening, Closing, Initializing Password</a:t>
            </a:r>
            <a:endParaRPr sz="2000" dirty="0">
              <a:solidFill>
                <a:srgbClr val="CC3300"/>
              </a:solidFill>
            </a:endParaRPr>
          </a:p>
          <a:p>
            <a:pPr marL="914400" lvl="1" indent="-457200" eaLnBrk="1" hangingPunct="1">
              <a:buFont typeface="Wingdings" panose="05000000000000000000" pitchFamily="2" charset="2"/>
              <a:buChar char="Ø"/>
            </a:pPr>
            <a:r>
              <a:rPr sz="2400" dirty="0">
                <a:solidFill>
                  <a:srgbClr val="009900"/>
                </a:solidFill>
              </a:rPr>
              <a:t>Shifting of telephones, Accessories (Clip, Cordless)</a:t>
            </a:r>
            <a:endParaRPr sz="2400" dirty="0">
              <a:solidFill>
                <a:srgbClr val="009900"/>
              </a:solidFill>
            </a:endParaRPr>
          </a:p>
          <a:p>
            <a:pPr marL="914400" lvl="1" indent="-457200" eaLnBrk="1" hangingPunct="1">
              <a:buFont typeface="Wingdings" panose="05000000000000000000" pitchFamily="2" charset="2"/>
              <a:buChar char="Ø"/>
            </a:pPr>
            <a:r>
              <a:rPr sz="2400" dirty="0">
                <a:solidFill>
                  <a:srgbClr val="009900"/>
                </a:solidFill>
              </a:rPr>
              <a:t>Small Payments through telephones bills</a:t>
            </a:r>
            <a:endParaRPr sz="2400" dirty="0">
              <a:solidFill>
                <a:srgbClr val="009900"/>
              </a:solidFill>
            </a:endParaRPr>
          </a:p>
          <a:p>
            <a:pPr marL="1295400" lvl="2" indent="-381000" eaLnBrk="1" hangingPunct="1">
              <a:buChar char="•"/>
            </a:pPr>
            <a:r>
              <a:rPr sz="2000" dirty="0">
                <a:solidFill>
                  <a:srgbClr val="CC3300"/>
                </a:solidFill>
              </a:rPr>
              <a:t>Books, gifts, Internet purchases</a:t>
            </a:r>
            <a:endParaRPr sz="2000" dirty="0">
              <a:solidFill>
                <a:srgbClr val="CC3300"/>
              </a:solidFill>
            </a:endParaRPr>
          </a:p>
          <a:p>
            <a:pPr marL="914400" lvl="1" indent="-457200" eaLnBrk="1" hangingPunct="1">
              <a:buFont typeface="Wingdings" panose="05000000000000000000" pitchFamily="2" charset="2"/>
              <a:buChar char="Ø"/>
            </a:pPr>
            <a:r>
              <a:rPr sz="2400" dirty="0">
                <a:solidFill>
                  <a:srgbClr val="009900"/>
                </a:solidFill>
              </a:rPr>
              <a:t>Mobile Authentication of SMS</a:t>
            </a:r>
            <a:endParaRPr sz="2400" dirty="0">
              <a:solidFill>
                <a:srgbClr val="009900"/>
              </a:solidFill>
            </a:endParaRPr>
          </a:p>
          <a:p>
            <a:pPr marL="1295400" lvl="2" indent="-381000" eaLnBrk="1" hangingPunct="1">
              <a:buChar char="•"/>
            </a:pPr>
            <a:r>
              <a:rPr sz="2000" dirty="0">
                <a:solidFill>
                  <a:srgbClr val="CC3300"/>
                </a:solidFill>
              </a:rPr>
              <a:t>Share market trading, Intra/Inter office instructions</a:t>
            </a:r>
            <a:endParaRPr sz="2000" dirty="0">
              <a:solidFill>
                <a:srgbClr val="CC3300"/>
              </a:solidFill>
            </a:endParaRPr>
          </a:p>
          <a:p>
            <a:pPr marL="914400" lvl="1" indent="-457200" eaLnBrk="1" hangingPunct="1">
              <a:buFont typeface="Wingdings" panose="05000000000000000000" pitchFamily="2" charset="2"/>
              <a:buChar char="Ø"/>
            </a:pPr>
            <a:r>
              <a:rPr sz="2400" dirty="0">
                <a:solidFill>
                  <a:srgbClr val="009900"/>
                </a:solidFill>
              </a:rPr>
              <a:t>Mobile Phones as Credit cards</a:t>
            </a:r>
            <a:endParaRPr sz="2400" dirty="0">
              <a:solidFill>
                <a:srgbClr val="009900"/>
              </a:solidFill>
            </a:endParaRPr>
          </a:p>
          <a:p>
            <a:pPr marL="1295400" lvl="2" indent="-381000" eaLnBrk="1" hangingPunct="1"/>
            <a:r>
              <a:rPr sz="2000" dirty="0">
                <a:solidFill>
                  <a:srgbClr val="CC3300"/>
                </a:solidFill>
              </a:rPr>
              <a:t>Mobile operator can venture into credit card business</a:t>
            </a:r>
            <a:endParaRPr sz="2000" dirty="0">
              <a:solidFill>
                <a:srgbClr val="CC3300"/>
              </a:solidFill>
            </a:endParaRPr>
          </a:p>
        </p:txBody>
      </p:sp>
      <p:pic>
        <p:nvPicPr>
          <p:cNvPr id="31748" name="Picture 4"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31749" name="Picture 5"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31750" name="Picture 6"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1143000" y="990600"/>
            <a:ext cx="7772400" cy="1143000"/>
          </a:xfrm>
          <a:ln/>
        </p:spPr>
        <p:txBody>
          <a:bodyPr vert="horz" wrap="square" lIns="91440" tIns="45720" rIns="91440" bIns="45720" anchor="ctr" anchorCtr="0"/>
          <a:p>
            <a:pPr eaLnBrk="1" hangingPunct="1">
              <a:buNone/>
            </a:pPr>
            <a:r>
              <a:rPr sz="3200" dirty="0">
                <a:solidFill>
                  <a:srgbClr val="FF0000"/>
                </a:solidFill>
                <a:latin typeface="Tahoma" panose="020B0604030504040204" pitchFamily="34" charset="0"/>
              </a:rPr>
              <a:t>Applications in Telecommunications </a:t>
            </a:r>
            <a:r>
              <a:rPr sz="2400" i="1" dirty="0">
                <a:solidFill>
                  <a:srgbClr val="FF0000"/>
                </a:solidFill>
                <a:latin typeface="Tahoma" panose="020B0604030504040204" pitchFamily="34" charset="0"/>
              </a:rPr>
              <a:t>(contd.)</a:t>
            </a:r>
            <a:endParaRPr sz="3200" dirty="0">
              <a:solidFill>
                <a:srgbClr val="FF0000"/>
              </a:solidFill>
              <a:latin typeface="Tahoma" panose="020B0604030504040204" pitchFamily="34" charset="0"/>
            </a:endParaRPr>
          </a:p>
        </p:txBody>
      </p:sp>
      <p:sp>
        <p:nvSpPr>
          <p:cNvPr id="32771" name="Rectangle 3"/>
          <p:cNvSpPr>
            <a:spLocks noGrp="1"/>
          </p:cNvSpPr>
          <p:nvPr>
            <p:ph idx="1"/>
          </p:nvPr>
        </p:nvSpPr>
        <p:spPr>
          <a:xfrm>
            <a:off x="1066800" y="2209800"/>
            <a:ext cx="7924800" cy="4114800"/>
          </a:xfrm>
          <a:ln/>
        </p:spPr>
        <p:txBody>
          <a:bodyPr vert="horz" wrap="square" lIns="91440" tIns="45720" rIns="91440" bIns="45720" anchor="t" anchorCtr="0"/>
          <a:p>
            <a:pPr marL="533400" indent="-533400" eaLnBrk="1" hangingPunct="1">
              <a:lnSpc>
                <a:spcPct val="90000"/>
              </a:lnSpc>
              <a:buFontTx/>
              <a:buAutoNum type="alphaUcPeriod" startAt="2"/>
            </a:pPr>
            <a:r>
              <a:rPr dirty="0">
                <a:solidFill>
                  <a:srgbClr val="000099"/>
                </a:solidFill>
              </a:rPr>
              <a:t>Internal</a:t>
            </a:r>
            <a:endParaRPr dirty="0">
              <a:solidFill>
                <a:srgbClr val="000099"/>
              </a:solidFill>
            </a:endParaRPr>
          </a:p>
          <a:p>
            <a:pPr marL="914400" lvl="1" indent="-457200" eaLnBrk="1" hangingPunct="1">
              <a:lnSpc>
                <a:spcPct val="90000"/>
              </a:lnSpc>
              <a:buFont typeface="Wingdings" panose="05000000000000000000" pitchFamily="2" charset="2"/>
              <a:buChar char="Ø"/>
            </a:pPr>
            <a:r>
              <a:rPr dirty="0">
                <a:solidFill>
                  <a:srgbClr val="009900"/>
                </a:solidFill>
              </a:rPr>
              <a:t>Intra/Inter offices authentic communications</a:t>
            </a:r>
            <a:endParaRPr dirty="0">
              <a:solidFill>
                <a:srgbClr val="009900"/>
              </a:solidFill>
            </a:endParaRPr>
          </a:p>
          <a:p>
            <a:pPr marL="1295400" lvl="2" indent="-381000" eaLnBrk="1" hangingPunct="1">
              <a:lnSpc>
                <a:spcPct val="90000"/>
              </a:lnSpc>
              <a:buChar char="•"/>
            </a:pPr>
            <a:r>
              <a:rPr dirty="0">
                <a:solidFill>
                  <a:srgbClr val="CC3300"/>
                </a:solidFill>
              </a:rPr>
              <a:t>OBs, approvals, Instructions, requests</a:t>
            </a:r>
            <a:endParaRPr dirty="0">
              <a:solidFill>
                <a:srgbClr val="CC3300"/>
              </a:solidFill>
            </a:endParaRPr>
          </a:p>
          <a:p>
            <a:pPr marL="914400" lvl="1" indent="-457200" eaLnBrk="1" hangingPunct="1">
              <a:lnSpc>
                <a:spcPct val="90000"/>
              </a:lnSpc>
              <a:buFont typeface="Wingdings" panose="05000000000000000000" pitchFamily="2" charset="2"/>
              <a:buChar char="Ø"/>
            </a:pPr>
            <a:r>
              <a:rPr dirty="0">
                <a:solidFill>
                  <a:srgbClr val="009900"/>
                </a:solidFill>
              </a:rPr>
              <a:t>Procurement of material</a:t>
            </a:r>
            <a:endParaRPr dirty="0">
              <a:solidFill>
                <a:srgbClr val="009900"/>
              </a:solidFill>
            </a:endParaRPr>
          </a:p>
          <a:p>
            <a:pPr marL="1295400" lvl="2" indent="-381000" eaLnBrk="1" hangingPunct="1">
              <a:lnSpc>
                <a:spcPct val="90000"/>
              </a:lnSpc>
              <a:buChar char="•"/>
            </a:pPr>
            <a:r>
              <a:rPr dirty="0">
                <a:solidFill>
                  <a:srgbClr val="CC3300"/>
                </a:solidFill>
              </a:rPr>
              <a:t>Calling/Receiving bids, Purchase orders, Payment instructions</a:t>
            </a:r>
            <a:endParaRPr dirty="0">
              <a:solidFill>
                <a:srgbClr val="CC3300"/>
              </a:solidFill>
            </a:endParaRPr>
          </a:p>
          <a:p>
            <a:pPr marL="914400" lvl="1" indent="-457200" eaLnBrk="1" hangingPunct="1">
              <a:lnSpc>
                <a:spcPct val="90000"/>
              </a:lnSpc>
              <a:buFont typeface="Wingdings" panose="05000000000000000000" pitchFamily="2" charset="2"/>
              <a:buChar char="Ø"/>
            </a:pPr>
            <a:r>
              <a:rPr dirty="0">
                <a:solidFill>
                  <a:srgbClr val="009900"/>
                </a:solidFill>
              </a:rPr>
              <a:t>Network Management functions</a:t>
            </a:r>
            <a:endParaRPr dirty="0">
              <a:solidFill>
                <a:srgbClr val="009900"/>
              </a:solidFill>
            </a:endParaRPr>
          </a:p>
          <a:p>
            <a:pPr marL="1295400" lvl="2" indent="-381000" eaLnBrk="1" hangingPunct="1">
              <a:lnSpc>
                <a:spcPct val="90000"/>
              </a:lnSpc>
            </a:pPr>
            <a:r>
              <a:rPr dirty="0">
                <a:solidFill>
                  <a:srgbClr val="CC3300"/>
                </a:solidFill>
              </a:rPr>
              <a:t>Change of configuration, Blocking/unblocking routes</a:t>
            </a:r>
            <a:endParaRPr dirty="0">
              <a:solidFill>
                <a:srgbClr val="CC3300"/>
              </a:solidFill>
            </a:endParaRPr>
          </a:p>
        </p:txBody>
      </p:sp>
      <p:pic>
        <p:nvPicPr>
          <p:cNvPr id="32772" name="Picture 4"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32773" name="Picture 5"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32774" name="Picture 6"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p:nvPr/>
        </p:nvSpPr>
        <p:spPr>
          <a:xfrm>
            <a:off x="609600" y="838200"/>
            <a:ext cx="8534400" cy="1143000"/>
          </a:xfrm>
          <a:prstGeom prst="rect">
            <a:avLst/>
          </a:prstGeom>
          <a:noFill/>
          <a:ln w="12700">
            <a:noFill/>
          </a:ln>
        </p:spPr>
        <p:txBody>
          <a:bodyPr lIns="90488" tIns="44450" rIns="90488" bIns="44450" anchor="ctr" anchorCtr="0"/>
          <a:p>
            <a:pPr algn="ctr" eaLnBrk="0" hangingPunct="0">
              <a:buNone/>
            </a:pPr>
            <a:r>
              <a:rPr sz="2800" b="1" u="sng" dirty="0">
                <a:solidFill>
                  <a:srgbClr val="FF0000"/>
                </a:solidFill>
                <a:latin typeface="Arial" panose="020B0604020202020204" pitchFamily="34" charset="0"/>
                <a:ea typeface="Arial" panose="020B0604020202020204" pitchFamily="34" charset="0"/>
              </a:rPr>
              <a:t>Public Key Cryptography</a:t>
            </a:r>
            <a:endParaRPr sz="2800" b="1" u="sng" dirty="0">
              <a:solidFill>
                <a:srgbClr val="FF0000"/>
              </a:solidFill>
              <a:latin typeface="Arial" panose="020B0604020202020204" pitchFamily="34" charset="0"/>
              <a:ea typeface="Arial" panose="020B0604020202020204" pitchFamily="34" charset="0"/>
            </a:endParaRPr>
          </a:p>
          <a:p>
            <a:pPr algn="ctr" eaLnBrk="0" hangingPunct="0">
              <a:buNone/>
            </a:pPr>
            <a:r>
              <a:rPr sz="3200" dirty="0">
                <a:solidFill>
                  <a:srgbClr val="FF0000"/>
                </a:solidFill>
                <a:latin typeface="Arial" panose="020B0604020202020204" pitchFamily="34" charset="0"/>
                <a:ea typeface="Arial" panose="020B0604020202020204" pitchFamily="34" charset="0"/>
              </a:rPr>
              <a:t>Encryption Technologies</a:t>
            </a:r>
            <a:endParaRPr sz="3200" dirty="0">
              <a:solidFill>
                <a:srgbClr val="FF0000"/>
              </a:solidFill>
              <a:latin typeface="Arial" panose="020B0604020202020204" pitchFamily="34" charset="0"/>
              <a:ea typeface="Arial" panose="020B0604020202020204" pitchFamily="34" charset="0"/>
            </a:endParaRPr>
          </a:p>
        </p:txBody>
      </p:sp>
      <p:sp>
        <p:nvSpPr>
          <p:cNvPr id="33795" name="Rectangle 3"/>
          <p:cNvSpPr/>
          <p:nvPr/>
        </p:nvSpPr>
        <p:spPr>
          <a:xfrm>
            <a:off x="723900" y="3808413"/>
            <a:ext cx="1895475" cy="398462"/>
          </a:xfrm>
          <a:prstGeom prst="rect">
            <a:avLst/>
          </a:prstGeom>
          <a:noFill/>
          <a:ln w="12700">
            <a:noFill/>
          </a:ln>
        </p:spPr>
        <p:txBody>
          <a:bodyPr wrap="none" anchor="ctr" anchorCtr="0"/>
          <a:p>
            <a:pPr>
              <a:buNone/>
            </a:pPr>
            <a:endParaRPr dirty="0">
              <a:latin typeface="Times New Roman" panose="02020603050405020304" pitchFamily="18" charset="0"/>
              <a:ea typeface="Arial" panose="020B0604020202020204" pitchFamily="34" charset="0"/>
            </a:endParaRPr>
          </a:p>
        </p:txBody>
      </p:sp>
      <p:sp>
        <p:nvSpPr>
          <p:cNvPr id="33796" name="Rectangle 4"/>
          <p:cNvSpPr/>
          <p:nvPr/>
        </p:nvSpPr>
        <p:spPr>
          <a:xfrm>
            <a:off x="3151188" y="3808413"/>
            <a:ext cx="2882900" cy="398462"/>
          </a:xfrm>
          <a:prstGeom prst="rect">
            <a:avLst/>
          </a:prstGeom>
          <a:noFill/>
          <a:ln w="12700">
            <a:noFill/>
          </a:ln>
        </p:spPr>
        <p:txBody>
          <a:bodyPr wrap="none" anchor="ctr" anchorCtr="0"/>
          <a:p>
            <a:pPr>
              <a:buNone/>
            </a:pPr>
            <a:endParaRPr dirty="0">
              <a:latin typeface="Times New Roman" panose="02020603050405020304" pitchFamily="18" charset="0"/>
              <a:ea typeface="Arial" panose="020B0604020202020204" pitchFamily="34" charset="0"/>
            </a:endParaRPr>
          </a:p>
        </p:txBody>
      </p:sp>
      <p:sp>
        <p:nvSpPr>
          <p:cNvPr id="40965" name="AutoShape 5"/>
          <p:cNvSpPr>
            <a:spLocks noChangeArrowheads="1"/>
          </p:cNvSpPr>
          <p:nvPr/>
        </p:nvSpPr>
        <p:spPr bwMode="auto">
          <a:xfrm>
            <a:off x="6323013" y="2865438"/>
            <a:ext cx="1543050" cy="1019175"/>
          </a:xfrm>
          <a:prstGeom prst="rightArrow">
            <a:avLst>
              <a:gd name="adj1" fmla="val 50000"/>
              <a:gd name="adj2" fmla="val 75722"/>
            </a:avLst>
          </a:prstGeom>
          <a:gradFill rotWithShape="0">
            <a:gsLst>
              <a:gs pos="0">
                <a:srgbClr val="CECECE">
                  <a:gamma/>
                  <a:shade val="89804"/>
                  <a:invGamma/>
                </a:srgbClr>
              </a:gs>
              <a:gs pos="100000">
                <a:srgbClr val="CECECE"/>
              </a:gs>
            </a:gsLst>
            <a:lin ang="0" scaled="1"/>
          </a:gradFill>
          <a:ln w="12700">
            <a:no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0966" name="AutoShape 6"/>
          <p:cNvSpPr>
            <a:spLocks noChangeArrowheads="1"/>
          </p:cNvSpPr>
          <p:nvPr/>
        </p:nvSpPr>
        <p:spPr bwMode="auto">
          <a:xfrm>
            <a:off x="1316038" y="2820988"/>
            <a:ext cx="1543050" cy="1019175"/>
          </a:xfrm>
          <a:prstGeom prst="rightArrow">
            <a:avLst>
              <a:gd name="adj1" fmla="val 50000"/>
              <a:gd name="adj2" fmla="val 75722"/>
            </a:avLst>
          </a:prstGeom>
          <a:gradFill rotWithShape="0">
            <a:gsLst>
              <a:gs pos="0">
                <a:srgbClr val="CECECE">
                  <a:gamma/>
                  <a:shade val="89804"/>
                  <a:invGamma/>
                </a:srgbClr>
              </a:gs>
              <a:gs pos="100000">
                <a:srgbClr val="CECECE"/>
              </a:gs>
            </a:gsLst>
            <a:lin ang="0" scaled="1"/>
          </a:gradFill>
          <a:ln w="12700">
            <a:no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0967" name="Rectangle 7"/>
          <p:cNvSpPr>
            <a:spLocks noChangeArrowheads="1"/>
          </p:cNvSpPr>
          <p:nvPr/>
        </p:nvSpPr>
        <p:spPr bwMode="auto">
          <a:xfrm>
            <a:off x="228600" y="2698750"/>
            <a:ext cx="1108075" cy="1295400"/>
          </a:xfrm>
          <a:prstGeom prst="rect">
            <a:avLst/>
          </a:prstGeom>
          <a:solidFill>
            <a:srgbClr val="00FF00">
              <a:alpha val="50000"/>
            </a:srgbClr>
          </a:solidFill>
          <a:ln w="12700">
            <a:noFill/>
            <a:miter lim="800000"/>
          </a:ln>
          <a:effectLst>
            <a:outerShdw dist="71842" dir="2700000" algn="ctr" rotWithShape="0">
              <a:schemeClr val="bg2"/>
            </a:outerShdw>
          </a:effectLst>
        </p:spPr>
        <p:txBody>
          <a:bodyPr wrap="none" lIns="90488" tIns="44450" rIns="90488" bIns="44450"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chemeClr val="tx1"/>
                </a:solidFill>
                <a:effectLst>
                  <a:outerShdw blurRad="38100" dist="38100" dir="2700000" algn="tl">
                    <a:srgbClr val="FFFFFF"/>
                  </a:outerShdw>
                </a:effectLst>
                <a:uLnTx/>
                <a:uFillTx/>
                <a:latin typeface="Book Antiqua" panose="02040602050305030304" pitchFamily="18" charset="0"/>
                <a:ea typeface="+mn-ea"/>
                <a:cs typeface="+mn-cs"/>
              </a:rPr>
              <a:t>Document</a:t>
            </a:r>
            <a:endParaRPr kumimoji="0" lang="en-US" sz="1600" b="1" i="0" u="none" strike="noStrike" kern="1200" cap="none" spc="0" normalizeH="0" baseline="0" noProof="0">
              <a:ln>
                <a:noFill/>
              </a:ln>
              <a:solidFill>
                <a:schemeClr val="tx1"/>
              </a:solidFill>
              <a:effectLst>
                <a:outerShdw blurRad="38100" dist="38100" dir="2700000" algn="tl">
                  <a:srgbClr val="FFFFFF"/>
                </a:outerShdw>
              </a:effectLst>
              <a:uLnTx/>
              <a:uFillTx/>
              <a:latin typeface="Book Antiqua" panose="02040602050305030304" pitchFamily="18" charset="0"/>
              <a:ea typeface="+mn-ea"/>
              <a:cs typeface="+mn-cs"/>
            </a:endParaRPr>
          </a:p>
        </p:txBody>
      </p:sp>
      <p:sp>
        <p:nvSpPr>
          <p:cNvPr id="40968" name="Rectangle 8"/>
          <p:cNvSpPr>
            <a:spLocks noChangeArrowheads="1"/>
          </p:cNvSpPr>
          <p:nvPr/>
        </p:nvSpPr>
        <p:spPr bwMode="auto">
          <a:xfrm>
            <a:off x="7772400" y="2667000"/>
            <a:ext cx="1104900" cy="1295400"/>
          </a:xfrm>
          <a:prstGeom prst="rect">
            <a:avLst/>
          </a:prstGeom>
          <a:solidFill>
            <a:srgbClr val="00FF00">
              <a:alpha val="50000"/>
            </a:srgbClr>
          </a:solidFill>
          <a:ln w="12700">
            <a:noFill/>
            <a:miter lim="800000"/>
          </a:ln>
          <a:effectLst>
            <a:outerShdw dist="71842" dir="2700000" algn="ctr" rotWithShape="0">
              <a:schemeClr val="bg2"/>
            </a:outerShdw>
          </a:effectLst>
        </p:spPr>
        <p:txBody>
          <a:bodyPr wrap="none" lIns="90488" tIns="44450" rIns="90488" bIns="44450"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chemeClr val="tx1"/>
                </a:solidFill>
                <a:effectLst>
                  <a:outerShdw blurRad="38100" dist="38100" dir="2700000" algn="tl">
                    <a:srgbClr val="FFFFFF"/>
                  </a:outerShdw>
                </a:effectLst>
                <a:uLnTx/>
                <a:uFillTx/>
                <a:latin typeface="Book Antiqua" panose="02040602050305030304" pitchFamily="18" charset="0"/>
                <a:ea typeface="+mn-ea"/>
                <a:cs typeface="+mn-cs"/>
              </a:rPr>
              <a:t>Document</a:t>
            </a:r>
            <a:endParaRPr kumimoji="0" lang="en-US" sz="1600" b="1" i="0" u="none" strike="noStrike" kern="1200" cap="none" spc="0" normalizeH="0" baseline="0" noProof="0">
              <a:ln>
                <a:noFill/>
              </a:ln>
              <a:solidFill>
                <a:schemeClr val="tx1"/>
              </a:solidFill>
              <a:effectLst>
                <a:outerShdw blurRad="38100" dist="38100" dir="2700000" algn="tl">
                  <a:srgbClr val="FFFFFF"/>
                </a:outerShdw>
              </a:effectLst>
              <a:uLnTx/>
              <a:uFillTx/>
              <a:latin typeface="Book Antiqua" panose="02040602050305030304" pitchFamily="18" charset="0"/>
              <a:ea typeface="+mn-ea"/>
              <a:cs typeface="+mn-cs"/>
            </a:endParaRPr>
          </a:p>
        </p:txBody>
      </p:sp>
      <p:sp>
        <p:nvSpPr>
          <p:cNvPr id="40969" name="Freeform 9"/>
          <p:cNvSpPr/>
          <p:nvPr/>
        </p:nvSpPr>
        <p:spPr bwMode="auto">
          <a:xfrm>
            <a:off x="4097338" y="3151188"/>
            <a:ext cx="855663" cy="401638"/>
          </a:xfrm>
          <a:custGeom>
            <a:avLst/>
            <a:gdLst/>
            <a:ahLst/>
            <a:cxnLst>
              <a:cxn ang="0">
                <a:pos x="0" y="289"/>
              </a:cxn>
              <a:cxn ang="0">
                <a:pos x="227" y="218"/>
              </a:cxn>
              <a:cxn ang="0">
                <a:pos x="154" y="124"/>
              </a:cxn>
              <a:cxn ang="0">
                <a:pos x="540" y="0"/>
              </a:cxn>
            </a:cxnLst>
            <a:rect l="0" t="0" r="r" b="b"/>
            <a:pathLst>
              <a:path w="541" h="290">
                <a:moveTo>
                  <a:pt x="0" y="289"/>
                </a:moveTo>
                <a:lnTo>
                  <a:pt x="227" y="218"/>
                </a:lnTo>
                <a:lnTo>
                  <a:pt x="154" y="124"/>
                </a:lnTo>
                <a:lnTo>
                  <a:pt x="540" y="0"/>
                </a:lnTo>
              </a:path>
            </a:pathLst>
          </a:custGeom>
          <a:noFill/>
          <a:ln w="25400" cap="rnd" cmpd="sng">
            <a:solidFill>
              <a:srgbClr val="FC0128"/>
            </a:solidFill>
            <a:prstDash val="solid"/>
            <a:round/>
            <a:headEnd type="none" w="med" len="med"/>
            <a:tailEnd type="triangle" w="med" len="med"/>
          </a:ln>
          <a:effectLst>
            <a:outerShdw dist="35921" dir="2700000" algn="ctr" rotWithShape="0">
              <a:schemeClr val="bg2"/>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nvGrpSpPr>
          <p:cNvPr id="33802" name="Group 10"/>
          <p:cNvGrpSpPr/>
          <p:nvPr/>
        </p:nvGrpSpPr>
        <p:grpSpPr>
          <a:xfrm>
            <a:off x="1524000" y="2438400"/>
            <a:ext cx="879475" cy="1490663"/>
            <a:chOff x="948" y="2820"/>
            <a:chExt cx="556" cy="1077"/>
          </a:xfrm>
        </p:grpSpPr>
        <p:sp>
          <p:nvSpPr>
            <p:cNvPr id="33849" name="Freeform 11"/>
            <p:cNvSpPr/>
            <p:nvPr/>
          </p:nvSpPr>
          <p:spPr>
            <a:xfrm>
              <a:off x="948" y="2820"/>
              <a:ext cx="535" cy="1077"/>
            </a:xfrm>
            <a:custGeom>
              <a:avLst/>
              <a:gdLst>
                <a:gd name="txL" fmla="*/ 0 w 535"/>
                <a:gd name="txT" fmla="*/ 0 h 1077"/>
                <a:gd name="txR" fmla="*/ 535 w 535"/>
                <a:gd name="txB" fmla="*/ 1077 h 1077"/>
              </a:gdLst>
              <a:ahLst/>
              <a:cxnLst>
                <a:cxn ang="0">
                  <a:pos x="356" y="853"/>
                </a:cxn>
                <a:cxn ang="0">
                  <a:pos x="364" y="760"/>
                </a:cxn>
                <a:cxn ang="0">
                  <a:pos x="364" y="666"/>
                </a:cxn>
                <a:cxn ang="0">
                  <a:pos x="308" y="519"/>
                </a:cxn>
                <a:cxn ang="0">
                  <a:pos x="450" y="416"/>
                </a:cxn>
                <a:cxn ang="0">
                  <a:pos x="454" y="394"/>
                </a:cxn>
                <a:cxn ang="0">
                  <a:pos x="467" y="378"/>
                </a:cxn>
                <a:cxn ang="0">
                  <a:pos x="481" y="366"/>
                </a:cxn>
                <a:cxn ang="0">
                  <a:pos x="495" y="359"/>
                </a:cxn>
                <a:cxn ang="0">
                  <a:pos x="501" y="356"/>
                </a:cxn>
                <a:cxn ang="0">
                  <a:pos x="514" y="349"/>
                </a:cxn>
                <a:cxn ang="0">
                  <a:pos x="526" y="342"/>
                </a:cxn>
                <a:cxn ang="0">
                  <a:pos x="530" y="333"/>
                </a:cxn>
                <a:cxn ang="0">
                  <a:pos x="534" y="324"/>
                </a:cxn>
                <a:cxn ang="0">
                  <a:pos x="534" y="314"/>
                </a:cxn>
                <a:cxn ang="0">
                  <a:pos x="531" y="114"/>
                </a:cxn>
                <a:cxn ang="0">
                  <a:pos x="527" y="94"/>
                </a:cxn>
                <a:cxn ang="0">
                  <a:pos x="511" y="80"/>
                </a:cxn>
                <a:cxn ang="0">
                  <a:pos x="303" y="7"/>
                </a:cxn>
                <a:cxn ang="0">
                  <a:pos x="275" y="0"/>
                </a:cxn>
                <a:cxn ang="0">
                  <a:pos x="249" y="1"/>
                </a:cxn>
                <a:cxn ang="0">
                  <a:pos x="37" y="73"/>
                </a:cxn>
                <a:cxn ang="0">
                  <a:pos x="13" y="85"/>
                </a:cxn>
                <a:cxn ang="0">
                  <a:pos x="1" y="101"/>
                </a:cxn>
                <a:cxn ang="0">
                  <a:pos x="0" y="118"/>
                </a:cxn>
                <a:cxn ang="0">
                  <a:pos x="0" y="319"/>
                </a:cxn>
                <a:cxn ang="0">
                  <a:pos x="1" y="330"/>
                </a:cxn>
                <a:cxn ang="0">
                  <a:pos x="5" y="338"/>
                </a:cxn>
                <a:cxn ang="0">
                  <a:pos x="10" y="346"/>
                </a:cxn>
                <a:cxn ang="0">
                  <a:pos x="22" y="352"/>
                </a:cxn>
                <a:cxn ang="0">
                  <a:pos x="31" y="357"/>
                </a:cxn>
                <a:cxn ang="0">
                  <a:pos x="43" y="359"/>
                </a:cxn>
                <a:cxn ang="0">
                  <a:pos x="63" y="366"/>
                </a:cxn>
                <a:cxn ang="0">
                  <a:pos x="84" y="377"/>
                </a:cxn>
                <a:cxn ang="0">
                  <a:pos x="103" y="394"/>
                </a:cxn>
                <a:cxn ang="0">
                  <a:pos x="111" y="418"/>
                </a:cxn>
                <a:cxn ang="0">
                  <a:pos x="164" y="1023"/>
                </a:cxn>
                <a:cxn ang="0">
                  <a:pos x="169" y="1035"/>
                </a:cxn>
                <a:cxn ang="0">
                  <a:pos x="178" y="1046"/>
                </a:cxn>
                <a:cxn ang="0">
                  <a:pos x="192" y="1055"/>
                </a:cxn>
                <a:cxn ang="0">
                  <a:pos x="209" y="1065"/>
                </a:cxn>
                <a:cxn ang="0">
                  <a:pos x="229" y="1076"/>
                </a:cxn>
                <a:cxn ang="0">
                  <a:pos x="233" y="348"/>
                </a:cxn>
                <a:cxn ang="0">
                  <a:pos x="255" y="344"/>
                </a:cxn>
                <a:cxn ang="0">
                  <a:pos x="269" y="360"/>
                </a:cxn>
              </a:cxnLst>
              <a:rect l="txL" t="txT" r="txR" b="txB"/>
              <a:pathLst>
                <a:path w="535" h="1077">
                  <a:moveTo>
                    <a:pt x="392" y="974"/>
                  </a:moveTo>
                  <a:lnTo>
                    <a:pt x="392" y="876"/>
                  </a:lnTo>
                  <a:lnTo>
                    <a:pt x="356" y="853"/>
                  </a:lnTo>
                  <a:lnTo>
                    <a:pt x="356" y="810"/>
                  </a:lnTo>
                  <a:lnTo>
                    <a:pt x="397" y="783"/>
                  </a:lnTo>
                  <a:lnTo>
                    <a:pt x="364" y="760"/>
                  </a:lnTo>
                  <a:lnTo>
                    <a:pt x="364" y="709"/>
                  </a:lnTo>
                  <a:lnTo>
                    <a:pt x="393" y="688"/>
                  </a:lnTo>
                  <a:lnTo>
                    <a:pt x="364" y="666"/>
                  </a:lnTo>
                  <a:lnTo>
                    <a:pt x="360" y="610"/>
                  </a:lnTo>
                  <a:lnTo>
                    <a:pt x="308" y="577"/>
                  </a:lnTo>
                  <a:lnTo>
                    <a:pt x="308" y="519"/>
                  </a:lnTo>
                  <a:lnTo>
                    <a:pt x="397" y="458"/>
                  </a:lnTo>
                  <a:lnTo>
                    <a:pt x="397" y="416"/>
                  </a:lnTo>
                  <a:lnTo>
                    <a:pt x="450" y="416"/>
                  </a:lnTo>
                  <a:lnTo>
                    <a:pt x="450" y="408"/>
                  </a:lnTo>
                  <a:lnTo>
                    <a:pt x="452" y="402"/>
                  </a:lnTo>
                  <a:lnTo>
                    <a:pt x="454" y="394"/>
                  </a:lnTo>
                  <a:lnTo>
                    <a:pt x="458" y="388"/>
                  </a:lnTo>
                  <a:lnTo>
                    <a:pt x="462" y="383"/>
                  </a:lnTo>
                  <a:lnTo>
                    <a:pt x="467" y="378"/>
                  </a:lnTo>
                  <a:lnTo>
                    <a:pt x="471" y="374"/>
                  </a:lnTo>
                  <a:lnTo>
                    <a:pt x="477" y="369"/>
                  </a:lnTo>
                  <a:lnTo>
                    <a:pt x="481" y="366"/>
                  </a:lnTo>
                  <a:lnTo>
                    <a:pt x="486" y="363"/>
                  </a:lnTo>
                  <a:lnTo>
                    <a:pt x="490" y="361"/>
                  </a:lnTo>
                  <a:lnTo>
                    <a:pt x="495" y="359"/>
                  </a:lnTo>
                  <a:lnTo>
                    <a:pt x="498" y="358"/>
                  </a:lnTo>
                  <a:lnTo>
                    <a:pt x="499" y="357"/>
                  </a:lnTo>
                  <a:lnTo>
                    <a:pt x="501" y="356"/>
                  </a:lnTo>
                  <a:lnTo>
                    <a:pt x="507" y="353"/>
                  </a:lnTo>
                  <a:lnTo>
                    <a:pt x="511" y="351"/>
                  </a:lnTo>
                  <a:lnTo>
                    <a:pt x="514" y="349"/>
                  </a:lnTo>
                  <a:lnTo>
                    <a:pt x="518" y="347"/>
                  </a:lnTo>
                  <a:lnTo>
                    <a:pt x="522" y="344"/>
                  </a:lnTo>
                  <a:lnTo>
                    <a:pt x="526" y="342"/>
                  </a:lnTo>
                  <a:lnTo>
                    <a:pt x="526" y="339"/>
                  </a:lnTo>
                  <a:lnTo>
                    <a:pt x="527" y="337"/>
                  </a:lnTo>
                  <a:lnTo>
                    <a:pt x="530" y="333"/>
                  </a:lnTo>
                  <a:lnTo>
                    <a:pt x="531" y="331"/>
                  </a:lnTo>
                  <a:lnTo>
                    <a:pt x="534" y="328"/>
                  </a:lnTo>
                  <a:lnTo>
                    <a:pt x="534" y="324"/>
                  </a:lnTo>
                  <a:lnTo>
                    <a:pt x="534" y="321"/>
                  </a:lnTo>
                  <a:lnTo>
                    <a:pt x="534" y="317"/>
                  </a:lnTo>
                  <a:lnTo>
                    <a:pt x="534" y="314"/>
                  </a:lnTo>
                  <a:lnTo>
                    <a:pt x="531" y="310"/>
                  </a:lnTo>
                  <a:lnTo>
                    <a:pt x="531" y="117"/>
                  </a:lnTo>
                  <a:lnTo>
                    <a:pt x="531" y="114"/>
                  </a:lnTo>
                  <a:lnTo>
                    <a:pt x="531" y="108"/>
                  </a:lnTo>
                  <a:lnTo>
                    <a:pt x="530" y="101"/>
                  </a:lnTo>
                  <a:lnTo>
                    <a:pt x="527" y="94"/>
                  </a:lnTo>
                  <a:lnTo>
                    <a:pt x="523" y="89"/>
                  </a:lnTo>
                  <a:lnTo>
                    <a:pt x="518" y="84"/>
                  </a:lnTo>
                  <a:lnTo>
                    <a:pt x="511" y="80"/>
                  </a:lnTo>
                  <a:lnTo>
                    <a:pt x="503" y="76"/>
                  </a:lnTo>
                  <a:lnTo>
                    <a:pt x="494" y="72"/>
                  </a:lnTo>
                  <a:lnTo>
                    <a:pt x="303" y="7"/>
                  </a:lnTo>
                  <a:lnTo>
                    <a:pt x="294" y="3"/>
                  </a:lnTo>
                  <a:lnTo>
                    <a:pt x="284" y="1"/>
                  </a:lnTo>
                  <a:lnTo>
                    <a:pt x="275" y="0"/>
                  </a:lnTo>
                  <a:lnTo>
                    <a:pt x="267" y="0"/>
                  </a:lnTo>
                  <a:lnTo>
                    <a:pt x="259" y="0"/>
                  </a:lnTo>
                  <a:lnTo>
                    <a:pt x="249" y="1"/>
                  </a:lnTo>
                  <a:lnTo>
                    <a:pt x="241" y="3"/>
                  </a:lnTo>
                  <a:lnTo>
                    <a:pt x="231" y="7"/>
                  </a:lnTo>
                  <a:lnTo>
                    <a:pt x="37" y="73"/>
                  </a:lnTo>
                  <a:lnTo>
                    <a:pt x="27" y="76"/>
                  </a:lnTo>
                  <a:lnTo>
                    <a:pt x="21" y="81"/>
                  </a:lnTo>
                  <a:lnTo>
                    <a:pt x="13" y="85"/>
                  </a:lnTo>
                  <a:lnTo>
                    <a:pt x="6" y="90"/>
                  </a:lnTo>
                  <a:lnTo>
                    <a:pt x="5" y="95"/>
                  </a:lnTo>
                  <a:lnTo>
                    <a:pt x="1" y="101"/>
                  </a:lnTo>
                  <a:lnTo>
                    <a:pt x="1" y="108"/>
                  </a:lnTo>
                  <a:lnTo>
                    <a:pt x="0" y="116"/>
                  </a:lnTo>
                  <a:lnTo>
                    <a:pt x="0" y="118"/>
                  </a:lnTo>
                  <a:lnTo>
                    <a:pt x="0" y="311"/>
                  </a:lnTo>
                  <a:lnTo>
                    <a:pt x="0" y="315"/>
                  </a:lnTo>
                  <a:lnTo>
                    <a:pt x="0" y="319"/>
                  </a:lnTo>
                  <a:lnTo>
                    <a:pt x="0" y="323"/>
                  </a:lnTo>
                  <a:lnTo>
                    <a:pt x="1" y="326"/>
                  </a:lnTo>
                  <a:lnTo>
                    <a:pt x="1" y="330"/>
                  </a:lnTo>
                  <a:lnTo>
                    <a:pt x="1" y="332"/>
                  </a:lnTo>
                  <a:lnTo>
                    <a:pt x="3" y="335"/>
                  </a:lnTo>
                  <a:lnTo>
                    <a:pt x="5" y="338"/>
                  </a:lnTo>
                  <a:lnTo>
                    <a:pt x="6" y="341"/>
                  </a:lnTo>
                  <a:lnTo>
                    <a:pt x="6" y="343"/>
                  </a:lnTo>
                  <a:lnTo>
                    <a:pt x="10" y="346"/>
                  </a:lnTo>
                  <a:lnTo>
                    <a:pt x="14" y="348"/>
                  </a:lnTo>
                  <a:lnTo>
                    <a:pt x="18" y="350"/>
                  </a:lnTo>
                  <a:lnTo>
                    <a:pt x="22" y="352"/>
                  </a:lnTo>
                  <a:lnTo>
                    <a:pt x="24" y="355"/>
                  </a:lnTo>
                  <a:lnTo>
                    <a:pt x="30" y="357"/>
                  </a:lnTo>
                  <a:lnTo>
                    <a:pt x="31" y="357"/>
                  </a:lnTo>
                  <a:lnTo>
                    <a:pt x="34" y="357"/>
                  </a:lnTo>
                  <a:lnTo>
                    <a:pt x="37" y="358"/>
                  </a:lnTo>
                  <a:lnTo>
                    <a:pt x="43" y="359"/>
                  </a:lnTo>
                  <a:lnTo>
                    <a:pt x="49" y="361"/>
                  </a:lnTo>
                  <a:lnTo>
                    <a:pt x="55" y="363"/>
                  </a:lnTo>
                  <a:lnTo>
                    <a:pt x="63" y="366"/>
                  </a:lnTo>
                  <a:lnTo>
                    <a:pt x="70" y="368"/>
                  </a:lnTo>
                  <a:lnTo>
                    <a:pt x="79" y="372"/>
                  </a:lnTo>
                  <a:lnTo>
                    <a:pt x="84" y="377"/>
                  </a:lnTo>
                  <a:lnTo>
                    <a:pt x="92" y="381"/>
                  </a:lnTo>
                  <a:lnTo>
                    <a:pt x="98" y="387"/>
                  </a:lnTo>
                  <a:lnTo>
                    <a:pt x="103" y="394"/>
                  </a:lnTo>
                  <a:lnTo>
                    <a:pt x="107" y="402"/>
                  </a:lnTo>
                  <a:lnTo>
                    <a:pt x="111" y="409"/>
                  </a:lnTo>
                  <a:lnTo>
                    <a:pt x="111" y="418"/>
                  </a:lnTo>
                  <a:lnTo>
                    <a:pt x="164" y="418"/>
                  </a:lnTo>
                  <a:lnTo>
                    <a:pt x="164" y="1019"/>
                  </a:lnTo>
                  <a:lnTo>
                    <a:pt x="164" y="1023"/>
                  </a:lnTo>
                  <a:lnTo>
                    <a:pt x="165" y="1028"/>
                  </a:lnTo>
                  <a:lnTo>
                    <a:pt x="168" y="1032"/>
                  </a:lnTo>
                  <a:lnTo>
                    <a:pt x="169" y="1035"/>
                  </a:lnTo>
                  <a:lnTo>
                    <a:pt x="171" y="1039"/>
                  </a:lnTo>
                  <a:lnTo>
                    <a:pt x="175" y="1042"/>
                  </a:lnTo>
                  <a:lnTo>
                    <a:pt x="178" y="1046"/>
                  </a:lnTo>
                  <a:lnTo>
                    <a:pt x="182" y="1049"/>
                  </a:lnTo>
                  <a:lnTo>
                    <a:pt x="186" y="1052"/>
                  </a:lnTo>
                  <a:lnTo>
                    <a:pt x="192" y="1055"/>
                  </a:lnTo>
                  <a:lnTo>
                    <a:pt x="197" y="1058"/>
                  </a:lnTo>
                  <a:lnTo>
                    <a:pt x="202" y="1061"/>
                  </a:lnTo>
                  <a:lnTo>
                    <a:pt x="209" y="1065"/>
                  </a:lnTo>
                  <a:lnTo>
                    <a:pt x="214" y="1068"/>
                  </a:lnTo>
                  <a:lnTo>
                    <a:pt x="222" y="1073"/>
                  </a:lnTo>
                  <a:lnTo>
                    <a:pt x="229" y="1076"/>
                  </a:lnTo>
                  <a:lnTo>
                    <a:pt x="229" y="360"/>
                  </a:lnTo>
                  <a:lnTo>
                    <a:pt x="229" y="352"/>
                  </a:lnTo>
                  <a:lnTo>
                    <a:pt x="233" y="348"/>
                  </a:lnTo>
                  <a:lnTo>
                    <a:pt x="241" y="344"/>
                  </a:lnTo>
                  <a:lnTo>
                    <a:pt x="249" y="343"/>
                  </a:lnTo>
                  <a:lnTo>
                    <a:pt x="255" y="344"/>
                  </a:lnTo>
                  <a:lnTo>
                    <a:pt x="262" y="348"/>
                  </a:lnTo>
                  <a:lnTo>
                    <a:pt x="267" y="352"/>
                  </a:lnTo>
                  <a:lnTo>
                    <a:pt x="269" y="360"/>
                  </a:lnTo>
                  <a:lnTo>
                    <a:pt x="269" y="1056"/>
                  </a:lnTo>
                  <a:lnTo>
                    <a:pt x="392" y="974"/>
                  </a:lnTo>
                </a:path>
              </a:pathLst>
            </a:custGeom>
            <a:solidFill>
              <a:srgbClr val="FFFF00">
                <a:alpha val="100000"/>
              </a:srgbClr>
            </a:solidFill>
            <a:ln w="12700" cap="rnd" cmpd="sng">
              <a:solidFill>
                <a:srgbClr val="000000">
                  <a:alpha val="100000"/>
                </a:srgbClr>
              </a:solidFill>
              <a:prstDash val="solid"/>
              <a:round/>
              <a:headEnd type="none" w="med" len="med"/>
              <a:tailEnd type="none" w="med" len="med"/>
            </a:ln>
          </p:spPr>
          <p:txBody>
            <a:bodyPr/>
            <a:p>
              <a:endParaRPr lang="en-US"/>
            </a:p>
          </p:txBody>
        </p:sp>
        <p:sp>
          <p:nvSpPr>
            <p:cNvPr id="33850" name="Freeform 12"/>
            <p:cNvSpPr/>
            <p:nvPr/>
          </p:nvSpPr>
          <p:spPr>
            <a:xfrm>
              <a:off x="1473" y="2930"/>
              <a:ext cx="31" cy="19"/>
            </a:xfrm>
            <a:custGeom>
              <a:avLst/>
              <a:gdLst>
                <a:gd name="txL" fmla="*/ 0 w 31"/>
                <a:gd name="txT" fmla="*/ 0 h 19"/>
                <a:gd name="txR" fmla="*/ 31 w 31"/>
                <a:gd name="txB" fmla="*/ 19 h 19"/>
              </a:gdLst>
              <a:ahLst/>
              <a:cxnLst>
                <a:cxn ang="0">
                  <a:pos x="30" y="0"/>
                </a:cxn>
                <a:cxn ang="0">
                  <a:pos x="30" y="18"/>
                </a:cxn>
                <a:cxn ang="0">
                  <a:pos x="0" y="18"/>
                </a:cxn>
                <a:cxn ang="0">
                  <a:pos x="0" y="0"/>
                </a:cxn>
                <a:cxn ang="0">
                  <a:pos x="30" y="0"/>
                </a:cxn>
              </a:cxnLst>
              <a:rect l="txL" t="txT" r="txR" b="txB"/>
              <a:pathLst>
                <a:path w="31" h="19">
                  <a:moveTo>
                    <a:pt x="30" y="0"/>
                  </a:moveTo>
                  <a:lnTo>
                    <a:pt x="30" y="18"/>
                  </a:lnTo>
                  <a:lnTo>
                    <a:pt x="0" y="18"/>
                  </a:lnTo>
                  <a:lnTo>
                    <a:pt x="0" y="0"/>
                  </a:lnTo>
                  <a:lnTo>
                    <a:pt x="30" y="0"/>
                  </a:lnTo>
                </a:path>
              </a:pathLst>
            </a:custGeom>
            <a:solidFill>
              <a:srgbClr val="FFFF00">
                <a:alpha val="100000"/>
              </a:srgbClr>
            </a:solidFill>
            <a:ln w="12700">
              <a:noFill/>
            </a:ln>
          </p:spPr>
          <p:txBody>
            <a:bodyPr/>
            <a:p>
              <a:endParaRPr lang="en-US"/>
            </a:p>
          </p:txBody>
        </p:sp>
        <p:sp>
          <p:nvSpPr>
            <p:cNvPr id="33851" name="Freeform 13"/>
            <p:cNvSpPr/>
            <p:nvPr/>
          </p:nvSpPr>
          <p:spPr>
            <a:xfrm>
              <a:off x="1169" y="3180"/>
              <a:ext cx="32" cy="710"/>
            </a:xfrm>
            <a:custGeom>
              <a:avLst/>
              <a:gdLst>
                <a:gd name="txL" fmla="*/ 0 w 32"/>
                <a:gd name="txT" fmla="*/ 0 h 710"/>
                <a:gd name="txR" fmla="*/ 32 w 32"/>
                <a:gd name="txB" fmla="*/ 710 h 710"/>
              </a:gdLst>
              <a:ahLst/>
              <a:cxnLst>
                <a:cxn ang="0">
                  <a:pos x="31" y="0"/>
                </a:cxn>
                <a:cxn ang="0">
                  <a:pos x="31" y="709"/>
                </a:cxn>
                <a:cxn ang="0">
                  <a:pos x="0" y="709"/>
                </a:cxn>
                <a:cxn ang="0">
                  <a:pos x="0" y="0"/>
                </a:cxn>
                <a:cxn ang="0">
                  <a:pos x="31" y="0"/>
                </a:cxn>
              </a:cxnLst>
              <a:rect l="txL" t="txT" r="txR" b="txB"/>
              <a:pathLst>
                <a:path w="32" h="710">
                  <a:moveTo>
                    <a:pt x="31" y="0"/>
                  </a:moveTo>
                  <a:lnTo>
                    <a:pt x="31" y="709"/>
                  </a:lnTo>
                  <a:lnTo>
                    <a:pt x="0" y="709"/>
                  </a:lnTo>
                  <a:lnTo>
                    <a:pt x="0" y="0"/>
                  </a:lnTo>
                  <a:lnTo>
                    <a:pt x="31" y="0"/>
                  </a:lnTo>
                </a:path>
              </a:pathLst>
            </a:custGeom>
            <a:solidFill>
              <a:srgbClr val="FFFF00">
                <a:alpha val="100000"/>
              </a:srgbClr>
            </a:solidFill>
            <a:ln w="12700">
              <a:noFill/>
            </a:ln>
          </p:spPr>
          <p:txBody>
            <a:bodyPr/>
            <a:p>
              <a:endParaRPr lang="en-US"/>
            </a:p>
          </p:txBody>
        </p:sp>
        <p:sp>
          <p:nvSpPr>
            <p:cNvPr id="33852" name="Freeform 14"/>
            <p:cNvSpPr/>
            <p:nvPr/>
          </p:nvSpPr>
          <p:spPr>
            <a:xfrm>
              <a:off x="1175" y="3161"/>
              <a:ext cx="35" cy="19"/>
            </a:xfrm>
            <a:custGeom>
              <a:avLst/>
              <a:gdLst>
                <a:gd name="txL" fmla="*/ 0 w 35"/>
                <a:gd name="txT" fmla="*/ 0 h 19"/>
                <a:gd name="txR" fmla="*/ 35 w 35"/>
                <a:gd name="txB" fmla="*/ 19 h 19"/>
              </a:gdLst>
              <a:ahLst/>
              <a:cxnLst>
                <a:cxn ang="0">
                  <a:pos x="30" y="18"/>
                </a:cxn>
                <a:cxn ang="0">
                  <a:pos x="27" y="11"/>
                </a:cxn>
                <a:cxn ang="0">
                  <a:pos x="26" y="8"/>
                </a:cxn>
                <a:cxn ang="0">
                  <a:pos x="19" y="4"/>
                </a:cxn>
                <a:cxn ang="0">
                  <a:pos x="17" y="2"/>
                </a:cxn>
                <a:cxn ang="0">
                  <a:pos x="13" y="4"/>
                </a:cxn>
                <a:cxn ang="0">
                  <a:pos x="9" y="8"/>
                </a:cxn>
                <a:cxn ang="0">
                  <a:pos x="5" y="11"/>
                </a:cxn>
                <a:cxn ang="0">
                  <a:pos x="3" y="18"/>
                </a:cxn>
                <a:cxn ang="0">
                  <a:pos x="0" y="18"/>
                </a:cxn>
                <a:cxn ang="0">
                  <a:pos x="1" y="9"/>
                </a:cxn>
                <a:cxn ang="0">
                  <a:pos x="5" y="4"/>
                </a:cxn>
                <a:cxn ang="0">
                  <a:pos x="9" y="1"/>
                </a:cxn>
                <a:cxn ang="0">
                  <a:pos x="17" y="0"/>
                </a:cxn>
                <a:cxn ang="0">
                  <a:pos x="23" y="1"/>
                </a:cxn>
                <a:cxn ang="0">
                  <a:pos x="27" y="4"/>
                </a:cxn>
                <a:cxn ang="0">
                  <a:pos x="31" y="9"/>
                </a:cxn>
                <a:cxn ang="0">
                  <a:pos x="34" y="18"/>
                </a:cxn>
                <a:cxn ang="0">
                  <a:pos x="30" y="18"/>
                </a:cxn>
              </a:cxnLst>
              <a:rect l="txL" t="txT" r="txR" b="txB"/>
              <a:pathLst>
                <a:path w="35" h="19">
                  <a:moveTo>
                    <a:pt x="30" y="18"/>
                  </a:moveTo>
                  <a:lnTo>
                    <a:pt x="27" y="11"/>
                  </a:lnTo>
                  <a:lnTo>
                    <a:pt x="26" y="8"/>
                  </a:lnTo>
                  <a:lnTo>
                    <a:pt x="19" y="4"/>
                  </a:lnTo>
                  <a:lnTo>
                    <a:pt x="17" y="2"/>
                  </a:lnTo>
                  <a:lnTo>
                    <a:pt x="13" y="4"/>
                  </a:lnTo>
                  <a:lnTo>
                    <a:pt x="9" y="8"/>
                  </a:lnTo>
                  <a:lnTo>
                    <a:pt x="5" y="11"/>
                  </a:lnTo>
                  <a:lnTo>
                    <a:pt x="3" y="18"/>
                  </a:lnTo>
                  <a:lnTo>
                    <a:pt x="0" y="18"/>
                  </a:lnTo>
                  <a:lnTo>
                    <a:pt x="1" y="9"/>
                  </a:lnTo>
                  <a:lnTo>
                    <a:pt x="5" y="4"/>
                  </a:lnTo>
                  <a:lnTo>
                    <a:pt x="9" y="1"/>
                  </a:lnTo>
                  <a:lnTo>
                    <a:pt x="17" y="0"/>
                  </a:lnTo>
                  <a:lnTo>
                    <a:pt x="23" y="1"/>
                  </a:lnTo>
                  <a:lnTo>
                    <a:pt x="27" y="4"/>
                  </a:lnTo>
                  <a:lnTo>
                    <a:pt x="31" y="9"/>
                  </a:lnTo>
                  <a:lnTo>
                    <a:pt x="34" y="18"/>
                  </a:lnTo>
                  <a:lnTo>
                    <a:pt x="30" y="18"/>
                  </a:lnTo>
                </a:path>
              </a:pathLst>
            </a:custGeom>
            <a:solidFill>
              <a:srgbClr val="FFFF00">
                <a:alpha val="100000"/>
              </a:srgbClr>
            </a:solidFill>
            <a:ln w="12700">
              <a:noFill/>
            </a:ln>
          </p:spPr>
          <p:txBody>
            <a:bodyPr/>
            <a:p>
              <a:endParaRPr lang="en-US"/>
            </a:p>
          </p:txBody>
        </p:sp>
        <p:sp>
          <p:nvSpPr>
            <p:cNvPr id="33853" name="Freeform 15"/>
            <p:cNvSpPr/>
            <p:nvPr/>
          </p:nvSpPr>
          <p:spPr>
            <a:xfrm>
              <a:off x="1209" y="3180"/>
              <a:ext cx="31" cy="693"/>
            </a:xfrm>
            <a:custGeom>
              <a:avLst/>
              <a:gdLst>
                <a:gd name="txL" fmla="*/ 0 w 31"/>
                <a:gd name="txT" fmla="*/ 0 h 693"/>
                <a:gd name="txR" fmla="*/ 31 w 31"/>
                <a:gd name="txB" fmla="*/ 693 h 693"/>
              </a:gdLst>
              <a:ahLst/>
              <a:cxnLst>
                <a:cxn ang="0">
                  <a:pos x="30" y="690"/>
                </a:cxn>
                <a:cxn ang="0">
                  <a:pos x="0" y="689"/>
                </a:cxn>
                <a:cxn ang="0">
                  <a:pos x="0" y="0"/>
                </a:cxn>
                <a:cxn ang="0">
                  <a:pos x="30" y="0"/>
                </a:cxn>
                <a:cxn ang="0">
                  <a:pos x="30" y="689"/>
                </a:cxn>
                <a:cxn ang="0">
                  <a:pos x="9" y="686"/>
                </a:cxn>
                <a:cxn ang="0">
                  <a:pos x="30" y="690"/>
                </a:cxn>
                <a:cxn ang="0">
                  <a:pos x="0" y="692"/>
                </a:cxn>
                <a:cxn ang="0">
                  <a:pos x="0" y="689"/>
                </a:cxn>
                <a:cxn ang="0">
                  <a:pos x="30" y="690"/>
                </a:cxn>
              </a:cxnLst>
              <a:rect l="txL" t="txT" r="txR" b="txB"/>
              <a:pathLst>
                <a:path w="31" h="693">
                  <a:moveTo>
                    <a:pt x="30" y="690"/>
                  </a:moveTo>
                  <a:lnTo>
                    <a:pt x="0" y="689"/>
                  </a:lnTo>
                  <a:lnTo>
                    <a:pt x="0" y="0"/>
                  </a:lnTo>
                  <a:lnTo>
                    <a:pt x="30" y="0"/>
                  </a:lnTo>
                  <a:lnTo>
                    <a:pt x="30" y="689"/>
                  </a:lnTo>
                  <a:lnTo>
                    <a:pt x="9" y="686"/>
                  </a:lnTo>
                  <a:lnTo>
                    <a:pt x="30" y="690"/>
                  </a:lnTo>
                  <a:lnTo>
                    <a:pt x="0" y="692"/>
                  </a:lnTo>
                  <a:lnTo>
                    <a:pt x="0" y="689"/>
                  </a:lnTo>
                  <a:lnTo>
                    <a:pt x="30" y="690"/>
                  </a:lnTo>
                </a:path>
              </a:pathLst>
            </a:custGeom>
            <a:solidFill>
              <a:srgbClr val="FFFF00">
                <a:alpha val="100000"/>
              </a:srgbClr>
            </a:solidFill>
            <a:ln w="12700">
              <a:noFill/>
            </a:ln>
          </p:spPr>
          <p:txBody>
            <a:bodyPr/>
            <a:p>
              <a:endParaRPr lang="en-US"/>
            </a:p>
          </p:txBody>
        </p:sp>
        <p:sp>
          <p:nvSpPr>
            <p:cNvPr id="33854" name="Freeform 16"/>
            <p:cNvSpPr/>
            <p:nvPr/>
          </p:nvSpPr>
          <p:spPr>
            <a:xfrm>
              <a:off x="1176" y="3164"/>
              <a:ext cx="34" cy="723"/>
            </a:xfrm>
            <a:custGeom>
              <a:avLst/>
              <a:gdLst>
                <a:gd name="txL" fmla="*/ 0 w 34"/>
                <a:gd name="txT" fmla="*/ 0 h 723"/>
                <a:gd name="txR" fmla="*/ 34 w 34"/>
                <a:gd name="txB" fmla="*/ 723 h 723"/>
              </a:gdLst>
              <a:ahLst/>
              <a:cxnLst>
                <a:cxn ang="0">
                  <a:pos x="30" y="695"/>
                </a:cxn>
                <a:cxn ang="0">
                  <a:pos x="33" y="17"/>
                </a:cxn>
                <a:cxn ang="0">
                  <a:pos x="30" y="9"/>
                </a:cxn>
                <a:cxn ang="0">
                  <a:pos x="26" y="3"/>
                </a:cxn>
                <a:cxn ang="0">
                  <a:pos x="22" y="0"/>
                </a:cxn>
                <a:cxn ang="0">
                  <a:pos x="17" y="0"/>
                </a:cxn>
                <a:cxn ang="0">
                  <a:pos x="9" y="0"/>
                </a:cxn>
                <a:cxn ang="0">
                  <a:pos x="5" y="3"/>
                </a:cxn>
                <a:cxn ang="0">
                  <a:pos x="1" y="9"/>
                </a:cxn>
                <a:cxn ang="0">
                  <a:pos x="1" y="17"/>
                </a:cxn>
                <a:cxn ang="0">
                  <a:pos x="0" y="722"/>
                </a:cxn>
                <a:cxn ang="0">
                  <a:pos x="30" y="695"/>
                </a:cxn>
              </a:cxnLst>
              <a:rect l="txL" t="txT" r="txR" b="txB"/>
              <a:pathLst>
                <a:path w="34" h="723">
                  <a:moveTo>
                    <a:pt x="30" y="695"/>
                  </a:moveTo>
                  <a:lnTo>
                    <a:pt x="33" y="17"/>
                  </a:lnTo>
                  <a:lnTo>
                    <a:pt x="30" y="9"/>
                  </a:lnTo>
                  <a:lnTo>
                    <a:pt x="26" y="3"/>
                  </a:lnTo>
                  <a:lnTo>
                    <a:pt x="22" y="0"/>
                  </a:lnTo>
                  <a:lnTo>
                    <a:pt x="17" y="0"/>
                  </a:lnTo>
                  <a:lnTo>
                    <a:pt x="9" y="0"/>
                  </a:lnTo>
                  <a:lnTo>
                    <a:pt x="5" y="3"/>
                  </a:lnTo>
                  <a:lnTo>
                    <a:pt x="1" y="9"/>
                  </a:lnTo>
                  <a:lnTo>
                    <a:pt x="1" y="17"/>
                  </a:lnTo>
                  <a:lnTo>
                    <a:pt x="0" y="722"/>
                  </a:lnTo>
                  <a:lnTo>
                    <a:pt x="30" y="695"/>
                  </a:lnTo>
                </a:path>
              </a:pathLst>
            </a:custGeom>
            <a:solidFill>
              <a:srgbClr val="FFFF00">
                <a:alpha val="100000"/>
              </a:srgbClr>
            </a:solidFill>
            <a:ln w="12700">
              <a:noFill/>
            </a:ln>
          </p:spPr>
          <p:txBody>
            <a:bodyPr/>
            <a:p>
              <a:endParaRPr lang="en-US"/>
            </a:p>
          </p:txBody>
        </p:sp>
        <p:sp>
          <p:nvSpPr>
            <p:cNvPr id="33855" name="Freeform 17"/>
            <p:cNvSpPr/>
            <p:nvPr/>
          </p:nvSpPr>
          <p:spPr>
            <a:xfrm>
              <a:off x="1210" y="3181"/>
              <a:ext cx="32" cy="679"/>
            </a:xfrm>
            <a:custGeom>
              <a:avLst/>
              <a:gdLst>
                <a:gd name="txL" fmla="*/ 0 w 32"/>
                <a:gd name="txT" fmla="*/ 0 h 679"/>
                <a:gd name="txR" fmla="*/ 32 w 32"/>
                <a:gd name="txB" fmla="*/ 679 h 679"/>
              </a:gdLst>
              <a:ahLst/>
              <a:cxnLst>
                <a:cxn ang="0">
                  <a:pos x="31" y="0"/>
                </a:cxn>
                <a:cxn ang="0">
                  <a:pos x="31" y="678"/>
                </a:cxn>
                <a:cxn ang="0">
                  <a:pos x="0" y="678"/>
                </a:cxn>
                <a:cxn ang="0">
                  <a:pos x="15" y="0"/>
                </a:cxn>
                <a:cxn ang="0">
                  <a:pos x="31" y="0"/>
                </a:cxn>
              </a:cxnLst>
              <a:rect l="txL" t="txT" r="txR" b="txB"/>
              <a:pathLst>
                <a:path w="32" h="679">
                  <a:moveTo>
                    <a:pt x="31" y="0"/>
                  </a:moveTo>
                  <a:lnTo>
                    <a:pt x="31" y="678"/>
                  </a:lnTo>
                  <a:lnTo>
                    <a:pt x="0" y="678"/>
                  </a:lnTo>
                  <a:lnTo>
                    <a:pt x="15" y="0"/>
                  </a:lnTo>
                  <a:lnTo>
                    <a:pt x="31" y="0"/>
                  </a:lnTo>
                </a:path>
              </a:pathLst>
            </a:custGeom>
            <a:solidFill>
              <a:srgbClr val="FFFF00">
                <a:alpha val="100000"/>
              </a:srgbClr>
            </a:solidFill>
            <a:ln w="12700">
              <a:noFill/>
            </a:ln>
          </p:spPr>
          <p:txBody>
            <a:bodyPr/>
            <a:p>
              <a:endParaRPr lang="en-US"/>
            </a:p>
          </p:txBody>
        </p:sp>
        <p:sp>
          <p:nvSpPr>
            <p:cNvPr id="33856" name="Freeform 18"/>
            <p:cNvSpPr/>
            <p:nvPr/>
          </p:nvSpPr>
          <p:spPr>
            <a:xfrm>
              <a:off x="1175" y="3162"/>
              <a:ext cx="36" cy="19"/>
            </a:xfrm>
            <a:custGeom>
              <a:avLst/>
              <a:gdLst>
                <a:gd name="txL" fmla="*/ 0 w 36"/>
                <a:gd name="txT" fmla="*/ 0 h 19"/>
                <a:gd name="txR" fmla="*/ 36 w 36"/>
                <a:gd name="txB" fmla="*/ 19 h 19"/>
              </a:gdLst>
              <a:ahLst/>
              <a:cxnLst>
                <a:cxn ang="0">
                  <a:pos x="0" y="18"/>
                </a:cxn>
                <a:cxn ang="0">
                  <a:pos x="1" y="9"/>
                </a:cxn>
                <a:cxn ang="0">
                  <a:pos x="5" y="4"/>
                </a:cxn>
                <a:cxn ang="0">
                  <a:pos x="10" y="1"/>
                </a:cxn>
                <a:cxn ang="0">
                  <a:pos x="18" y="0"/>
                </a:cxn>
                <a:cxn ang="0">
                  <a:pos x="23" y="1"/>
                </a:cxn>
                <a:cxn ang="0">
                  <a:pos x="28" y="4"/>
                </a:cxn>
                <a:cxn ang="0">
                  <a:pos x="32" y="9"/>
                </a:cxn>
                <a:cxn ang="0">
                  <a:pos x="35" y="18"/>
                </a:cxn>
                <a:cxn ang="0">
                  <a:pos x="31" y="18"/>
                </a:cxn>
                <a:cxn ang="0">
                  <a:pos x="28" y="11"/>
                </a:cxn>
                <a:cxn ang="0">
                  <a:pos x="27" y="6"/>
                </a:cxn>
                <a:cxn ang="0">
                  <a:pos x="23" y="4"/>
                </a:cxn>
                <a:cxn ang="0">
                  <a:pos x="18" y="2"/>
                </a:cxn>
                <a:cxn ang="0">
                  <a:pos x="12" y="4"/>
                </a:cxn>
                <a:cxn ang="0">
                  <a:pos x="9" y="6"/>
                </a:cxn>
                <a:cxn ang="0">
                  <a:pos x="5" y="11"/>
                </a:cxn>
                <a:cxn ang="0">
                  <a:pos x="3" y="18"/>
                </a:cxn>
                <a:cxn ang="0">
                  <a:pos x="0" y="18"/>
                </a:cxn>
              </a:cxnLst>
              <a:rect l="txL" t="txT" r="txR" b="txB"/>
              <a:pathLst>
                <a:path w="36" h="19">
                  <a:moveTo>
                    <a:pt x="0" y="18"/>
                  </a:moveTo>
                  <a:lnTo>
                    <a:pt x="1" y="9"/>
                  </a:lnTo>
                  <a:lnTo>
                    <a:pt x="5" y="4"/>
                  </a:lnTo>
                  <a:lnTo>
                    <a:pt x="10" y="1"/>
                  </a:lnTo>
                  <a:lnTo>
                    <a:pt x="18" y="0"/>
                  </a:lnTo>
                  <a:lnTo>
                    <a:pt x="23" y="1"/>
                  </a:lnTo>
                  <a:lnTo>
                    <a:pt x="28" y="4"/>
                  </a:lnTo>
                  <a:lnTo>
                    <a:pt x="32" y="9"/>
                  </a:lnTo>
                  <a:lnTo>
                    <a:pt x="35" y="18"/>
                  </a:lnTo>
                  <a:lnTo>
                    <a:pt x="31" y="18"/>
                  </a:lnTo>
                  <a:lnTo>
                    <a:pt x="28" y="11"/>
                  </a:lnTo>
                  <a:lnTo>
                    <a:pt x="27" y="6"/>
                  </a:lnTo>
                  <a:lnTo>
                    <a:pt x="23" y="4"/>
                  </a:lnTo>
                  <a:lnTo>
                    <a:pt x="18" y="2"/>
                  </a:lnTo>
                  <a:lnTo>
                    <a:pt x="12" y="4"/>
                  </a:lnTo>
                  <a:lnTo>
                    <a:pt x="9" y="6"/>
                  </a:lnTo>
                  <a:lnTo>
                    <a:pt x="5" y="11"/>
                  </a:lnTo>
                  <a:lnTo>
                    <a:pt x="3" y="18"/>
                  </a:lnTo>
                  <a:lnTo>
                    <a:pt x="0" y="18"/>
                  </a:lnTo>
                </a:path>
              </a:pathLst>
            </a:custGeom>
            <a:solidFill>
              <a:srgbClr val="FFFF00">
                <a:alpha val="100000"/>
              </a:srgbClr>
            </a:solidFill>
            <a:ln w="12700">
              <a:noFill/>
            </a:ln>
          </p:spPr>
          <p:txBody>
            <a:bodyPr/>
            <a:p>
              <a:endParaRPr lang="en-US"/>
            </a:p>
          </p:txBody>
        </p:sp>
        <p:sp>
          <p:nvSpPr>
            <p:cNvPr id="33857" name="Freeform 19"/>
            <p:cNvSpPr/>
            <p:nvPr/>
          </p:nvSpPr>
          <p:spPr>
            <a:xfrm>
              <a:off x="1171" y="3181"/>
              <a:ext cx="31" cy="709"/>
            </a:xfrm>
            <a:custGeom>
              <a:avLst/>
              <a:gdLst>
                <a:gd name="txL" fmla="*/ 0 w 31"/>
                <a:gd name="txT" fmla="*/ 0 h 709"/>
                <a:gd name="txR" fmla="*/ 31 w 31"/>
                <a:gd name="txB" fmla="*/ 709 h 709"/>
              </a:gdLst>
              <a:ahLst/>
              <a:cxnLst>
                <a:cxn ang="0">
                  <a:pos x="30" y="706"/>
                </a:cxn>
                <a:cxn ang="0">
                  <a:pos x="0" y="705"/>
                </a:cxn>
                <a:cxn ang="0">
                  <a:pos x="14" y="0"/>
                </a:cxn>
                <a:cxn ang="0">
                  <a:pos x="30" y="0"/>
                </a:cxn>
                <a:cxn ang="0">
                  <a:pos x="30" y="705"/>
                </a:cxn>
                <a:cxn ang="0">
                  <a:pos x="14" y="703"/>
                </a:cxn>
                <a:cxn ang="0">
                  <a:pos x="30" y="706"/>
                </a:cxn>
                <a:cxn ang="0">
                  <a:pos x="0" y="708"/>
                </a:cxn>
                <a:cxn ang="0">
                  <a:pos x="0" y="705"/>
                </a:cxn>
                <a:cxn ang="0">
                  <a:pos x="30" y="706"/>
                </a:cxn>
              </a:cxnLst>
              <a:rect l="txL" t="txT" r="txR" b="txB"/>
              <a:pathLst>
                <a:path w="31" h="709">
                  <a:moveTo>
                    <a:pt x="30" y="706"/>
                  </a:moveTo>
                  <a:lnTo>
                    <a:pt x="0" y="705"/>
                  </a:lnTo>
                  <a:lnTo>
                    <a:pt x="14" y="0"/>
                  </a:lnTo>
                  <a:lnTo>
                    <a:pt x="30" y="0"/>
                  </a:lnTo>
                  <a:lnTo>
                    <a:pt x="30" y="705"/>
                  </a:lnTo>
                  <a:lnTo>
                    <a:pt x="14" y="703"/>
                  </a:lnTo>
                  <a:lnTo>
                    <a:pt x="30" y="706"/>
                  </a:lnTo>
                  <a:lnTo>
                    <a:pt x="0" y="708"/>
                  </a:lnTo>
                  <a:lnTo>
                    <a:pt x="0" y="705"/>
                  </a:lnTo>
                  <a:lnTo>
                    <a:pt x="30" y="706"/>
                  </a:lnTo>
                </a:path>
              </a:pathLst>
            </a:custGeom>
            <a:solidFill>
              <a:srgbClr val="FFFF00">
                <a:alpha val="100000"/>
              </a:srgbClr>
            </a:solidFill>
            <a:ln w="12700">
              <a:noFill/>
            </a:ln>
          </p:spPr>
          <p:txBody>
            <a:bodyPr/>
            <a:p>
              <a:endParaRPr lang="en-US"/>
            </a:p>
          </p:txBody>
        </p:sp>
        <p:sp>
          <p:nvSpPr>
            <p:cNvPr id="33858" name="Freeform 20"/>
            <p:cNvSpPr/>
            <p:nvPr/>
          </p:nvSpPr>
          <p:spPr>
            <a:xfrm>
              <a:off x="982" y="2927"/>
              <a:ext cx="183" cy="153"/>
            </a:xfrm>
            <a:custGeom>
              <a:avLst/>
              <a:gdLst>
                <a:gd name="txL" fmla="*/ 0 w 183"/>
                <a:gd name="txT" fmla="*/ 0 h 153"/>
                <a:gd name="txR" fmla="*/ 183 w 183"/>
                <a:gd name="txB" fmla="*/ 153 h 153"/>
              </a:gdLst>
              <a:ahLst/>
              <a:cxnLst>
                <a:cxn ang="0">
                  <a:pos x="22" y="6"/>
                </a:cxn>
                <a:cxn ang="0">
                  <a:pos x="24" y="7"/>
                </a:cxn>
                <a:cxn ang="0">
                  <a:pos x="26" y="10"/>
                </a:cxn>
                <a:cxn ang="0">
                  <a:pos x="34" y="15"/>
                </a:cxn>
                <a:cxn ang="0">
                  <a:pos x="41" y="21"/>
                </a:cxn>
                <a:cxn ang="0">
                  <a:pos x="50" y="29"/>
                </a:cxn>
                <a:cxn ang="0">
                  <a:pos x="62" y="38"/>
                </a:cxn>
                <a:cxn ang="0">
                  <a:pos x="73" y="47"/>
                </a:cxn>
                <a:cxn ang="0">
                  <a:pos x="85" y="56"/>
                </a:cxn>
                <a:cxn ang="0">
                  <a:pos x="95" y="65"/>
                </a:cxn>
                <a:cxn ang="0">
                  <a:pos x="107" y="75"/>
                </a:cxn>
                <a:cxn ang="0">
                  <a:pos x="121" y="84"/>
                </a:cxn>
                <a:cxn ang="0">
                  <a:pos x="130" y="92"/>
                </a:cxn>
                <a:cxn ang="0">
                  <a:pos x="138" y="98"/>
                </a:cxn>
                <a:cxn ang="0">
                  <a:pos x="146" y="104"/>
                </a:cxn>
                <a:cxn ang="0">
                  <a:pos x="151" y="108"/>
                </a:cxn>
                <a:cxn ang="0">
                  <a:pos x="152" y="111"/>
                </a:cxn>
                <a:cxn ang="0">
                  <a:pos x="159" y="115"/>
                </a:cxn>
                <a:cxn ang="0">
                  <a:pos x="164" y="119"/>
                </a:cxn>
                <a:cxn ang="0">
                  <a:pos x="168" y="123"/>
                </a:cxn>
                <a:cxn ang="0">
                  <a:pos x="174" y="127"/>
                </a:cxn>
                <a:cxn ang="0">
                  <a:pos x="175" y="130"/>
                </a:cxn>
                <a:cxn ang="0">
                  <a:pos x="179" y="133"/>
                </a:cxn>
                <a:cxn ang="0">
                  <a:pos x="182" y="136"/>
                </a:cxn>
                <a:cxn ang="0">
                  <a:pos x="182" y="138"/>
                </a:cxn>
                <a:cxn ang="0">
                  <a:pos x="179" y="143"/>
                </a:cxn>
                <a:cxn ang="0">
                  <a:pos x="178" y="146"/>
                </a:cxn>
                <a:cxn ang="0">
                  <a:pos x="175" y="149"/>
                </a:cxn>
                <a:cxn ang="0">
                  <a:pos x="170" y="151"/>
                </a:cxn>
                <a:cxn ang="0">
                  <a:pos x="164" y="152"/>
                </a:cxn>
                <a:cxn ang="0">
                  <a:pos x="156" y="152"/>
                </a:cxn>
                <a:cxn ang="0">
                  <a:pos x="147" y="152"/>
                </a:cxn>
                <a:cxn ang="0">
                  <a:pos x="139" y="152"/>
                </a:cxn>
                <a:cxn ang="0">
                  <a:pos x="35" y="152"/>
                </a:cxn>
                <a:cxn ang="0">
                  <a:pos x="26" y="152"/>
                </a:cxn>
                <a:cxn ang="0">
                  <a:pos x="21" y="151"/>
                </a:cxn>
                <a:cxn ang="0">
                  <a:pos x="14" y="149"/>
                </a:cxn>
                <a:cxn ang="0">
                  <a:pos x="9" y="146"/>
                </a:cxn>
                <a:cxn ang="0">
                  <a:pos x="5" y="143"/>
                </a:cxn>
                <a:cxn ang="0">
                  <a:pos x="3" y="140"/>
                </a:cxn>
                <a:cxn ang="0">
                  <a:pos x="1" y="135"/>
                </a:cxn>
                <a:cxn ang="0">
                  <a:pos x="0" y="130"/>
                </a:cxn>
                <a:cxn ang="0">
                  <a:pos x="0" y="21"/>
                </a:cxn>
                <a:cxn ang="0">
                  <a:pos x="0" y="17"/>
                </a:cxn>
                <a:cxn ang="0">
                  <a:pos x="0" y="12"/>
                </a:cxn>
                <a:cxn ang="0">
                  <a:pos x="1" y="8"/>
                </a:cxn>
                <a:cxn ang="0">
                  <a:pos x="1" y="3"/>
                </a:cxn>
                <a:cxn ang="0">
                  <a:pos x="5" y="1"/>
                </a:cxn>
                <a:cxn ang="0">
                  <a:pos x="9" y="0"/>
                </a:cxn>
                <a:cxn ang="0">
                  <a:pos x="14" y="1"/>
                </a:cxn>
                <a:cxn ang="0">
                  <a:pos x="22" y="6"/>
                </a:cxn>
              </a:cxnLst>
              <a:rect l="txL" t="txT" r="txR" b="txB"/>
              <a:pathLst>
                <a:path w="183" h="153">
                  <a:moveTo>
                    <a:pt x="22" y="6"/>
                  </a:moveTo>
                  <a:lnTo>
                    <a:pt x="24" y="7"/>
                  </a:lnTo>
                  <a:lnTo>
                    <a:pt x="26" y="10"/>
                  </a:lnTo>
                  <a:lnTo>
                    <a:pt x="34" y="15"/>
                  </a:lnTo>
                  <a:lnTo>
                    <a:pt x="41" y="21"/>
                  </a:lnTo>
                  <a:lnTo>
                    <a:pt x="50" y="29"/>
                  </a:lnTo>
                  <a:lnTo>
                    <a:pt x="62" y="38"/>
                  </a:lnTo>
                  <a:lnTo>
                    <a:pt x="73" y="47"/>
                  </a:lnTo>
                  <a:lnTo>
                    <a:pt x="85" y="56"/>
                  </a:lnTo>
                  <a:lnTo>
                    <a:pt x="95" y="65"/>
                  </a:lnTo>
                  <a:lnTo>
                    <a:pt x="107" y="75"/>
                  </a:lnTo>
                  <a:lnTo>
                    <a:pt x="121" y="84"/>
                  </a:lnTo>
                  <a:lnTo>
                    <a:pt x="130" y="92"/>
                  </a:lnTo>
                  <a:lnTo>
                    <a:pt x="138" y="98"/>
                  </a:lnTo>
                  <a:lnTo>
                    <a:pt x="146" y="104"/>
                  </a:lnTo>
                  <a:lnTo>
                    <a:pt x="151" y="108"/>
                  </a:lnTo>
                  <a:lnTo>
                    <a:pt x="152" y="111"/>
                  </a:lnTo>
                  <a:lnTo>
                    <a:pt x="159" y="115"/>
                  </a:lnTo>
                  <a:lnTo>
                    <a:pt x="164" y="119"/>
                  </a:lnTo>
                  <a:lnTo>
                    <a:pt x="168" y="123"/>
                  </a:lnTo>
                  <a:lnTo>
                    <a:pt x="174" y="127"/>
                  </a:lnTo>
                  <a:lnTo>
                    <a:pt x="175" y="130"/>
                  </a:lnTo>
                  <a:lnTo>
                    <a:pt x="179" y="133"/>
                  </a:lnTo>
                  <a:lnTo>
                    <a:pt x="182" y="136"/>
                  </a:lnTo>
                  <a:lnTo>
                    <a:pt x="182" y="138"/>
                  </a:lnTo>
                  <a:lnTo>
                    <a:pt x="179" y="143"/>
                  </a:lnTo>
                  <a:lnTo>
                    <a:pt x="178" y="146"/>
                  </a:lnTo>
                  <a:lnTo>
                    <a:pt x="175" y="149"/>
                  </a:lnTo>
                  <a:lnTo>
                    <a:pt x="170" y="151"/>
                  </a:lnTo>
                  <a:lnTo>
                    <a:pt x="164" y="152"/>
                  </a:lnTo>
                  <a:lnTo>
                    <a:pt x="156" y="152"/>
                  </a:lnTo>
                  <a:lnTo>
                    <a:pt x="147" y="152"/>
                  </a:lnTo>
                  <a:lnTo>
                    <a:pt x="139" y="152"/>
                  </a:lnTo>
                  <a:lnTo>
                    <a:pt x="35" y="152"/>
                  </a:lnTo>
                  <a:lnTo>
                    <a:pt x="26" y="152"/>
                  </a:lnTo>
                  <a:lnTo>
                    <a:pt x="21" y="151"/>
                  </a:lnTo>
                  <a:lnTo>
                    <a:pt x="14" y="149"/>
                  </a:lnTo>
                  <a:lnTo>
                    <a:pt x="9" y="146"/>
                  </a:lnTo>
                  <a:lnTo>
                    <a:pt x="5" y="143"/>
                  </a:lnTo>
                  <a:lnTo>
                    <a:pt x="3" y="140"/>
                  </a:lnTo>
                  <a:lnTo>
                    <a:pt x="1" y="135"/>
                  </a:lnTo>
                  <a:lnTo>
                    <a:pt x="0" y="130"/>
                  </a:lnTo>
                  <a:lnTo>
                    <a:pt x="0" y="21"/>
                  </a:lnTo>
                  <a:lnTo>
                    <a:pt x="0" y="17"/>
                  </a:lnTo>
                  <a:lnTo>
                    <a:pt x="0" y="12"/>
                  </a:lnTo>
                  <a:lnTo>
                    <a:pt x="1" y="8"/>
                  </a:lnTo>
                  <a:lnTo>
                    <a:pt x="1" y="3"/>
                  </a:lnTo>
                  <a:lnTo>
                    <a:pt x="5" y="1"/>
                  </a:lnTo>
                  <a:lnTo>
                    <a:pt x="9" y="0"/>
                  </a:lnTo>
                  <a:lnTo>
                    <a:pt x="14" y="1"/>
                  </a:lnTo>
                  <a:lnTo>
                    <a:pt x="22" y="6"/>
                  </a:lnTo>
                </a:path>
              </a:pathLst>
            </a:custGeom>
            <a:solidFill>
              <a:srgbClr val="FFFF00">
                <a:alpha val="100000"/>
              </a:srgbClr>
            </a:solidFill>
            <a:ln w="12700">
              <a:noFill/>
            </a:ln>
          </p:spPr>
          <p:txBody>
            <a:bodyPr/>
            <a:p>
              <a:endParaRPr lang="en-US"/>
            </a:p>
          </p:txBody>
        </p:sp>
        <p:sp>
          <p:nvSpPr>
            <p:cNvPr id="33859" name="Freeform 21"/>
            <p:cNvSpPr/>
            <p:nvPr/>
          </p:nvSpPr>
          <p:spPr>
            <a:xfrm>
              <a:off x="1005" y="2931"/>
              <a:ext cx="133" cy="107"/>
            </a:xfrm>
            <a:custGeom>
              <a:avLst/>
              <a:gdLst>
                <a:gd name="txL" fmla="*/ 0 w 133"/>
                <a:gd name="txT" fmla="*/ 0 h 107"/>
                <a:gd name="txR" fmla="*/ 133 w 133"/>
                <a:gd name="txB" fmla="*/ 107 h 107"/>
              </a:gdLst>
              <a:ahLst/>
              <a:cxnLst>
                <a:cxn ang="0">
                  <a:pos x="128" y="106"/>
                </a:cxn>
                <a:cxn ang="0">
                  <a:pos x="125" y="104"/>
                </a:cxn>
                <a:cxn ang="0">
                  <a:pos x="118" y="99"/>
                </a:cxn>
                <a:cxn ang="0">
                  <a:pos x="112" y="95"/>
                </a:cxn>
                <a:cxn ang="0">
                  <a:pos x="105" y="88"/>
                </a:cxn>
                <a:cxn ang="0">
                  <a:pos x="93" y="80"/>
                </a:cxn>
                <a:cxn ang="0">
                  <a:pos x="83" y="71"/>
                </a:cxn>
                <a:cxn ang="0">
                  <a:pos x="72" y="62"/>
                </a:cxn>
                <a:cxn ang="0">
                  <a:pos x="59" y="52"/>
                </a:cxn>
                <a:cxn ang="0">
                  <a:pos x="48" y="44"/>
                </a:cxn>
                <a:cxn ang="0">
                  <a:pos x="39" y="34"/>
                </a:cxn>
                <a:cxn ang="0">
                  <a:pos x="27" y="26"/>
                </a:cxn>
                <a:cxn ang="0">
                  <a:pos x="18" y="18"/>
                </a:cxn>
                <a:cxn ang="0">
                  <a:pos x="10" y="11"/>
                </a:cxn>
                <a:cxn ang="0">
                  <a:pos x="3" y="7"/>
                </a:cxn>
                <a:cxn ang="0">
                  <a:pos x="1" y="3"/>
                </a:cxn>
                <a:cxn ang="0">
                  <a:pos x="0" y="2"/>
                </a:cxn>
                <a:cxn ang="0">
                  <a:pos x="3" y="0"/>
                </a:cxn>
                <a:cxn ang="0">
                  <a:pos x="3" y="1"/>
                </a:cxn>
                <a:cxn ang="0">
                  <a:pos x="9" y="5"/>
                </a:cxn>
                <a:cxn ang="0">
                  <a:pos x="14" y="9"/>
                </a:cxn>
                <a:cxn ang="0">
                  <a:pos x="22" y="16"/>
                </a:cxn>
                <a:cxn ang="0">
                  <a:pos x="30" y="24"/>
                </a:cxn>
                <a:cxn ang="0">
                  <a:pos x="41" y="32"/>
                </a:cxn>
                <a:cxn ang="0">
                  <a:pos x="54" y="42"/>
                </a:cxn>
                <a:cxn ang="0">
                  <a:pos x="66" y="50"/>
                </a:cxn>
                <a:cxn ang="0">
                  <a:pos x="75" y="60"/>
                </a:cxn>
                <a:cxn ang="0">
                  <a:pos x="88" y="69"/>
                </a:cxn>
                <a:cxn ang="0">
                  <a:pos x="99" y="78"/>
                </a:cxn>
                <a:cxn ang="0">
                  <a:pos x="108" y="86"/>
                </a:cxn>
                <a:cxn ang="0">
                  <a:pos x="118" y="92"/>
                </a:cxn>
                <a:cxn ang="0">
                  <a:pos x="124" y="97"/>
                </a:cxn>
                <a:cxn ang="0">
                  <a:pos x="128" y="101"/>
                </a:cxn>
                <a:cxn ang="0">
                  <a:pos x="132" y="104"/>
                </a:cxn>
                <a:cxn ang="0">
                  <a:pos x="128" y="106"/>
                </a:cxn>
              </a:cxnLst>
              <a:rect l="txL" t="txT" r="txR" b="txB"/>
              <a:pathLst>
                <a:path w="133" h="107">
                  <a:moveTo>
                    <a:pt x="128" y="106"/>
                  </a:moveTo>
                  <a:lnTo>
                    <a:pt x="125" y="104"/>
                  </a:lnTo>
                  <a:lnTo>
                    <a:pt x="118" y="99"/>
                  </a:lnTo>
                  <a:lnTo>
                    <a:pt x="112" y="95"/>
                  </a:lnTo>
                  <a:lnTo>
                    <a:pt x="105" y="88"/>
                  </a:lnTo>
                  <a:lnTo>
                    <a:pt x="93" y="80"/>
                  </a:lnTo>
                  <a:lnTo>
                    <a:pt x="83" y="71"/>
                  </a:lnTo>
                  <a:lnTo>
                    <a:pt x="72" y="62"/>
                  </a:lnTo>
                  <a:lnTo>
                    <a:pt x="59" y="52"/>
                  </a:lnTo>
                  <a:lnTo>
                    <a:pt x="48" y="44"/>
                  </a:lnTo>
                  <a:lnTo>
                    <a:pt x="39" y="34"/>
                  </a:lnTo>
                  <a:lnTo>
                    <a:pt x="27" y="26"/>
                  </a:lnTo>
                  <a:lnTo>
                    <a:pt x="18" y="18"/>
                  </a:lnTo>
                  <a:lnTo>
                    <a:pt x="10" y="11"/>
                  </a:lnTo>
                  <a:lnTo>
                    <a:pt x="3" y="7"/>
                  </a:lnTo>
                  <a:lnTo>
                    <a:pt x="1" y="3"/>
                  </a:lnTo>
                  <a:lnTo>
                    <a:pt x="0" y="2"/>
                  </a:lnTo>
                  <a:lnTo>
                    <a:pt x="3" y="0"/>
                  </a:lnTo>
                  <a:lnTo>
                    <a:pt x="3" y="1"/>
                  </a:lnTo>
                  <a:lnTo>
                    <a:pt x="9" y="5"/>
                  </a:lnTo>
                  <a:lnTo>
                    <a:pt x="14" y="9"/>
                  </a:lnTo>
                  <a:lnTo>
                    <a:pt x="22" y="16"/>
                  </a:lnTo>
                  <a:lnTo>
                    <a:pt x="30" y="24"/>
                  </a:lnTo>
                  <a:lnTo>
                    <a:pt x="41" y="32"/>
                  </a:lnTo>
                  <a:lnTo>
                    <a:pt x="54" y="42"/>
                  </a:lnTo>
                  <a:lnTo>
                    <a:pt x="66" y="50"/>
                  </a:lnTo>
                  <a:lnTo>
                    <a:pt x="75" y="60"/>
                  </a:lnTo>
                  <a:lnTo>
                    <a:pt x="88" y="69"/>
                  </a:lnTo>
                  <a:lnTo>
                    <a:pt x="99" y="78"/>
                  </a:lnTo>
                  <a:lnTo>
                    <a:pt x="108" y="86"/>
                  </a:lnTo>
                  <a:lnTo>
                    <a:pt x="118" y="92"/>
                  </a:lnTo>
                  <a:lnTo>
                    <a:pt x="124" y="97"/>
                  </a:lnTo>
                  <a:lnTo>
                    <a:pt x="128" y="101"/>
                  </a:lnTo>
                  <a:lnTo>
                    <a:pt x="132" y="104"/>
                  </a:lnTo>
                  <a:lnTo>
                    <a:pt x="128" y="106"/>
                  </a:lnTo>
                </a:path>
              </a:pathLst>
            </a:custGeom>
            <a:solidFill>
              <a:srgbClr val="FFFF00">
                <a:alpha val="100000"/>
              </a:srgbClr>
            </a:solidFill>
            <a:ln w="12700">
              <a:noFill/>
            </a:ln>
          </p:spPr>
          <p:txBody>
            <a:bodyPr/>
            <a:p>
              <a:endParaRPr lang="en-US"/>
            </a:p>
          </p:txBody>
        </p:sp>
        <p:sp>
          <p:nvSpPr>
            <p:cNvPr id="33860" name="Freeform 22"/>
            <p:cNvSpPr/>
            <p:nvPr/>
          </p:nvSpPr>
          <p:spPr>
            <a:xfrm>
              <a:off x="1143" y="3041"/>
              <a:ext cx="31" cy="25"/>
            </a:xfrm>
            <a:custGeom>
              <a:avLst/>
              <a:gdLst>
                <a:gd name="txL" fmla="*/ 0 w 31"/>
                <a:gd name="txT" fmla="*/ 0 h 25"/>
                <a:gd name="txR" fmla="*/ 31 w 31"/>
                <a:gd name="txB" fmla="*/ 25 h 25"/>
              </a:gdLst>
              <a:ahLst/>
              <a:cxnLst>
                <a:cxn ang="0">
                  <a:pos x="25" y="24"/>
                </a:cxn>
                <a:cxn ang="0">
                  <a:pos x="25" y="22"/>
                </a:cxn>
                <a:cxn ang="0">
                  <a:pos x="22" y="20"/>
                </a:cxn>
                <a:cxn ang="0">
                  <a:pos x="19" y="18"/>
                </a:cxn>
                <a:cxn ang="0">
                  <a:pos x="18" y="16"/>
                </a:cxn>
                <a:cxn ang="0">
                  <a:pos x="13" y="12"/>
                </a:cxn>
                <a:cxn ang="0">
                  <a:pos x="9" y="10"/>
                </a:cxn>
                <a:cxn ang="0">
                  <a:pos x="4" y="6"/>
                </a:cxn>
                <a:cxn ang="0">
                  <a:pos x="0" y="2"/>
                </a:cxn>
                <a:cxn ang="0">
                  <a:pos x="4" y="0"/>
                </a:cxn>
                <a:cxn ang="0">
                  <a:pos x="9" y="5"/>
                </a:cxn>
                <a:cxn ang="0">
                  <a:pos x="13" y="8"/>
                </a:cxn>
                <a:cxn ang="0">
                  <a:pos x="18" y="10"/>
                </a:cxn>
                <a:cxn ang="0">
                  <a:pos x="19" y="14"/>
                </a:cxn>
                <a:cxn ang="0">
                  <a:pos x="25" y="17"/>
                </a:cxn>
                <a:cxn ang="0">
                  <a:pos x="27" y="19"/>
                </a:cxn>
                <a:cxn ang="0">
                  <a:pos x="27" y="22"/>
                </a:cxn>
                <a:cxn ang="0">
                  <a:pos x="30" y="24"/>
                </a:cxn>
                <a:cxn ang="0">
                  <a:pos x="27" y="24"/>
                </a:cxn>
                <a:cxn ang="0">
                  <a:pos x="25" y="24"/>
                </a:cxn>
              </a:cxnLst>
              <a:rect l="txL" t="txT" r="txR" b="txB"/>
              <a:pathLst>
                <a:path w="31" h="25">
                  <a:moveTo>
                    <a:pt x="25" y="24"/>
                  </a:moveTo>
                  <a:lnTo>
                    <a:pt x="25" y="22"/>
                  </a:lnTo>
                  <a:lnTo>
                    <a:pt x="22" y="20"/>
                  </a:lnTo>
                  <a:lnTo>
                    <a:pt x="19" y="18"/>
                  </a:lnTo>
                  <a:lnTo>
                    <a:pt x="18" y="16"/>
                  </a:lnTo>
                  <a:lnTo>
                    <a:pt x="13" y="12"/>
                  </a:lnTo>
                  <a:lnTo>
                    <a:pt x="9" y="10"/>
                  </a:lnTo>
                  <a:lnTo>
                    <a:pt x="4" y="6"/>
                  </a:lnTo>
                  <a:lnTo>
                    <a:pt x="0" y="2"/>
                  </a:lnTo>
                  <a:lnTo>
                    <a:pt x="4" y="0"/>
                  </a:lnTo>
                  <a:lnTo>
                    <a:pt x="9" y="5"/>
                  </a:lnTo>
                  <a:lnTo>
                    <a:pt x="13" y="8"/>
                  </a:lnTo>
                  <a:lnTo>
                    <a:pt x="18" y="10"/>
                  </a:lnTo>
                  <a:lnTo>
                    <a:pt x="19" y="14"/>
                  </a:lnTo>
                  <a:lnTo>
                    <a:pt x="25" y="17"/>
                  </a:lnTo>
                  <a:lnTo>
                    <a:pt x="27" y="19"/>
                  </a:lnTo>
                  <a:lnTo>
                    <a:pt x="27" y="22"/>
                  </a:lnTo>
                  <a:lnTo>
                    <a:pt x="30" y="24"/>
                  </a:lnTo>
                  <a:lnTo>
                    <a:pt x="27" y="24"/>
                  </a:lnTo>
                  <a:lnTo>
                    <a:pt x="25" y="24"/>
                  </a:lnTo>
                </a:path>
              </a:pathLst>
            </a:custGeom>
            <a:solidFill>
              <a:srgbClr val="FFFF00">
                <a:alpha val="100000"/>
              </a:srgbClr>
            </a:solidFill>
            <a:ln w="12700">
              <a:noFill/>
            </a:ln>
          </p:spPr>
          <p:txBody>
            <a:bodyPr/>
            <a:p>
              <a:endParaRPr lang="en-US"/>
            </a:p>
          </p:txBody>
        </p:sp>
        <p:sp>
          <p:nvSpPr>
            <p:cNvPr id="33861" name="Freeform 23"/>
            <p:cNvSpPr/>
            <p:nvPr/>
          </p:nvSpPr>
          <p:spPr>
            <a:xfrm>
              <a:off x="1129" y="3071"/>
              <a:ext cx="37" cy="19"/>
            </a:xfrm>
            <a:custGeom>
              <a:avLst/>
              <a:gdLst>
                <a:gd name="txL" fmla="*/ 0 w 37"/>
                <a:gd name="txT" fmla="*/ 0 h 19"/>
                <a:gd name="txR" fmla="*/ 37 w 37"/>
                <a:gd name="txB" fmla="*/ 19 h 19"/>
              </a:gdLst>
              <a:ahLst/>
              <a:cxnLst>
                <a:cxn ang="0">
                  <a:pos x="0" y="13"/>
                </a:cxn>
                <a:cxn ang="0">
                  <a:pos x="6" y="13"/>
                </a:cxn>
                <a:cxn ang="0">
                  <a:pos x="13" y="13"/>
                </a:cxn>
                <a:cxn ang="0">
                  <a:pos x="20" y="13"/>
                </a:cxn>
                <a:cxn ang="0">
                  <a:pos x="24" y="11"/>
                </a:cxn>
                <a:cxn ang="0">
                  <a:pos x="28" y="9"/>
                </a:cxn>
                <a:cxn ang="0">
                  <a:pos x="29" y="8"/>
                </a:cxn>
                <a:cxn ang="0">
                  <a:pos x="32" y="3"/>
                </a:cxn>
                <a:cxn ang="0">
                  <a:pos x="32" y="0"/>
                </a:cxn>
                <a:cxn ang="0">
                  <a:pos x="36" y="0"/>
                </a:cxn>
                <a:cxn ang="0">
                  <a:pos x="36" y="6"/>
                </a:cxn>
                <a:cxn ang="0">
                  <a:pos x="33" y="9"/>
                </a:cxn>
                <a:cxn ang="0">
                  <a:pos x="29" y="13"/>
                </a:cxn>
                <a:cxn ang="0">
                  <a:pos x="24" y="16"/>
                </a:cxn>
                <a:cxn ang="0">
                  <a:pos x="20" y="16"/>
                </a:cxn>
                <a:cxn ang="0">
                  <a:pos x="13" y="18"/>
                </a:cxn>
                <a:cxn ang="0">
                  <a:pos x="6" y="18"/>
                </a:cxn>
                <a:cxn ang="0">
                  <a:pos x="0" y="18"/>
                </a:cxn>
                <a:cxn ang="0">
                  <a:pos x="0" y="13"/>
                </a:cxn>
              </a:cxnLst>
              <a:rect l="txL" t="txT" r="txR" b="txB"/>
              <a:pathLst>
                <a:path w="37" h="19">
                  <a:moveTo>
                    <a:pt x="0" y="13"/>
                  </a:moveTo>
                  <a:lnTo>
                    <a:pt x="6" y="13"/>
                  </a:lnTo>
                  <a:lnTo>
                    <a:pt x="13" y="13"/>
                  </a:lnTo>
                  <a:lnTo>
                    <a:pt x="20" y="13"/>
                  </a:lnTo>
                  <a:lnTo>
                    <a:pt x="24" y="11"/>
                  </a:lnTo>
                  <a:lnTo>
                    <a:pt x="28" y="9"/>
                  </a:lnTo>
                  <a:lnTo>
                    <a:pt x="29" y="8"/>
                  </a:lnTo>
                  <a:lnTo>
                    <a:pt x="32" y="3"/>
                  </a:lnTo>
                  <a:lnTo>
                    <a:pt x="32" y="0"/>
                  </a:lnTo>
                  <a:lnTo>
                    <a:pt x="36" y="0"/>
                  </a:lnTo>
                  <a:lnTo>
                    <a:pt x="36" y="6"/>
                  </a:lnTo>
                  <a:lnTo>
                    <a:pt x="33" y="9"/>
                  </a:lnTo>
                  <a:lnTo>
                    <a:pt x="29" y="13"/>
                  </a:lnTo>
                  <a:lnTo>
                    <a:pt x="24" y="16"/>
                  </a:lnTo>
                  <a:lnTo>
                    <a:pt x="20" y="16"/>
                  </a:lnTo>
                  <a:lnTo>
                    <a:pt x="13" y="18"/>
                  </a:lnTo>
                  <a:lnTo>
                    <a:pt x="6" y="18"/>
                  </a:lnTo>
                  <a:lnTo>
                    <a:pt x="0" y="18"/>
                  </a:lnTo>
                  <a:lnTo>
                    <a:pt x="0" y="13"/>
                  </a:lnTo>
                </a:path>
              </a:pathLst>
            </a:custGeom>
            <a:solidFill>
              <a:srgbClr val="FFFF00">
                <a:alpha val="100000"/>
              </a:srgbClr>
            </a:solidFill>
            <a:ln w="12700">
              <a:noFill/>
            </a:ln>
          </p:spPr>
          <p:txBody>
            <a:bodyPr/>
            <a:p>
              <a:endParaRPr lang="en-US"/>
            </a:p>
          </p:txBody>
        </p:sp>
        <p:sp>
          <p:nvSpPr>
            <p:cNvPr id="33862" name="Freeform 24"/>
            <p:cNvSpPr/>
            <p:nvPr/>
          </p:nvSpPr>
          <p:spPr>
            <a:xfrm>
              <a:off x="1020" y="3081"/>
              <a:ext cx="101" cy="19"/>
            </a:xfrm>
            <a:custGeom>
              <a:avLst/>
              <a:gdLst>
                <a:gd name="txL" fmla="*/ 0 w 101"/>
                <a:gd name="txT" fmla="*/ 0 h 19"/>
                <a:gd name="txR" fmla="*/ 101 w 101"/>
                <a:gd name="txB" fmla="*/ 19 h 19"/>
              </a:gdLst>
              <a:ahLst/>
              <a:cxnLst>
                <a:cxn ang="0">
                  <a:pos x="0" y="0"/>
                </a:cxn>
                <a:cxn ang="0">
                  <a:pos x="100" y="0"/>
                </a:cxn>
                <a:cxn ang="0">
                  <a:pos x="100" y="18"/>
                </a:cxn>
                <a:cxn ang="0">
                  <a:pos x="0" y="18"/>
                </a:cxn>
                <a:cxn ang="0">
                  <a:pos x="0" y="0"/>
                </a:cxn>
              </a:cxnLst>
              <a:rect l="txL" t="txT" r="txR" b="txB"/>
              <a:pathLst>
                <a:path w="101" h="19">
                  <a:moveTo>
                    <a:pt x="0" y="0"/>
                  </a:moveTo>
                  <a:lnTo>
                    <a:pt x="100" y="0"/>
                  </a:lnTo>
                  <a:lnTo>
                    <a:pt x="100" y="18"/>
                  </a:lnTo>
                  <a:lnTo>
                    <a:pt x="0" y="18"/>
                  </a:lnTo>
                  <a:lnTo>
                    <a:pt x="0" y="0"/>
                  </a:lnTo>
                </a:path>
              </a:pathLst>
            </a:custGeom>
            <a:solidFill>
              <a:srgbClr val="FFFF00">
                <a:alpha val="100000"/>
              </a:srgbClr>
            </a:solidFill>
            <a:ln w="12700">
              <a:noFill/>
            </a:ln>
          </p:spPr>
          <p:txBody>
            <a:bodyPr/>
            <a:p>
              <a:endParaRPr lang="en-US"/>
            </a:p>
          </p:txBody>
        </p:sp>
        <p:sp>
          <p:nvSpPr>
            <p:cNvPr id="33863" name="Freeform 25"/>
            <p:cNvSpPr/>
            <p:nvPr/>
          </p:nvSpPr>
          <p:spPr>
            <a:xfrm>
              <a:off x="978" y="3062"/>
              <a:ext cx="32" cy="21"/>
            </a:xfrm>
            <a:custGeom>
              <a:avLst/>
              <a:gdLst>
                <a:gd name="txL" fmla="*/ 0 w 32"/>
                <a:gd name="txT" fmla="*/ 0 h 21"/>
                <a:gd name="txR" fmla="*/ 32 w 32"/>
                <a:gd name="txB" fmla="*/ 21 h 21"/>
              </a:gdLst>
              <a:ahLst/>
              <a:cxnLst>
                <a:cxn ang="0">
                  <a:pos x="5" y="0"/>
                </a:cxn>
                <a:cxn ang="0">
                  <a:pos x="5" y="3"/>
                </a:cxn>
                <a:cxn ang="0">
                  <a:pos x="5" y="7"/>
                </a:cxn>
                <a:cxn ang="0">
                  <a:pos x="9" y="10"/>
                </a:cxn>
                <a:cxn ang="0">
                  <a:pos x="12" y="12"/>
                </a:cxn>
                <a:cxn ang="0">
                  <a:pos x="15" y="15"/>
                </a:cxn>
                <a:cxn ang="0">
                  <a:pos x="20" y="15"/>
                </a:cxn>
                <a:cxn ang="0">
                  <a:pos x="24" y="17"/>
                </a:cxn>
                <a:cxn ang="0">
                  <a:pos x="31" y="17"/>
                </a:cxn>
                <a:cxn ang="0">
                  <a:pos x="31" y="20"/>
                </a:cxn>
                <a:cxn ang="0">
                  <a:pos x="24" y="20"/>
                </a:cxn>
                <a:cxn ang="0">
                  <a:pos x="19" y="19"/>
                </a:cxn>
                <a:cxn ang="0">
                  <a:pos x="13" y="16"/>
                </a:cxn>
                <a:cxn ang="0">
                  <a:pos x="9" y="15"/>
                </a:cxn>
                <a:cxn ang="0">
                  <a:pos x="5" y="12"/>
                </a:cxn>
                <a:cxn ang="0">
                  <a:pos x="1" y="8"/>
                </a:cxn>
                <a:cxn ang="0">
                  <a:pos x="1" y="5"/>
                </a:cxn>
                <a:cxn ang="0">
                  <a:pos x="0" y="0"/>
                </a:cxn>
                <a:cxn ang="0">
                  <a:pos x="5" y="0"/>
                </a:cxn>
              </a:cxnLst>
              <a:rect l="txL" t="txT" r="txR" b="txB"/>
              <a:pathLst>
                <a:path w="32" h="21">
                  <a:moveTo>
                    <a:pt x="5" y="0"/>
                  </a:moveTo>
                  <a:lnTo>
                    <a:pt x="5" y="3"/>
                  </a:lnTo>
                  <a:lnTo>
                    <a:pt x="5" y="7"/>
                  </a:lnTo>
                  <a:lnTo>
                    <a:pt x="9" y="10"/>
                  </a:lnTo>
                  <a:lnTo>
                    <a:pt x="12" y="12"/>
                  </a:lnTo>
                  <a:lnTo>
                    <a:pt x="15" y="15"/>
                  </a:lnTo>
                  <a:lnTo>
                    <a:pt x="20" y="15"/>
                  </a:lnTo>
                  <a:lnTo>
                    <a:pt x="24" y="17"/>
                  </a:lnTo>
                  <a:lnTo>
                    <a:pt x="31" y="17"/>
                  </a:lnTo>
                  <a:lnTo>
                    <a:pt x="31" y="20"/>
                  </a:lnTo>
                  <a:lnTo>
                    <a:pt x="24" y="20"/>
                  </a:lnTo>
                  <a:lnTo>
                    <a:pt x="19" y="19"/>
                  </a:lnTo>
                  <a:lnTo>
                    <a:pt x="13" y="16"/>
                  </a:lnTo>
                  <a:lnTo>
                    <a:pt x="9" y="15"/>
                  </a:lnTo>
                  <a:lnTo>
                    <a:pt x="5" y="12"/>
                  </a:lnTo>
                  <a:lnTo>
                    <a:pt x="1" y="8"/>
                  </a:lnTo>
                  <a:lnTo>
                    <a:pt x="1" y="5"/>
                  </a:lnTo>
                  <a:lnTo>
                    <a:pt x="0" y="0"/>
                  </a:lnTo>
                  <a:lnTo>
                    <a:pt x="5" y="0"/>
                  </a:lnTo>
                </a:path>
              </a:pathLst>
            </a:custGeom>
            <a:solidFill>
              <a:srgbClr val="FFFF00">
                <a:alpha val="100000"/>
              </a:srgbClr>
            </a:solidFill>
            <a:ln w="12700">
              <a:noFill/>
            </a:ln>
          </p:spPr>
          <p:txBody>
            <a:bodyPr/>
            <a:p>
              <a:endParaRPr lang="en-US"/>
            </a:p>
          </p:txBody>
        </p:sp>
        <p:sp>
          <p:nvSpPr>
            <p:cNvPr id="33864" name="Freeform 26"/>
            <p:cNvSpPr/>
            <p:nvPr/>
          </p:nvSpPr>
          <p:spPr>
            <a:xfrm>
              <a:off x="976" y="2949"/>
              <a:ext cx="31" cy="108"/>
            </a:xfrm>
            <a:custGeom>
              <a:avLst/>
              <a:gdLst>
                <a:gd name="txL" fmla="*/ 0 w 31"/>
                <a:gd name="txT" fmla="*/ 0 h 108"/>
                <a:gd name="txR" fmla="*/ 31 w 31"/>
                <a:gd name="txB" fmla="*/ 108 h 108"/>
              </a:gdLst>
              <a:ahLst/>
              <a:cxnLst>
                <a:cxn ang="0">
                  <a:pos x="30" y="0"/>
                </a:cxn>
                <a:cxn ang="0">
                  <a:pos x="30" y="107"/>
                </a:cxn>
                <a:cxn ang="0">
                  <a:pos x="0" y="107"/>
                </a:cxn>
                <a:cxn ang="0">
                  <a:pos x="0" y="0"/>
                </a:cxn>
                <a:cxn ang="0">
                  <a:pos x="30" y="0"/>
                </a:cxn>
              </a:cxnLst>
              <a:rect l="txL" t="txT" r="txR" b="txB"/>
              <a:pathLst>
                <a:path w="31" h="108">
                  <a:moveTo>
                    <a:pt x="30" y="0"/>
                  </a:moveTo>
                  <a:lnTo>
                    <a:pt x="30" y="107"/>
                  </a:lnTo>
                  <a:lnTo>
                    <a:pt x="0" y="107"/>
                  </a:lnTo>
                  <a:lnTo>
                    <a:pt x="0" y="0"/>
                  </a:lnTo>
                  <a:lnTo>
                    <a:pt x="30" y="0"/>
                  </a:lnTo>
                </a:path>
              </a:pathLst>
            </a:custGeom>
            <a:solidFill>
              <a:srgbClr val="FFFF00">
                <a:alpha val="100000"/>
              </a:srgbClr>
            </a:solidFill>
            <a:ln w="12700">
              <a:noFill/>
            </a:ln>
          </p:spPr>
          <p:txBody>
            <a:bodyPr/>
            <a:p>
              <a:endParaRPr lang="en-US"/>
            </a:p>
          </p:txBody>
        </p:sp>
        <p:sp>
          <p:nvSpPr>
            <p:cNvPr id="33865" name="Freeform 27"/>
            <p:cNvSpPr/>
            <p:nvPr/>
          </p:nvSpPr>
          <p:spPr>
            <a:xfrm>
              <a:off x="978" y="2924"/>
              <a:ext cx="32" cy="19"/>
            </a:xfrm>
            <a:custGeom>
              <a:avLst/>
              <a:gdLst>
                <a:gd name="txL" fmla="*/ 0 w 32"/>
                <a:gd name="txT" fmla="*/ 0 h 19"/>
                <a:gd name="txR" fmla="*/ 32 w 32"/>
                <a:gd name="txB" fmla="*/ 19 h 19"/>
              </a:gdLst>
              <a:ahLst/>
              <a:cxnLst>
                <a:cxn ang="0">
                  <a:pos x="27" y="7"/>
                </a:cxn>
                <a:cxn ang="0">
                  <a:pos x="18" y="4"/>
                </a:cxn>
                <a:cxn ang="0">
                  <a:pos x="15" y="2"/>
                </a:cxn>
                <a:cxn ang="0">
                  <a:pos x="12" y="3"/>
                </a:cxn>
                <a:cxn ang="0">
                  <a:pos x="9" y="4"/>
                </a:cxn>
                <a:cxn ang="0">
                  <a:pos x="5" y="8"/>
                </a:cxn>
                <a:cxn ang="0">
                  <a:pos x="5" y="10"/>
                </a:cxn>
                <a:cxn ang="0">
                  <a:pos x="5" y="15"/>
                </a:cxn>
                <a:cxn ang="0">
                  <a:pos x="5" y="18"/>
                </a:cxn>
                <a:cxn ang="0">
                  <a:pos x="0" y="18"/>
                </a:cxn>
                <a:cxn ang="0">
                  <a:pos x="0" y="15"/>
                </a:cxn>
                <a:cxn ang="0">
                  <a:pos x="3" y="10"/>
                </a:cxn>
                <a:cxn ang="0">
                  <a:pos x="3" y="8"/>
                </a:cxn>
                <a:cxn ang="0">
                  <a:pos x="3" y="4"/>
                </a:cxn>
                <a:cxn ang="0">
                  <a:pos x="5" y="1"/>
                </a:cxn>
                <a:cxn ang="0">
                  <a:pos x="15" y="0"/>
                </a:cxn>
                <a:cxn ang="0">
                  <a:pos x="20" y="1"/>
                </a:cxn>
                <a:cxn ang="0">
                  <a:pos x="31" y="4"/>
                </a:cxn>
                <a:cxn ang="0">
                  <a:pos x="27" y="7"/>
                </a:cxn>
              </a:cxnLst>
              <a:rect l="txL" t="txT" r="txR" b="txB"/>
              <a:pathLst>
                <a:path w="32" h="19">
                  <a:moveTo>
                    <a:pt x="27" y="7"/>
                  </a:moveTo>
                  <a:lnTo>
                    <a:pt x="18" y="4"/>
                  </a:lnTo>
                  <a:lnTo>
                    <a:pt x="15" y="2"/>
                  </a:lnTo>
                  <a:lnTo>
                    <a:pt x="12" y="3"/>
                  </a:lnTo>
                  <a:lnTo>
                    <a:pt x="9" y="4"/>
                  </a:lnTo>
                  <a:lnTo>
                    <a:pt x="5" y="8"/>
                  </a:lnTo>
                  <a:lnTo>
                    <a:pt x="5" y="10"/>
                  </a:lnTo>
                  <a:lnTo>
                    <a:pt x="5" y="15"/>
                  </a:lnTo>
                  <a:lnTo>
                    <a:pt x="5" y="18"/>
                  </a:lnTo>
                  <a:lnTo>
                    <a:pt x="0" y="18"/>
                  </a:lnTo>
                  <a:lnTo>
                    <a:pt x="0" y="15"/>
                  </a:lnTo>
                  <a:lnTo>
                    <a:pt x="3" y="10"/>
                  </a:lnTo>
                  <a:lnTo>
                    <a:pt x="3" y="8"/>
                  </a:lnTo>
                  <a:lnTo>
                    <a:pt x="3" y="4"/>
                  </a:lnTo>
                  <a:lnTo>
                    <a:pt x="5" y="1"/>
                  </a:lnTo>
                  <a:lnTo>
                    <a:pt x="15" y="0"/>
                  </a:lnTo>
                  <a:lnTo>
                    <a:pt x="20" y="1"/>
                  </a:lnTo>
                  <a:lnTo>
                    <a:pt x="31" y="4"/>
                  </a:lnTo>
                  <a:lnTo>
                    <a:pt x="27" y="7"/>
                  </a:lnTo>
                </a:path>
              </a:pathLst>
            </a:custGeom>
            <a:solidFill>
              <a:srgbClr val="FFFF00">
                <a:alpha val="100000"/>
              </a:srgbClr>
            </a:solidFill>
            <a:ln w="12700">
              <a:noFill/>
            </a:ln>
          </p:spPr>
          <p:txBody>
            <a:bodyPr/>
            <a:p>
              <a:endParaRPr lang="en-US"/>
            </a:p>
          </p:txBody>
        </p:sp>
        <p:sp>
          <p:nvSpPr>
            <p:cNvPr id="33866" name="Freeform 28"/>
            <p:cNvSpPr/>
            <p:nvPr/>
          </p:nvSpPr>
          <p:spPr>
            <a:xfrm>
              <a:off x="1250" y="2927"/>
              <a:ext cx="182" cy="153"/>
            </a:xfrm>
            <a:custGeom>
              <a:avLst/>
              <a:gdLst>
                <a:gd name="txL" fmla="*/ 0 w 182"/>
                <a:gd name="txT" fmla="*/ 0 h 153"/>
                <a:gd name="txR" fmla="*/ 182 w 182"/>
                <a:gd name="txB" fmla="*/ 153 h 153"/>
              </a:gdLst>
              <a:ahLst/>
              <a:cxnLst>
                <a:cxn ang="0">
                  <a:pos x="157" y="6"/>
                </a:cxn>
                <a:cxn ang="0">
                  <a:pos x="156" y="7"/>
                </a:cxn>
                <a:cxn ang="0">
                  <a:pos x="152" y="10"/>
                </a:cxn>
                <a:cxn ang="0">
                  <a:pos x="145" y="15"/>
                </a:cxn>
                <a:cxn ang="0">
                  <a:pos x="137" y="21"/>
                </a:cxn>
                <a:cxn ang="0">
                  <a:pos x="129" y="29"/>
                </a:cxn>
                <a:cxn ang="0">
                  <a:pos x="117" y="38"/>
                </a:cxn>
                <a:cxn ang="0">
                  <a:pos x="105" y="47"/>
                </a:cxn>
                <a:cxn ang="0">
                  <a:pos x="96" y="56"/>
                </a:cxn>
                <a:cxn ang="0">
                  <a:pos x="84" y="65"/>
                </a:cxn>
                <a:cxn ang="0">
                  <a:pos x="71" y="75"/>
                </a:cxn>
                <a:cxn ang="0">
                  <a:pos x="59" y="84"/>
                </a:cxn>
                <a:cxn ang="0">
                  <a:pos x="50" y="92"/>
                </a:cxn>
                <a:cxn ang="0">
                  <a:pos x="41" y="98"/>
                </a:cxn>
                <a:cxn ang="0">
                  <a:pos x="35" y="104"/>
                </a:cxn>
                <a:cxn ang="0">
                  <a:pos x="30" y="108"/>
                </a:cxn>
                <a:cxn ang="0">
                  <a:pos x="26" y="111"/>
                </a:cxn>
                <a:cxn ang="0">
                  <a:pos x="22" y="115"/>
                </a:cxn>
                <a:cxn ang="0">
                  <a:pos x="14" y="119"/>
                </a:cxn>
                <a:cxn ang="0">
                  <a:pos x="10" y="123"/>
                </a:cxn>
                <a:cxn ang="0">
                  <a:pos x="6" y="127"/>
                </a:cxn>
                <a:cxn ang="0">
                  <a:pos x="5" y="130"/>
                </a:cxn>
                <a:cxn ang="0">
                  <a:pos x="1" y="133"/>
                </a:cxn>
                <a:cxn ang="0">
                  <a:pos x="0" y="136"/>
                </a:cxn>
                <a:cxn ang="0">
                  <a:pos x="0" y="138"/>
                </a:cxn>
                <a:cxn ang="0">
                  <a:pos x="0" y="143"/>
                </a:cxn>
                <a:cxn ang="0">
                  <a:pos x="3" y="146"/>
                </a:cxn>
                <a:cxn ang="0">
                  <a:pos x="5" y="149"/>
                </a:cxn>
                <a:cxn ang="0">
                  <a:pos x="10" y="151"/>
                </a:cxn>
                <a:cxn ang="0">
                  <a:pos x="17" y="152"/>
                </a:cxn>
                <a:cxn ang="0">
                  <a:pos x="23" y="152"/>
                </a:cxn>
                <a:cxn ang="0">
                  <a:pos x="34" y="152"/>
                </a:cxn>
                <a:cxn ang="0">
                  <a:pos x="41" y="152"/>
                </a:cxn>
                <a:cxn ang="0">
                  <a:pos x="145" y="152"/>
                </a:cxn>
                <a:cxn ang="0">
                  <a:pos x="152" y="152"/>
                </a:cxn>
                <a:cxn ang="0">
                  <a:pos x="159" y="151"/>
                </a:cxn>
                <a:cxn ang="0">
                  <a:pos x="165" y="149"/>
                </a:cxn>
                <a:cxn ang="0">
                  <a:pos x="169" y="146"/>
                </a:cxn>
                <a:cxn ang="0">
                  <a:pos x="174" y="143"/>
                </a:cxn>
                <a:cxn ang="0">
                  <a:pos x="177" y="140"/>
                </a:cxn>
                <a:cxn ang="0">
                  <a:pos x="178" y="135"/>
                </a:cxn>
                <a:cxn ang="0">
                  <a:pos x="181" y="130"/>
                </a:cxn>
                <a:cxn ang="0">
                  <a:pos x="181" y="21"/>
                </a:cxn>
                <a:cxn ang="0">
                  <a:pos x="181" y="17"/>
                </a:cxn>
                <a:cxn ang="0">
                  <a:pos x="181" y="12"/>
                </a:cxn>
                <a:cxn ang="0">
                  <a:pos x="178" y="8"/>
                </a:cxn>
                <a:cxn ang="0">
                  <a:pos x="177" y="3"/>
                </a:cxn>
                <a:cxn ang="0">
                  <a:pos x="174" y="1"/>
                </a:cxn>
                <a:cxn ang="0">
                  <a:pos x="170" y="0"/>
                </a:cxn>
                <a:cxn ang="0">
                  <a:pos x="165" y="1"/>
                </a:cxn>
                <a:cxn ang="0">
                  <a:pos x="157" y="6"/>
                </a:cxn>
              </a:cxnLst>
              <a:rect l="txL" t="txT" r="txR" b="txB"/>
              <a:pathLst>
                <a:path w="182" h="153">
                  <a:moveTo>
                    <a:pt x="157" y="6"/>
                  </a:moveTo>
                  <a:lnTo>
                    <a:pt x="156" y="7"/>
                  </a:lnTo>
                  <a:lnTo>
                    <a:pt x="152" y="10"/>
                  </a:lnTo>
                  <a:lnTo>
                    <a:pt x="145" y="15"/>
                  </a:lnTo>
                  <a:lnTo>
                    <a:pt x="137" y="21"/>
                  </a:lnTo>
                  <a:lnTo>
                    <a:pt x="129" y="29"/>
                  </a:lnTo>
                  <a:lnTo>
                    <a:pt x="117" y="38"/>
                  </a:lnTo>
                  <a:lnTo>
                    <a:pt x="105" y="47"/>
                  </a:lnTo>
                  <a:lnTo>
                    <a:pt x="96" y="56"/>
                  </a:lnTo>
                  <a:lnTo>
                    <a:pt x="84" y="65"/>
                  </a:lnTo>
                  <a:lnTo>
                    <a:pt x="71" y="75"/>
                  </a:lnTo>
                  <a:lnTo>
                    <a:pt x="59" y="84"/>
                  </a:lnTo>
                  <a:lnTo>
                    <a:pt x="50" y="92"/>
                  </a:lnTo>
                  <a:lnTo>
                    <a:pt x="41" y="98"/>
                  </a:lnTo>
                  <a:lnTo>
                    <a:pt x="35" y="104"/>
                  </a:lnTo>
                  <a:lnTo>
                    <a:pt x="30" y="108"/>
                  </a:lnTo>
                  <a:lnTo>
                    <a:pt x="26" y="111"/>
                  </a:lnTo>
                  <a:lnTo>
                    <a:pt x="22" y="115"/>
                  </a:lnTo>
                  <a:lnTo>
                    <a:pt x="14" y="119"/>
                  </a:lnTo>
                  <a:lnTo>
                    <a:pt x="10" y="123"/>
                  </a:lnTo>
                  <a:lnTo>
                    <a:pt x="6" y="127"/>
                  </a:lnTo>
                  <a:lnTo>
                    <a:pt x="5" y="130"/>
                  </a:lnTo>
                  <a:lnTo>
                    <a:pt x="1" y="133"/>
                  </a:lnTo>
                  <a:lnTo>
                    <a:pt x="0" y="136"/>
                  </a:lnTo>
                  <a:lnTo>
                    <a:pt x="0" y="138"/>
                  </a:lnTo>
                  <a:lnTo>
                    <a:pt x="0" y="143"/>
                  </a:lnTo>
                  <a:lnTo>
                    <a:pt x="3" y="146"/>
                  </a:lnTo>
                  <a:lnTo>
                    <a:pt x="5" y="149"/>
                  </a:lnTo>
                  <a:lnTo>
                    <a:pt x="10" y="151"/>
                  </a:lnTo>
                  <a:lnTo>
                    <a:pt x="17" y="152"/>
                  </a:lnTo>
                  <a:lnTo>
                    <a:pt x="23" y="152"/>
                  </a:lnTo>
                  <a:lnTo>
                    <a:pt x="34" y="152"/>
                  </a:lnTo>
                  <a:lnTo>
                    <a:pt x="41" y="152"/>
                  </a:lnTo>
                  <a:lnTo>
                    <a:pt x="145" y="152"/>
                  </a:lnTo>
                  <a:lnTo>
                    <a:pt x="152" y="152"/>
                  </a:lnTo>
                  <a:lnTo>
                    <a:pt x="159" y="151"/>
                  </a:lnTo>
                  <a:lnTo>
                    <a:pt x="165" y="149"/>
                  </a:lnTo>
                  <a:lnTo>
                    <a:pt x="169" y="146"/>
                  </a:lnTo>
                  <a:lnTo>
                    <a:pt x="174" y="143"/>
                  </a:lnTo>
                  <a:lnTo>
                    <a:pt x="177" y="140"/>
                  </a:lnTo>
                  <a:lnTo>
                    <a:pt x="178" y="135"/>
                  </a:lnTo>
                  <a:lnTo>
                    <a:pt x="181" y="130"/>
                  </a:lnTo>
                  <a:lnTo>
                    <a:pt x="181" y="21"/>
                  </a:lnTo>
                  <a:lnTo>
                    <a:pt x="181" y="17"/>
                  </a:lnTo>
                  <a:lnTo>
                    <a:pt x="181" y="12"/>
                  </a:lnTo>
                  <a:lnTo>
                    <a:pt x="178" y="8"/>
                  </a:lnTo>
                  <a:lnTo>
                    <a:pt x="177" y="3"/>
                  </a:lnTo>
                  <a:lnTo>
                    <a:pt x="174" y="1"/>
                  </a:lnTo>
                  <a:lnTo>
                    <a:pt x="170" y="0"/>
                  </a:lnTo>
                  <a:lnTo>
                    <a:pt x="165" y="1"/>
                  </a:lnTo>
                  <a:lnTo>
                    <a:pt x="157" y="6"/>
                  </a:lnTo>
                </a:path>
              </a:pathLst>
            </a:custGeom>
            <a:solidFill>
              <a:srgbClr val="FFFF00">
                <a:alpha val="100000"/>
              </a:srgbClr>
            </a:solidFill>
            <a:ln w="12700">
              <a:noFill/>
            </a:ln>
          </p:spPr>
          <p:txBody>
            <a:bodyPr/>
            <a:p>
              <a:endParaRPr lang="en-US"/>
            </a:p>
          </p:txBody>
        </p:sp>
        <p:sp>
          <p:nvSpPr>
            <p:cNvPr id="33867" name="Freeform 29"/>
            <p:cNvSpPr/>
            <p:nvPr/>
          </p:nvSpPr>
          <p:spPr>
            <a:xfrm>
              <a:off x="1276" y="2931"/>
              <a:ext cx="134" cy="107"/>
            </a:xfrm>
            <a:custGeom>
              <a:avLst/>
              <a:gdLst>
                <a:gd name="txL" fmla="*/ 0 w 134"/>
                <a:gd name="txT" fmla="*/ 0 h 107"/>
                <a:gd name="txR" fmla="*/ 134 w 134"/>
                <a:gd name="txB" fmla="*/ 107 h 107"/>
              </a:gdLst>
              <a:ahLst/>
              <a:cxnLst>
                <a:cxn ang="0">
                  <a:pos x="0" y="104"/>
                </a:cxn>
                <a:cxn ang="0">
                  <a:pos x="3" y="101"/>
                </a:cxn>
                <a:cxn ang="0">
                  <a:pos x="6" y="97"/>
                </a:cxn>
                <a:cxn ang="0">
                  <a:pos x="13" y="92"/>
                </a:cxn>
                <a:cxn ang="0">
                  <a:pos x="22" y="86"/>
                </a:cxn>
                <a:cxn ang="0">
                  <a:pos x="32" y="78"/>
                </a:cxn>
                <a:cxn ang="0">
                  <a:pos x="43" y="69"/>
                </a:cxn>
                <a:cxn ang="0">
                  <a:pos x="54" y="60"/>
                </a:cxn>
                <a:cxn ang="0">
                  <a:pos x="66" y="50"/>
                </a:cxn>
                <a:cxn ang="0">
                  <a:pos x="77" y="42"/>
                </a:cxn>
                <a:cxn ang="0">
                  <a:pos x="90" y="32"/>
                </a:cxn>
                <a:cxn ang="0">
                  <a:pos x="99" y="24"/>
                </a:cxn>
                <a:cxn ang="0">
                  <a:pos x="110" y="16"/>
                </a:cxn>
                <a:cxn ang="0">
                  <a:pos x="117" y="9"/>
                </a:cxn>
                <a:cxn ang="0">
                  <a:pos x="122" y="5"/>
                </a:cxn>
                <a:cxn ang="0">
                  <a:pos x="129" y="1"/>
                </a:cxn>
                <a:cxn ang="0">
                  <a:pos x="129" y="0"/>
                </a:cxn>
                <a:cxn ang="0">
                  <a:pos x="133" y="2"/>
                </a:cxn>
                <a:cxn ang="0">
                  <a:pos x="130" y="3"/>
                </a:cxn>
                <a:cxn ang="0">
                  <a:pos x="129" y="7"/>
                </a:cxn>
                <a:cxn ang="0">
                  <a:pos x="121" y="11"/>
                </a:cxn>
                <a:cxn ang="0">
                  <a:pos x="113" y="18"/>
                </a:cxn>
                <a:cxn ang="0">
                  <a:pos x="103" y="26"/>
                </a:cxn>
                <a:cxn ang="0">
                  <a:pos x="93" y="34"/>
                </a:cxn>
                <a:cxn ang="0">
                  <a:pos x="82" y="44"/>
                </a:cxn>
                <a:cxn ang="0">
                  <a:pos x="70" y="52"/>
                </a:cxn>
                <a:cxn ang="0">
                  <a:pos x="58" y="62"/>
                </a:cxn>
                <a:cxn ang="0">
                  <a:pos x="49" y="71"/>
                </a:cxn>
                <a:cxn ang="0">
                  <a:pos x="35" y="80"/>
                </a:cxn>
                <a:cxn ang="0">
                  <a:pos x="26" y="88"/>
                </a:cxn>
                <a:cxn ang="0">
                  <a:pos x="18" y="95"/>
                </a:cxn>
                <a:cxn ang="0">
                  <a:pos x="10" y="99"/>
                </a:cxn>
                <a:cxn ang="0">
                  <a:pos x="5" y="104"/>
                </a:cxn>
                <a:cxn ang="0">
                  <a:pos x="3" y="106"/>
                </a:cxn>
                <a:cxn ang="0">
                  <a:pos x="0" y="104"/>
                </a:cxn>
              </a:cxnLst>
              <a:rect l="txL" t="txT" r="txR" b="txB"/>
              <a:pathLst>
                <a:path w="134" h="107">
                  <a:moveTo>
                    <a:pt x="0" y="104"/>
                  </a:moveTo>
                  <a:lnTo>
                    <a:pt x="3" y="101"/>
                  </a:lnTo>
                  <a:lnTo>
                    <a:pt x="6" y="97"/>
                  </a:lnTo>
                  <a:lnTo>
                    <a:pt x="13" y="92"/>
                  </a:lnTo>
                  <a:lnTo>
                    <a:pt x="22" y="86"/>
                  </a:lnTo>
                  <a:lnTo>
                    <a:pt x="32" y="78"/>
                  </a:lnTo>
                  <a:lnTo>
                    <a:pt x="43" y="69"/>
                  </a:lnTo>
                  <a:lnTo>
                    <a:pt x="54" y="60"/>
                  </a:lnTo>
                  <a:lnTo>
                    <a:pt x="66" y="50"/>
                  </a:lnTo>
                  <a:lnTo>
                    <a:pt x="77" y="42"/>
                  </a:lnTo>
                  <a:lnTo>
                    <a:pt x="90" y="32"/>
                  </a:lnTo>
                  <a:lnTo>
                    <a:pt x="99" y="24"/>
                  </a:lnTo>
                  <a:lnTo>
                    <a:pt x="110" y="16"/>
                  </a:lnTo>
                  <a:lnTo>
                    <a:pt x="117" y="9"/>
                  </a:lnTo>
                  <a:lnTo>
                    <a:pt x="122" y="5"/>
                  </a:lnTo>
                  <a:lnTo>
                    <a:pt x="129" y="1"/>
                  </a:lnTo>
                  <a:lnTo>
                    <a:pt x="129" y="0"/>
                  </a:lnTo>
                  <a:lnTo>
                    <a:pt x="133" y="2"/>
                  </a:lnTo>
                  <a:lnTo>
                    <a:pt x="130" y="3"/>
                  </a:lnTo>
                  <a:lnTo>
                    <a:pt x="129" y="7"/>
                  </a:lnTo>
                  <a:lnTo>
                    <a:pt x="121" y="11"/>
                  </a:lnTo>
                  <a:lnTo>
                    <a:pt x="113" y="18"/>
                  </a:lnTo>
                  <a:lnTo>
                    <a:pt x="103" y="26"/>
                  </a:lnTo>
                  <a:lnTo>
                    <a:pt x="93" y="34"/>
                  </a:lnTo>
                  <a:lnTo>
                    <a:pt x="82" y="44"/>
                  </a:lnTo>
                  <a:lnTo>
                    <a:pt x="70" y="52"/>
                  </a:lnTo>
                  <a:lnTo>
                    <a:pt x="58" y="62"/>
                  </a:lnTo>
                  <a:lnTo>
                    <a:pt x="49" y="71"/>
                  </a:lnTo>
                  <a:lnTo>
                    <a:pt x="35" y="80"/>
                  </a:lnTo>
                  <a:lnTo>
                    <a:pt x="26" y="88"/>
                  </a:lnTo>
                  <a:lnTo>
                    <a:pt x="18" y="95"/>
                  </a:lnTo>
                  <a:lnTo>
                    <a:pt x="10" y="99"/>
                  </a:lnTo>
                  <a:lnTo>
                    <a:pt x="5" y="104"/>
                  </a:lnTo>
                  <a:lnTo>
                    <a:pt x="3" y="106"/>
                  </a:lnTo>
                  <a:lnTo>
                    <a:pt x="0" y="104"/>
                  </a:lnTo>
                </a:path>
              </a:pathLst>
            </a:custGeom>
            <a:solidFill>
              <a:srgbClr val="FFFF00">
                <a:alpha val="100000"/>
              </a:srgbClr>
            </a:solidFill>
            <a:ln w="12700">
              <a:noFill/>
            </a:ln>
          </p:spPr>
          <p:txBody>
            <a:bodyPr/>
            <a:p>
              <a:endParaRPr lang="en-US"/>
            </a:p>
          </p:txBody>
        </p:sp>
        <p:sp>
          <p:nvSpPr>
            <p:cNvPr id="33868" name="Freeform 30"/>
            <p:cNvSpPr/>
            <p:nvPr/>
          </p:nvSpPr>
          <p:spPr>
            <a:xfrm>
              <a:off x="1246" y="3041"/>
              <a:ext cx="31" cy="25"/>
            </a:xfrm>
            <a:custGeom>
              <a:avLst/>
              <a:gdLst>
                <a:gd name="txL" fmla="*/ 0 w 31"/>
                <a:gd name="txT" fmla="*/ 0 h 25"/>
                <a:gd name="txR" fmla="*/ 31 w 31"/>
                <a:gd name="txB" fmla="*/ 25 h 25"/>
              </a:gdLst>
              <a:ahLst/>
              <a:cxnLst>
                <a:cxn ang="0">
                  <a:pos x="0" y="24"/>
                </a:cxn>
                <a:cxn ang="0">
                  <a:pos x="1" y="22"/>
                </a:cxn>
                <a:cxn ang="0">
                  <a:pos x="1" y="19"/>
                </a:cxn>
                <a:cxn ang="0">
                  <a:pos x="4" y="17"/>
                </a:cxn>
                <a:cxn ang="0">
                  <a:pos x="6" y="14"/>
                </a:cxn>
                <a:cxn ang="0">
                  <a:pos x="10" y="10"/>
                </a:cxn>
                <a:cxn ang="0">
                  <a:pos x="15" y="8"/>
                </a:cxn>
                <a:cxn ang="0">
                  <a:pos x="19" y="5"/>
                </a:cxn>
                <a:cxn ang="0">
                  <a:pos x="25" y="0"/>
                </a:cxn>
                <a:cxn ang="0">
                  <a:pos x="30" y="2"/>
                </a:cxn>
                <a:cxn ang="0">
                  <a:pos x="25" y="6"/>
                </a:cxn>
                <a:cxn ang="0">
                  <a:pos x="19" y="10"/>
                </a:cxn>
                <a:cxn ang="0">
                  <a:pos x="15" y="12"/>
                </a:cxn>
                <a:cxn ang="0">
                  <a:pos x="10" y="16"/>
                </a:cxn>
                <a:cxn ang="0">
                  <a:pos x="9" y="18"/>
                </a:cxn>
                <a:cxn ang="0">
                  <a:pos x="6" y="20"/>
                </a:cxn>
                <a:cxn ang="0">
                  <a:pos x="4" y="22"/>
                </a:cxn>
                <a:cxn ang="0">
                  <a:pos x="4" y="24"/>
                </a:cxn>
                <a:cxn ang="0">
                  <a:pos x="0" y="24"/>
                </a:cxn>
              </a:cxnLst>
              <a:rect l="txL" t="txT" r="txR" b="txB"/>
              <a:pathLst>
                <a:path w="31" h="25">
                  <a:moveTo>
                    <a:pt x="0" y="24"/>
                  </a:moveTo>
                  <a:lnTo>
                    <a:pt x="1" y="22"/>
                  </a:lnTo>
                  <a:lnTo>
                    <a:pt x="1" y="19"/>
                  </a:lnTo>
                  <a:lnTo>
                    <a:pt x="4" y="17"/>
                  </a:lnTo>
                  <a:lnTo>
                    <a:pt x="6" y="14"/>
                  </a:lnTo>
                  <a:lnTo>
                    <a:pt x="10" y="10"/>
                  </a:lnTo>
                  <a:lnTo>
                    <a:pt x="15" y="8"/>
                  </a:lnTo>
                  <a:lnTo>
                    <a:pt x="19" y="5"/>
                  </a:lnTo>
                  <a:lnTo>
                    <a:pt x="25" y="0"/>
                  </a:lnTo>
                  <a:lnTo>
                    <a:pt x="30" y="2"/>
                  </a:lnTo>
                  <a:lnTo>
                    <a:pt x="25" y="6"/>
                  </a:lnTo>
                  <a:lnTo>
                    <a:pt x="19" y="10"/>
                  </a:lnTo>
                  <a:lnTo>
                    <a:pt x="15" y="12"/>
                  </a:lnTo>
                  <a:lnTo>
                    <a:pt x="10" y="16"/>
                  </a:lnTo>
                  <a:lnTo>
                    <a:pt x="9" y="18"/>
                  </a:lnTo>
                  <a:lnTo>
                    <a:pt x="6" y="20"/>
                  </a:lnTo>
                  <a:lnTo>
                    <a:pt x="4" y="22"/>
                  </a:lnTo>
                  <a:lnTo>
                    <a:pt x="4" y="24"/>
                  </a:lnTo>
                  <a:lnTo>
                    <a:pt x="0" y="24"/>
                  </a:lnTo>
                </a:path>
              </a:pathLst>
            </a:custGeom>
            <a:solidFill>
              <a:srgbClr val="FFFF00">
                <a:alpha val="100000"/>
              </a:srgbClr>
            </a:solidFill>
            <a:ln w="12700">
              <a:noFill/>
            </a:ln>
          </p:spPr>
          <p:txBody>
            <a:bodyPr/>
            <a:p>
              <a:endParaRPr lang="en-US"/>
            </a:p>
          </p:txBody>
        </p:sp>
        <p:sp>
          <p:nvSpPr>
            <p:cNvPr id="33869" name="Freeform 31"/>
            <p:cNvSpPr/>
            <p:nvPr/>
          </p:nvSpPr>
          <p:spPr>
            <a:xfrm>
              <a:off x="1246" y="3071"/>
              <a:ext cx="37" cy="19"/>
            </a:xfrm>
            <a:custGeom>
              <a:avLst/>
              <a:gdLst>
                <a:gd name="txL" fmla="*/ 0 w 37"/>
                <a:gd name="txT" fmla="*/ 0 h 19"/>
                <a:gd name="txR" fmla="*/ 37 w 37"/>
                <a:gd name="txB" fmla="*/ 19 h 19"/>
              </a:gdLst>
              <a:ahLst/>
              <a:cxnLst>
                <a:cxn ang="0">
                  <a:pos x="36" y="18"/>
                </a:cxn>
                <a:cxn ang="0">
                  <a:pos x="29" y="18"/>
                </a:cxn>
                <a:cxn ang="0">
                  <a:pos x="22" y="18"/>
                </a:cxn>
                <a:cxn ang="0">
                  <a:pos x="17" y="16"/>
                </a:cxn>
                <a:cxn ang="0">
                  <a:pos x="10" y="16"/>
                </a:cxn>
                <a:cxn ang="0">
                  <a:pos x="5" y="13"/>
                </a:cxn>
                <a:cxn ang="0">
                  <a:pos x="1" y="9"/>
                </a:cxn>
                <a:cxn ang="0">
                  <a:pos x="1" y="6"/>
                </a:cxn>
                <a:cxn ang="0">
                  <a:pos x="0" y="0"/>
                </a:cxn>
                <a:cxn ang="0">
                  <a:pos x="3" y="0"/>
                </a:cxn>
                <a:cxn ang="0">
                  <a:pos x="5" y="3"/>
                </a:cxn>
                <a:cxn ang="0">
                  <a:pos x="5" y="8"/>
                </a:cxn>
                <a:cxn ang="0">
                  <a:pos x="9" y="9"/>
                </a:cxn>
                <a:cxn ang="0">
                  <a:pos x="10" y="11"/>
                </a:cxn>
                <a:cxn ang="0">
                  <a:pos x="17" y="13"/>
                </a:cxn>
                <a:cxn ang="0">
                  <a:pos x="22" y="13"/>
                </a:cxn>
                <a:cxn ang="0">
                  <a:pos x="29" y="13"/>
                </a:cxn>
                <a:cxn ang="0">
                  <a:pos x="36" y="13"/>
                </a:cxn>
                <a:cxn ang="0">
                  <a:pos x="36" y="18"/>
                </a:cxn>
              </a:cxnLst>
              <a:rect l="txL" t="txT" r="txR" b="txB"/>
              <a:pathLst>
                <a:path w="37" h="19">
                  <a:moveTo>
                    <a:pt x="36" y="18"/>
                  </a:moveTo>
                  <a:lnTo>
                    <a:pt x="29" y="18"/>
                  </a:lnTo>
                  <a:lnTo>
                    <a:pt x="22" y="18"/>
                  </a:lnTo>
                  <a:lnTo>
                    <a:pt x="17" y="16"/>
                  </a:lnTo>
                  <a:lnTo>
                    <a:pt x="10" y="16"/>
                  </a:lnTo>
                  <a:lnTo>
                    <a:pt x="5" y="13"/>
                  </a:lnTo>
                  <a:lnTo>
                    <a:pt x="1" y="9"/>
                  </a:lnTo>
                  <a:lnTo>
                    <a:pt x="1" y="6"/>
                  </a:lnTo>
                  <a:lnTo>
                    <a:pt x="0" y="0"/>
                  </a:lnTo>
                  <a:lnTo>
                    <a:pt x="3" y="0"/>
                  </a:lnTo>
                  <a:lnTo>
                    <a:pt x="5" y="3"/>
                  </a:lnTo>
                  <a:lnTo>
                    <a:pt x="5" y="8"/>
                  </a:lnTo>
                  <a:lnTo>
                    <a:pt x="9" y="9"/>
                  </a:lnTo>
                  <a:lnTo>
                    <a:pt x="10" y="11"/>
                  </a:lnTo>
                  <a:lnTo>
                    <a:pt x="17" y="13"/>
                  </a:lnTo>
                  <a:lnTo>
                    <a:pt x="22" y="13"/>
                  </a:lnTo>
                  <a:lnTo>
                    <a:pt x="29" y="13"/>
                  </a:lnTo>
                  <a:lnTo>
                    <a:pt x="36" y="13"/>
                  </a:lnTo>
                  <a:lnTo>
                    <a:pt x="36" y="18"/>
                  </a:lnTo>
                </a:path>
              </a:pathLst>
            </a:custGeom>
            <a:solidFill>
              <a:srgbClr val="FFFF00">
                <a:alpha val="100000"/>
              </a:srgbClr>
            </a:solidFill>
            <a:ln w="12700">
              <a:noFill/>
            </a:ln>
          </p:spPr>
          <p:txBody>
            <a:bodyPr/>
            <a:p>
              <a:endParaRPr lang="en-US"/>
            </a:p>
          </p:txBody>
        </p:sp>
        <p:sp>
          <p:nvSpPr>
            <p:cNvPr id="33870" name="Freeform 32"/>
            <p:cNvSpPr/>
            <p:nvPr/>
          </p:nvSpPr>
          <p:spPr>
            <a:xfrm>
              <a:off x="1294" y="3081"/>
              <a:ext cx="100" cy="19"/>
            </a:xfrm>
            <a:custGeom>
              <a:avLst/>
              <a:gdLst>
                <a:gd name="txL" fmla="*/ 0 w 100"/>
                <a:gd name="txT" fmla="*/ 0 h 19"/>
                <a:gd name="txR" fmla="*/ 100 w 100"/>
                <a:gd name="txB" fmla="*/ 19 h 19"/>
              </a:gdLst>
              <a:ahLst/>
              <a:cxnLst>
                <a:cxn ang="0">
                  <a:pos x="99" y="18"/>
                </a:cxn>
                <a:cxn ang="0">
                  <a:pos x="0" y="18"/>
                </a:cxn>
                <a:cxn ang="0">
                  <a:pos x="0" y="0"/>
                </a:cxn>
                <a:cxn ang="0">
                  <a:pos x="99" y="0"/>
                </a:cxn>
                <a:cxn ang="0">
                  <a:pos x="99" y="18"/>
                </a:cxn>
              </a:cxnLst>
              <a:rect l="txL" t="txT" r="txR" b="txB"/>
              <a:pathLst>
                <a:path w="100" h="19">
                  <a:moveTo>
                    <a:pt x="99" y="18"/>
                  </a:moveTo>
                  <a:lnTo>
                    <a:pt x="0" y="18"/>
                  </a:lnTo>
                  <a:lnTo>
                    <a:pt x="0" y="0"/>
                  </a:lnTo>
                  <a:lnTo>
                    <a:pt x="99" y="0"/>
                  </a:lnTo>
                  <a:lnTo>
                    <a:pt x="99" y="18"/>
                  </a:lnTo>
                </a:path>
              </a:pathLst>
            </a:custGeom>
            <a:solidFill>
              <a:srgbClr val="FFFF00">
                <a:alpha val="100000"/>
              </a:srgbClr>
            </a:solidFill>
            <a:ln w="12700">
              <a:noFill/>
            </a:ln>
          </p:spPr>
          <p:txBody>
            <a:bodyPr/>
            <a:p>
              <a:endParaRPr lang="en-US"/>
            </a:p>
          </p:txBody>
        </p:sp>
        <p:sp>
          <p:nvSpPr>
            <p:cNvPr id="33871" name="Freeform 33"/>
            <p:cNvSpPr/>
            <p:nvPr/>
          </p:nvSpPr>
          <p:spPr>
            <a:xfrm>
              <a:off x="1402" y="3062"/>
              <a:ext cx="32" cy="21"/>
            </a:xfrm>
            <a:custGeom>
              <a:avLst/>
              <a:gdLst>
                <a:gd name="txL" fmla="*/ 0 w 32"/>
                <a:gd name="txT" fmla="*/ 0 h 21"/>
                <a:gd name="txR" fmla="*/ 32 w 32"/>
                <a:gd name="txB" fmla="*/ 21 h 21"/>
              </a:gdLst>
              <a:ahLst/>
              <a:cxnLst>
                <a:cxn ang="0">
                  <a:pos x="31" y="0"/>
                </a:cxn>
                <a:cxn ang="0">
                  <a:pos x="31" y="5"/>
                </a:cxn>
                <a:cxn ang="0">
                  <a:pos x="28" y="8"/>
                </a:cxn>
                <a:cxn ang="0">
                  <a:pos x="24" y="12"/>
                </a:cxn>
                <a:cxn ang="0">
                  <a:pos x="22" y="15"/>
                </a:cxn>
                <a:cxn ang="0">
                  <a:pos x="15" y="16"/>
                </a:cxn>
                <a:cxn ang="0">
                  <a:pos x="12" y="19"/>
                </a:cxn>
                <a:cxn ang="0">
                  <a:pos x="5" y="20"/>
                </a:cxn>
                <a:cxn ang="0">
                  <a:pos x="0" y="20"/>
                </a:cxn>
                <a:cxn ang="0">
                  <a:pos x="0" y="17"/>
                </a:cxn>
                <a:cxn ang="0">
                  <a:pos x="5" y="17"/>
                </a:cxn>
                <a:cxn ang="0">
                  <a:pos x="10" y="15"/>
                </a:cxn>
                <a:cxn ang="0">
                  <a:pos x="15" y="15"/>
                </a:cxn>
                <a:cxn ang="0">
                  <a:pos x="20" y="13"/>
                </a:cxn>
                <a:cxn ang="0">
                  <a:pos x="22" y="10"/>
                </a:cxn>
                <a:cxn ang="0">
                  <a:pos x="24" y="7"/>
                </a:cxn>
                <a:cxn ang="0">
                  <a:pos x="26" y="3"/>
                </a:cxn>
                <a:cxn ang="0">
                  <a:pos x="26" y="0"/>
                </a:cxn>
                <a:cxn ang="0">
                  <a:pos x="31" y="0"/>
                </a:cxn>
              </a:cxnLst>
              <a:rect l="txL" t="txT" r="txR" b="txB"/>
              <a:pathLst>
                <a:path w="32" h="21">
                  <a:moveTo>
                    <a:pt x="31" y="0"/>
                  </a:moveTo>
                  <a:lnTo>
                    <a:pt x="31" y="5"/>
                  </a:lnTo>
                  <a:lnTo>
                    <a:pt x="28" y="8"/>
                  </a:lnTo>
                  <a:lnTo>
                    <a:pt x="24" y="12"/>
                  </a:lnTo>
                  <a:lnTo>
                    <a:pt x="22" y="15"/>
                  </a:lnTo>
                  <a:lnTo>
                    <a:pt x="15" y="16"/>
                  </a:lnTo>
                  <a:lnTo>
                    <a:pt x="12" y="19"/>
                  </a:lnTo>
                  <a:lnTo>
                    <a:pt x="5" y="20"/>
                  </a:lnTo>
                  <a:lnTo>
                    <a:pt x="0" y="20"/>
                  </a:lnTo>
                  <a:lnTo>
                    <a:pt x="0" y="17"/>
                  </a:lnTo>
                  <a:lnTo>
                    <a:pt x="5" y="17"/>
                  </a:lnTo>
                  <a:lnTo>
                    <a:pt x="10" y="15"/>
                  </a:lnTo>
                  <a:lnTo>
                    <a:pt x="15" y="15"/>
                  </a:lnTo>
                  <a:lnTo>
                    <a:pt x="20" y="13"/>
                  </a:lnTo>
                  <a:lnTo>
                    <a:pt x="22" y="10"/>
                  </a:lnTo>
                  <a:lnTo>
                    <a:pt x="24" y="7"/>
                  </a:lnTo>
                  <a:lnTo>
                    <a:pt x="26" y="3"/>
                  </a:lnTo>
                  <a:lnTo>
                    <a:pt x="26" y="0"/>
                  </a:lnTo>
                  <a:lnTo>
                    <a:pt x="31" y="0"/>
                  </a:lnTo>
                </a:path>
              </a:pathLst>
            </a:custGeom>
            <a:solidFill>
              <a:srgbClr val="FFFF00">
                <a:alpha val="100000"/>
              </a:srgbClr>
            </a:solidFill>
            <a:ln w="12700">
              <a:noFill/>
            </a:ln>
          </p:spPr>
          <p:txBody>
            <a:bodyPr/>
            <a:p>
              <a:endParaRPr lang="en-US"/>
            </a:p>
          </p:txBody>
        </p:sp>
        <p:sp>
          <p:nvSpPr>
            <p:cNvPr id="33872" name="Freeform 34"/>
            <p:cNvSpPr/>
            <p:nvPr/>
          </p:nvSpPr>
          <p:spPr>
            <a:xfrm>
              <a:off x="1430" y="2949"/>
              <a:ext cx="33" cy="108"/>
            </a:xfrm>
            <a:custGeom>
              <a:avLst/>
              <a:gdLst>
                <a:gd name="txL" fmla="*/ 0 w 33"/>
                <a:gd name="txT" fmla="*/ 0 h 108"/>
                <a:gd name="txR" fmla="*/ 33 w 33"/>
                <a:gd name="txB" fmla="*/ 108 h 108"/>
              </a:gdLst>
              <a:ahLst/>
              <a:cxnLst>
                <a:cxn ang="0">
                  <a:pos x="32" y="0"/>
                </a:cxn>
                <a:cxn ang="0">
                  <a:pos x="32" y="107"/>
                </a:cxn>
                <a:cxn ang="0">
                  <a:pos x="0" y="107"/>
                </a:cxn>
                <a:cxn ang="0">
                  <a:pos x="0" y="0"/>
                </a:cxn>
                <a:cxn ang="0">
                  <a:pos x="32" y="0"/>
                </a:cxn>
              </a:cxnLst>
              <a:rect l="txL" t="txT" r="txR" b="txB"/>
              <a:pathLst>
                <a:path w="33" h="108">
                  <a:moveTo>
                    <a:pt x="32" y="0"/>
                  </a:moveTo>
                  <a:lnTo>
                    <a:pt x="32" y="107"/>
                  </a:lnTo>
                  <a:lnTo>
                    <a:pt x="0" y="107"/>
                  </a:lnTo>
                  <a:lnTo>
                    <a:pt x="0" y="0"/>
                  </a:lnTo>
                  <a:lnTo>
                    <a:pt x="32" y="0"/>
                  </a:lnTo>
                </a:path>
              </a:pathLst>
            </a:custGeom>
            <a:solidFill>
              <a:srgbClr val="FFFF00">
                <a:alpha val="100000"/>
              </a:srgbClr>
            </a:solidFill>
            <a:ln w="12700">
              <a:noFill/>
            </a:ln>
          </p:spPr>
          <p:txBody>
            <a:bodyPr/>
            <a:p>
              <a:endParaRPr lang="en-US"/>
            </a:p>
          </p:txBody>
        </p:sp>
        <p:sp>
          <p:nvSpPr>
            <p:cNvPr id="33873" name="Freeform 35"/>
            <p:cNvSpPr/>
            <p:nvPr/>
          </p:nvSpPr>
          <p:spPr>
            <a:xfrm>
              <a:off x="1414" y="2924"/>
              <a:ext cx="32" cy="19"/>
            </a:xfrm>
            <a:custGeom>
              <a:avLst/>
              <a:gdLst>
                <a:gd name="txL" fmla="*/ 0 w 32"/>
                <a:gd name="txT" fmla="*/ 0 h 19"/>
                <a:gd name="txR" fmla="*/ 32 w 32"/>
                <a:gd name="txB" fmla="*/ 19 h 19"/>
              </a:gdLst>
              <a:ahLst/>
              <a:cxnLst>
                <a:cxn ang="0">
                  <a:pos x="0" y="4"/>
                </a:cxn>
                <a:cxn ang="0">
                  <a:pos x="3" y="4"/>
                </a:cxn>
                <a:cxn ang="0">
                  <a:pos x="10" y="1"/>
                </a:cxn>
                <a:cxn ang="0">
                  <a:pos x="17" y="0"/>
                </a:cxn>
                <a:cxn ang="0">
                  <a:pos x="23" y="1"/>
                </a:cxn>
                <a:cxn ang="0">
                  <a:pos x="27" y="4"/>
                </a:cxn>
                <a:cxn ang="0">
                  <a:pos x="31" y="8"/>
                </a:cxn>
                <a:cxn ang="0">
                  <a:pos x="31" y="10"/>
                </a:cxn>
                <a:cxn ang="0">
                  <a:pos x="31" y="15"/>
                </a:cxn>
                <a:cxn ang="0">
                  <a:pos x="31" y="18"/>
                </a:cxn>
                <a:cxn ang="0">
                  <a:pos x="23" y="18"/>
                </a:cxn>
                <a:cxn ang="0">
                  <a:pos x="23" y="15"/>
                </a:cxn>
                <a:cxn ang="0">
                  <a:pos x="23" y="10"/>
                </a:cxn>
                <a:cxn ang="0">
                  <a:pos x="23" y="8"/>
                </a:cxn>
                <a:cxn ang="0">
                  <a:pos x="23" y="4"/>
                </a:cxn>
                <a:cxn ang="0">
                  <a:pos x="20" y="3"/>
                </a:cxn>
                <a:cxn ang="0">
                  <a:pos x="17" y="2"/>
                </a:cxn>
                <a:cxn ang="0">
                  <a:pos x="13" y="4"/>
                </a:cxn>
                <a:cxn ang="0">
                  <a:pos x="6" y="7"/>
                </a:cxn>
                <a:cxn ang="0">
                  <a:pos x="0" y="4"/>
                </a:cxn>
              </a:cxnLst>
              <a:rect l="txL" t="txT" r="txR" b="txB"/>
              <a:pathLst>
                <a:path w="32" h="19">
                  <a:moveTo>
                    <a:pt x="0" y="4"/>
                  </a:moveTo>
                  <a:lnTo>
                    <a:pt x="3" y="4"/>
                  </a:lnTo>
                  <a:lnTo>
                    <a:pt x="10" y="1"/>
                  </a:lnTo>
                  <a:lnTo>
                    <a:pt x="17" y="0"/>
                  </a:lnTo>
                  <a:lnTo>
                    <a:pt x="23" y="1"/>
                  </a:lnTo>
                  <a:lnTo>
                    <a:pt x="27" y="4"/>
                  </a:lnTo>
                  <a:lnTo>
                    <a:pt x="31" y="8"/>
                  </a:lnTo>
                  <a:lnTo>
                    <a:pt x="31" y="10"/>
                  </a:lnTo>
                  <a:lnTo>
                    <a:pt x="31" y="15"/>
                  </a:lnTo>
                  <a:lnTo>
                    <a:pt x="31" y="18"/>
                  </a:lnTo>
                  <a:lnTo>
                    <a:pt x="23" y="18"/>
                  </a:lnTo>
                  <a:lnTo>
                    <a:pt x="23" y="15"/>
                  </a:lnTo>
                  <a:lnTo>
                    <a:pt x="23" y="10"/>
                  </a:lnTo>
                  <a:lnTo>
                    <a:pt x="23" y="8"/>
                  </a:lnTo>
                  <a:lnTo>
                    <a:pt x="23" y="4"/>
                  </a:lnTo>
                  <a:lnTo>
                    <a:pt x="20" y="3"/>
                  </a:lnTo>
                  <a:lnTo>
                    <a:pt x="17" y="2"/>
                  </a:lnTo>
                  <a:lnTo>
                    <a:pt x="13" y="4"/>
                  </a:lnTo>
                  <a:lnTo>
                    <a:pt x="6" y="7"/>
                  </a:lnTo>
                  <a:lnTo>
                    <a:pt x="0" y="4"/>
                  </a:lnTo>
                </a:path>
              </a:pathLst>
            </a:custGeom>
            <a:solidFill>
              <a:srgbClr val="FFFF00">
                <a:alpha val="100000"/>
              </a:srgbClr>
            </a:solidFill>
            <a:ln w="12700">
              <a:noFill/>
            </a:ln>
          </p:spPr>
          <p:txBody>
            <a:bodyPr/>
            <a:p>
              <a:endParaRPr lang="en-US"/>
            </a:p>
          </p:txBody>
        </p:sp>
        <p:sp>
          <p:nvSpPr>
            <p:cNvPr id="33874" name="Freeform 36"/>
            <p:cNvSpPr/>
            <p:nvPr/>
          </p:nvSpPr>
          <p:spPr>
            <a:xfrm>
              <a:off x="1042" y="2851"/>
              <a:ext cx="332" cy="193"/>
            </a:xfrm>
            <a:custGeom>
              <a:avLst/>
              <a:gdLst>
                <a:gd name="txL" fmla="*/ 0 w 332"/>
                <a:gd name="txT" fmla="*/ 0 h 193"/>
                <a:gd name="txR" fmla="*/ 332 w 332"/>
                <a:gd name="txB" fmla="*/ 193 h 193"/>
              </a:gdLst>
              <a:ahLst/>
              <a:cxnLst>
                <a:cxn ang="0">
                  <a:pos x="190" y="182"/>
                </a:cxn>
                <a:cxn ang="0">
                  <a:pos x="296" y="94"/>
                </a:cxn>
                <a:cxn ang="0">
                  <a:pos x="302" y="90"/>
                </a:cxn>
                <a:cxn ang="0">
                  <a:pos x="307" y="86"/>
                </a:cxn>
                <a:cxn ang="0">
                  <a:pos x="313" y="82"/>
                </a:cxn>
                <a:cxn ang="0">
                  <a:pos x="316" y="79"/>
                </a:cxn>
                <a:cxn ang="0">
                  <a:pos x="323" y="74"/>
                </a:cxn>
                <a:cxn ang="0">
                  <a:pos x="327" y="70"/>
                </a:cxn>
                <a:cxn ang="0">
                  <a:pos x="328" y="66"/>
                </a:cxn>
                <a:cxn ang="0">
                  <a:pos x="331" y="64"/>
                </a:cxn>
                <a:cxn ang="0">
                  <a:pos x="328" y="59"/>
                </a:cxn>
                <a:cxn ang="0">
                  <a:pos x="327" y="55"/>
                </a:cxn>
                <a:cxn ang="0">
                  <a:pos x="324" y="52"/>
                </a:cxn>
                <a:cxn ang="0">
                  <a:pos x="319" y="49"/>
                </a:cxn>
                <a:cxn ang="0">
                  <a:pos x="313" y="47"/>
                </a:cxn>
                <a:cxn ang="0">
                  <a:pos x="307" y="45"/>
                </a:cxn>
                <a:cxn ang="0">
                  <a:pos x="300" y="43"/>
                </a:cxn>
                <a:cxn ang="0">
                  <a:pos x="292" y="39"/>
                </a:cxn>
                <a:cxn ang="0">
                  <a:pos x="194" y="6"/>
                </a:cxn>
                <a:cxn ang="0">
                  <a:pos x="186" y="3"/>
                </a:cxn>
                <a:cxn ang="0">
                  <a:pos x="178" y="1"/>
                </a:cxn>
                <a:cxn ang="0">
                  <a:pos x="172" y="0"/>
                </a:cxn>
                <a:cxn ang="0">
                  <a:pos x="165" y="0"/>
                </a:cxn>
                <a:cxn ang="0">
                  <a:pos x="158" y="0"/>
                </a:cxn>
                <a:cxn ang="0">
                  <a:pos x="149" y="1"/>
                </a:cxn>
                <a:cxn ang="0">
                  <a:pos x="143" y="3"/>
                </a:cxn>
                <a:cxn ang="0">
                  <a:pos x="136" y="6"/>
                </a:cxn>
                <a:cxn ang="0">
                  <a:pos x="37" y="39"/>
                </a:cxn>
                <a:cxn ang="0">
                  <a:pos x="30" y="43"/>
                </a:cxn>
                <a:cxn ang="0">
                  <a:pos x="22" y="45"/>
                </a:cxn>
                <a:cxn ang="0">
                  <a:pos x="17" y="47"/>
                </a:cxn>
                <a:cxn ang="0">
                  <a:pos x="9" y="49"/>
                </a:cxn>
                <a:cxn ang="0">
                  <a:pos x="5" y="52"/>
                </a:cxn>
                <a:cxn ang="0">
                  <a:pos x="1" y="55"/>
                </a:cxn>
                <a:cxn ang="0">
                  <a:pos x="0" y="59"/>
                </a:cxn>
                <a:cxn ang="0">
                  <a:pos x="0" y="64"/>
                </a:cxn>
                <a:cxn ang="0">
                  <a:pos x="1" y="66"/>
                </a:cxn>
                <a:cxn ang="0">
                  <a:pos x="3" y="70"/>
                </a:cxn>
                <a:cxn ang="0">
                  <a:pos x="5" y="74"/>
                </a:cxn>
                <a:cxn ang="0">
                  <a:pos x="10" y="79"/>
                </a:cxn>
                <a:cxn ang="0">
                  <a:pos x="17" y="82"/>
                </a:cxn>
                <a:cxn ang="0">
                  <a:pos x="21" y="86"/>
                </a:cxn>
                <a:cxn ang="0">
                  <a:pos x="27" y="90"/>
                </a:cxn>
                <a:cxn ang="0">
                  <a:pos x="31" y="94"/>
                </a:cxn>
                <a:cxn ang="0">
                  <a:pos x="140" y="182"/>
                </a:cxn>
                <a:cxn ang="0">
                  <a:pos x="145" y="186"/>
                </a:cxn>
                <a:cxn ang="0">
                  <a:pos x="151" y="190"/>
                </a:cxn>
                <a:cxn ang="0">
                  <a:pos x="158" y="192"/>
                </a:cxn>
                <a:cxn ang="0">
                  <a:pos x="164" y="192"/>
                </a:cxn>
                <a:cxn ang="0">
                  <a:pos x="172" y="192"/>
                </a:cxn>
                <a:cxn ang="0">
                  <a:pos x="177" y="190"/>
                </a:cxn>
                <a:cxn ang="0">
                  <a:pos x="182" y="186"/>
                </a:cxn>
                <a:cxn ang="0">
                  <a:pos x="190" y="182"/>
                </a:cxn>
              </a:cxnLst>
              <a:rect l="txL" t="txT" r="txR" b="txB"/>
              <a:pathLst>
                <a:path w="332" h="193">
                  <a:moveTo>
                    <a:pt x="190" y="182"/>
                  </a:moveTo>
                  <a:lnTo>
                    <a:pt x="296" y="94"/>
                  </a:lnTo>
                  <a:lnTo>
                    <a:pt x="302" y="90"/>
                  </a:lnTo>
                  <a:lnTo>
                    <a:pt x="307" y="86"/>
                  </a:lnTo>
                  <a:lnTo>
                    <a:pt x="313" y="82"/>
                  </a:lnTo>
                  <a:lnTo>
                    <a:pt x="316" y="79"/>
                  </a:lnTo>
                  <a:lnTo>
                    <a:pt x="323" y="74"/>
                  </a:lnTo>
                  <a:lnTo>
                    <a:pt x="327" y="70"/>
                  </a:lnTo>
                  <a:lnTo>
                    <a:pt x="328" y="66"/>
                  </a:lnTo>
                  <a:lnTo>
                    <a:pt x="331" y="64"/>
                  </a:lnTo>
                  <a:lnTo>
                    <a:pt x="328" y="59"/>
                  </a:lnTo>
                  <a:lnTo>
                    <a:pt x="327" y="55"/>
                  </a:lnTo>
                  <a:lnTo>
                    <a:pt x="324" y="52"/>
                  </a:lnTo>
                  <a:lnTo>
                    <a:pt x="319" y="49"/>
                  </a:lnTo>
                  <a:lnTo>
                    <a:pt x="313" y="47"/>
                  </a:lnTo>
                  <a:lnTo>
                    <a:pt x="307" y="45"/>
                  </a:lnTo>
                  <a:lnTo>
                    <a:pt x="300" y="43"/>
                  </a:lnTo>
                  <a:lnTo>
                    <a:pt x="292" y="39"/>
                  </a:lnTo>
                  <a:lnTo>
                    <a:pt x="194" y="6"/>
                  </a:lnTo>
                  <a:lnTo>
                    <a:pt x="186" y="3"/>
                  </a:lnTo>
                  <a:lnTo>
                    <a:pt x="178" y="1"/>
                  </a:lnTo>
                  <a:lnTo>
                    <a:pt x="172" y="0"/>
                  </a:lnTo>
                  <a:lnTo>
                    <a:pt x="165" y="0"/>
                  </a:lnTo>
                  <a:lnTo>
                    <a:pt x="158" y="0"/>
                  </a:lnTo>
                  <a:lnTo>
                    <a:pt x="149" y="1"/>
                  </a:lnTo>
                  <a:lnTo>
                    <a:pt x="143" y="3"/>
                  </a:lnTo>
                  <a:lnTo>
                    <a:pt x="136" y="6"/>
                  </a:lnTo>
                  <a:lnTo>
                    <a:pt x="37" y="39"/>
                  </a:lnTo>
                  <a:lnTo>
                    <a:pt x="30" y="43"/>
                  </a:lnTo>
                  <a:lnTo>
                    <a:pt x="22" y="45"/>
                  </a:lnTo>
                  <a:lnTo>
                    <a:pt x="17" y="47"/>
                  </a:lnTo>
                  <a:lnTo>
                    <a:pt x="9" y="49"/>
                  </a:lnTo>
                  <a:lnTo>
                    <a:pt x="5" y="52"/>
                  </a:lnTo>
                  <a:lnTo>
                    <a:pt x="1" y="55"/>
                  </a:lnTo>
                  <a:lnTo>
                    <a:pt x="0" y="59"/>
                  </a:lnTo>
                  <a:lnTo>
                    <a:pt x="0" y="64"/>
                  </a:lnTo>
                  <a:lnTo>
                    <a:pt x="1" y="66"/>
                  </a:lnTo>
                  <a:lnTo>
                    <a:pt x="3" y="70"/>
                  </a:lnTo>
                  <a:lnTo>
                    <a:pt x="5" y="74"/>
                  </a:lnTo>
                  <a:lnTo>
                    <a:pt x="10" y="79"/>
                  </a:lnTo>
                  <a:lnTo>
                    <a:pt x="17" y="82"/>
                  </a:lnTo>
                  <a:lnTo>
                    <a:pt x="21" y="86"/>
                  </a:lnTo>
                  <a:lnTo>
                    <a:pt x="27" y="90"/>
                  </a:lnTo>
                  <a:lnTo>
                    <a:pt x="31" y="94"/>
                  </a:lnTo>
                  <a:lnTo>
                    <a:pt x="140" y="182"/>
                  </a:lnTo>
                  <a:lnTo>
                    <a:pt x="145" y="186"/>
                  </a:lnTo>
                  <a:lnTo>
                    <a:pt x="151" y="190"/>
                  </a:lnTo>
                  <a:lnTo>
                    <a:pt x="158" y="192"/>
                  </a:lnTo>
                  <a:lnTo>
                    <a:pt x="164" y="192"/>
                  </a:lnTo>
                  <a:lnTo>
                    <a:pt x="172" y="192"/>
                  </a:lnTo>
                  <a:lnTo>
                    <a:pt x="177" y="190"/>
                  </a:lnTo>
                  <a:lnTo>
                    <a:pt x="182" y="186"/>
                  </a:lnTo>
                  <a:lnTo>
                    <a:pt x="190" y="182"/>
                  </a:lnTo>
                </a:path>
              </a:pathLst>
            </a:custGeom>
            <a:solidFill>
              <a:srgbClr val="FFFF00">
                <a:alpha val="100000"/>
              </a:srgbClr>
            </a:solidFill>
            <a:ln w="12700">
              <a:noFill/>
            </a:ln>
          </p:spPr>
          <p:txBody>
            <a:bodyPr/>
            <a:p>
              <a:endParaRPr lang="en-US"/>
            </a:p>
          </p:txBody>
        </p:sp>
        <p:sp>
          <p:nvSpPr>
            <p:cNvPr id="33875" name="Freeform 37"/>
            <p:cNvSpPr/>
            <p:nvPr/>
          </p:nvSpPr>
          <p:spPr>
            <a:xfrm>
              <a:off x="1237" y="2948"/>
              <a:ext cx="104" cy="87"/>
            </a:xfrm>
            <a:custGeom>
              <a:avLst/>
              <a:gdLst>
                <a:gd name="txL" fmla="*/ 0 w 104"/>
                <a:gd name="txT" fmla="*/ 0 h 87"/>
                <a:gd name="txR" fmla="*/ 104 w 104"/>
                <a:gd name="txB" fmla="*/ 87 h 87"/>
              </a:gdLst>
              <a:ahLst/>
              <a:cxnLst>
                <a:cxn ang="0">
                  <a:pos x="103" y="2"/>
                </a:cxn>
                <a:cxn ang="0">
                  <a:pos x="3" y="86"/>
                </a:cxn>
                <a:cxn ang="0">
                  <a:pos x="0" y="84"/>
                </a:cxn>
                <a:cxn ang="0">
                  <a:pos x="99" y="0"/>
                </a:cxn>
                <a:cxn ang="0">
                  <a:pos x="103" y="2"/>
                </a:cxn>
              </a:cxnLst>
              <a:rect l="txL" t="txT" r="txR" b="txB"/>
              <a:pathLst>
                <a:path w="104" h="87">
                  <a:moveTo>
                    <a:pt x="103" y="2"/>
                  </a:moveTo>
                  <a:lnTo>
                    <a:pt x="3" y="86"/>
                  </a:lnTo>
                  <a:lnTo>
                    <a:pt x="0" y="84"/>
                  </a:lnTo>
                  <a:lnTo>
                    <a:pt x="99" y="0"/>
                  </a:lnTo>
                  <a:lnTo>
                    <a:pt x="103" y="2"/>
                  </a:lnTo>
                </a:path>
              </a:pathLst>
            </a:custGeom>
            <a:solidFill>
              <a:srgbClr val="FFFF00">
                <a:alpha val="100000"/>
              </a:srgbClr>
            </a:solidFill>
            <a:ln w="12700">
              <a:noFill/>
            </a:ln>
          </p:spPr>
          <p:txBody>
            <a:bodyPr/>
            <a:p>
              <a:endParaRPr lang="en-US"/>
            </a:p>
          </p:txBody>
        </p:sp>
        <p:sp>
          <p:nvSpPr>
            <p:cNvPr id="33876" name="Freeform 38"/>
            <p:cNvSpPr/>
            <p:nvPr/>
          </p:nvSpPr>
          <p:spPr>
            <a:xfrm>
              <a:off x="1347" y="2918"/>
              <a:ext cx="31" cy="27"/>
            </a:xfrm>
            <a:custGeom>
              <a:avLst/>
              <a:gdLst>
                <a:gd name="txL" fmla="*/ 0 w 31"/>
                <a:gd name="txT" fmla="*/ 0 h 27"/>
                <a:gd name="txR" fmla="*/ 31 w 31"/>
                <a:gd name="txB" fmla="*/ 27 h 27"/>
              </a:gdLst>
              <a:ahLst/>
              <a:cxnLst>
                <a:cxn ang="0">
                  <a:pos x="30" y="0"/>
                </a:cxn>
                <a:cxn ang="0">
                  <a:pos x="27" y="2"/>
                </a:cxn>
                <a:cxn ang="0">
                  <a:pos x="27" y="6"/>
                </a:cxn>
                <a:cxn ang="0">
                  <a:pos x="23" y="9"/>
                </a:cxn>
                <a:cxn ang="0">
                  <a:pos x="19" y="12"/>
                </a:cxn>
                <a:cxn ang="0">
                  <a:pos x="15" y="16"/>
                </a:cxn>
                <a:cxn ang="0">
                  <a:pos x="12" y="19"/>
                </a:cxn>
                <a:cxn ang="0">
                  <a:pos x="8" y="22"/>
                </a:cxn>
                <a:cxn ang="0">
                  <a:pos x="4" y="26"/>
                </a:cxn>
                <a:cxn ang="0">
                  <a:pos x="0" y="24"/>
                </a:cxn>
                <a:cxn ang="0">
                  <a:pos x="4" y="20"/>
                </a:cxn>
                <a:cxn ang="0">
                  <a:pos x="9" y="18"/>
                </a:cxn>
                <a:cxn ang="0">
                  <a:pos x="13" y="15"/>
                </a:cxn>
                <a:cxn ang="0">
                  <a:pos x="15" y="11"/>
                </a:cxn>
                <a:cxn ang="0">
                  <a:pos x="19" y="7"/>
                </a:cxn>
                <a:cxn ang="0">
                  <a:pos x="23" y="4"/>
                </a:cxn>
                <a:cxn ang="0">
                  <a:pos x="23" y="2"/>
                </a:cxn>
                <a:cxn ang="0">
                  <a:pos x="25" y="0"/>
                </a:cxn>
                <a:cxn ang="0">
                  <a:pos x="30" y="0"/>
                </a:cxn>
              </a:cxnLst>
              <a:rect l="txL" t="txT" r="txR" b="txB"/>
              <a:pathLst>
                <a:path w="31" h="27">
                  <a:moveTo>
                    <a:pt x="30" y="0"/>
                  </a:moveTo>
                  <a:lnTo>
                    <a:pt x="27" y="2"/>
                  </a:lnTo>
                  <a:lnTo>
                    <a:pt x="27" y="6"/>
                  </a:lnTo>
                  <a:lnTo>
                    <a:pt x="23" y="9"/>
                  </a:lnTo>
                  <a:lnTo>
                    <a:pt x="19" y="12"/>
                  </a:lnTo>
                  <a:lnTo>
                    <a:pt x="15" y="16"/>
                  </a:lnTo>
                  <a:lnTo>
                    <a:pt x="12" y="19"/>
                  </a:lnTo>
                  <a:lnTo>
                    <a:pt x="8" y="22"/>
                  </a:lnTo>
                  <a:lnTo>
                    <a:pt x="4" y="26"/>
                  </a:lnTo>
                  <a:lnTo>
                    <a:pt x="0" y="24"/>
                  </a:lnTo>
                  <a:lnTo>
                    <a:pt x="4" y="20"/>
                  </a:lnTo>
                  <a:lnTo>
                    <a:pt x="9" y="18"/>
                  </a:lnTo>
                  <a:lnTo>
                    <a:pt x="13" y="15"/>
                  </a:lnTo>
                  <a:lnTo>
                    <a:pt x="15" y="11"/>
                  </a:lnTo>
                  <a:lnTo>
                    <a:pt x="19" y="7"/>
                  </a:lnTo>
                  <a:lnTo>
                    <a:pt x="23" y="4"/>
                  </a:lnTo>
                  <a:lnTo>
                    <a:pt x="23" y="2"/>
                  </a:lnTo>
                  <a:lnTo>
                    <a:pt x="25" y="0"/>
                  </a:lnTo>
                  <a:lnTo>
                    <a:pt x="30" y="0"/>
                  </a:lnTo>
                </a:path>
              </a:pathLst>
            </a:custGeom>
            <a:solidFill>
              <a:srgbClr val="FFFF00">
                <a:alpha val="100000"/>
              </a:srgbClr>
            </a:solidFill>
            <a:ln w="12700">
              <a:noFill/>
            </a:ln>
          </p:spPr>
          <p:txBody>
            <a:bodyPr/>
            <a:p>
              <a:endParaRPr lang="en-US"/>
            </a:p>
          </p:txBody>
        </p:sp>
        <p:sp>
          <p:nvSpPr>
            <p:cNvPr id="33877" name="Freeform 39"/>
            <p:cNvSpPr/>
            <p:nvPr/>
          </p:nvSpPr>
          <p:spPr>
            <a:xfrm>
              <a:off x="1343" y="2891"/>
              <a:ext cx="33" cy="21"/>
            </a:xfrm>
            <a:custGeom>
              <a:avLst/>
              <a:gdLst>
                <a:gd name="txL" fmla="*/ 0 w 33"/>
                <a:gd name="txT" fmla="*/ 0 h 21"/>
                <a:gd name="txR" fmla="*/ 33 w 33"/>
                <a:gd name="txB" fmla="*/ 21 h 21"/>
              </a:gdLst>
              <a:ahLst/>
              <a:cxnLst>
                <a:cxn ang="0">
                  <a:pos x="1" y="0"/>
                </a:cxn>
                <a:cxn ang="0">
                  <a:pos x="6" y="2"/>
                </a:cxn>
                <a:cxn ang="0">
                  <a:pos x="13" y="4"/>
                </a:cxn>
                <a:cxn ang="0">
                  <a:pos x="18" y="6"/>
                </a:cxn>
                <a:cxn ang="0">
                  <a:pos x="22" y="9"/>
                </a:cxn>
                <a:cxn ang="0">
                  <a:pos x="25" y="10"/>
                </a:cxn>
                <a:cxn ang="0">
                  <a:pos x="29" y="13"/>
                </a:cxn>
                <a:cxn ang="0">
                  <a:pos x="32" y="15"/>
                </a:cxn>
                <a:cxn ang="0">
                  <a:pos x="32" y="20"/>
                </a:cxn>
                <a:cxn ang="0">
                  <a:pos x="28" y="20"/>
                </a:cxn>
                <a:cxn ang="0">
                  <a:pos x="28" y="17"/>
                </a:cxn>
                <a:cxn ang="0">
                  <a:pos x="25" y="14"/>
                </a:cxn>
                <a:cxn ang="0">
                  <a:pos x="24" y="12"/>
                </a:cxn>
                <a:cxn ang="0">
                  <a:pos x="20" y="10"/>
                </a:cxn>
                <a:cxn ang="0">
                  <a:pos x="16" y="9"/>
                </a:cxn>
                <a:cxn ang="0">
                  <a:pos x="10" y="7"/>
                </a:cxn>
                <a:cxn ang="0">
                  <a:pos x="5" y="4"/>
                </a:cxn>
                <a:cxn ang="0">
                  <a:pos x="0" y="2"/>
                </a:cxn>
                <a:cxn ang="0">
                  <a:pos x="1" y="0"/>
                </a:cxn>
              </a:cxnLst>
              <a:rect l="txL" t="txT" r="txR" b="txB"/>
              <a:pathLst>
                <a:path w="33" h="21">
                  <a:moveTo>
                    <a:pt x="1" y="0"/>
                  </a:moveTo>
                  <a:lnTo>
                    <a:pt x="6" y="2"/>
                  </a:lnTo>
                  <a:lnTo>
                    <a:pt x="13" y="4"/>
                  </a:lnTo>
                  <a:lnTo>
                    <a:pt x="18" y="6"/>
                  </a:lnTo>
                  <a:lnTo>
                    <a:pt x="22" y="9"/>
                  </a:lnTo>
                  <a:lnTo>
                    <a:pt x="25" y="10"/>
                  </a:lnTo>
                  <a:lnTo>
                    <a:pt x="29" y="13"/>
                  </a:lnTo>
                  <a:lnTo>
                    <a:pt x="32" y="15"/>
                  </a:lnTo>
                  <a:lnTo>
                    <a:pt x="32" y="20"/>
                  </a:lnTo>
                  <a:lnTo>
                    <a:pt x="28" y="20"/>
                  </a:lnTo>
                  <a:lnTo>
                    <a:pt x="28" y="17"/>
                  </a:lnTo>
                  <a:lnTo>
                    <a:pt x="25" y="14"/>
                  </a:lnTo>
                  <a:lnTo>
                    <a:pt x="24" y="12"/>
                  </a:lnTo>
                  <a:lnTo>
                    <a:pt x="20" y="10"/>
                  </a:lnTo>
                  <a:lnTo>
                    <a:pt x="16" y="9"/>
                  </a:lnTo>
                  <a:lnTo>
                    <a:pt x="10" y="7"/>
                  </a:lnTo>
                  <a:lnTo>
                    <a:pt x="5" y="4"/>
                  </a:lnTo>
                  <a:lnTo>
                    <a:pt x="0" y="2"/>
                  </a:lnTo>
                  <a:lnTo>
                    <a:pt x="1" y="0"/>
                  </a:lnTo>
                </a:path>
              </a:pathLst>
            </a:custGeom>
            <a:solidFill>
              <a:srgbClr val="FFFF00">
                <a:alpha val="100000"/>
              </a:srgbClr>
            </a:solidFill>
            <a:ln w="12700">
              <a:noFill/>
            </a:ln>
          </p:spPr>
          <p:txBody>
            <a:bodyPr/>
            <a:p>
              <a:endParaRPr lang="en-US"/>
            </a:p>
          </p:txBody>
        </p:sp>
        <p:sp>
          <p:nvSpPr>
            <p:cNvPr id="33878" name="Freeform 40"/>
            <p:cNvSpPr/>
            <p:nvPr/>
          </p:nvSpPr>
          <p:spPr>
            <a:xfrm>
              <a:off x="1242" y="2855"/>
              <a:ext cx="96" cy="33"/>
            </a:xfrm>
            <a:custGeom>
              <a:avLst/>
              <a:gdLst>
                <a:gd name="txL" fmla="*/ 0 w 96"/>
                <a:gd name="txT" fmla="*/ 0 h 33"/>
                <a:gd name="txR" fmla="*/ 96 w 96"/>
                <a:gd name="txB" fmla="*/ 33 h 33"/>
              </a:gdLst>
              <a:ahLst/>
              <a:cxnLst>
                <a:cxn ang="0">
                  <a:pos x="3" y="0"/>
                </a:cxn>
                <a:cxn ang="0">
                  <a:pos x="95" y="30"/>
                </a:cxn>
                <a:cxn ang="0">
                  <a:pos x="91" y="32"/>
                </a:cxn>
                <a:cxn ang="0">
                  <a:pos x="0" y="2"/>
                </a:cxn>
                <a:cxn ang="0">
                  <a:pos x="3" y="0"/>
                </a:cxn>
              </a:cxnLst>
              <a:rect l="txL" t="txT" r="txR" b="txB"/>
              <a:pathLst>
                <a:path w="96" h="33">
                  <a:moveTo>
                    <a:pt x="3" y="0"/>
                  </a:moveTo>
                  <a:lnTo>
                    <a:pt x="95" y="30"/>
                  </a:lnTo>
                  <a:lnTo>
                    <a:pt x="91" y="32"/>
                  </a:lnTo>
                  <a:lnTo>
                    <a:pt x="0" y="2"/>
                  </a:lnTo>
                  <a:lnTo>
                    <a:pt x="3" y="0"/>
                  </a:lnTo>
                </a:path>
              </a:pathLst>
            </a:custGeom>
            <a:solidFill>
              <a:srgbClr val="FFFF00">
                <a:alpha val="100000"/>
              </a:srgbClr>
            </a:solidFill>
            <a:ln w="12700">
              <a:noFill/>
            </a:ln>
          </p:spPr>
          <p:txBody>
            <a:bodyPr/>
            <a:p>
              <a:endParaRPr lang="en-US"/>
            </a:p>
          </p:txBody>
        </p:sp>
        <p:sp>
          <p:nvSpPr>
            <p:cNvPr id="33879" name="Freeform 41"/>
            <p:cNvSpPr/>
            <p:nvPr/>
          </p:nvSpPr>
          <p:spPr>
            <a:xfrm>
              <a:off x="1214" y="2849"/>
              <a:ext cx="32" cy="19"/>
            </a:xfrm>
            <a:custGeom>
              <a:avLst/>
              <a:gdLst>
                <a:gd name="txL" fmla="*/ 0 w 32"/>
                <a:gd name="txT" fmla="*/ 0 h 19"/>
                <a:gd name="txR" fmla="*/ 32 w 32"/>
                <a:gd name="txB" fmla="*/ 19 h 19"/>
              </a:gdLst>
              <a:ahLst/>
              <a:cxnLst>
                <a:cxn ang="0">
                  <a:pos x="0" y="0"/>
                </a:cxn>
                <a:cxn ang="0">
                  <a:pos x="5" y="0"/>
                </a:cxn>
                <a:cxn ang="0">
                  <a:pos x="13" y="9"/>
                </a:cxn>
                <a:cxn ang="0">
                  <a:pos x="22" y="9"/>
                </a:cxn>
                <a:cxn ang="0">
                  <a:pos x="31" y="9"/>
                </a:cxn>
                <a:cxn ang="0">
                  <a:pos x="27" y="18"/>
                </a:cxn>
                <a:cxn ang="0">
                  <a:pos x="19" y="18"/>
                </a:cxn>
                <a:cxn ang="0">
                  <a:pos x="13" y="9"/>
                </a:cxn>
                <a:cxn ang="0">
                  <a:pos x="5" y="9"/>
                </a:cxn>
                <a:cxn ang="0">
                  <a:pos x="0" y="9"/>
                </a:cxn>
                <a:cxn ang="0">
                  <a:pos x="0" y="0"/>
                </a:cxn>
              </a:cxnLst>
              <a:rect l="txL" t="txT" r="txR" b="txB"/>
              <a:pathLst>
                <a:path w="32" h="19">
                  <a:moveTo>
                    <a:pt x="0" y="0"/>
                  </a:moveTo>
                  <a:lnTo>
                    <a:pt x="5" y="0"/>
                  </a:lnTo>
                  <a:lnTo>
                    <a:pt x="13" y="9"/>
                  </a:lnTo>
                  <a:lnTo>
                    <a:pt x="22" y="9"/>
                  </a:lnTo>
                  <a:lnTo>
                    <a:pt x="31" y="9"/>
                  </a:lnTo>
                  <a:lnTo>
                    <a:pt x="27" y="18"/>
                  </a:lnTo>
                  <a:lnTo>
                    <a:pt x="19" y="18"/>
                  </a:lnTo>
                  <a:lnTo>
                    <a:pt x="13" y="9"/>
                  </a:lnTo>
                  <a:lnTo>
                    <a:pt x="5" y="9"/>
                  </a:lnTo>
                  <a:lnTo>
                    <a:pt x="0" y="9"/>
                  </a:lnTo>
                  <a:lnTo>
                    <a:pt x="0" y="0"/>
                  </a:lnTo>
                </a:path>
              </a:pathLst>
            </a:custGeom>
            <a:solidFill>
              <a:srgbClr val="FFFF00">
                <a:alpha val="100000"/>
              </a:srgbClr>
            </a:solidFill>
            <a:ln w="12700">
              <a:noFill/>
            </a:ln>
          </p:spPr>
          <p:txBody>
            <a:bodyPr/>
            <a:p>
              <a:endParaRPr lang="en-US"/>
            </a:p>
          </p:txBody>
        </p:sp>
        <p:sp>
          <p:nvSpPr>
            <p:cNvPr id="33880" name="Freeform 42"/>
            <p:cNvSpPr/>
            <p:nvPr/>
          </p:nvSpPr>
          <p:spPr>
            <a:xfrm>
              <a:off x="1180" y="2849"/>
              <a:ext cx="31" cy="19"/>
            </a:xfrm>
            <a:custGeom>
              <a:avLst/>
              <a:gdLst>
                <a:gd name="txL" fmla="*/ 0 w 31"/>
                <a:gd name="txT" fmla="*/ 0 h 19"/>
                <a:gd name="txR" fmla="*/ 31 w 31"/>
                <a:gd name="txB" fmla="*/ 19 h 19"/>
              </a:gdLst>
              <a:ahLst/>
              <a:cxnLst>
                <a:cxn ang="0">
                  <a:pos x="0" y="9"/>
                </a:cxn>
                <a:cxn ang="0">
                  <a:pos x="6" y="9"/>
                </a:cxn>
                <a:cxn ang="0">
                  <a:pos x="15" y="9"/>
                </a:cxn>
                <a:cxn ang="0">
                  <a:pos x="22" y="0"/>
                </a:cxn>
                <a:cxn ang="0">
                  <a:pos x="30" y="0"/>
                </a:cxn>
                <a:cxn ang="0">
                  <a:pos x="30" y="9"/>
                </a:cxn>
                <a:cxn ang="0">
                  <a:pos x="22" y="9"/>
                </a:cxn>
                <a:cxn ang="0">
                  <a:pos x="15" y="9"/>
                </a:cxn>
                <a:cxn ang="0">
                  <a:pos x="9" y="18"/>
                </a:cxn>
                <a:cxn ang="0">
                  <a:pos x="1" y="18"/>
                </a:cxn>
                <a:cxn ang="0">
                  <a:pos x="0" y="9"/>
                </a:cxn>
              </a:cxnLst>
              <a:rect l="txL" t="txT" r="txR" b="txB"/>
              <a:pathLst>
                <a:path w="31" h="19">
                  <a:moveTo>
                    <a:pt x="0" y="9"/>
                  </a:moveTo>
                  <a:lnTo>
                    <a:pt x="6" y="9"/>
                  </a:lnTo>
                  <a:lnTo>
                    <a:pt x="15" y="9"/>
                  </a:lnTo>
                  <a:lnTo>
                    <a:pt x="22" y="0"/>
                  </a:lnTo>
                  <a:lnTo>
                    <a:pt x="30" y="0"/>
                  </a:lnTo>
                  <a:lnTo>
                    <a:pt x="30" y="9"/>
                  </a:lnTo>
                  <a:lnTo>
                    <a:pt x="22" y="9"/>
                  </a:lnTo>
                  <a:lnTo>
                    <a:pt x="15" y="9"/>
                  </a:lnTo>
                  <a:lnTo>
                    <a:pt x="9" y="18"/>
                  </a:lnTo>
                  <a:lnTo>
                    <a:pt x="1" y="18"/>
                  </a:lnTo>
                  <a:lnTo>
                    <a:pt x="0" y="9"/>
                  </a:lnTo>
                </a:path>
              </a:pathLst>
            </a:custGeom>
            <a:solidFill>
              <a:srgbClr val="FFFF00">
                <a:alpha val="100000"/>
              </a:srgbClr>
            </a:solidFill>
            <a:ln w="12700">
              <a:noFill/>
            </a:ln>
          </p:spPr>
          <p:txBody>
            <a:bodyPr/>
            <a:p>
              <a:endParaRPr lang="en-US"/>
            </a:p>
          </p:txBody>
        </p:sp>
        <p:sp>
          <p:nvSpPr>
            <p:cNvPr id="33881" name="Freeform 43"/>
            <p:cNvSpPr/>
            <p:nvPr/>
          </p:nvSpPr>
          <p:spPr>
            <a:xfrm>
              <a:off x="1080" y="2855"/>
              <a:ext cx="96" cy="33"/>
            </a:xfrm>
            <a:custGeom>
              <a:avLst/>
              <a:gdLst>
                <a:gd name="txL" fmla="*/ 0 w 96"/>
                <a:gd name="txT" fmla="*/ 0 h 33"/>
                <a:gd name="txR" fmla="*/ 96 w 96"/>
                <a:gd name="txB" fmla="*/ 33 h 33"/>
              </a:gdLst>
              <a:ahLst/>
              <a:cxnLst>
                <a:cxn ang="0">
                  <a:pos x="0" y="30"/>
                </a:cxn>
                <a:cxn ang="0">
                  <a:pos x="91" y="0"/>
                </a:cxn>
                <a:cxn ang="0">
                  <a:pos x="95" y="2"/>
                </a:cxn>
                <a:cxn ang="0">
                  <a:pos x="3" y="32"/>
                </a:cxn>
                <a:cxn ang="0">
                  <a:pos x="0" y="30"/>
                </a:cxn>
              </a:cxnLst>
              <a:rect l="txL" t="txT" r="txR" b="txB"/>
              <a:pathLst>
                <a:path w="96" h="33">
                  <a:moveTo>
                    <a:pt x="0" y="30"/>
                  </a:moveTo>
                  <a:lnTo>
                    <a:pt x="91" y="0"/>
                  </a:lnTo>
                  <a:lnTo>
                    <a:pt x="95" y="2"/>
                  </a:lnTo>
                  <a:lnTo>
                    <a:pt x="3" y="32"/>
                  </a:lnTo>
                  <a:lnTo>
                    <a:pt x="0" y="30"/>
                  </a:lnTo>
                </a:path>
              </a:pathLst>
            </a:custGeom>
            <a:solidFill>
              <a:srgbClr val="FFFF00">
                <a:alpha val="100000"/>
              </a:srgbClr>
            </a:solidFill>
            <a:ln w="12700">
              <a:noFill/>
            </a:ln>
          </p:spPr>
          <p:txBody>
            <a:bodyPr/>
            <a:p>
              <a:endParaRPr lang="en-US"/>
            </a:p>
          </p:txBody>
        </p:sp>
        <p:sp>
          <p:nvSpPr>
            <p:cNvPr id="33882" name="Freeform 44"/>
            <p:cNvSpPr/>
            <p:nvPr/>
          </p:nvSpPr>
          <p:spPr>
            <a:xfrm>
              <a:off x="1038" y="2891"/>
              <a:ext cx="36" cy="21"/>
            </a:xfrm>
            <a:custGeom>
              <a:avLst/>
              <a:gdLst>
                <a:gd name="txL" fmla="*/ 0 w 36"/>
                <a:gd name="txT" fmla="*/ 0 h 21"/>
                <a:gd name="txR" fmla="*/ 36 w 36"/>
                <a:gd name="txB" fmla="*/ 21 h 21"/>
              </a:gdLst>
              <a:ahLst/>
              <a:cxnLst>
                <a:cxn ang="0">
                  <a:pos x="0" y="20"/>
                </a:cxn>
                <a:cxn ang="0">
                  <a:pos x="1" y="15"/>
                </a:cxn>
                <a:cxn ang="0">
                  <a:pos x="1" y="13"/>
                </a:cxn>
                <a:cxn ang="0">
                  <a:pos x="5" y="10"/>
                </a:cxn>
                <a:cxn ang="0">
                  <a:pos x="9" y="9"/>
                </a:cxn>
                <a:cxn ang="0">
                  <a:pos x="15" y="6"/>
                </a:cxn>
                <a:cxn ang="0">
                  <a:pos x="19" y="4"/>
                </a:cxn>
                <a:cxn ang="0">
                  <a:pos x="24" y="2"/>
                </a:cxn>
                <a:cxn ang="0">
                  <a:pos x="32" y="0"/>
                </a:cxn>
                <a:cxn ang="0">
                  <a:pos x="35" y="2"/>
                </a:cxn>
                <a:cxn ang="0">
                  <a:pos x="28" y="4"/>
                </a:cxn>
                <a:cxn ang="0">
                  <a:pos x="21" y="7"/>
                </a:cxn>
                <a:cxn ang="0">
                  <a:pos x="15" y="9"/>
                </a:cxn>
                <a:cxn ang="0">
                  <a:pos x="12" y="10"/>
                </a:cxn>
                <a:cxn ang="0">
                  <a:pos x="9" y="12"/>
                </a:cxn>
                <a:cxn ang="0">
                  <a:pos x="5" y="14"/>
                </a:cxn>
                <a:cxn ang="0">
                  <a:pos x="5" y="17"/>
                </a:cxn>
                <a:cxn ang="0">
                  <a:pos x="5" y="20"/>
                </a:cxn>
                <a:cxn ang="0">
                  <a:pos x="4" y="20"/>
                </a:cxn>
                <a:cxn ang="0">
                  <a:pos x="0" y="20"/>
                </a:cxn>
              </a:cxnLst>
              <a:rect l="txL" t="txT" r="txR" b="txB"/>
              <a:pathLst>
                <a:path w="36" h="21">
                  <a:moveTo>
                    <a:pt x="0" y="20"/>
                  </a:moveTo>
                  <a:lnTo>
                    <a:pt x="1" y="15"/>
                  </a:lnTo>
                  <a:lnTo>
                    <a:pt x="1" y="13"/>
                  </a:lnTo>
                  <a:lnTo>
                    <a:pt x="5" y="10"/>
                  </a:lnTo>
                  <a:lnTo>
                    <a:pt x="9" y="9"/>
                  </a:lnTo>
                  <a:lnTo>
                    <a:pt x="15" y="6"/>
                  </a:lnTo>
                  <a:lnTo>
                    <a:pt x="19" y="4"/>
                  </a:lnTo>
                  <a:lnTo>
                    <a:pt x="24" y="2"/>
                  </a:lnTo>
                  <a:lnTo>
                    <a:pt x="32" y="0"/>
                  </a:lnTo>
                  <a:lnTo>
                    <a:pt x="35" y="2"/>
                  </a:lnTo>
                  <a:lnTo>
                    <a:pt x="28" y="4"/>
                  </a:lnTo>
                  <a:lnTo>
                    <a:pt x="21" y="7"/>
                  </a:lnTo>
                  <a:lnTo>
                    <a:pt x="15" y="9"/>
                  </a:lnTo>
                  <a:lnTo>
                    <a:pt x="12" y="10"/>
                  </a:lnTo>
                  <a:lnTo>
                    <a:pt x="9" y="12"/>
                  </a:lnTo>
                  <a:lnTo>
                    <a:pt x="5" y="14"/>
                  </a:lnTo>
                  <a:lnTo>
                    <a:pt x="5" y="17"/>
                  </a:lnTo>
                  <a:lnTo>
                    <a:pt x="5" y="20"/>
                  </a:lnTo>
                  <a:lnTo>
                    <a:pt x="4" y="20"/>
                  </a:lnTo>
                  <a:lnTo>
                    <a:pt x="0" y="20"/>
                  </a:lnTo>
                </a:path>
              </a:pathLst>
            </a:custGeom>
            <a:solidFill>
              <a:srgbClr val="FFFF00">
                <a:alpha val="100000"/>
              </a:srgbClr>
            </a:solidFill>
            <a:ln w="12700">
              <a:noFill/>
            </a:ln>
          </p:spPr>
          <p:txBody>
            <a:bodyPr/>
            <a:p>
              <a:endParaRPr lang="en-US"/>
            </a:p>
          </p:txBody>
        </p:sp>
        <p:sp>
          <p:nvSpPr>
            <p:cNvPr id="33883" name="Freeform 45"/>
            <p:cNvSpPr/>
            <p:nvPr/>
          </p:nvSpPr>
          <p:spPr>
            <a:xfrm>
              <a:off x="1038" y="2918"/>
              <a:ext cx="33" cy="27"/>
            </a:xfrm>
            <a:custGeom>
              <a:avLst/>
              <a:gdLst>
                <a:gd name="txL" fmla="*/ 0 w 33"/>
                <a:gd name="txT" fmla="*/ 0 h 27"/>
                <a:gd name="txR" fmla="*/ 33 w 33"/>
                <a:gd name="txB" fmla="*/ 27 h 27"/>
              </a:gdLst>
              <a:ahLst/>
              <a:cxnLst>
                <a:cxn ang="0">
                  <a:pos x="29" y="26"/>
                </a:cxn>
                <a:cxn ang="0">
                  <a:pos x="25" y="22"/>
                </a:cxn>
                <a:cxn ang="0">
                  <a:pos x="20" y="19"/>
                </a:cxn>
                <a:cxn ang="0">
                  <a:pos x="16" y="16"/>
                </a:cxn>
                <a:cxn ang="0">
                  <a:pos x="12" y="12"/>
                </a:cxn>
                <a:cxn ang="0">
                  <a:pos x="5" y="9"/>
                </a:cxn>
                <a:cxn ang="0">
                  <a:pos x="1" y="6"/>
                </a:cxn>
                <a:cxn ang="0">
                  <a:pos x="1" y="2"/>
                </a:cxn>
                <a:cxn ang="0">
                  <a:pos x="0" y="0"/>
                </a:cxn>
                <a:cxn ang="0">
                  <a:pos x="4" y="0"/>
                </a:cxn>
                <a:cxn ang="0">
                  <a:pos x="5" y="2"/>
                </a:cxn>
                <a:cxn ang="0">
                  <a:pos x="5" y="4"/>
                </a:cxn>
                <a:cxn ang="0">
                  <a:pos x="9" y="7"/>
                </a:cxn>
                <a:cxn ang="0">
                  <a:pos x="13" y="11"/>
                </a:cxn>
                <a:cxn ang="0">
                  <a:pos x="17" y="15"/>
                </a:cxn>
                <a:cxn ang="0">
                  <a:pos x="24" y="18"/>
                </a:cxn>
                <a:cxn ang="0">
                  <a:pos x="28" y="20"/>
                </a:cxn>
                <a:cxn ang="0">
                  <a:pos x="32" y="24"/>
                </a:cxn>
                <a:cxn ang="0">
                  <a:pos x="29" y="26"/>
                </a:cxn>
              </a:cxnLst>
              <a:rect l="txL" t="txT" r="txR" b="txB"/>
              <a:pathLst>
                <a:path w="33" h="27">
                  <a:moveTo>
                    <a:pt x="29" y="26"/>
                  </a:moveTo>
                  <a:lnTo>
                    <a:pt x="25" y="22"/>
                  </a:lnTo>
                  <a:lnTo>
                    <a:pt x="20" y="19"/>
                  </a:lnTo>
                  <a:lnTo>
                    <a:pt x="16" y="16"/>
                  </a:lnTo>
                  <a:lnTo>
                    <a:pt x="12" y="12"/>
                  </a:lnTo>
                  <a:lnTo>
                    <a:pt x="5" y="9"/>
                  </a:lnTo>
                  <a:lnTo>
                    <a:pt x="1" y="6"/>
                  </a:lnTo>
                  <a:lnTo>
                    <a:pt x="1" y="2"/>
                  </a:lnTo>
                  <a:lnTo>
                    <a:pt x="0" y="0"/>
                  </a:lnTo>
                  <a:lnTo>
                    <a:pt x="4" y="0"/>
                  </a:lnTo>
                  <a:lnTo>
                    <a:pt x="5" y="2"/>
                  </a:lnTo>
                  <a:lnTo>
                    <a:pt x="5" y="4"/>
                  </a:lnTo>
                  <a:lnTo>
                    <a:pt x="9" y="7"/>
                  </a:lnTo>
                  <a:lnTo>
                    <a:pt x="13" y="11"/>
                  </a:lnTo>
                  <a:lnTo>
                    <a:pt x="17" y="15"/>
                  </a:lnTo>
                  <a:lnTo>
                    <a:pt x="24" y="18"/>
                  </a:lnTo>
                  <a:lnTo>
                    <a:pt x="28" y="20"/>
                  </a:lnTo>
                  <a:lnTo>
                    <a:pt x="32" y="24"/>
                  </a:lnTo>
                  <a:lnTo>
                    <a:pt x="29" y="26"/>
                  </a:lnTo>
                </a:path>
              </a:pathLst>
            </a:custGeom>
            <a:solidFill>
              <a:srgbClr val="FFFF00">
                <a:alpha val="100000"/>
              </a:srgbClr>
            </a:solidFill>
            <a:ln w="12700">
              <a:noFill/>
            </a:ln>
          </p:spPr>
          <p:txBody>
            <a:bodyPr/>
            <a:p>
              <a:endParaRPr lang="en-US"/>
            </a:p>
          </p:txBody>
        </p:sp>
        <p:sp>
          <p:nvSpPr>
            <p:cNvPr id="33884" name="Freeform 46"/>
            <p:cNvSpPr/>
            <p:nvPr/>
          </p:nvSpPr>
          <p:spPr>
            <a:xfrm>
              <a:off x="1074" y="2948"/>
              <a:ext cx="105" cy="87"/>
            </a:xfrm>
            <a:custGeom>
              <a:avLst/>
              <a:gdLst>
                <a:gd name="txL" fmla="*/ 0 w 105"/>
                <a:gd name="txT" fmla="*/ 0 h 87"/>
                <a:gd name="txR" fmla="*/ 105 w 105"/>
                <a:gd name="txB" fmla="*/ 87 h 87"/>
              </a:gdLst>
              <a:ahLst/>
              <a:cxnLst>
                <a:cxn ang="0">
                  <a:pos x="100" y="85"/>
                </a:cxn>
                <a:cxn ang="0">
                  <a:pos x="100" y="86"/>
                </a:cxn>
                <a:cxn ang="0">
                  <a:pos x="0" y="2"/>
                </a:cxn>
                <a:cxn ang="0">
                  <a:pos x="3" y="0"/>
                </a:cxn>
                <a:cxn ang="0">
                  <a:pos x="104" y="84"/>
                </a:cxn>
                <a:cxn ang="0">
                  <a:pos x="100" y="85"/>
                </a:cxn>
              </a:cxnLst>
              <a:rect l="txL" t="txT" r="txR" b="txB"/>
              <a:pathLst>
                <a:path w="105" h="87">
                  <a:moveTo>
                    <a:pt x="100" y="85"/>
                  </a:moveTo>
                  <a:lnTo>
                    <a:pt x="100" y="86"/>
                  </a:lnTo>
                  <a:lnTo>
                    <a:pt x="0" y="2"/>
                  </a:lnTo>
                  <a:lnTo>
                    <a:pt x="3" y="0"/>
                  </a:lnTo>
                  <a:lnTo>
                    <a:pt x="104" y="84"/>
                  </a:lnTo>
                  <a:lnTo>
                    <a:pt x="100" y="85"/>
                  </a:lnTo>
                </a:path>
              </a:pathLst>
            </a:custGeom>
            <a:solidFill>
              <a:srgbClr val="FFFF00">
                <a:alpha val="100000"/>
              </a:srgbClr>
            </a:solidFill>
            <a:ln w="12700">
              <a:noFill/>
            </a:ln>
          </p:spPr>
          <p:txBody>
            <a:bodyPr/>
            <a:p>
              <a:endParaRPr lang="en-US"/>
            </a:p>
          </p:txBody>
        </p:sp>
        <p:sp>
          <p:nvSpPr>
            <p:cNvPr id="33885" name="Freeform 47"/>
            <p:cNvSpPr/>
            <p:nvPr/>
          </p:nvSpPr>
          <p:spPr>
            <a:xfrm>
              <a:off x="1185" y="3039"/>
              <a:ext cx="47" cy="19"/>
            </a:xfrm>
            <a:custGeom>
              <a:avLst/>
              <a:gdLst>
                <a:gd name="txL" fmla="*/ 0 w 47"/>
                <a:gd name="txT" fmla="*/ 0 h 19"/>
                <a:gd name="txR" fmla="*/ 47 w 47"/>
                <a:gd name="txB" fmla="*/ 19 h 19"/>
              </a:gdLst>
              <a:ahLst/>
              <a:cxnLst>
                <a:cxn ang="0">
                  <a:pos x="46" y="2"/>
                </a:cxn>
                <a:cxn ang="0">
                  <a:pos x="39" y="9"/>
                </a:cxn>
                <a:cxn ang="0">
                  <a:pos x="34" y="15"/>
                </a:cxn>
                <a:cxn ang="0">
                  <a:pos x="27" y="18"/>
                </a:cxn>
                <a:cxn ang="0">
                  <a:pos x="22" y="18"/>
                </a:cxn>
                <a:cxn ang="0">
                  <a:pos x="17" y="18"/>
                </a:cxn>
                <a:cxn ang="0">
                  <a:pos x="9" y="15"/>
                </a:cxn>
                <a:cxn ang="0">
                  <a:pos x="3" y="9"/>
                </a:cxn>
                <a:cxn ang="0">
                  <a:pos x="0" y="2"/>
                </a:cxn>
                <a:cxn ang="0">
                  <a:pos x="1" y="0"/>
                </a:cxn>
                <a:cxn ang="0">
                  <a:pos x="7" y="6"/>
                </a:cxn>
                <a:cxn ang="0">
                  <a:pos x="13" y="11"/>
                </a:cxn>
                <a:cxn ang="0">
                  <a:pos x="17" y="15"/>
                </a:cxn>
                <a:cxn ang="0">
                  <a:pos x="22" y="15"/>
                </a:cxn>
                <a:cxn ang="0">
                  <a:pos x="27" y="11"/>
                </a:cxn>
                <a:cxn ang="0">
                  <a:pos x="31" y="11"/>
                </a:cxn>
                <a:cxn ang="0">
                  <a:pos x="38" y="6"/>
                </a:cxn>
                <a:cxn ang="0">
                  <a:pos x="43" y="0"/>
                </a:cxn>
                <a:cxn ang="0">
                  <a:pos x="46" y="2"/>
                </a:cxn>
              </a:cxnLst>
              <a:rect l="txL" t="txT" r="txR" b="txB"/>
              <a:pathLst>
                <a:path w="47" h="19">
                  <a:moveTo>
                    <a:pt x="46" y="2"/>
                  </a:moveTo>
                  <a:lnTo>
                    <a:pt x="39" y="9"/>
                  </a:lnTo>
                  <a:lnTo>
                    <a:pt x="34" y="15"/>
                  </a:lnTo>
                  <a:lnTo>
                    <a:pt x="27" y="18"/>
                  </a:lnTo>
                  <a:lnTo>
                    <a:pt x="22" y="18"/>
                  </a:lnTo>
                  <a:lnTo>
                    <a:pt x="17" y="18"/>
                  </a:lnTo>
                  <a:lnTo>
                    <a:pt x="9" y="15"/>
                  </a:lnTo>
                  <a:lnTo>
                    <a:pt x="3" y="9"/>
                  </a:lnTo>
                  <a:lnTo>
                    <a:pt x="0" y="2"/>
                  </a:lnTo>
                  <a:lnTo>
                    <a:pt x="1" y="0"/>
                  </a:lnTo>
                  <a:lnTo>
                    <a:pt x="7" y="6"/>
                  </a:lnTo>
                  <a:lnTo>
                    <a:pt x="13" y="11"/>
                  </a:lnTo>
                  <a:lnTo>
                    <a:pt x="17" y="15"/>
                  </a:lnTo>
                  <a:lnTo>
                    <a:pt x="22" y="15"/>
                  </a:lnTo>
                  <a:lnTo>
                    <a:pt x="27" y="11"/>
                  </a:lnTo>
                  <a:lnTo>
                    <a:pt x="31" y="11"/>
                  </a:lnTo>
                  <a:lnTo>
                    <a:pt x="38" y="6"/>
                  </a:lnTo>
                  <a:lnTo>
                    <a:pt x="43" y="0"/>
                  </a:lnTo>
                  <a:lnTo>
                    <a:pt x="46" y="2"/>
                  </a:lnTo>
                </a:path>
              </a:pathLst>
            </a:custGeom>
            <a:solidFill>
              <a:srgbClr val="FFFF00">
                <a:alpha val="100000"/>
              </a:srgbClr>
            </a:solidFill>
            <a:ln w="12700">
              <a:noFill/>
            </a:ln>
          </p:spPr>
          <p:txBody>
            <a:bodyPr/>
            <a:p>
              <a:endParaRPr lang="en-US"/>
            </a:p>
          </p:txBody>
        </p:sp>
      </p:grpSp>
      <p:grpSp>
        <p:nvGrpSpPr>
          <p:cNvPr id="33803" name="Group 48"/>
          <p:cNvGrpSpPr/>
          <p:nvPr/>
        </p:nvGrpSpPr>
        <p:grpSpPr>
          <a:xfrm>
            <a:off x="6621463" y="2636838"/>
            <a:ext cx="757237" cy="1449387"/>
            <a:chOff x="4164" y="3090"/>
            <a:chExt cx="479" cy="1047"/>
          </a:xfrm>
        </p:grpSpPr>
        <p:sp>
          <p:nvSpPr>
            <p:cNvPr id="33812" name="Freeform 49"/>
            <p:cNvSpPr/>
            <p:nvPr/>
          </p:nvSpPr>
          <p:spPr>
            <a:xfrm>
              <a:off x="4164" y="3090"/>
              <a:ext cx="479" cy="1047"/>
            </a:xfrm>
            <a:custGeom>
              <a:avLst/>
              <a:gdLst>
                <a:gd name="txL" fmla="*/ 0 w 479"/>
                <a:gd name="txT" fmla="*/ 0 h 1047"/>
                <a:gd name="txR" fmla="*/ 479 w 479"/>
                <a:gd name="txB" fmla="*/ 1047 h 1047"/>
              </a:gdLst>
              <a:ahLst/>
              <a:cxnLst>
                <a:cxn ang="0">
                  <a:pos x="158" y="217"/>
                </a:cxn>
                <a:cxn ang="0">
                  <a:pos x="153" y="308"/>
                </a:cxn>
                <a:cxn ang="0">
                  <a:pos x="153" y="398"/>
                </a:cxn>
                <a:cxn ang="0">
                  <a:pos x="200" y="541"/>
                </a:cxn>
                <a:cxn ang="0">
                  <a:pos x="75" y="641"/>
                </a:cxn>
                <a:cxn ang="0">
                  <a:pos x="70" y="663"/>
                </a:cxn>
                <a:cxn ang="0">
                  <a:pos x="60" y="678"/>
                </a:cxn>
                <a:cxn ang="0">
                  <a:pos x="47" y="690"/>
                </a:cxn>
                <a:cxn ang="0">
                  <a:pos x="33" y="697"/>
                </a:cxn>
                <a:cxn ang="0">
                  <a:pos x="28" y="700"/>
                </a:cxn>
                <a:cxn ang="0">
                  <a:pos x="16" y="707"/>
                </a:cxn>
                <a:cxn ang="0">
                  <a:pos x="6" y="713"/>
                </a:cxn>
                <a:cxn ang="0">
                  <a:pos x="3" y="722"/>
                </a:cxn>
                <a:cxn ang="0">
                  <a:pos x="0" y="731"/>
                </a:cxn>
                <a:cxn ang="0">
                  <a:pos x="0" y="741"/>
                </a:cxn>
                <a:cxn ang="0">
                  <a:pos x="1" y="935"/>
                </a:cxn>
                <a:cxn ang="0">
                  <a:pos x="5" y="954"/>
                </a:cxn>
                <a:cxn ang="0">
                  <a:pos x="20" y="968"/>
                </a:cxn>
                <a:cxn ang="0">
                  <a:pos x="205" y="1039"/>
                </a:cxn>
                <a:cxn ang="0">
                  <a:pos x="230" y="1046"/>
                </a:cxn>
                <a:cxn ang="0">
                  <a:pos x="254" y="1045"/>
                </a:cxn>
                <a:cxn ang="0">
                  <a:pos x="444" y="975"/>
                </a:cxn>
                <a:cxn ang="0">
                  <a:pos x="466" y="963"/>
                </a:cxn>
                <a:cxn ang="0">
                  <a:pos x="476" y="948"/>
                </a:cxn>
                <a:cxn ang="0">
                  <a:pos x="478" y="931"/>
                </a:cxn>
                <a:cxn ang="0">
                  <a:pos x="478" y="736"/>
                </a:cxn>
                <a:cxn ang="0">
                  <a:pos x="476" y="725"/>
                </a:cxn>
                <a:cxn ang="0">
                  <a:pos x="472" y="718"/>
                </a:cxn>
                <a:cxn ang="0">
                  <a:pos x="467" y="710"/>
                </a:cxn>
                <a:cxn ang="0">
                  <a:pos x="457" y="703"/>
                </a:cxn>
                <a:cxn ang="0">
                  <a:pos x="449" y="699"/>
                </a:cxn>
                <a:cxn ang="0">
                  <a:pos x="439" y="697"/>
                </a:cxn>
                <a:cxn ang="0">
                  <a:pos x="420" y="690"/>
                </a:cxn>
                <a:cxn ang="0">
                  <a:pos x="402" y="679"/>
                </a:cxn>
                <a:cxn ang="0">
                  <a:pos x="385" y="663"/>
                </a:cxn>
                <a:cxn ang="0">
                  <a:pos x="377" y="639"/>
                </a:cxn>
                <a:cxn ang="0">
                  <a:pos x="331" y="51"/>
                </a:cxn>
                <a:cxn ang="0">
                  <a:pos x="326" y="39"/>
                </a:cxn>
                <a:cxn ang="0">
                  <a:pos x="318" y="29"/>
                </a:cxn>
                <a:cxn ang="0">
                  <a:pos x="306" y="21"/>
                </a:cxn>
                <a:cxn ang="0">
                  <a:pos x="291" y="11"/>
                </a:cxn>
                <a:cxn ang="0">
                  <a:pos x="272" y="0"/>
                </a:cxn>
                <a:cxn ang="0">
                  <a:pos x="267" y="708"/>
                </a:cxn>
                <a:cxn ang="0">
                  <a:pos x="249" y="711"/>
                </a:cxn>
                <a:cxn ang="0">
                  <a:pos x="237" y="696"/>
                </a:cxn>
              </a:cxnLst>
              <a:rect l="txL" t="txT" r="txR" b="txB"/>
              <a:pathLst>
                <a:path w="479" h="1047">
                  <a:moveTo>
                    <a:pt x="127" y="99"/>
                  </a:moveTo>
                  <a:lnTo>
                    <a:pt x="127" y="194"/>
                  </a:lnTo>
                  <a:lnTo>
                    <a:pt x="158" y="217"/>
                  </a:lnTo>
                  <a:lnTo>
                    <a:pt x="158" y="258"/>
                  </a:lnTo>
                  <a:lnTo>
                    <a:pt x="121" y="285"/>
                  </a:lnTo>
                  <a:lnTo>
                    <a:pt x="153" y="308"/>
                  </a:lnTo>
                  <a:lnTo>
                    <a:pt x="153" y="357"/>
                  </a:lnTo>
                  <a:lnTo>
                    <a:pt x="124" y="377"/>
                  </a:lnTo>
                  <a:lnTo>
                    <a:pt x="153" y="398"/>
                  </a:lnTo>
                  <a:lnTo>
                    <a:pt x="156" y="453"/>
                  </a:lnTo>
                  <a:lnTo>
                    <a:pt x="200" y="485"/>
                  </a:lnTo>
                  <a:lnTo>
                    <a:pt x="200" y="541"/>
                  </a:lnTo>
                  <a:lnTo>
                    <a:pt x="121" y="601"/>
                  </a:lnTo>
                  <a:lnTo>
                    <a:pt x="121" y="641"/>
                  </a:lnTo>
                  <a:lnTo>
                    <a:pt x="75" y="641"/>
                  </a:lnTo>
                  <a:lnTo>
                    <a:pt x="75" y="649"/>
                  </a:lnTo>
                  <a:lnTo>
                    <a:pt x="74" y="655"/>
                  </a:lnTo>
                  <a:lnTo>
                    <a:pt x="70" y="663"/>
                  </a:lnTo>
                  <a:lnTo>
                    <a:pt x="67" y="669"/>
                  </a:lnTo>
                  <a:lnTo>
                    <a:pt x="63" y="674"/>
                  </a:lnTo>
                  <a:lnTo>
                    <a:pt x="60" y="678"/>
                  </a:lnTo>
                  <a:lnTo>
                    <a:pt x="55" y="683"/>
                  </a:lnTo>
                  <a:lnTo>
                    <a:pt x="50" y="687"/>
                  </a:lnTo>
                  <a:lnTo>
                    <a:pt x="47" y="690"/>
                  </a:lnTo>
                  <a:lnTo>
                    <a:pt x="42" y="693"/>
                  </a:lnTo>
                  <a:lnTo>
                    <a:pt x="38" y="695"/>
                  </a:lnTo>
                  <a:lnTo>
                    <a:pt x="33" y="697"/>
                  </a:lnTo>
                  <a:lnTo>
                    <a:pt x="31" y="698"/>
                  </a:lnTo>
                  <a:lnTo>
                    <a:pt x="30" y="699"/>
                  </a:lnTo>
                  <a:lnTo>
                    <a:pt x="28" y="700"/>
                  </a:lnTo>
                  <a:lnTo>
                    <a:pt x="23" y="702"/>
                  </a:lnTo>
                  <a:lnTo>
                    <a:pt x="20" y="705"/>
                  </a:lnTo>
                  <a:lnTo>
                    <a:pt x="16" y="707"/>
                  </a:lnTo>
                  <a:lnTo>
                    <a:pt x="13" y="709"/>
                  </a:lnTo>
                  <a:lnTo>
                    <a:pt x="10" y="711"/>
                  </a:lnTo>
                  <a:lnTo>
                    <a:pt x="6" y="713"/>
                  </a:lnTo>
                  <a:lnTo>
                    <a:pt x="6" y="717"/>
                  </a:lnTo>
                  <a:lnTo>
                    <a:pt x="5" y="719"/>
                  </a:lnTo>
                  <a:lnTo>
                    <a:pt x="3" y="722"/>
                  </a:lnTo>
                  <a:lnTo>
                    <a:pt x="1" y="724"/>
                  </a:lnTo>
                  <a:lnTo>
                    <a:pt x="0" y="727"/>
                  </a:lnTo>
                  <a:lnTo>
                    <a:pt x="0" y="731"/>
                  </a:lnTo>
                  <a:lnTo>
                    <a:pt x="0" y="734"/>
                  </a:lnTo>
                  <a:lnTo>
                    <a:pt x="0" y="737"/>
                  </a:lnTo>
                  <a:lnTo>
                    <a:pt x="0" y="741"/>
                  </a:lnTo>
                  <a:lnTo>
                    <a:pt x="1" y="745"/>
                  </a:lnTo>
                  <a:lnTo>
                    <a:pt x="1" y="932"/>
                  </a:lnTo>
                  <a:lnTo>
                    <a:pt x="1" y="935"/>
                  </a:lnTo>
                  <a:lnTo>
                    <a:pt x="1" y="941"/>
                  </a:lnTo>
                  <a:lnTo>
                    <a:pt x="3" y="948"/>
                  </a:lnTo>
                  <a:lnTo>
                    <a:pt x="5" y="954"/>
                  </a:lnTo>
                  <a:lnTo>
                    <a:pt x="8" y="960"/>
                  </a:lnTo>
                  <a:lnTo>
                    <a:pt x="13" y="964"/>
                  </a:lnTo>
                  <a:lnTo>
                    <a:pt x="20" y="968"/>
                  </a:lnTo>
                  <a:lnTo>
                    <a:pt x="26" y="972"/>
                  </a:lnTo>
                  <a:lnTo>
                    <a:pt x="35" y="976"/>
                  </a:lnTo>
                  <a:lnTo>
                    <a:pt x="205" y="1039"/>
                  </a:lnTo>
                  <a:lnTo>
                    <a:pt x="213" y="1043"/>
                  </a:lnTo>
                  <a:lnTo>
                    <a:pt x="223" y="1045"/>
                  </a:lnTo>
                  <a:lnTo>
                    <a:pt x="230" y="1046"/>
                  </a:lnTo>
                  <a:lnTo>
                    <a:pt x="239" y="1046"/>
                  </a:lnTo>
                  <a:lnTo>
                    <a:pt x="245" y="1046"/>
                  </a:lnTo>
                  <a:lnTo>
                    <a:pt x="254" y="1045"/>
                  </a:lnTo>
                  <a:lnTo>
                    <a:pt x="262" y="1043"/>
                  </a:lnTo>
                  <a:lnTo>
                    <a:pt x="269" y="1039"/>
                  </a:lnTo>
                  <a:lnTo>
                    <a:pt x="444" y="975"/>
                  </a:lnTo>
                  <a:lnTo>
                    <a:pt x="452" y="972"/>
                  </a:lnTo>
                  <a:lnTo>
                    <a:pt x="459" y="967"/>
                  </a:lnTo>
                  <a:lnTo>
                    <a:pt x="466" y="963"/>
                  </a:lnTo>
                  <a:lnTo>
                    <a:pt x="471" y="959"/>
                  </a:lnTo>
                  <a:lnTo>
                    <a:pt x="472" y="953"/>
                  </a:lnTo>
                  <a:lnTo>
                    <a:pt x="476" y="948"/>
                  </a:lnTo>
                  <a:lnTo>
                    <a:pt x="476" y="941"/>
                  </a:lnTo>
                  <a:lnTo>
                    <a:pt x="478" y="934"/>
                  </a:lnTo>
                  <a:lnTo>
                    <a:pt x="478" y="931"/>
                  </a:lnTo>
                  <a:lnTo>
                    <a:pt x="478" y="744"/>
                  </a:lnTo>
                  <a:lnTo>
                    <a:pt x="478" y="739"/>
                  </a:lnTo>
                  <a:lnTo>
                    <a:pt x="478" y="736"/>
                  </a:lnTo>
                  <a:lnTo>
                    <a:pt x="478" y="732"/>
                  </a:lnTo>
                  <a:lnTo>
                    <a:pt x="476" y="729"/>
                  </a:lnTo>
                  <a:lnTo>
                    <a:pt x="476" y="725"/>
                  </a:lnTo>
                  <a:lnTo>
                    <a:pt x="476" y="723"/>
                  </a:lnTo>
                  <a:lnTo>
                    <a:pt x="474" y="720"/>
                  </a:lnTo>
                  <a:lnTo>
                    <a:pt x="472" y="718"/>
                  </a:lnTo>
                  <a:lnTo>
                    <a:pt x="471" y="714"/>
                  </a:lnTo>
                  <a:lnTo>
                    <a:pt x="471" y="712"/>
                  </a:lnTo>
                  <a:lnTo>
                    <a:pt x="467" y="710"/>
                  </a:lnTo>
                  <a:lnTo>
                    <a:pt x="464" y="708"/>
                  </a:lnTo>
                  <a:lnTo>
                    <a:pt x="461" y="706"/>
                  </a:lnTo>
                  <a:lnTo>
                    <a:pt x="457" y="703"/>
                  </a:lnTo>
                  <a:lnTo>
                    <a:pt x="456" y="701"/>
                  </a:lnTo>
                  <a:lnTo>
                    <a:pt x="451" y="699"/>
                  </a:lnTo>
                  <a:lnTo>
                    <a:pt x="449" y="699"/>
                  </a:lnTo>
                  <a:lnTo>
                    <a:pt x="447" y="699"/>
                  </a:lnTo>
                  <a:lnTo>
                    <a:pt x="444" y="698"/>
                  </a:lnTo>
                  <a:lnTo>
                    <a:pt x="439" y="697"/>
                  </a:lnTo>
                  <a:lnTo>
                    <a:pt x="434" y="695"/>
                  </a:lnTo>
                  <a:lnTo>
                    <a:pt x="427" y="693"/>
                  </a:lnTo>
                  <a:lnTo>
                    <a:pt x="420" y="690"/>
                  </a:lnTo>
                  <a:lnTo>
                    <a:pt x="415" y="688"/>
                  </a:lnTo>
                  <a:lnTo>
                    <a:pt x="407" y="684"/>
                  </a:lnTo>
                  <a:lnTo>
                    <a:pt x="402" y="679"/>
                  </a:lnTo>
                  <a:lnTo>
                    <a:pt x="395" y="675"/>
                  </a:lnTo>
                  <a:lnTo>
                    <a:pt x="388" y="670"/>
                  </a:lnTo>
                  <a:lnTo>
                    <a:pt x="385" y="663"/>
                  </a:lnTo>
                  <a:lnTo>
                    <a:pt x="382" y="655"/>
                  </a:lnTo>
                  <a:lnTo>
                    <a:pt x="378" y="648"/>
                  </a:lnTo>
                  <a:lnTo>
                    <a:pt x="377" y="639"/>
                  </a:lnTo>
                  <a:lnTo>
                    <a:pt x="331" y="639"/>
                  </a:lnTo>
                  <a:lnTo>
                    <a:pt x="331" y="56"/>
                  </a:lnTo>
                  <a:lnTo>
                    <a:pt x="331" y="51"/>
                  </a:lnTo>
                  <a:lnTo>
                    <a:pt x="329" y="47"/>
                  </a:lnTo>
                  <a:lnTo>
                    <a:pt x="328" y="43"/>
                  </a:lnTo>
                  <a:lnTo>
                    <a:pt x="326" y="39"/>
                  </a:lnTo>
                  <a:lnTo>
                    <a:pt x="323" y="36"/>
                  </a:lnTo>
                  <a:lnTo>
                    <a:pt x="321" y="33"/>
                  </a:lnTo>
                  <a:lnTo>
                    <a:pt x="318" y="29"/>
                  </a:lnTo>
                  <a:lnTo>
                    <a:pt x="314" y="26"/>
                  </a:lnTo>
                  <a:lnTo>
                    <a:pt x="309" y="23"/>
                  </a:lnTo>
                  <a:lnTo>
                    <a:pt x="306" y="21"/>
                  </a:lnTo>
                  <a:lnTo>
                    <a:pt x="301" y="17"/>
                  </a:lnTo>
                  <a:lnTo>
                    <a:pt x="294" y="14"/>
                  </a:lnTo>
                  <a:lnTo>
                    <a:pt x="291" y="11"/>
                  </a:lnTo>
                  <a:lnTo>
                    <a:pt x="284" y="8"/>
                  </a:lnTo>
                  <a:lnTo>
                    <a:pt x="279" y="3"/>
                  </a:lnTo>
                  <a:lnTo>
                    <a:pt x="272" y="0"/>
                  </a:lnTo>
                  <a:lnTo>
                    <a:pt x="272" y="696"/>
                  </a:lnTo>
                  <a:lnTo>
                    <a:pt x="270" y="703"/>
                  </a:lnTo>
                  <a:lnTo>
                    <a:pt x="267" y="708"/>
                  </a:lnTo>
                  <a:lnTo>
                    <a:pt x="262" y="711"/>
                  </a:lnTo>
                  <a:lnTo>
                    <a:pt x="254" y="712"/>
                  </a:lnTo>
                  <a:lnTo>
                    <a:pt x="249" y="711"/>
                  </a:lnTo>
                  <a:lnTo>
                    <a:pt x="242" y="708"/>
                  </a:lnTo>
                  <a:lnTo>
                    <a:pt x="239" y="703"/>
                  </a:lnTo>
                  <a:lnTo>
                    <a:pt x="237" y="696"/>
                  </a:lnTo>
                  <a:lnTo>
                    <a:pt x="237" y="20"/>
                  </a:lnTo>
                  <a:lnTo>
                    <a:pt x="127" y="99"/>
                  </a:lnTo>
                </a:path>
              </a:pathLst>
            </a:custGeom>
            <a:solidFill>
              <a:srgbClr val="FF0000">
                <a:alpha val="100000"/>
              </a:srgbClr>
            </a:solidFill>
            <a:ln w="12700" cap="rnd" cmpd="sng">
              <a:solidFill>
                <a:srgbClr val="000000">
                  <a:alpha val="100000"/>
                </a:srgbClr>
              </a:solidFill>
              <a:prstDash val="solid"/>
              <a:round/>
              <a:headEnd type="none" w="med" len="med"/>
              <a:tailEnd type="none" w="med" len="med"/>
            </a:ln>
          </p:spPr>
          <p:txBody>
            <a:bodyPr/>
            <a:p>
              <a:endParaRPr lang="en-US"/>
            </a:p>
          </p:txBody>
        </p:sp>
        <p:sp>
          <p:nvSpPr>
            <p:cNvPr id="33813" name="Freeform 50"/>
            <p:cNvSpPr/>
            <p:nvPr/>
          </p:nvSpPr>
          <p:spPr>
            <a:xfrm>
              <a:off x="4167" y="4025"/>
              <a:ext cx="28" cy="18"/>
            </a:xfrm>
            <a:custGeom>
              <a:avLst/>
              <a:gdLst>
                <a:gd name="txL" fmla="*/ 0 w 28"/>
                <a:gd name="txT" fmla="*/ 0 h 18"/>
                <a:gd name="txR" fmla="*/ 28 w 28"/>
                <a:gd name="txB" fmla="*/ 18 h 18"/>
              </a:gdLst>
              <a:ahLst/>
              <a:cxnLst>
                <a:cxn ang="0">
                  <a:pos x="0" y="17"/>
                </a:cxn>
                <a:cxn ang="0">
                  <a:pos x="0" y="0"/>
                </a:cxn>
                <a:cxn ang="0">
                  <a:pos x="27" y="0"/>
                </a:cxn>
                <a:cxn ang="0">
                  <a:pos x="27" y="17"/>
                </a:cxn>
                <a:cxn ang="0">
                  <a:pos x="0" y="17"/>
                </a:cxn>
              </a:cxnLst>
              <a:rect l="txL" t="txT" r="txR" b="txB"/>
              <a:pathLst>
                <a:path w="28" h="18">
                  <a:moveTo>
                    <a:pt x="0" y="17"/>
                  </a:moveTo>
                  <a:lnTo>
                    <a:pt x="0" y="0"/>
                  </a:lnTo>
                  <a:lnTo>
                    <a:pt x="27" y="0"/>
                  </a:lnTo>
                  <a:lnTo>
                    <a:pt x="27" y="17"/>
                  </a:lnTo>
                  <a:lnTo>
                    <a:pt x="0" y="17"/>
                  </a:lnTo>
                </a:path>
              </a:pathLst>
            </a:custGeom>
            <a:solidFill>
              <a:srgbClr val="FF0000">
                <a:alpha val="100000"/>
              </a:srgbClr>
            </a:solidFill>
            <a:ln w="12700">
              <a:noFill/>
            </a:ln>
          </p:spPr>
          <p:txBody>
            <a:bodyPr/>
            <a:p>
              <a:endParaRPr lang="en-US"/>
            </a:p>
          </p:txBody>
        </p:sp>
        <p:sp>
          <p:nvSpPr>
            <p:cNvPr id="33814" name="Freeform 51"/>
            <p:cNvSpPr/>
            <p:nvPr/>
          </p:nvSpPr>
          <p:spPr>
            <a:xfrm>
              <a:off x="4440" y="3097"/>
              <a:ext cx="28" cy="690"/>
            </a:xfrm>
            <a:custGeom>
              <a:avLst/>
              <a:gdLst>
                <a:gd name="txL" fmla="*/ 0 w 28"/>
                <a:gd name="txT" fmla="*/ 0 h 690"/>
                <a:gd name="txR" fmla="*/ 28 w 28"/>
                <a:gd name="txB" fmla="*/ 690 h 690"/>
              </a:gdLst>
              <a:ahLst/>
              <a:cxnLst>
                <a:cxn ang="0">
                  <a:pos x="0" y="689"/>
                </a:cxn>
                <a:cxn ang="0">
                  <a:pos x="0" y="0"/>
                </a:cxn>
                <a:cxn ang="0">
                  <a:pos x="27" y="0"/>
                </a:cxn>
                <a:cxn ang="0">
                  <a:pos x="27" y="689"/>
                </a:cxn>
                <a:cxn ang="0">
                  <a:pos x="0" y="689"/>
                </a:cxn>
              </a:cxnLst>
              <a:rect l="txL" t="txT" r="txR" b="txB"/>
              <a:pathLst>
                <a:path w="28" h="690">
                  <a:moveTo>
                    <a:pt x="0" y="689"/>
                  </a:moveTo>
                  <a:lnTo>
                    <a:pt x="0" y="0"/>
                  </a:lnTo>
                  <a:lnTo>
                    <a:pt x="27" y="0"/>
                  </a:lnTo>
                  <a:lnTo>
                    <a:pt x="27" y="689"/>
                  </a:lnTo>
                  <a:lnTo>
                    <a:pt x="0" y="689"/>
                  </a:lnTo>
                </a:path>
              </a:pathLst>
            </a:custGeom>
            <a:solidFill>
              <a:srgbClr val="FF0000">
                <a:alpha val="100000"/>
              </a:srgbClr>
            </a:solidFill>
            <a:ln w="12700">
              <a:noFill/>
            </a:ln>
          </p:spPr>
          <p:txBody>
            <a:bodyPr/>
            <a:p>
              <a:endParaRPr lang="en-US"/>
            </a:p>
          </p:txBody>
        </p:sp>
        <p:sp>
          <p:nvSpPr>
            <p:cNvPr id="33815" name="Freeform 52"/>
            <p:cNvSpPr/>
            <p:nvPr/>
          </p:nvSpPr>
          <p:spPr>
            <a:xfrm>
              <a:off x="4408" y="3792"/>
              <a:ext cx="33" cy="19"/>
            </a:xfrm>
            <a:custGeom>
              <a:avLst/>
              <a:gdLst>
                <a:gd name="txL" fmla="*/ 0 w 33"/>
                <a:gd name="txT" fmla="*/ 0 h 19"/>
                <a:gd name="txR" fmla="*/ 33 w 33"/>
                <a:gd name="txB" fmla="*/ 19 h 19"/>
              </a:gdLst>
              <a:ahLst/>
              <a:cxnLst>
                <a:cxn ang="0">
                  <a:pos x="3" y="0"/>
                </a:cxn>
                <a:cxn ang="0">
                  <a:pos x="5" y="6"/>
                </a:cxn>
                <a:cxn ang="0">
                  <a:pos x="6" y="9"/>
                </a:cxn>
                <a:cxn ang="0">
                  <a:pos x="11" y="12"/>
                </a:cxn>
                <a:cxn ang="0">
                  <a:pos x="15" y="15"/>
                </a:cxn>
                <a:cxn ang="0">
                  <a:pos x="20" y="12"/>
                </a:cxn>
                <a:cxn ang="0">
                  <a:pos x="23" y="9"/>
                </a:cxn>
                <a:cxn ang="0">
                  <a:pos x="26" y="6"/>
                </a:cxn>
                <a:cxn ang="0">
                  <a:pos x="28" y="0"/>
                </a:cxn>
                <a:cxn ang="0">
                  <a:pos x="32" y="0"/>
                </a:cxn>
                <a:cxn ang="0">
                  <a:pos x="30" y="8"/>
                </a:cxn>
                <a:cxn ang="0">
                  <a:pos x="26" y="12"/>
                </a:cxn>
                <a:cxn ang="0">
                  <a:pos x="21" y="16"/>
                </a:cxn>
                <a:cxn ang="0">
                  <a:pos x="15" y="18"/>
                </a:cxn>
                <a:cxn ang="0">
                  <a:pos x="10" y="16"/>
                </a:cxn>
                <a:cxn ang="0">
                  <a:pos x="5" y="12"/>
                </a:cxn>
                <a:cxn ang="0">
                  <a:pos x="1" y="8"/>
                </a:cxn>
                <a:cxn ang="0">
                  <a:pos x="0" y="0"/>
                </a:cxn>
                <a:cxn ang="0">
                  <a:pos x="3" y="0"/>
                </a:cxn>
              </a:cxnLst>
              <a:rect l="txL" t="txT" r="txR" b="txB"/>
              <a:pathLst>
                <a:path w="33" h="19">
                  <a:moveTo>
                    <a:pt x="3" y="0"/>
                  </a:moveTo>
                  <a:lnTo>
                    <a:pt x="5" y="6"/>
                  </a:lnTo>
                  <a:lnTo>
                    <a:pt x="6" y="9"/>
                  </a:lnTo>
                  <a:lnTo>
                    <a:pt x="11" y="12"/>
                  </a:lnTo>
                  <a:lnTo>
                    <a:pt x="15" y="15"/>
                  </a:lnTo>
                  <a:lnTo>
                    <a:pt x="20" y="12"/>
                  </a:lnTo>
                  <a:lnTo>
                    <a:pt x="23" y="9"/>
                  </a:lnTo>
                  <a:lnTo>
                    <a:pt x="26" y="6"/>
                  </a:lnTo>
                  <a:lnTo>
                    <a:pt x="28" y="0"/>
                  </a:lnTo>
                  <a:lnTo>
                    <a:pt x="32" y="0"/>
                  </a:lnTo>
                  <a:lnTo>
                    <a:pt x="30" y="8"/>
                  </a:lnTo>
                  <a:lnTo>
                    <a:pt x="26" y="12"/>
                  </a:lnTo>
                  <a:lnTo>
                    <a:pt x="21" y="16"/>
                  </a:lnTo>
                  <a:lnTo>
                    <a:pt x="15" y="18"/>
                  </a:lnTo>
                  <a:lnTo>
                    <a:pt x="10" y="16"/>
                  </a:lnTo>
                  <a:lnTo>
                    <a:pt x="5" y="12"/>
                  </a:lnTo>
                  <a:lnTo>
                    <a:pt x="1" y="8"/>
                  </a:lnTo>
                  <a:lnTo>
                    <a:pt x="0" y="0"/>
                  </a:lnTo>
                  <a:lnTo>
                    <a:pt x="3" y="0"/>
                  </a:lnTo>
                </a:path>
              </a:pathLst>
            </a:custGeom>
            <a:solidFill>
              <a:srgbClr val="FF0000">
                <a:alpha val="100000"/>
              </a:srgbClr>
            </a:solidFill>
            <a:ln w="12700">
              <a:noFill/>
            </a:ln>
          </p:spPr>
          <p:txBody>
            <a:bodyPr/>
            <a:p>
              <a:endParaRPr lang="en-US"/>
            </a:p>
          </p:txBody>
        </p:sp>
        <p:sp>
          <p:nvSpPr>
            <p:cNvPr id="33816" name="Freeform 53"/>
            <p:cNvSpPr/>
            <p:nvPr/>
          </p:nvSpPr>
          <p:spPr>
            <a:xfrm>
              <a:off x="4405" y="3113"/>
              <a:ext cx="28" cy="674"/>
            </a:xfrm>
            <a:custGeom>
              <a:avLst/>
              <a:gdLst>
                <a:gd name="txL" fmla="*/ 0 w 28"/>
                <a:gd name="txT" fmla="*/ 0 h 674"/>
                <a:gd name="txR" fmla="*/ 28 w 28"/>
                <a:gd name="txB" fmla="*/ 674 h 674"/>
              </a:gdLst>
              <a:ahLst/>
              <a:cxnLst>
                <a:cxn ang="0">
                  <a:pos x="0" y="2"/>
                </a:cxn>
                <a:cxn ang="0">
                  <a:pos x="27" y="3"/>
                </a:cxn>
                <a:cxn ang="0">
                  <a:pos x="27" y="673"/>
                </a:cxn>
                <a:cxn ang="0">
                  <a:pos x="0" y="673"/>
                </a:cxn>
                <a:cxn ang="0">
                  <a:pos x="0" y="3"/>
                </a:cxn>
                <a:cxn ang="0">
                  <a:pos x="13" y="5"/>
                </a:cxn>
                <a:cxn ang="0">
                  <a:pos x="0" y="2"/>
                </a:cxn>
                <a:cxn ang="0">
                  <a:pos x="27" y="0"/>
                </a:cxn>
                <a:cxn ang="0">
                  <a:pos x="27" y="3"/>
                </a:cxn>
                <a:cxn ang="0">
                  <a:pos x="0" y="2"/>
                </a:cxn>
              </a:cxnLst>
              <a:rect l="txL" t="txT" r="txR" b="txB"/>
              <a:pathLst>
                <a:path w="28" h="674">
                  <a:moveTo>
                    <a:pt x="0" y="2"/>
                  </a:moveTo>
                  <a:lnTo>
                    <a:pt x="27" y="3"/>
                  </a:lnTo>
                  <a:lnTo>
                    <a:pt x="27" y="673"/>
                  </a:lnTo>
                  <a:lnTo>
                    <a:pt x="0" y="673"/>
                  </a:lnTo>
                  <a:lnTo>
                    <a:pt x="0" y="3"/>
                  </a:lnTo>
                  <a:lnTo>
                    <a:pt x="13" y="5"/>
                  </a:lnTo>
                  <a:lnTo>
                    <a:pt x="0" y="2"/>
                  </a:lnTo>
                  <a:lnTo>
                    <a:pt x="27" y="0"/>
                  </a:lnTo>
                  <a:lnTo>
                    <a:pt x="27" y="3"/>
                  </a:lnTo>
                  <a:lnTo>
                    <a:pt x="0" y="2"/>
                  </a:lnTo>
                </a:path>
              </a:pathLst>
            </a:custGeom>
            <a:solidFill>
              <a:srgbClr val="FF0000">
                <a:alpha val="100000"/>
              </a:srgbClr>
            </a:solidFill>
            <a:ln w="12700">
              <a:noFill/>
            </a:ln>
          </p:spPr>
          <p:txBody>
            <a:bodyPr/>
            <a:p>
              <a:endParaRPr lang="en-US"/>
            </a:p>
          </p:txBody>
        </p:sp>
        <p:sp>
          <p:nvSpPr>
            <p:cNvPr id="33817" name="Freeform 54"/>
            <p:cNvSpPr/>
            <p:nvPr/>
          </p:nvSpPr>
          <p:spPr>
            <a:xfrm>
              <a:off x="4408" y="3100"/>
              <a:ext cx="30" cy="702"/>
            </a:xfrm>
            <a:custGeom>
              <a:avLst/>
              <a:gdLst>
                <a:gd name="txL" fmla="*/ 0 w 30"/>
                <a:gd name="txT" fmla="*/ 0 h 702"/>
                <a:gd name="txR" fmla="*/ 30 w 30"/>
                <a:gd name="txB" fmla="*/ 702 h 702"/>
              </a:gdLst>
              <a:ahLst/>
              <a:cxnLst>
                <a:cxn ang="0">
                  <a:pos x="1" y="26"/>
                </a:cxn>
                <a:cxn ang="0">
                  <a:pos x="0" y="685"/>
                </a:cxn>
                <a:cxn ang="0">
                  <a:pos x="1" y="692"/>
                </a:cxn>
                <a:cxn ang="0">
                  <a:pos x="5" y="698"/>
                </a:cxn>
                <a:cxn ang="0">
                  <a:pos x="8" y="701"/>
                </a:cxn>
                <a:cxn ang="0">
                  <a:pos x="13" y="701"/>
                </a:cxn>
                <a:cxn ang="0">
                  <a:pos x="20" y="701"/>
                </a:cxn>
                <a:cxn ang="0">
                  <a:pos x="23" y="698"/>
                </a:cxn>
                <a:cxn ang="0">
                  <a:pos x="27" y="692"/>
                </a:cxn>
                <a:cxn ang="0">
                  <a:pos x="27" y="685"/>
                </a:cxn>
                <a:cxn ang="0">
                  <a:pos x="29" y="0"/>
                </a:cxn>
                <a:cxn ang="0">
                  <a:pos x="1" y="26"/>
                </a:cxn>
              </a:cxnLst>
              <a:rect l="txL" t="txT" r="txR" b="txB"/>
              <a:pathLst>
                <a:path w="30" h="702">
                  <a:moveTo>
                    <a:pt x="1" y="26"/>
                  </a:moveTo>
                  <a:lnTo>
                    <a:pt x="0" y="685"/>
                  </a:lnTo>
                  <a:lnTo>
                    <a:pt x="1" y="692"/>
                  </a:lnTo>
                  <a:lnTo>
                    <a:pt x="5" y="698"/>
                  </a:lnTo>
                  <a:lnTo>
                    <a:pt x="8" y="701"/>
                  </a:lnTo>
                  <a:lnTo>
                    <a:pt x="13" y="701"/>
                  </a:lnTo>
                  <a:lnTo>
                    <a:pt x="20" y="701"/>
                  </a:lnTo>
                  <a:lnTo>
                    <a:pt x="23" y="698"/>
                  </a:lnTo>
                  <a:lnTo>
                    <a:pt x="27" y="692"/>
                  </a:lnTo>
                  <a:lnTo>
                    <a:pt x="27" y="685"/>
                  </a:lnTo>
                  <a:lnTo>
                    <a:pt x="29" y="0"/>
                  </a:lnTo>
                  <a:lnTo>
                    <a:pt x="1" y="26"/>
                  </a:lnTo>
                </a:path>
              </a:pathLst>
            </a:custGeom>
            <a:solidFill>
              <a:srgbClr val="FF0000">
                <a:alpha val="100000"/>
              </a:srgbClr>
            </a:solidFill>
            <a:ln w="12700">
              <a:noFill/>
            </a:ln>
          </p:spPr>
          <p:txBody>
            <a:bodyPr/>
            <a:p>
              <a:endParaRPr lang="en-US"/>
            </a:p>
          </p:txBody>
        </p:sp>
        <p:sp>
          <p:nvSpPr>
            <p:cNvPr id="33818" name="Freeform 55"/>
            <p:cNvSpPr/>
            <p:nvPr/>
          </p:nvSpPr>
          <p:spPr>
            <a:xfrm>
              <a:off x="4405" y="3126"/>
              <a:ext cx="28" cy="660"/>
            </a:xfrm>
            <a:custGeom>
              <a:avLst/>
              <a:gdLst>
                <a:gd name="txL" fmla="*/ 0 w 28"/>
                <a:gd name="txT" fmla="*/ 0 h 660"/>
                <a:gd name="txR" fmla="*/ 28 w 28"/>
                <a:gd name="txB" fmla="*/ 660 h 660"/>
              </a:gdLst>
              <a:ahLst/>
              <a:cxnLst>
                <a:cxn ang="0">
                  <a:pos x="0" y="659"/>
                </a:cxn>
                <a:cxn ang="0">
                  <a:pos x="0" y="0"/>
                </a:cxn>
                <a:cxn ang="0">
                  <a:pos x="27" y="0"/>
                </a:cxn>
                <a:cxn ang="0">
                  <a:pos x="27" y="659"/>
                </a:cxn>
                <a:cxn ang="0">
                  <a:pos x="0" y="659"/>
                </a:cxn>
              </a:cxnLst>
              <a:rect l="txL" t="txT" r="txR" b="txB"/>
              <a:pathLst>
                <a:path w="28" h="660">
                  <a:moveTo>
                    <a:pt x="0" y="659"/>
                  </a:moveTo>
                  <a:lnTo>
                    <a:pt x="0" y="0"/>
                  </a:lnTo>
                  <a:lnTo>
                    <a:pt x="27" y="0"/>
                  </a:lnTo>
                  <a:lnTo>
                    <a:pt x="27" y="659"/>
                  </a:lnTo>
                  <a:lnTo>
                    <a:pt x="0" y="659"/>
                  </a:lnTo>
                </a:path>
              </a:pathLst>
            </a:custGeom>
            <a:solidFill>
              <a:srgbClr val="FF0000">
                <a:alpha val="100000"/>
              </a:srgbClr>
            </a:solidFill>
            <a:ln w="12700">
              <a:noFill/>
            </a:ln>
          </p:spPr>
          <p:txBody>
            <a:bodyPr/>
            <a:p>
              <a:endParaRPr lang="en-US"/>
            </a:p>
          </p:txBody>
        </p:sp>
        <p:sp>
          <p:nvSpPr>
            <p:cNvPr id="33819" name="Freeform 56"/>
            <p:cNvSpPr/>
            <p:nvPr/>
          </p:nvSpPr>
          <p:spPr>
            <a:xfrm>
              <a:off x="4406" y="3791"/>
              <a:ext cx="33" cy="19"/>
            </a:xfrm>
            <a:custGeom>
              <a:avLst/>
              <a:gdLst>
                <a:gd name="txL" fmla="*/ 0 w 33"/>
                <a:gd name="txT" fmla="*/ 0 h 19"/>
                <a:gd name="txR" fmla="*/ 33 w 33"/>
                <a:gd name="txB" fmla="*/ 19 h 19"/>
              </a:gdLst>
              <a:ahLst/>
              <a:cxnLst>
                <a:cxn ang="0">
                  <a:pos x="32" y="0"/>
                </a:cxn>
                <a:cxn ang="0">
                  <a:pos x="30" y="8"/>
                </a:cxn>
                <a:cxn ang="0">
                  <a:pos x="26" y="12"/>
                </a:cxn>
                <a:cxn ang="0">
                  <a:pos x="21" y="16"/>
                </a:cxn>
                <a:cxn ang="0">
                  <a:pos x="15" y="18"/>
                </a:cxn>
                <a:cxn ang="0">
                  <a:pos x="10" y="16"/>
                </a:cxn>
                <a:cxn ang="0">
                  <a:pos x="5" y="12"/>
                </a:cxn>
                <a:cxn ang="0">
                  <a:pos x="1" y="8"/>
                </a:cxn>
                <a:cxn ang="0">
                  <a:pos x="0" y="0"/>
                </a:cxn>
                <a:cxn ang="0">
                  <a:pos x="3" y="0"/>
                </a:cxn>
                <a:cxn ang="0">
                  <a:pos x="5" y="6"/>
                </a:cxn>
                <a:cxn ang="0">
                  <a:pos x="6" y="11"/>
                </a:cxn>
                <a:cxn ang="0">
                  <a:pos x="10" y="12"/>
                </a:cxn>
                <a:cxn ang="0">
                  <a:pos x="15" y="15"/>
                </a:cxn>
                <a:cxn ang="0">
                  <a:pos x="20" y="12"/>
                </a:cxn>
                <a:cxn ang="0">
                  <a:pos x="23" y="11"/>
                </a:cxn>
                <a:cxn ang="0">
                  <a:pos x="26" y="6"/>
                </a:cxn>
                <a:cxn ang="0">
                  <a:pos x="28" y="0"/>
                </a:cxn>
                <a:cxn ang="0">
                  <a:pos x="32" y="0"/>
                </a:cxn>
              </a:cxnLst>
              <a:rect l="txL" t="txT" r="txR" b="txB"/>
              <a:pathLst>
                <a:path w="33" h="19">
                  <a:moveTo>
                    <a:pt x="32" y="0"/>
                  </a:moveTo>
                  <a:lnTo>
                    <a:pt x="30" y="8"/>
                  </a:lnTo>
                  <a:lnTo>
                    <a:pt x="26" y="12"/>
                  </a:lnTo>
                  <a:lnTo>
                    <a:pt x="21" y="16"/>
                  </a:lnTo>
                  <a:lnTo>
                    <a:pt x="15" y="18"/>
                  </a:lnTo>
                  <a:lnTo>
                    <a:pt x="10" y="16"/>
                  </a:lnTo>
                  <a:lnTo>
                    <a:pt x="5" y="12"/>
                  </a:lnTo>
                  <a:lnTo>
                    <a:pt x="1" y="8"/>
                  </a:lnTo>
                  <a:lnTo>
                    <a:pt x="0" y="0"/>
                  </a:lnTo>
                  <a:lnTo>
                    <a:pt x="3" y="0"/>
                  </a:lnTo>
                  <a:lnTo>
                    <a:pt x="5" y="6"/>
                  </a:lnTo>
                  <a:lnTo>
                    <a:pt x="6" y="11"/>
                  </a:lnTo>
                  <a:lnTo>
                    <a:pt x="10" y="12"/>
                  </a:lnTo>
                  <a:lnTo>
                    <a:pt x="15" y="15"/>
                  </a:lnTo>
                  <a:lnTo>
                    <a:pt x="20" y="12"/>
                  </a:lnTo>
                  <a:lnTo>
                    <a:pt x="23" y="11"/>
                  </a:lnTo>
                  <a:lnTo>
                    <a:pt x="26" y="6"/>
                  </a:lnTo>
                  <a:lnTo>
                    <a:pt x="28" y="0"/>
                  </a:lnTo>
                  <a:lnTo>
                    <a:pt x="32" y="0"/>
                  </a:lnTo>
                </a:path>
              </a:pathLst>
            </a:custGeom>
            <a:solidFill>
              <a:srgbClr val="FF0000">
                <a:alpha val="100000"/>
              </a:srgbClr>
            </a:solidFill>
            <a:ln w="12700">
              <a:noFill/>
            </a:ln>
          </p:spPr>
          <p:txBody>
            <a:bodyPr/>
            <a:p>
              <a:endParaRPr lang="en-US"/>
            </a:p>
          </p:txBody>
        </p:sp>
        <p:sp>
          <p:nvSpPr>
            <p:cNvPr id="33820" name="Freeform 57"/>
            <p:cNvSpPr/>
            <p:nvPr/>
          </p:nvSpPr>
          <p:spPr>
            <a:xfrm>
              <a:off x="4440" y="3097"/>
              <a:ext cx="28" cy="689"/>
            </a:xfrm>
            <a:custGeom>
              <a:avLst/>
              <a:gdLst>
                <a:gd name="txL" fmla="*/ 0 w 28"/>
                <a:gd name="txT" fmla="*/ 0 h 689"/>
                <a:gd name="txR" fmla="*/ 28 w 28"/>
                <a:gd name="txB" fmla="*/ 689 h 689"/>
              </a:gdLst>
              <a:ahLst/>
              <a:cxnLst>
                <a:cxn ang="0">
                  <a:pos x="13" y="2"/>
                </a:cxn>
                <a:cxn ang="0">
                  <a:pos x="27" y="3"/>
                </a:cxn>
                <a:cxn ang="0">
                  <a:pos x="27" y="688"/>
                </a:cxn>
                <a:cxn ang="0">
                  <a:pos x="0" y="688"/>
                </a:cxn>
                <a:cxn ang="0">
                  <a:pos x="13" y="3"/>
                </a:cxn>
                <a:cxn ang="0">
                  <a:pos x="27" y="4"/>
                </a:cxn>
                <a:cxn ang="0">
                  <a:pos x="13" y="2"/>
                </a:cxn>
                <a:cxn ang="0">
                  <a:pos x="27" y="0"/>
                </a:cxn>
                <a:cxn ang="0">
                  <a:pos x="27" y="3"/>
                </a:cxn>
                <a:cxn ang="0">
                  <a:pos x="13" y="2"/>
                </a:cxn>
              </a:cxnLst>
              <a:rect l="txL" t="txT" r="txR" b="txB"/>
              <a:pathLst>
                <a:path w="28" h="689">
                  <a:moveTo>
                    <a:pt x="13" y="2"/>
                  </a:moveTo>
                  <a:lnTo>
                    <a:pt x="27" y="3"/>
                  </a:lnTo>
                  <a:lnTo>
                    <a:pt x="27" y="688"/>
                  </a:lnTo>
                  <a:lnTo>
                    <a:pt x="0" y="688"/>
                  </a:lnTo>
                  <a:lnTo>
                    <a:pt x="13" y="3"/>
                  </a:lnTo>
                  <a:lnTo>
                    <a:pt x="27" y="4"/>
                  </a:lnTo>
                  <a:lnTo>
                    <a:pt x="13" y="2"/>
                  </a:lnTo>
                  <a:lnTo>
                    <a:pt x="27" y="0"/>
                  </a:lnTo>
                  <a:lnTo>
                    <a:pt x="27" y="3"/>
                  </a:lnTo>
                  <a:lnTo>
                    <a:pt x="13" y="2"/>
                  </a:lnTo>
                </a:path>
              </a:pathLst>
            </a:custGeom>
            <a:solidFill>
              <a:srgbClr val="FF0000">
                <a:alpha val="100000"/>
              </a:srgbClr>
            </a:solidFill>
            <a:ln w="12700">
              <a:noFill/>
            </a:ln>
          </p:spPr>
          <p:txBody>
            <a:bodyPr/>
            <a:p>
              <a:endParaRPr lang="en-US"/>
            </a:p>
          </p:txBody>
        </p:sp>
        <p:sp>
          <p:nvSpPr>
            <p:cNvPr id="33821" name="Freeform 58"/>
            <p:cNvSpPr/>
            <p:nvPr/>
          </p:nvSpPr>
          <p:spPr>
            <a:xfrm>
              <a:off x="4448" y="3884"/>
              <a:ext cx="163" cy="149"/>
            </a:xfrm>
            <a:custGeom>
              <a:avLst/>
              <a:gdLst>
                <a:gd name="txL" fmla="*/ 0 w 163"/>
                <a:gd name="txT" fmla="*/ 0 h 149"/>
                <a:gd name="txR" fmla="*/ 163 w 163"/>
                <a:gd name="txB" fmla="*/ 149 h 149"/>
              </a:gdLst>
              <a:ahLst/>
              <a:cxnLst>
                <a:cxn ang="0">
                  <a:pos x="141" y="142"/>
                </a:cxn>
                <a:cxn ang="0">
                  <a:pos x="140" y="141"/>
                </a:cxn>
                <a:cxn ang="0">
                  <a:pos x="138" y="138"/>
                </a:cxn>
                <a:cxn ang="0">
                  <a:pos x="131" y="134"/>
                </a:cxn>
                <a:cxn ang="0">
                  <a:pos x="124" y="127"/>
                </a:cxn>
                <a:cxn ang="0">
                  <a:pos x="116" y="120"/>
                </a:cxn>
                <a:cxn ang="0">
                  <a:pos x="106" y="111"/>
                </a:cxn>
                <a:cxn ang="0">
                  <a:pos x="96" y="102"/>
                </a:cxn>
                <a:cxn ang="0">
                  <a:pos x="86" y="94"/>
                </a:cxn>
                <a:cxn ang="0">
                  <a:pos x="75" y="85"/>
                </a:cxn>
                <a:cxn ang="0">
                  <a:pos x="65" y="75"/>
                </a:cxn>
                <a:cxn ang="0">
                  <a:pos x="54" y="66"/>
                </a:cxn>
                <a:cxn ang="0">
                  <a:pos x="45" y="59"/>
                </a:cxn>
                <a:cxn ang="0">
                  <a:pos x="38" y="52"/>
                </a:cxn>
                <a:cxn ang="0">
                  <a:pos x="32" y="47"/>
                </a:cxn>
                <a:cxn ang="0">
                  <a:pos x="27" y="42"/>
                </a:cxn>
                <a:cxn ang="0">
                  <a:pos x="25" y="40"/>
                </a:cxn>
                <a:cxn ang="0">
                  <a:pos x="20" y="36"/>
                </a:cxn>
                <a:cxn ang="0">
                  <a:pos x="15" y="32"/>
                </a:cxn>
                <a:cxn ang="0">
                  <a:pos x="11" y="28"/>
                </a:cxn>
                <a:cxn ang="0">
                  <a:pos x="6" y="24"/>
                </a:cxn>
                <a:cxn ang="0">
                  <a:pos x="5" y="22"/>
                </a:cxn>
                <a:cxn ang="0">
                  <a:pos x="1" y="18"/>
                </a:cxn>
                <a:cxn ang="0">
                  <a:pos x="0" y="15"/>
                </a:cxn>
                <a:cxn ang="0">
                  <a:pos x="0" y="13"/>
                </a:cxn>
                <a:cxn ang="0">
                  <a:pos x="1" y="9"/>
                </a:cxn>
                <a:cxn ang="0">
                  <a:pos x="3" y="5"/>
                </a:cxn>
                <a:cxn ang="0">
                  <a:pos x="5" y="3"/>
                </a:cxn>
                <a:cxn ang="0">
                  <a:pos x="10" y="1"/>
                </a:cxn>
                <a:cxn ang="0">
                  <a:pos x="15" y="0"/>
                </a:cxn>
                <a:cxn ang="0">
                  <a:pos x="21" y="0"/>
                </a:cxn>
                <a:cxn ang="0">
                  <a:pos x="30" y="0"/>
                </a:cxn>
                <a:cxn ang="0">
                  <a:pos x="37" y="0"/>
                </a:cxn>
                <a:cxn ang="0">
                  <a:pos x="129" y="0"/>
                </a:cxn>
                <a:cxn ang="0">
                  <a:pos x="138" y="0"/>
                </a:cxn>
                <a:cxn ang="0">
                  <a:pos x="143" y="1"/>
                </a:cxn>
                <a:cxn ang="0">
                  <a:pos x="148" y="3"/>
                </a:cxn>
                <a:cxn ang="0">
                  <a:pos x="153" y="5"/>
                </a:cxn>
                <a:cxn ang="0">
                  <a:pos x="156" y="9"/>
                </a:cxn>
                <a:cxn ang="0">
                  <a:pos x="158" y="12"/>
                </a:cxn>
                <a:cxn ang="0">
                  <a:pos x="160" y="16"/>
                </a:cxn>
                <a:cxn ang="0">
                  <a:pos x="162" y="22"/>
                </a:cxn>
                <a:cxn ang="0">
                  <a:pos x="162" y="127"/>
                </a:cxn>
                <a:cxn ang="0">
                  <a:pos x="162" y="132"/>
                </a:cxn>
                <a:cxn ang="0">
                  <a:pos x="162" y="136"/>
                </a:cxn>
                <a:cxn ang="0">
                  <a:pos x="160" y="140"/>
                </a:cxn>
                <a:cxn ang="0">
                  <a:pos x="160" y="145"/>
                </a:cxn>
                <a:cxn ang="0">
                  <a:pos x="156" y="147"/>
                </a:cxn>
                <a:cxn ang="0">
                  <a:pos x="153" y="148"/>
                </a:cxn>
                <a:cxn ang="0">
                  <a:pos x="148" y="147"/>
                </a:cxn>
                <a:cxn ang="0">
                  <a:pos x="141" y="142"/>
                </a:cxn>
              </a:cxnLst>
              <a:rect l="txL" t="txT" r="txR" b="txB"/>
              <a:pathLst>
                <a:path w="163" h="149">
                  <a:moveTo>
                    <a:pt x="141" y="142"/>
                  </a:moveTo>
                  <a:lnTo>
                    <a:pt x="140" y="141"/>
                  </a:lnTo>
                  <a:lnTo>
                    <a:pt x="138" y="138"/>
                  </a:lnTo>
                  <a:lnTo>
                    <a:pt x="131" y="134"/>
                  </a:lnTo>
                  <a:lnTo>
                    <a:pt x="124" y="127"/>
                  </a:lnTo>
                  <a:lnTo>
                    <a:pt x="116" y="120"/>
                  </a:lnTo>
                  <a:lnTo>
                    <a:pt x="106" y="111"/>
                  </a:lnTo>
                  <a:lnTo>
                    <a:pt x="96" y="102"/>
                  </a:lnTo>
                  <a:lnTo>
                    <a:pt x="86" y="94"/>
                  </a:lnTo>
                  <a:lnTo>
                    <a:pt x="75" y="85"/>
                  </a:lnTo>
                  <a:lnTo>
                    <a:pt x="65" y="75"/>
                  </a:lnTo>
                  <a:lnTo>
                    <a:pt x="54" y="66"/>
                  </a:lnTo>
                  <a:lnTo>
                    <a:pt x="45" y="59"/>
                  </a:lnTo>
                  <a:lnTo>
                    <a:pt x="38" y="52"/>
                  </a:lnTo>
                  <a:lnTo>
                    <a:pt x="32" y="47"/>
                  </a:lnTo>
                  <a:lnTo>
                    <a:pt x="27" y="42"/>
                  </a:lnTo>
                  <a:lnTo>
                    <a:pt x="25" y="40"/>
                  </a:lnTo>
                  <a:lnTo>
                    <a:pt x="20" y="36"/>
                  </a:lnTo>
                  <a:lnTo>
                    <a:pt x="15" y="32"/>
                  </a:lnTo>
                  <a:lnTo>
                    <a:pt x="11" y="28"/>
                  </a:lnTo>
                  <a:lnTo>
                    <a:pt x="6" y="24"/>
                  </a:lnTo>
                  <a:lnTo>
                    <a:pt x="5" y="22"/>
                  </a:lnTo>
                  <a:lnTo>
                    <a:pt x="1" y="18"/>
                  </a:lnTo>
                  <a:lnTo>
                    <a:pt x="0" y="15"/>
                  </a:lnTo>
                  <a:lnTo>
                    <a:pt x="0" y="13"/>
                  </a:lnTo>
                  <a:lnTo>
                    <a:pt x="1" y="9"/>
                  </a:lnTo>
                  <a:lnTo>
                    <a:pt x="3" y="5"/>
                  </a:lnTo>
                  <a:lnTo>
                    <a:pt x="5" y="3"/>
                  </a:lnTo>
                  <a:lnTo>
                    <a:pt x="10" y="1"/>
                  </a:lnTo>
                  <a:lnTo>
                    <a:pt x="15" y="0"/>
                  </a:lnTo>
                  <a:lnTo>
                    <a:pt x="21" y="0"/>
                  </a:lnTo>
                  <a:lnTo>
                    <a:pt x="30" y="0"/>
                  </a:lnTo>
                  <a:lnTo>
                    <a:pt x="37" y="0"/>
                  </a:lnTo>
                  <a:lnTo>
                    <a:pt x="129" y="0"/>
                  </a:lnTo>
                  <a:lnTo>
                    <a:pt x="138" y="0"/>
                  </a:lnTo>
                  <a:lnTo>
                    <a:pt x="143" y="1"/>
                  </a:lnTo>
                  <a:lnTo>
                    <a:pt x="148" y="3"/>
                  </a:lnTo>
                  <a:lnTo>
                    <a:pt x="153" y="5"/>
                  </a:lnTo>
                  <a:lnTo>
                    <a:pt x="156" y="9"/>
                  </a:lnTo>
                  <a:lnTo>
                    <a:pt x="158" y="12"/>
                  </a:lnTo>
                  <a:lnTo>
                    <a:pt x="160" y="16"/>
                  </a:lnTo>
                  <a:lnTo>
                    <a:pt x="162" y="22"/>
                  </a:lnTo>
                  <a:lnTo>
                    <a:pt x="162" y="127"/>
                  </a:lnTo>
                  <a:lnTo>
                    <a:pt x="162" y="132"/>
                  </a:lnTo>
                  <a:lnTo>
                    <a:pt x="162" y="136"/>
                  </a:lnTo>
                  <a:lnTo>
                    <a:pt x="160" y="140"/>
                  </a:lnTo>
                  <a:lnTo>
                    <a:pt x="160" y="145"/>
                  </a:lnTo>
                  <a:lnTo>
                    <a:pt x="156" y="147"/>
                  </a:lnTo>
                  <a:lnTo>
                    <a:pt x="153" y="148"/>
                  </a:lnTo>
                  <a:lnTo>
                    <a:pt x="148" y="147"/>
                  </a:lnTo>
                  <a:lnTo>
                    <a:pt x="141" y="142"/>
                  </a:lnTo>
                </a:path>
              </a:pathLst>
            </a:custGeom>
            <a:solidFill>
              <a:srgbClr val="FF0000">
                <a:alpha val="100000"/>
              </a:srgbClr>
            </a:solidFill>
            <a:ln w="12700">
              <a:noFill/>
            </a:ln>
          </p:spPr>
          <p:txBody>
            <a:bodyPr/>
            <a:p>
              <a:endParaRPr lang="en-US"/>
            </a:p>
          </p:txBody>
        </p:sp>
        <p:sp>
          <p:nvSpPr>
            <p:cNvPr id="33822" name="Freeform 59"/>
            <p:cNvSpPr/>
            <p:nvPr/>
          </p:nvSpPr>
          <p:spPr>
            <a:xfrm>
              <a:off x="4474" y="3925"/>
              <a:ext cx="119" cy="104"/>
            </a:xfrm>
            <a:custGeom>
              <a:avLst/>
              <a:gdLst>
                <a:gd name="txL" fmla="*/ 0 w 119"/>
                <a:gd name="txT" fmla="*/ 0 h 104"/>
                <a:gd name="txR" fmla="*/ 119 w 119"/>
                <a:gd name="txB" fmla="*/ 104 h 104"/>
              </a:gdLst>
              <a:ahLst/>
              <a:cxnLst>
                <a:cxn ang="0">
                  <a:pos x="3" y="0"/>
                </a:cxn>
                <a:cxn ang="0">
                  <a:pos x="5" y="2"/>
                </a:cxn>
                <a:cxn ang="0">
                  <a:pos x="11" y="7"/>
                </a:cxn>
                <a:cxn ang="0">
                  <a:pos x="16" y="11"/>
                </a:cxn>
                <a:cxn ang="0">
                  <a:pos x="23" y="18"/>
                </a:cxn>
                <a:cxn ang="0">
                  <a:pos x="33" y="26"/>
                </a:cxn>
                <a:cxn ang="0">
                  <a:pos x="43" y="34"/>
                </a:cxn>
                <a:cxn ang="0">
                  <a:pos x="52" y="43"/>
                </a:cxn>
                <a:cxn ang="0">
                  <a:pos x="64" y="53"/>
                </a:cxn>
                <a:cxn ang="0">
                  <a:pos x="74" y="60"/>
                </a:cxn>
                <a:cxn ang="0">
                  <a:pos x="82" y="70"/>
                </a:cxn>
                <a:cxn ang="0">
                  <a:pos x="92" y="78"/>
                </a:cxn>
                <a:cxn ang="0">
                  <a:pos x="101" y="85"/>
                </a:cxn>
                <a:cxn ang="0">
                  <a:pos x="107" y="92"/>
                </a:cxn>
                <a:cxn ang="0">
                  <a:pos x="114" y="96"/>
                </a:cxn>
                <a:cxn ang="0">
                  <a:pos x="116" y="100"/>
                </a:cxn>
                <a:cxn ang="0">
                  <a:pos x="118" y="101"/>
                </a:cxn>
                <a:cxn ang="0">
                  <a:pos x="114" y="103"/>
                </a:cxn>
                <a:cxn ang="0">
                  <a:pos x="114" y="102"/>
                </a:cxn>
                <a:cxn ang="0">
                  <a:pos x="109" y="99"/>
                </a:cxn>
                <a:cxn ang="0">
                  <a:pos x="104" y="94"/>
                </a:cxn>
                <a:cxn ang="0">
                  <a:pos x="97" y="88"/>
                </a:cxn>
                <a:cxn ang="0">
                  <a:pos x="91" y="80"/>
                </a:cxn>
                <a:cxn ang="0">
                  <a:pos x="80" y="72"/>
                </a:cxn>
                <a:cxn ang="0">
                  <a:pos x="69" y="62"/>
                </a:cxn>
                <a:cxn ang="0">
                  <a:pos x="59" y="55"/>
                </a:cxn>
                <a:cxn ang="0">
                  <a:pos x="50" y="45"/>
                </a:cxn>
                <a:cxn ang="0">
                  <a:pos x="38" y="36"/>
                </a:cxn>
                <a:cxn ang="0">
                  <a:pos x="28" y="27"/>
                </a:cxn>
                <a:cxn ang="0">
                  <a:pos x="20" y="20"/>
                </a:cxn>
                <a:cxn ang="0">
                  <a:pos x="11" y="13"/>
                </a:cxn>
                <a:cxn ang="0">
                  <a:pos x="6" y="9"/>
                </a:cxn>
                <a:cxn ang="0">
                  <a:pos x="3" y="4"/>
                </a:cxn>
                <a:cxn ang="0">
                  <a:pos x="0" y="2"/>
                </a:cxn>
                <a:cxn ang="0">
                  <a:pos x="3" y="0"/>
                </a:cxn>
              </a:cxnLst>
              <a:rect l="txL" t="txT" r="txR" b="txB"/>
              <a:pathLst>
                <a:path w="119" h="104">
                  <a:moveTo>
                    <a:pt x="3" y="0"/>
                  </a:moveTo>
                  <a:lnTo>
                    <a:pt x="5" y="2"/>
                  </a:lnTo>
                  <a:lnTo>
                    <a:pt x="11" y="7"/>
                  </a:lnTo>
                  <a:lnTo>
                    <a:pt x="16" y="11"/>
                  </a:lnTo>
                  <a:lnTo>
                    <a:pt x="23" y="18"/>
                  </a:lnTo>
                  <a:lnTo>
                    <a:pt x="33" y="26"/>
                  </a:lnTo>
                  <a:lnTo>
                    <a:pt x="43" y="34"/>
                  </a:lnTo>
                  <a:lnTo>
                    <a:pt x="52" y="43"/>
                  </a:lnTo>
                  <a:lnTo>
                    <a:pt x="64" y="53"/>
                  </a:lnTo>
                  <a:lnTo>
                    <a:pt x="74" y="60"/>
                  </a:lnTo>
                  <a:lnTo>
                    <a:pt x="82" y="70"/>
                  </a:lnTo>
                  <a:lnTo>
                    <a:pt x="92" y="78"/>
                  </a:lnTo>
                  <a:lnTo>
                    <a:pt x="101" y="85"/>
                  </a:lnTo>
                  <a:lnTo>
                    <a:pt x="107" y="92"/>
                  </a:lnTo>
                  <a:lnTo>
                    <a:pt x="114" y="96"/>
                  </a:lnTo>
                  <a:lnTo>
                    <a:pt x="116" y="100"/>
                  </a:lnTo>
                  <a:lnTo>
                    <a:pt x="118" y="101"/>
                  </a:lnTo>
                  <a:lnTo>
                    <a:pt x="114" y="103"/>
                  </a:lnTo>
                  <a:lnTo>
                    <a:pt x="114" y="102"/>
                  </a:lnTo>
                  <a:lnTo>
                    <a:pt x="109" y="99"/>
                  </a:lnTo>
                  <a:lnTo>
                    <a:pt x="104" y="94"/>
                  </a:lnTo>
                  <a:lnTo>
                    <a:pt x="97" y="88"/>
                  </a:lnTo>
                  <a:lnTo>
                    <a:pt x="91" y="80"/>
                  </a:lnTo>
                  <a:lnTo>
                    <a:pt x="80" y="72"/>
                  </a:lnTo>
                  <a:lnTo>
                    <a:pt x="69" y="62"/>
                  </a:lnTo>
                  <a:lnTo>
                    <a:pt x="59" y="55"/>
                  </a:lnTo>
                  <a:lnTo>
                    <a:pt x="50" y="45"/>
                  </a:lnTo>
                  <a:lnTo>
                    <a:pt x="38" y="36"/>
                  </a:lnTo>
                  <a:lnTo>
                    <a:pt x="28" y="27"/>
                  </a:lnTo>
                  <a:lnTo>
                    <a:pt x="20" y="20"/>
                  </a:lnTo>
                  <a:lnTo>
                    <a:pt x="11" y="13"/>
                  </a:lnTo>
                  <a:lnTo>
                    <a:pt x="6" y="9"/>
                  </a:lnTo>
                  <a:lnTo>
                    <a:pt x="3" y="4"/>
                  </a:lnTo>
                  <a:lnTo>
                    <a:pt x="0" y="2"/>
                  </a:lnTo>
                  <a:lnTo>
                    <a:pt x="3" y="0"/>
                  </a:lnTo>
                </a:path>
              </a:pathLst>
            </a:custGeom>
            <a:solidFill>
              <a:srgbClr val="FF0000">
                <a:alpha val="100000"/>
              </a:srgbClr>
            </a:solidFill>
            <a:ln w="12700">
              <a:noFill/>
            </a:ln>
          </p:spPr>
          <p:txBody>
            <a:bodyPr/>
            <a:p>
              <a:endParaRPr lang="en-US"/>
            </a:p>
          </p:txBody>
        </p:sp>
        <p:sp>
          <p:nvSpPr>
            <p:cNvPr id="33823" name="Freeform 60"/>
            <p:cNvSpPr/>
            <p:nvPr/>
          </p:nvSpPr>
          <p:spPr>
            <a:xfrm>
              <a:off x="4447" y="3898"/>
              <a:ext cx="28" cy="24"/>
            </a:xfrm>
            <a:custGeom>
              <a:avLst/>
              <a:gdLst>
                <a:gd name="txL" fmla="*/ 0 w 28"/>
                <a:gd name="txT" fmla="*/ 0 h 24"/>
                <a:gd name="txR" fmla="*/ 28 w 28"/>
                <a:gd name="txB" fmla="*/ 24 h 24"/>
              </a:gdLst>
              <a:ahLst/>
              <a:cxnLst>
                <a:cxn ang="0">
                  <a:pos x="4" y="0"/>
                </a:cxn>
                <a:cxn ang="0">
                  <a:pos x="4" y="2"/>
                </a:cxn>
                <a:cxn ang="0">
                  <a:pos x="6" y="3"/>
                </a:cxn>
                <a:cxn ang="0">
                  <a:pos x="8" y="5"/>
                </a:cxn>
                <a:cxn ang="0">
                  <a:pos x="10" y="8"/>
                </a:cxn>
                <a:cxn ang="0">
                  <a:pos x="14" y="11"/>
                </a:cxn>
                <a:cxn ang="0">
                  <a:pos x="18" y="13"/>
                </a:cxn>
                <a:cxn ang="0">
                  <a:pos x="22" y="17"/>
                </a:cxn>
                <a:cxn ang="0">
                  <a:pos x="27" y="21"/>
                </a:cxn>
                <a:cxn ang="0">
                  <a:pos x="22" y="23"/>
                </a:cxn>
                <a:cxn ang="0">
                  <a:pos x="18" y="19"/>
                </a:cxn>
                <a:cxn ang="0">
                  <a:pos x="14" y="15"/>
                </a:cxn>
                <a:cxn ang="0">
                  <a:pos x="10" y="13"/>
                </a:cxn>
                <a:cxn ang="0">
                  <a:pos x="8" y="10"/>
                </a:cxn>
                <a:cxn ang="0">
                  <a:pos x="4" y="7"/>
                </a:cxn>
                <a:cxn ang="0">
                  <a:pos x="2" y="4"/>
                </a:cxn>
                <a:cxn ang="0">
                  <a:pos x="2" y="2"/>
                </a:cxn>
                <a:cxn ang="0">
                  <a:pos x="0" y="0"/>
                </a:cxn>
                <a:cxn ang="0">
                  <a:pos x="2" y="0"/>
                </a:cxn>
                <a:cxn ang="0">
                  <a:pos x="4" y="0"/>
                </a:cxn>
              </a:cxnLst>
              <a:rect l="txL" t="txT" r="txR" b="txB"/>
              <a:pathLst>
                <a:path w="28" h="24">
                  <a:moveTo>
                    <a:pt x="4" y="0"/>
                  </a:moveTo>
                  <a:lnTo>
                    <a:pt x="4" y="2"/>
                  </a:lnTo>
                  <a:lnTo>
                    <a:pt x="6" y="3"/>
                  </a:lnTo>
                  <a:lnTo>
                    <a:pt x="8" y="5"/>
                  </a:lnTo>
                  <a:lnTo>
                    <a:pt x="10" y="8"/>
                  </a:lnTo>
                  <a:lnTo>
                    <a:pt x="14" y="11"/>
                  </a:lnTo>
                  <a:lnTo>
                    <a:pt x="18" y="13"/>
                  </a:lnTo>
                  <a:lnTo>
                    <a:pt x="22" y="17"/>
                  </a:lnTo>
                  <a:lnTo>
                    <a:pt x="27" y="21"/>
                  </a:lnTo>
                  <a:lnTo>
                    <a:pt x="22" y="23"/>
                  </a:lnTo>
                  <a:lnTo>
                    <a:pt x="18" y="19"/>
                  </a:lnTo>
                  <a:lnTo>
                    <a:pt x="14" y="15"/>
                  </a:lnTo>
                  <a:lnTo>
                    <a:pt x="10" y="13"/>
                  </a:lnTo>
                  <a:lnTo>
                    <a:pt x="8" y="10"/>
                  </a:lnTo>
                  <a:lnTo>
                    <a:pt x="4" y="7"/>
                  </a:lnTo>
                  <a:lnTo>
                    <a:pt x="2" y="4"/>
                  </a:lnTo>
                  <a:lnTo>
                    <a:pt x="2" y="2"/>
                  </a:lnTo>
                  <a:lnTo>
                    <a:pt x="0" y="0"/>
                  </a:lnTo>
                  <a:lnTo>
                    <a:pt x="2" y="0"/>
                  </a:lnTo>
                  <a:lnTo>
                    <a:pt x="4" y="0"/>
                  </a:lnTo>
                </a:path>
              </a:pathLst>
            </a:custGeom>
            <a:solidFill>
              <a:srgbClr val="FF0000">
                <a:alpha val="100000"/>
              </a:srgbClr>
            </a:solidFill>
            <a:ln w="12700">
              <a:noFill/>
            </a:ln>
          </p:spPr>
          <p:txBody>
            <a:bodyPr/>
            <a:p>
              <a:endParaRPr lang="en-US"/>
            </a:p>
          </p:txBody>
        </p:sp>
        <p:sp>
          <p:nvSpPr>
            <p:cNvPr id="33824" name="Freeform 61"/>
            <p:cNvSpPr/>
            <p:nvPr/>
          </p:nvSpPr>
          <p:spPr>
            <a:xfrm>
              <a:off x="4447" y="3882"/>
              <a:ext cx="33" cy="18"/>
            </a:xfrm>
            <a:custGeom>
              <a:avLst/>
              <a:gdLst>
                <a:gd name="txL" fmla="*/ 0 w 33"/>
                <a:gd name="txT" fmla="*/ 0 h 18"/>
                <a:gd name="txR" fmla="*/ 33 w 33"/>
                <a:gd name="txB" fmla="*/ 18 h 18"/>
              </a:gdLst>
              <a:ahLst/>
              <a:cxnLst>
                <a:cxn ang="0">
                  <a:pos x="32" y="3"/>
                </a:cxn>
                <a:cxn ang="0">
                  <a:pos x="25" y="3"/>
                </a:cxn>
                <a:cxn ang="0">
                  <a:pos x="20" y="3"/>
                </a:cxn>
                <a:cxn ang="0">
                  <a:pos x="13" y="3"/>
                </a:cxn>
                <a:cxn ang="0">
                  <a:pos x="10" y="5"/>
                </a:cxn>
                <a:cxn ang="0">
                  <a:pos x="6" y="7"/>
                </a:cxn>
                <a:cxn ang="0">
                  <a:pos x="5" y="8"/>
                </a:cxn>
                <a:cxn ang="0">
                  <a:pos x="3" y="13"/>
                </a:cxn>
                <a:cxn ang="0">
                  <a:pos x="3" y="17"/>
                </a:cxn>
                <a:cxn ang="0">
                  <a:pos x="0" y="17"/>
                </a:cxn>
                <a:cxn ang="0">
                  <a:pos x="0" y="11"/>
                </a:cxn>
                <a:cxn ang="0">
                  <a:pos x="1" y="7"/>
                </a:cxn>
                <a:cxn ang="0">
                  <a:pos x="5" y="3"/>
                </a:cxn>
                <a:cxn ang="0">
                  <a:pos x="10" y="1"/>
                </a:cxn>
                <a:cxn ang="0">
                  <a:pos x="13" y="1"/>
                </a:cxn>
                <a:cxn ang="0">
                  <a:pos x="20" y="0"/>
                </a:cxn>
                <a:cxn ang="0">
                  <a:pos x="25" y="0"/>
                </a:cxn>
                <a:cxn ang="0">
                  <a:pos x="32" y="0"/>
                </a:cxn>
                <a:cxn ang="0">
                  <a:pos x="32" y="3"/>
                </a:cxn>
              </a:cxnLst>
              <a:rect l="txL" t="txT" r="txR" b="txB"/>
              <a:pathLst>
                <a:path w="33" h="18">
                  <a:moveTo>
                    <a:pt x="32" y="3"/>
                  </a:moveTo>
                  <a:lnTo>
                    <a:pt x="25" y="3"/>
                  </a:lnTo>
                  <a:lnTo>
                    <a:pt x="20" y="3"/>
                  </a:lnTo>
                  <a:lnTo>
                    <a:pt x="13" y="3"/>
                  </a:lnTo>
                  <a:lnTo>
                    <a:pt x="10" y="5"/>
                  </a:lnTo>
                  <a:lnTo>
                    <a:pt x="6" y="7"/>
                  </a:lnTo>
                  <a:lnTo>
                    <a:pt x="5" y="8"/>
                  </a:lnTo>
                  <a:lnTo>
                    <a:pt x="3" y="13"/>
                  </a:lnTo>
                  <a:lnTo>
                    <a:pt x="3" y="17"/>
                  </a:lnTo>
                  <a:lnTo>
                    <a:pt x="0" y="17"/>
                  </a:lnTo>
                  <a:lnTo>
                    <a:pt x="0" y="11"/>
                  </a:lnTo>
                  <a:lnTo>
                    <a:pt x="1" y="7"/>
                  </a:lnTo>
                  <a:lnTo>
                    <a:pt x="5" y="3"/>
                  </a:lnTo>
                  <a:lnTo>
                    <a:pt x="10" y="1"/>
                  </a:lnTo>
                  <a:lnTo>
                    <a:pt x="13" y="1"/>
                  </a:lnTo>
                  <a:lnTo>
                    <a:pt x="20" y="0"/>
                  </a:lnTo>
                  <a:lnTo>
                    <a:pt x="25" y="0"/>
                  </a:lnTo>
                  <a:lnTo>
                    <a:pt x="32" y="0"/>
                  </a:lnTo>
                  <a:lnTo>
                    <a:pt x="32" y="3"/>
                  </a:lnTo>
                </a:path>
              </a:pathLst>
            </a:custGeom>
            <a:solidFill>
              <a:srgbClr val="FF0000">
                <a:alpha val="100000"/>
              </a:srgbClr>
            </a:solidFill>
            <a:ln w="12700">
              <a:noFill/>
            </a:ln>
          </p:spPr>
          <p:txBody>
            <a:bodyPr/>
            <a:p>
              <a:endParaRPr lang="en-US"/>
            </a:p>
          </p:txBody>
        </p:sp>
        <p:sp>
          <p:nvSpPr>
            <p:cNvPr id="33825" name="Freeform 62"/>
            <p:cNvSpPr/>
            <p:nvPr/>
          </p:nvSpPr>
          <p:spPr>
            <a:xfrm>
              <a:off x="4487" y="3879"/>
              <a:ext cx="92" cy="18"/>
            </a:xfrm>
            <a:custGeom>
              <a:avLst/>
              <a:gdLst>
                <a:gd name="txL" fmla="*/ 0 w 92"/>
                <a:gd name="txT" fmla="*/ 0 h 18"/>
                <a:gd name="txR" fmla="*/ 92 w 92"/>
                <a:gd name="txB" fmla="*/ 18 h 18"/>
              </a:gdLst>
              <a:ahLst/>
              <a:cxnLst>
                <a:cxn ang="0">
                  <a:pos x="91" y="17"/>
                </a:cxn>
                <a:cxn ang="0">
                  <a:pos x="0" y="17"/>
                </a:cxn>
                <a:cxn ang="0">
                  <a:pos x="0" y="0"/>
                </a:cxn>
                <a:cxn ang="0">
                  <a:pos x="91" y="0"/>
                </a:cxn>
                <a:cxn ang="0">
                  <a:pos x="91" y="17"/>
                </a:cxn>
              </a:cxnLst>
              <a:rect l="txL" t="txT" r="txR" b="txB"/>
              <a:pathLst>
                <a:path w="92" h="18">
                  <a:moveTo>
                    <a:pt x="91" y="17"/>
                  </a:moveTo>
                  <a:lnTo>
                    <a:pt x="0" y="17"/>
                  </a:lnTo>
                  <a:lnTo>
                    <a:pt x="0" y="0"/>
                  </a:lnTo>
                  <a:lnTo>
                    <a:pt x="91" y="0"/>
                  </a:lnTo>
                  <a:lnTo>
                    <a:pt x="91" y="17"/>
                  </a:lnTo>
                </a:path>
              </a:pathLst>
            </a:custGeom>
            <a:solidFill>
              <a:srgbClr val="FF0000">
                <a:alpha val="100000"/>
              </a:srgbClr>
            </a:solidFill>
            <a:ln w="12700">
              <a:noFill/>
            </a:ln>
          </p:spPr>
          <p:txBody>
            <a:bodyPr/>
            <a:p>
              <a:endParaRPr lang="en-US"/>
            </a:p>
          </p:txBody>
        </p:sp>
        <p:sp>
          <p:nvSpPr>
            <p:cNvPr id="33826" name="Freeform 63"/>
            <p:cNvSpPr/>
            <p:nvPr/>
          </p:nvSpPr>
          <p:spPr>
            <a:xfrm>
              <a:off x="4586" y="3882"/>
              <a:ext cx="28" cy="19"/>
            </a:xfrm>
            <a:custGeom>
              <a:avLst/>
              <a:gdLst>
                <a:gd name="txL" fmla="*/ 0 w 28"/>
                <a:gd name="txT" fmla="*/ 0 h 19"/>
                <a:gd name="txR" fmla="*/ 28 w 28"/>
                <a:gd name="txB" fmla="*/ 19 h 19"/>
              </a:gdLst>
              <a:ahLst/>
              <a:cxnLst>
                <a:cxn ang="0">
                  <a:pos x="21" y="18"/>
                </a:cxn>
                <a:cxn ang="0">
                  <a:pos x="21" y="15"/>
                </a:cxn>
                <a:cxn ang="0">
                  <a:pos x="21" y="12"/>
                </a:cxn>
                <a:cxn ang="0">
                  <a:pos x="18" y="8"/>
                </a:cxn>
                <a:cxn ang="0">
                  <a:pos x="16" y="7"/>
                </a:cxn>
                <a:cxn ang="0">
                  <a:pos x="13" y="4"/>
                </a:cxn>
                <a:cxn ang="0">
                  <a:pos x="8" y="4"/>
                </a:cxn>
                <a:cxn ang="0">
                  <a:pos x="5" y="2"/>
                </a:cxn>
                <a:cxn ang="0">
                  <a:pos x="0" y="2"/>
                </a:cxn>
                <a:cxn ang="0">
                  <a:pos x="0" y="0"/>
                </a:cxn>
                <a:cxn ang="0">
                  <a:pos x="5" y="0"/>
                </a:cxn>
                <a:cxn ang="0">
                  <a:pos x="10" y="1"/>
                </a:cxn>
                <a:cxn ang="0">
                  <a:pos x="15" y="3"/>
                </a:cxn>
                <a:cxn ang="0">
                  <a:pos x="18" y="4"/>
                </a:cxn>
                <a:cxn ang="0">
                  <a:pos x="21" y="7"/>
                </a:cxn>
                <a:cxn ang="0">
                  <a:pos x="25" y="11"/>
                </a:cxn>
                <a:cxn ang="0">
                  <a:pos x="25" y="14"/>
                </a:cxn>
                <a:cxn ang="0">
                  <a:pos x="27" y="18"/>
                </a:cxn>
                <a:cxn ang="0">
                  <a:pos x="21" y="18"/>
                </a:cxn>
              </a:cxnLst>
              <a:rect l="txL" t="txT" r="txR" b="txB"/>
              <a:pathLst>
                <a:path w="28" h="19">
                  <a:moveTo>
                    <a:pt x="21" y="18"/>
                  </a:moveTo>
                  <a:lnTo>
                    <a:pt x="21" y="15"/>
                  </a:lnTo>
                  <a:lnTo>
                    <a:pt x="21" y="12"/>
                  </a:lnTo>
                  <a:lnTo>
                    <a:pt x="18" y="8"/>
                  </a:lnTo>
                  <a:lnTo>
                    <a:pt x="16" y="7"/>
                  </a:lnTo>
                  <a:lnTo>
                    <a:pt x="13" y="4"/>
                  </a:lnTo>
                  <a:lnTo>
                    <a:pt x="8" y="4"/>
                  </a:lnTo>
                  <a:lnTo>
                    <a:pt x="5" y="2"/>
                  </a:lnTo>
                  <a:lnTo>
                    <a:pt x="0" y="2"/>
                  </a:lnTo>
                  <a:lnTo>
                    <a:pt x="0" y="0"/>
                  </a:lnTo>
                  <a:lnTo>
                    <a:pt x="5" y="0"/>
                  </a:lnTo>
                  <a:lnTo>
                    <a:pt x="10" y="1"/>
                  </a:lnTo>
                  <a:lnTo>
                    <a:pt x="15" y="3"/>
                  </a:lnTo>
                  <a:lnTo>
                    <a:pt x="18" y="4"/>
                  </a:lnTo>
                  <a:lnTo>
                    <a:pt x="21" y="7"/>
                  </a:lnTo>
                  <a:lnTo>
                    <a:pt x="25" y="11"/>
                  </a:lnTo>
                  <a:lnTo>
                    <a:pt x="25" y="14"/>
                  </a:lnTo>
                  <a:lnTo>
                    <a:pt x="27" y="18"/>
                  </a:lnTo>
                  <a:lnTo>
                    <a:pt x="21" y="18"/>
                  </a:lnTo>
                </a:path>
              </a:pathLst>
            </a:custGeom>
            <a:solidFill>
              <a:srgbClr val="FF0000">
                <a:alpha val="100000"/>
              </a:srgbClr>
            </a:solidFill>
            <a:ln w="12700">
              <a:noFill/>
            </a:ln>
          </p:spPr>
          <p:txBody>
            <a:bodyPr/>
            <a:p>
              <a:endParaRPr lang="en-US"/>
            </a:p>
          </p:txBody>
        </p:sp>
        <p:sp>
          <p:nvSpPr>
            <p:cNvPr id="33827" name="Freeform 64"/>
            <p:cNvSpPr/>
            <p:nvPr/>
          </p:nvSpPr>
          <p:spPr>
            <a:xfrm>
              <a:off x="4613" y="3907"/>
              <a:ext cx="28" cy="105"/>
            </a:xfrm>
            <a:custGeom>
              <a:avLst/>
              <a:gdLst>
                <a:gd name="txL" fmla="*/ 0 w 28"/>
                <a:gd name="txT" fmla="*/ 0 h 105"/>
                <a:gd name="txR" fmla="*/ 28 w 28"/>
                <a:gd name="txB" fmla="*/ 105 h 105"/>
              </a:gdLst>
              <a:ahLst/>
              <a:cxnLst>
                <a:cxn ang="0">
                  <a:pos x="0" y="104"/>
                </a:cxn>
                <a:cxn ang="0">
                  <a:pos x="0" y="0"/>
                </a:cxn>
                <a:cxn ang="0">
                  <a:pos x="27" y="0"/>
                </a:cxn>
                <a:cxn ang="0">
                  <a:pos x="27" y="104"/>
                </a:cxn>
                <a:cxn ang="0">
                  <a:pos x="0" y="104"/>
                </a:cxn>
              </a:cxnLst>
              <a:rect l="txL" t="txT" r="txR" b="txB"/>
              <a:pathLst>
                <a:path w="28" h="105">
                  <a:moveTo>
                    <a:pt x="0" y="104"/>
                  </a:moveTo>
                  <a:lnTo>
                    <a:pt x="0" y="0"/>
                  </a:lnTo>
                  <a:lnTo>
                    <a:pt x="27" y="0"/>
                  </a:lnTo>
                  <a:lnTo>
                    <a:pt x="27" y="104"/>
                  </a:lnTo>
                  <a:lnTo>
                    <a:pt x="0" y="104"/>
                  </a:lnTo>
                </a:path>
              </a:pathLst>
            </a:custGeom>
            <a:solidFill>
              <a:srgbClr val="FF0000">
                <a:alpha val="100000"/>
              </a:srgbClr>
            </a:solidFill>
            <a:ln w="12700">
              <a:noFill/>
            </a:ln>
          </p:spPr>
          <p:txBody>
            <a:bodyPr/>
            <a:p>
              <a:endParaRPr lang="en-US"/>
            </a:p>
          </p:txBody>
        </p:sp>
        <p:sp>
          <p:nvSpPr>
            <p:cNvPr id="33828" name="Freeform 65"/>
            <p:cNvSpPr/>
            <p:nvPr/>
          </p:nvSpPr>
          <p:spPr>
            <a:xfrm>
              <a:off x="4597" y="4017"/>
              <a:ext cx="27" cy="19"/>
            </a:xfrm>
            <a:custGeom>
              <a:avLst/>
              <a:gdLst>
                <a:gd name="txL" fmla="*/ 0 w 27"/>
                <a:gd name="txT" fmla="*/ 0 h 19"/>
                <a:gd name="txR" fmla="*/ 27 w 27"/>
                <a:gd name="txB" fmla="*/ 19 h 19"/>
              </a:gdLst>
              <a:ahLst/>
              <a:cxnLst>
                <a:cxn ang="0">
                  <a:pos x="2" y="11"/>
                </a:cxn>
                <a:cxn ang="0">
                  <a:pos x="10" y="13"/>
                </a:cxn>
                <a:cxn ang="0">
                  <a:pos x="13" y="16"/>
                </a:cxn>
                <a:cxn ang="0">
                  <a:pos x="15" y="15"/>
                </a:cxn>
                <a:cxn ang="0">
                  <a:pos x="18" y="13"/>
                </a:cxn>
                <a:cxn ang="0">
                  <a:pos x="20" y="10"/>
                </a:cxn>
                <a:cxn ang="0">
                  <a:pos x="20" y="8"/>
                </a:cxn>
                <a:cxn ang="0">
                  <a:pos x="20" y="3"/>
                </a:cxn>
                <a:cxn ang="0">
                  <a:pos x="20" y="0"/>
                </a:cxn>
                <a:cxn ang="0">
                  <a:pos x="26" y="0"/>
                </a:cxn>
                <a:cxn ang="0">
                  <a:pos x="26" y="3"/>
                </a:cxn>
                <a:cxn ang="0">
                  <a:pos x="23" y="8"/>
                </a:cxn>
                <a:cxn ang="0">
                  <a:pos x="23" y="10"/>
                </a:cxn>
                <a:cxn ang="0">
                  <a:pos x="23" y="13"/>
                </a:cxn>
                <a:cxn ang="0">
                  <a:pos x="20" y="17"/>
                </a:cxn>
                <a:cxn ang="0">
                  <a:pos x="13" y="18"/>
                </a:cxn>
                <a:cxn ang="0">
                  <a:pos x="7" y="17"/>
                </a:cxn>
                <a:cxn ang="0">
                  <a:pos x="0" y="13"/>
                </a:cxn>
                <a:cxn ang="0">
                  <a:pos x="2" y="11"/>
                </a:cxn>
              </a:cxnLst>
              <a:rect l="txL" t="txT" r="txR" b="txB"/>
              <a:pathLst>
                <a:path w="27" h="19">
                  <a:moveTo>
                    <a:pt x="2" y="11"/>
                  </a:moveTo>
                  <a:lnTo>
                    <a:pt x="10" y="13"/>
                  </a:lnTo>
                  <a:lnTo>
                    <a:pt x="13" y="16"/>
                  </a:lnTo>
                  <a:lnTo>
                    <a:pt x="15" y="15"/>
                  </a:lnTo>
                  <a:lnTo>
                    <a:pt x="18" y="13"/>
                  </a:lnTo>
                  <a:lnTo>
                    <a:pt x="20" y="10"/>
                  </a:lnTo>
                  <a:lnTo>
                    <a:pt x="20" y="8"/>
                  </a:lnTo>
                  <a:lnTo>
                    <a:pt x="20" y="3"/>
                  </a:lnTo>
                  <a:lnTo>
                    <a:pt x="20" y="0"/>
                  </a:lnTo>
                  <a:lnTo>
                    <a:pt x="26" y="0"/>
                  </a:lnTo>
                  <a:lnTo>
                    <a:pt x="26" y="3"/>
                  </a:lnTo>
                  <a:lnTo>
                    <a:pt x="23" y="8"/>
                  </a:lnTo>
                  <a:lnTo>
                    <a:pt x="23" y="10"/>
                  </a:lnTo>
                  <a:lnTo>
                    <a:pt x="23" y="13"/>
                  </a:lnTo>
                  <a:lnTo>
                    <a:pt x="20" y="17"/>
                  </a:lnTo>
                  <a:lnTo>
                    <a:pt x="13" y="18"/>
                  </a:lnTo>
                  <a:lnTo>
                    <a:pt x="7" y="17"/>
                  </a:lnTo>
                  <a:lnTo>
                    <a:pt x="0" y="13"/>
                  </a:lnTo>
                  <a:lnTo>
                    <a:pt x="2" y="11"/>
                  </a:lnTo>
                </a:path>
              </a:pathLst>
            </a:custGeom>
            <a:solidFill>
              <a:srgbClr val="FF0000">
                <a:alpha val="100000"/>
              </a:srgbClr>
            </a:solidFill>
            <a:ln w="12700">
              <a:noFill/>
            </a:ln>
          </p:spPr>
          <p:txBody>
            <a:bodyPr/>
            <a:p>
              <a:endParaRPr lang="en-US"/>
            </a:p>
          </p:txBody>
        </p:sp>
        <p:sp>
          <p:nvSpPr>
            <p:cNvPr id="33829" name="Freeform 66"/>
            <p:cNvSpPr/>
            <p:nvPr/>
          </p:nvSpPr>
          <p:spPr>
            <a:xfrm>
              <a:off x="4211" y="3884"/>
              <a:ext cx="163" cy="149"/>
            </a:xfrm>
            <a:custGeom>
              <a:avLst/>
              <a:gdLst>
                <a:gd name="txL" fmla="*/ 0 w 163"/>
                <a:gd name="txT" fmla="*/ 0 h 149"/>
                <a:gd name="txR" fmla="*/ 163 w 163"/>
                <a:gd name="txB" fmla="*/ 149 h 149"/>
              </a:gdLst>
              <a:ahLst/>
              <a:cxnLst>
                <a:cxn ang="0">
                  <a:pos x="20" y="142"/>
                </a:cxn>
                <a:cxn ang="0">
                  <a:pos x="21" y="141"/>
                </a:cxn>
                <a:cxn ang="0">
                  <a:pos x="25" y="138"/>
                </a:cxn>
                <a:cxn ang="0">
                  <a:pos x="32" y="134"/>
                </a:cxn>
                <a:cxn ang="0">
                  <a:pos x="38" y="127"/>
                </a:cxn>
                <a:cxn ang="0">
                  <a:pos x="45" y="120"/>
                </a:cxn>
                <a:cxn ang="0">
                  <a:pos x="55" y="111"/>
                </a:cxn>
                <a:cxn ang="0">
                  <a:pos x="67" y="102"/>
                </a:cxn>
                <a:cxn ang="0">
                  <a:pos x="75" y="94"/>
                </a:cxn>
                <a:cxn ang="0">
                  <a:pos x="86" y="85"/>
                </a:cxn>
                <a:cxn ang="0">
                  <a:pos x="97" y="75"/>
                </a:cxn>
                <a:cxn ang="0">
                  <a:pos x="108" y="66"/>
                </a:cxn>
                <a:cxn ang="0">
                  <a:pos x="116" y="59"/>
                </a:cxn>
                <a:cxn ang="0">
                  <a:pos x="124" y="52"/>
                </a:cxn>
                <a:cxn ang="0">
                  <a:pos x="129" y="47"/>
                </a:cxn>
                <a:cxn ang="0">
                  <a:pos x="135" y="42"/>
                </a:cxn>
                <a:cxn ang="0">
                  <a:pos x="138" y="40"/>
                </a:cxn>
                <a:cxn ang="0">
                  <a:pos x="141" y="36"/>
                </a:cxn>
                <a:cxn ang="0">
                  <a:pos x="148" y="32"/>
                </a:cxn>
                <a:cxn ang="0">
                  <a:pos x="151" y="28"/>
                </a:cxn>
                <a:cxn ang="0">
                  <a:pos x="155" y="24"/>
                </a:cxn>
                <a:cxn ang="0">
                  <a:pos x="156" y="22"/>
                </a:cxn>
                <a:cxn ang="0">
                  <a:pos x="160" y="18"/>
                </a:cxn>
                <a:cxn ang="0">
                  <a:pos x="162" y="15"/>
                </a:cxn>
                <a:cxn ang="0">
                  <a:pos x="162" y="13"/>
                </a:cxn>
                <a:cxn ang="0">
                  <a:pos x="162" y="9"/>
                </a:cxn>
                <a:cxn ang="0">
                  <a:pos x="158" y="5"/>
                </a:cxn>
                <a:cxn ang="0">
                  <a:pos x="156" y="3"/>
                </a:cxn>
                <a:cxn ang="0">
                  <a:pos x="151" y="1"/>
                </a:cxn>
                <a:cxn ang="0">
                  <a:pos x="146" y="0"/>
                </a:cxn>
                <a:cxn ang="0">
                  <a:pos x="140" y="0"/>
                </a:cxn>
                <a:cxn ang="0">
                  <a:pos x="131" y="0"/>
                </a:cxn>
                <a:cxn ang="0">
                  <a:pos x="124" y="0"/>
                </a:cxn>
                <a:cxn ang="0">
                  <a:pos x="32" y="0"/>
                </a:cxn>
                <a:cxn ang="0">
                  <a:pos x="25" y="0"/>
                </a:cxn>
                <a:cxn ang="0">
                  <a:pos x="18" y="1"/>
                </a:cxn>
                <a:cxn ang="0">
                  <a:pos x="13" y="3"/>
                </a:cxn>
                <a:cxn ang="0">
                  <a:pos x="10" y="5"/>
                </a:cxn>
                <a:cxn ang="0">
                  <a:pos x="5" y="9"/>
                </a:cxn>
                <a:cxn ang="0">
                  <a:pos x="3" y="12"/>
                </a:cxn>
                <a:cxn ang="0">
                  <a:pos x="1" y="16"/>
                </a:cxn>
                <a:cxn ang="0">
                  <a:pos x="0" y="22"/>
                </a:cxn>
                <a:cxn ang="0">
                  <a:pos x="0" y="127"/>
                </a:cxn>
                <a:cxn ang="0">
                  <a:pos x="0" y="132"/>
                </a:cxn>
                <a:cxn ang="0">
                  <a:pos x="0" y="136"/>
                </a:cxn>
                <a:cxn ang="0">
                  <a:pos x="1" y="140"/>
                </a:cxn>
                <a:cxn ang="0">
                  <a:pos x="3" y="145"/>
                </a:cxn>
                <a:cxn ang="0">
                  <a:pos x="5" y="147"/>
                </a:cxn>
                <a:cxn ang="0">
                  <a:pos x="8" y="148"/>
                </a:cxn>
                <a:cxn ang="0">
                  <a:pos x="13" y="147"/>
                </a:cxn>
                <a:cxn ang="0">
                  <a:pos x="20" y="142"/>
                </a:cxn>
              </a:cxnLst>
              <a:rect l="txL" t="txT" r="txR" b="txB"/>
              <a:pathLst>
                <a:path w="163" h="149">
                  <a:moveTo>
                    <a:pt x="20" y="142"/>
                  </a:moveTo>
                  <a:lnTo>
                    <a:pt x="21" y="141"/>
                  </a:lnTo>
                  <a:lnTo>
                    <a:pt x="25" y="138"/>
                  </a:lnTo>
                  <a:lnTo>
                    <a:pt x="32" y="134"/>
                  </a:lnTo>
                  <a:lnTo>
                    <a:pt x="38" y="127"/>
                  </a:lnTo>
                  <a:lnTo>
                    <a:pt x="45" y="120"/>
                  </a:lnTo>
                  <a:lnTo>
                    <a:pt x="55" y="111"/>
                  </a:lnTo>
                  <a:lnTo>
                    <a:pt x="67" y="102"/>
                  </a:lnTo>
                  <a:lnTo>
                    <a:pt x="75" y="94"/>
                  </a:lnTo>
                  <a:lnTo>
                    <a:pt x="86" y="85"/>
                  </a:lnTo>
                  <a:lnTo>
                    <a:pt x="97" y="75"/>
                  </a:lnTo>
                  <a:lnTo>
                    <a:pt x="108" y="66"/>
                  </a:lnTo>
                  <a:lnTo>
                    <a:pt x="116" y="59"/>
                  </a:lnTo>
                  <a:lnTo>
                    <a:pt x="124" y="52"/>
                  </a:lnTo>
                  <a:lnTo>
                    <a:pt x="129" y="47"/>
                  </a:lnTo>
                  <a:lnTo>
                    <a:pt x="135" y="42"/>
                  </a:lnTo>
                  <a:lnTo>
                    <a:pt x="138" y="40"/>
                  </a:lnTo>
                  <a:lnTo>
                    <a:pt x="141" y="36"/>
                  </a:lnTo>
                  <a:lnTo>
                    <a:pt x="148" y="32"/>
                  </a:lnTo>
                  <a:lnTo>
                    <a:pt x="151" y="28"/>
                  </a:lnTo>
                  <a:lnTo>
                    <a:pt x="155" y="24"/>
                  </a:lnTo>
                  <a:lnTo>
                    <a:pt x="156" y="22"/>
                  </a:lnTo>
                  <a:lnTo>
                    <a:pt x="160" y="18"/>
                  </a:lnTo>
                  <a:lnTo>
                    <a:pt x="162" y="15"/>
                  </a:lnTo>
                  <a:lnTo>
                    <a:pt x="162" y="13"/>
                  </a:lnTo>
                  <a:lnTo>
                    <a:pt x="162" y="9"/>
                  </a:lnTo>
                  <a:lnTo>
                    <a:pt x="158" y="5"/>
                  </a:lnTo>
                  <a:lnTo>
                    <a:pt x="156" y="3"/>
                  </a:lnTo>
                  <a:lnTo>
                    <a:pt x="151" y="1"/>
                  </a:lnTo>
                  <a:lnTo>
                    <a:pt x="146" y="0"/>
                  </a:lnTo>
                  <a:lnTo>
                    <a:pt x="140" y="0"/>
                  </a:lnTo>
                  <a:lnTo>
                    <a:pt x="131" y="0"/>
                  </a:lnTo>
                  <a:lnTo>
                    <a:pt x="124" y="0"/>
                  </a:lnTo>
                  <a:lnTo>
                    <a:pt x="32" y="0"/>
                  </a:lnTo>
                  <a:lnTo>
                    <a:pt x="25" y="0"/>
                  </a:lnTo>
                  <a:lnTo>
                    <a:pt x="18" y="1"/>
                  </a:lnTo>
                  <a:lnTo>
                    <a:pt x="13" y="3"/>
                  </a:lnTo>
                  <a:lnTo>
                    <a:pt x="10" y="5"/>
                  </a:lnTo>
                  <a:lnTo>
                    <a:pt x="5" y="9"/>
                  </a:lnTo>
                  <a:lnTo>
                    <a:pt x="3" y="12"/>
                  </a:lnTo>
                  <a:lnTo>
                    <a:pt x="1" y="16"/>
                  </a:lnTo>
                  <a:lnTo>
                    <a:pt x="0" y="22"/>
                  </a:lnTo>
                  <a:lnTo>
                    <a:pt x="0" y="127"/>
                  </a:lnTo>
                  <a:lnTo>
                    <a:pt x="0" y="132"/>
                  </a:lnTo>
                  <a:lnTo>
                    <a:pt x="0" y="136"/>
                  </a:lnTo>
                  <a:lnTo>
                    <a:pt x="1" y="140"/>
                  </a:lnTo>
                  <a:lnTo>
                    <a:pt x="3" y="145"/>
                  </a:lnTo>
                  <a:lnTo>
                    <a:pt x="5" y="147"/>
                  </a:lnTo>
                  <a:lnTo>
                    <a:pt x="8" y="148"/>
                  </a:lnTo>
                  <a:lnTo>
                    <a:pt x="13" y="147"/>
                  </a:lnTo>
                  <a:lnTo>
                    <a:pt x="20" y="142"/>
                  </a:lnTo>
                </a:path>
              </a:pathLst>
            </a:custGeom>
            <a:solidFill>
              <a:srgbClr val="FF0000">
                <a:alpha val="100000"/>
              </a:srgbClr>
            </a:solidFill>
            <a:ln w="12700">
              <a:noFill/>
            </a:ln>
          </p:spPr>
          <p:txBody>
            <a:bodyPr/>
            <a:p>
              <a:endParaRPr lang="en-US"/>
            </a:p>
          </p:txBody>
        </p:sp>
        <p:sp>
          <p:nvSpPr>
            <p:cNvPr id="33830" name="Freeform 67"/>
            <p:cNvSpPr/>
            <p:nvPr/>
          </p:nvSpPr>
          <p:spPr>
            <a:xfrm>
              <a:off x="4231" y="3925"/>
              <a:ext cx="119" cy="104"/>
            </a:xfrm>
            <a:custGeom>
              <a:avLst/>
              <a:gdLst>
                <a:gd name="txL" fmla="*/ 0 w 119"/>
                <a:gd name="txT" fmla="*/ 0 h 104"/>
                <a:gd name="txR" fmla="*/ 119 w 119"/>
                <a:gd name="txB" fmla="*/ 104 h 104"/>
              </a:gdLst>
              <a:ahLst/>
              <a:cxnLst>
                <a:cxn ang="0">
                  <a:pos x="118" y="2"/>
                </a:cxn>
                <a:cxn ang="0">
                  <a:pos x="114" y="4"/>
                </a:cxn>
                <a:cxn ang="0">
                  <a:pos x="111" y="9"/>
                </a:cxn>
                <a:cxn ang="0">
                  <a:pos x="106" y="13"/>
                </a:cxn>
                <a:cxn ang="0">
                  <a:pos x="97" y="20"/>
                </a:cxn>
                <a:cxn ang="0">
                  <a:pos x="89" y="27"/>
                </a:cxn>
                <a:cxn ang="0">
                  <a:pos x="79" y="36"/>
                </a:cxn>
                <a:cxn ang="0">
                  <a:pos x="69" y="45"/>
                </a:cxn>
                <a:cxn ang="0">
                  <a:pos x="59" y="55"/>
                </a:cxn>
                <a:cxn ang="0">
                  <a:pos x="48" y="62"/>
                </a:cxn>
                <a:cxn ang="0">
                  <a:pos x="37" y="72"/>
                </a:cxn>
                <a:cxn ang="0">
                  <a:pos x="28" y="80"/>
                </a:cxn>
                <a:cxn ang="0">
                  <a:pos x="20" y="88"/>
                </a:cxn>
                <a:cxn ang="0">
                  <a:pos x="13" y="94"/>
                </a:cxn>
                <a:cxn ang="0">
                  <a:pos x="8" y="99"/>
                </a:cxn>
                <a:cxn ang="0">
                  <a:pos x="3" y="102"/>
                </a:cxn>
                <a:cxn ang="0">
                  <a:pos x="3" y="103"/>
                </a:cxn>
                <a:cxn ang="0">
                  <a:pos x="0" y="101"/>
                </a:cxn>
                <a:cxn ang="0">
                  <a:pos x="1" y="100"/>
                </a:cxn>
                <a:cxn ang="0">
                  <a:pos x="3" y="96"/>
                </a:cxn>
                <a:cxn ang="0">
                  <a:pos x="10" y="92"/>
                </a:cxn>
                <a:cxn ang="0">
                  <a:pos x="16" y="85"/>
                </a:cxn>
                <a:cxn ang="0">
                  <a:pos x="25" y="78"/>
                </a:cxn>
                <a:cxn ang="0">
                  <a:pos x="35" y="70"/>
                </a:cxn>
                <a:cxn ang="0">
                  <a:pos x="43" y="60"/>
                </a:cxn>
                <a:cxn ang="0">
                  <a:pos x="55" y="53"/>
                </a:cxn>
                <a:cxn ang="0">
                  <a:pos x="65" y="43"/>
                </a:cxn>
                <a:cxn ang="0">
                  <a:pos x="74" y="34"/>
                </a:cxn>
                <a:cxn ang="0">
                  <a:pos x="85" y="26"/>
                </a:cxn>
                <a:cxn ang="0">
                  <a:pos x="94" y="18"/>
                </a:cxn>
                <a:cxn ang="0">
                  <a:pos x="101" y="11"/>
                </a:cxn>
                <a:cxn ang="0">
                  <a:pos x="107" y="7"/>
                </a:cxn>
                <a:cxn ang="0">
                  <a:pos x="112" y="2"/>
                </a:cxn>
                <a:cxn ang="0">
                  <a:pos x="114" y="0"/>
                </a:cxn>
                <a:cxn ang="0">
                  <a:pos x="118" y="2"/>
                </a:cxn>
              </a:cxnLst>
              <a:rect l="txL" t="txT" r="txR" b="txB"/>
              <a:pathLst>
                <a:path w="119" h="104">
                  <a:moveTo>
                    <a:pt x="118" y="2"/>
                  </a:moveTo>
                  <a:lnTo>
                    <a:pt x="114" y="4"/>
                  </a:lnTo>
                  <a:lnTo>
                    <a:pt x="111" y="9"/>
                  </a:lnTo>
                  <a:lnTo>
                    <a:pt x="106" y="13"/>
                  </a:lnTo>
                  <a:lnTo>
                    <a:pt x="97" y="20"/>
                  </a:lnTo>
                  <a:lnTo>
                    <a:pt x="89" y="27"/>
                  </a:lnTo>
                  <a:lnTo>
                    <a:pt x="79" y="36"/>
                  </a:lnTo>
                  <a:lnTo>
                    <a:pt x="69" y="45"/>
                  </a:lnTo>
                  <a:lnTo>
                    <a:pt x="59" y="55"/>
                  </a:lnTo>
                  <a:lnTo>
                    <a:pt x="48" y="62"/>
                  </a:lnTo>
                  <a:lnTo>
                    <a:pt x="37" y="72"/>
                  </a:lnTo>
                  <a:lnTo>
                    <a:pt x="28" y="80"/>
                  </a:lnTo>
                  <a:lnTo>
                    <a:pt x="20" y="88"/>
                  </a:lnTo>
                  <a:lnTo>
                    <a:pt x="13" y="94"/>
                  </a:lnTo>
                  <a:lnTo>
                    <a:pt x="8" y="99"/>
                  </a:lnTo>
                  <a:lnTo>
                    <a:pt x="3" y="102"/>
                  </a:lnTo>
                  <a:lnTo>
                    <a:pt x="3" y="103"/>
                  </a:lnTo>
                  <a:lnTo>
                    <a:pt x="0" y="101"/>
                  </a:lnTo>
                  <a:lnTo>
                    <a:pt x="1" y="100"/>
                  </a:lnTo>
                  <a:lnTo>
                    <a:pt x="3" y="96"/>
                  </a:lnTo>
                  <a:lnTo>
                    <a:pt x="10" y="92"/>
                  </a:lnTo>
                  <a:lnTo>
                    <a:pt x="16" y="85"/>
                  </a:lnTo>
                  <a:lnTo>
                    <a:pt x="25" y="78"/>
                  </a:lnTo>
                  <a:lnTo>
                    <a:pt x="35" y="70"/>
                  </a:lnTo>
                  <a:lnTo>
                    <a:pt x="43" y="60"/>
                  </a:lnTo>
                  <a:lnTo>
                    <a:pt x="55" y="53"/>
                  </a:lnTo>
                  <a:lnTo>
                    <a:pt x="65" y="43"/>
                  </a:lnTo>
                  <a:lnTo>
                    <a:pt x="74" y="34"/>
                  </a:lnTo>
                  <a:lnTo>
                    <a:pt x="85" y="26"/>
                  </a:lnTo>
                  <a:lnTo>
                    <a:pt x="94" y="18"/>
                  </a:lnTo>
                  <a:lnTo>
                    <a:pt x="101" y="11"/>
                  </a:lnTo>
                  <a:lnTo>
                    <a:pt x="107" y="7"/>
                  </a:lnTo>
                  <a:lnTo>
                    <a:pt x="112" y="2"/>
                  </a:lnTo>
                  <a:lnTo>
                    <a:pt x="114" y="0"/>
                  </a:lnTo>
                  <a:lnTo>
                    <a:pt x="118" y="2"/>
                  </a:lnTo>
                </a:path>
              </a:pathLst>
            </a:custGeom>
            <a:solidFill>
              <a:srgbClr val="FF0000">
                <a:alpha val="100000"/>
              </a:srgbClr>
            </a:solidFill>
            <a:ln w="12700">
              <a:noFill/>
            </a:ln>
          </p:spPr>
          <p:txBody>
            <a:bodyPr/>
            <a:p>
              <a:endParaRPr lang="en-US"/>
            </a:p>
          </p:txBody>
        </p:sp>
        <p:sp>
          <p:nvSpPr>
            <p:cNvPr id="33831" name="Freeform 68"/>
            <p:cNvSpPr/>
            <p:nvPr/>
          </p:nvSpPr>
          <p:spPr>
            <a:xfrm>
              <a:off x="4353" y="3898"/>
              <a:ext cx="27" cy="24"/>
            </a:xfrm>
            <a:custGeom>
              <a:avLst/>
              <a:gdLst>
                <a:gd name="txL" fmla="*/ 0 w 27"/>
                <a:gd name="txT" fmla="*/ 0 h 24"/>
                <a:gd name="txR" fmla="*/ 27 w 27"/>
                <a:gd name="txB" fmla="*/ 24 h 24"/>
              </a:gdLst>
              <a:ahLst/>
              <a:cxnLst>
                <a:cxn ang="0">
                  <a:pos x="26" y="0"/>
                </a:cxn>
                <a:cxn ang="0">
                  <a:pos x="24" y="2"/>
                </a:cxn>
                <a:cxn ang="0">
                  <a:pos x="24" y="4"/>
                </a:cxn>
                <a:cxn ang="0">
                  <a:pos x="22" y="7"/>
                </a:cxn>
                <a:cxn ang="0">
                  <a:pos x="20" y="10"/>
                </a:cxn>
                <a:cxn ang="0">
                  <a:pos x="16" y="13"/>
                </a:cxn>
                <a:cxn ang="0">
                  <a:pos x="13" y="15"/>
                </a:cxn>
                <a:cxn ang="0">
                  <a:pos x="9" y="19"/>
                </a:cxn>
                <a:cxn ang="0">
                  <a:pos x="3" y="23"/>
                </a:cxn>
                <a:cxn ang="0">
                  <a:pos x="0" y="21"/>
                </a:cxn>
                <a:cxn ang="0">
                  <a:pos x="5" y="17"/>
                </a:cxn>
                <a:cxn ang="0">
                  <a:pos x="9" y="13"/>
                </a:cxn>
                <a:cxn ang="0">
                  <a:pos x="13" y="11"/>
                </a:cxn>
                <a:cxn ang="0">
                  <a:pos x="16" y="8"/>
                </a:cxn>
                <a:cxn ang="0">
                  <a:pos x="18" y="5"/>
                </a:cxn>
                <a:cxn ang="0">
                  <a:pos x="20" y="3"/>
                </a:cxn>
                <a:cxn ang="0">
                  <a:pos x="20" y="2"/>
                </a:cxn>
                <a:cxn ang="0">
                  <a:pos x="20" y="0"/>
                </a:cxn>
                <a:cxn ang="0">
                  <a:pos x="22" y="0"/>
                </a:cxn>
                <a:cxn ang="0">
                  <a:pos x="26" y="0"/>
                </a:cxn>
              </a:cxnLst>
              <a:rect l="txL" t="txT" r="txR" b="txB"/>
              <a:pathLst>
                <a:path w="27" h="24">
                  <a:moveTo>
                    <a:pt x="26" y="0"/>
                  </a:moveTo>
                  <a:lnTo>
                    <a:pt x="24" y="2"/>
                  </a:lnTo>
                  <a:lnTo>
                    <a:pt x="24" y="4"/>
                  </a:lnTo>
                  <a:lnTo>
                    <a:pt x="22" y="7"/>
                  </a:lnTo>
                  <a:lnTo>
                    <a:pt x="20" y="10"/>
                  </a:lnTo>
                  <a:lnTo>
                    <a:pt x="16" y="13"/>
                  </a:lnTo>
                  <a:lnTo>
                    <a:pt x="13" y="15"/>
                  </a:lnTo>
                  <a:lnTo>
                    <a:pt x="9" y="19"/>
                  </a:lnTo>
                  <a:lnTo>
                    <a:pt x="3" y="23"/>
                  </a:lnTo>
                  <a:lnTo>
                    <a:pt x="0" y="21"/>
                  </a:lnTo>
                  <a:lnTo>
                    <a:pt x="5" y="17"/>
                  </a:lnTo>
                  <a:lnTo>
                    <a:pt x="9" y="13"/>
                  </a:lnTo>
                  <a:lnTo>
                    <a:pt x="13" y="11"/>
                  </a:lnTo>
                  <a:lnTo>
                    <a:pt x="16" y="8"/>
                  </a:lnTo>
                  <a:lnTo>
                    <a:pt x="18" y="5"/>
                  </a:lnTo>
                  <a:lnTo>
                    <a:pt x="20" y="3"/>
                  </a:lnTo>
                  <a:lnTo>
                    <a:pt x="20" y="2"/>
                  </a:lnTo>
                  <a:lnTo>
                    <a:pt x="20" y="0"/>
                  </a:lnTo>
                  <a:lnTo>
                    <a:pt x="22" y="0"/>
                  </a:lnTo>
                  <a:lnTo>
                    <a:pt x="26" y="0"/>
                  </a:lnTo>
                </a:path>
              </a:pathLst>
            </a:custGeom>
            <a:solidFill>
              <a:srgbClr val="FF0000">
                <a:alpha val="100000"/>
              </a:srgbClr>
            </a:solidFill>
            <a:ln w="12700">
              <a:noFill/>
            </a:ln>
          </p:spPr>
          <p:txBody>
            <a:bodyPr/>
            <a:p>
              <a:endParaRPr lang="en-US"/>
            </a:p>
          </p:txBody>
        </p:sp>
        <p:sp>
          <p:nvSpPr>
            <p:cNvPr id="33832" name="Freeform 69"/>
            <p:cNvSpPr/>
            <p:nvPr/>
          </p:nvSpPr>
          <p:spPr>
            <a:xfrm>
              <a:off x="4342" y="3882"/>
              <a:ext cx="35" cy="18"/>
            </a:xfrm>
            <a:custGeom>
              <a:avLst/>
              <a:gdLst>
                <a:gd name="txL" fmla="*/ 0 w 35"/>
                <a:gd name="txT" fmla="*/ 0 h 18"/>
                <a:gd name="txR" fmla="*/ 35 w 35"/>
                <a:gd name="txB" fmla="*/ 18 h 18"/>
              </a:gdLst>
              <a:ahLst/>
              <a:cxnLst>
                <a:cxn ang="0">
                  <a:pos x="0" y="0"/>
                </a:cxn>
                <a:cxn ang="0">
                  <a:pos x="6" y="0"/>
                </a:cxn>
                <a:cxn ang="0">
                  <a:pos x="13" y="0"/>
                </a:cxn>
                <a:cxn ang="0">
                  <a:pos x="18" y="1"/>
                </a:cxn>
                <a:cxn ang="0">
                  <a:pos x="23" y="1"/>
                </a:cxn>
                <a:cxn ang="0">
                  <a:pos x="27" y="3"/>
                </a:cxn>
                <a:cxn ang="0">
                  <a:pos x="32" y="7"/>
                </a:cxn>
                <a:cxn ang="0">
                  <a:pos x="32" y="11"/>
                </a:cxn>
                <a:cxn ang="0">
                  <a:pos x="34" y="17"/>
                </a:cxn>
                <a:cxn ang="0">
                  <a:pos x="30" y="17"/>
                </a:cxn>
                <a:cxn ang="0">
                  <a:pos x="28" y="13"/>
                </a:cxn>
                <a:cxn ang="0">
                  <a:pos x="27" y="8"/>
                </a:cxn>
                <a:cxn ang="0">
                  <a:pos x="25" y="7"/>
                </a:cxn>
                <a:cxn ang="0">
                  <a:pos x="23" y="5"/>
                </a:cxn>
                <a:cxn ang="0">
                  <a:pos x="18" y="3"/>
                </a:cxn>
                <a:cxn ang="0">
                  <a:pos x="13" y="3"/>
                </a:cxn>
                <a:cxn ang="0">
                  <a:pos x="6" y="3"/>
                </a:cxn>
                <a:cxn ang="0">
                  <a:pos x="0" y="3"/>
                </a:cxn>
                <a:cxn ang="0">
                  <a:pos x="0" y="0"/>
                </a:cxn>
              </a:cxnLst>
              <a:rect l="txL" t="txT" r="txR" b="txB"/>
              <a:pathLst>
                <a:path w="35" h="18">
                  <a:moveTo>
                    <a:pt x="0" y="0"/>
                  </a:moveTo>
                  <a:lnTo>
                    <a:pt x="6" y="0"/>
                  </a:lnTo>
                  <a:lnTo>
                    <a:pt x="13" y="0"/>
                  </a:lnTo>
                  <a:lnTo>
                    <a:pt x="18" y="1"/>
                  </a:lnTo>
                  <a:lnTo>
                    <a:pt x="23" y="1"/>
                  </a:lnTo>
                  <a:lnTo>
                    <a:pt x="27" y="3"/>
                  </a:lnTo>
                  <a:lnTo>
                    <a:pt x="32" y="7"/>
                  </a:lnTo>
                  <a:lnTo>
                    <a:pt x="32" y="11"/>
                  </a:lnTo>
                  <a:lnTo>
                    <a:pt x="34" y="17"/>
                  </a:lnTo>
                  <a:lnTo>
                    <a:pt x="30" y="17"/>
                  </a:lnTo>
                  <a:lnTo>
                    <a:pt x="28" y="13"/>
                  </a:lnTo>
                  <a:lnTo>
                    <a:pt x="27" y="8"/>
                  </a:lnTo>
                  <a:lnTo>
                    <a:pt x="25" y="7"/>
                  </a:lnTo>
                  <a:lnTo>
                    <a:pt x="23" y="5"/>
                  </a:lnTo>
                  <a:lnTo>
                    <a:pt x="18" y="3"/>
                  </a:lnTo>
                  <a:lnTo>
                    <a:pt x="13" y="3"/>
                  </a:lnTo>
                  <a:lnTo>
                    <a:pt x="6" y="3"/>
                  </a:lnTo>
                  <a:lnTo>
                    <a:pt x="0" y="3"/>
                  </a:lnTo>
                  <a:lnTo>
                    <a:pt x="0" y="0"/>
                  </a:lnTo>
                </a:path>
              </a:pathLst>
            </a:custGeom>
            <a:solidFill>
              <a:srgbClr val="FF0000">
                <a:alpha val="100000"/>
              </a:srgbClr>
            </a:solidFill>
            <a:ln w="12700">
              <a:noFill/>
            </a:ln>
          </p:spPr>
          <p:txBody>
            <a:bodyPr/>
            <a:p>
              <a:endParaRPr lang="en-US"/>
            </a:p>
          </p:txBody>
        </p:sp>
        <p:sp>
          <p:nvSpPr>
            <p:cNvPr id="33833" name="Freeform 70"/>
            <p:cNvSpPr/>
            <p:nvPr/>
          </p:nvSpPr>
          <p:spPr>
            <a:xfrm>
              <a:off x="4245" y="3879"/>
              <a:ext cx="90" cy="18"/>
            </a:xfrm>
            <a:custGeom>
              <a:avLst/>
              <a:gdLst>
                <a:gd name="txL" fmla="*/ 0 w 90"/>
                <a:gd name="txT" fmla="*/ 0 h 18"/>
                <a:gd name="txR" fmla="*/ 90 w 90"/>
                <a:gd name="txB" fmla="*/ 18 h 18"/>
              </a:gdLst>
              <a:ahLst/>
              <a:cxnLst>
                <a:cxn ang="0">
                  <a:pos x="0" y="0"/>
                </a:cxn>
                <a:cxn ang="0">
                  <a:pos x="89" y="0"/>
                </a:cxn>
                <a:cxn ang="0">
                  <a:pos x="89" y="17"/>
                </a:cxn>
                <a:cxn ang="0">
                  <a:pos x="0" y="17"/>
                </a:cxn>
                <a:cxn ang="0">
                  <a:pos x="0" y="0"/>
                </a:cxn>
              </a:cxnLst>
              <a:rect l="txL" t="txT" r="txR" b="txB"/>
              <a:pathLst>
                <a:path w="90" h="18">
                  <a:moveTo>
                    <a:pt x="0" y="0"/>
                  </a:moveTo>
                  <a:lnTo>
                    <a:pt x="89" y="0"/>
                  </a:lnTo>
                  <a:lnTo>
                    <a:pt x="89" y="17"/>
                  </a:lnTo>
                  <a:lnTo>
                    <a:pt x="0" y="17"/>
                  </a:lnTo>
                  <a:lnTo>
                    <a:pt x="0" y="0"/>
                  </a:lnTo>
                </a:path>
              </a:pathLst>
            </a:custGeom>
            <a:solidFill>
              <a:srgbClr val="FF0000">
                <a:alpha val="100000"/>
              </a:srgbClr>
            </a:solidFill>
            <a:ln w="12700">
              <a:noFill/>
            </a:ln>
          </p:spPr>
          <p:txBody>
            <a:bodyPr/>
            <a:p>
              <a:endParaRPr lang="en-US"/>
            </a:p>
          </p:txBody>
        </p:sp>
        <p:sp>
          <p:nvSpPr>
            <p:cNvPr id="33834" name="Freeform 71"/>
            <p:cNvSpPr/>
            <p:nvPr/>
          </p:nvSpPr>
          <p:spPr>
            <a:xfrm>
              <a:off x="4209" y="3882"/>
              <a:ext cx="28" cy="19"/>
            </a:xfrm>
            <a:custGeom>
              <a:avLst/>
              <a:gdLst>
                <a:gd name="txL" fmla="*/ 0 w 28"/>
                <a:gd name="txT" fmla="*/ 0 h 19"/>
                <a:gd name="txR" fmla="*/ 28 w 28"/>
                <a:gd name="txB" fmla="*/ 19 h 19"/>
              </a:gdLst>
              <a:ahLst/>
              <a:cxnLst>
                <a:cxn ang="0">
                  <a:pos x="0" y="18"/>
                </a:cxn>
                <a:cxn ang="0">
                  <a:pos x="0" y="14"/>
                </a:cxn>
                <a:cxn ang="0">
                  <a:pos x="1" y="11"/>
                </a:cxn>
                <a:cxn ang="0">
                  <a:pos x="5" y="7"/>
                </a:cxn>
                <a:cxn ang="0">
                  <a:pos x="7" y="4"/>
                </a:cxn>
                <a:cxn ang="0">
                  <a:pos x="12" y="3"/>
                </a:cxn>
                <a:cxn ang="0">
                  <a:pos x="16" y="1"/>
                </a:cxn>
                <a:cxn ang="0">
                  <a:pos x="21" y="0"/>
                </a:cxn>
                <a:cxn ang="0">
                  <a:pos x="27" y="0"/>
                </a:cxn>
                <a:cxn ang="0">
                  <a:pos x="27" y="2"/>
                </a:cxn>
                <a:cxn ang="0">
                  <a:pos x="21" y="2"/>
                </a:cxn>
                <a:cxn ang="0">
                  <a:pos x="18" y="4"/>
                </a:cxn>
                <a:cxn ang="0">
                  <a:pos x="12" y="4"/>
                </a:cxn>
                <a:cxn ang="0">
                  <a:pos x="9" y="6"/>
                </a:cxn>
                <a:cxn ang="0">
                  <a:pos x="7" y="8"/>
                </a:cxn>
                <a:cxn ang="0">
                  <a:pos x="5" y="12"/>
                </a:cxn>
                <a:cxn ang="0">
                  <a:pos x="3" y="15"/>
                </a:cxn>
                <a:cxn ang="0">
                  <a:pos x="3" y="18"/>
                </a:cxn>
                <a:cxn ang="0">
                  <a:pos x="0" y="18"/>
                </a:cxn>
              </a:cxnLst>
              <a:rect l="txL" t="txT" r="txR" b="txB"/>
              <a:pathLst>
                <a:path w="28" h="19">
                  <a:moveTo>
                    <a:pt x="0" y="18"/>
                  </a:moveTo>
                  <a:lnTo>
                    <a:pt x="0" y="14"/>
                  </a:lnTo>
                  <a:lnTo>
                    <a:pt x="1" y="11"/>
                  </a:lnTo>
                  <a:lnTo>
                    <a:pt x="5" y="7"/>
                  </a:lnTo>
                  <a:lnTo>
                    <a:pt x="7" y="4"/>
                  </a:lnTo>
                  <a:lnTo>
                    <a:pt x="12" y="3"/>
                  </a:lnTo>
                  <a:lnTo>
                    <a:pt x="16" y="1"/>
                  </a:lnTo>
                  <a:lnTo>
                    <a:pt x="21" y="0"/>
                  </a:lnTo>
                  <a:lnTo>
                    <a:pt x="27" y="0"/>
                  </a:lnTo>
                  <a:lnTo>
                    <a:pt x="27" y="2"/>
                  </a:lnTo>
                  <a:lnTo>
                    <a:pt x="21" y="2"/>
                  </a:lnTo>
                  <a:lnTo>
                    <a:pt x="18" y="4"/>
                  </a:lnTo>
                  <a:lnTo>
                    <a:pt x="12" y="4"/>
                  </a:lnTo>
                  <a:lnTo>
                    <a:pt x="9" y="6"/>
                  </a:lnTo>
                  <a:lnTo>
                    <a:pt x="7" y="8"/>
                  </a:lnTo>
                  <a:lnTo>
                    <a:pt x="5" y="12"/>
                  </a:lnTo>
                  <a:lnTo>
                    <a:pt x="3" y="15"/>
                  </a:lnTo>
                  <a:lnTo>
                    <a:pt x="3" y="18"/>
                  </a:lnTo>
                  <a:lnTo>
                    <a:pt x="0" y="18"/>
                  </a:lnTo>
                </a:path>
              </a:pathLst>
            </a:custGeom>
            <a:solidFill>
              <a:srgbClr val="FF0000">
                <a:alpha val="100000"/>
              </a:srgbClr>
            </a:solidFill>
            <a:ln w="12700">
              <a:noFill/>
            </a:ln>
          </p:spPr>
          <p:txBody>
            <a:bodyPr/>
            <a:p>
              <a:endParaRPr lang="en-US"/>
            </a:p>
          </p:txBody>
        </p:sp>
        <p:sp>
          <p:nvSpPr>
            <p:cNvPr id="33835" name="Freeform 72"/>
            <p:cNvSpPr/>
            <p:nvPr/>
          </p:nvSpPr>
          <p:spPr>
            <a:xfrm>
              <a:off x="4204" y="3907"/>
              <a:ext cx="28" cy="105"/>
            </a:xfrm>
            <a:custGeom>
              <a:avLst/>
              <a:gdLst>
                <a:gd name="txL" fmla="*/ 0 w 28"/>
                <a:gd name="txT" fmla="*/ 0 h 105"/>
                <a:gd name="txR" fmla="*/ 28 w 28"/>
                <a:gd name="txB" fmla="*/ 105 h 105"/>
              </a:gdLst>
              <a:ahLst/>
              <a:cxnLst>
                <a:cxn ang="0">
                  <a:pos x="0" y="104"/>
                </a:cxn>
                <a:cxn ang="0">
                  <a:pos x="0" y="0"/>
                </a:cxn>
                <a:cxn ang="0">
                  <a:pos x="27" y="0"/>
                </a:cxn>
                <a:cxn ang="0">
                  <a:pos x="27" y="104"/>
                </a:cxn>
                <a:cxn ang="0">
                  <a:pos x="0" y="104"/>
                </a:cxn>
              </a:cxnLst>
              <a:rect l="txL" t="txT" r="txR" b="txB"/>
              <a:pathLst>
                <a:path w="28" h="105">
                  <a:moveTo>
                    <a:pt x="0" y="104"/>
                  </a:moveTo>
                  <a:lnTo>
                    <a:pt x="0" y="0"/>
                  </a:lnTo>
                  <a:lnTo>
                    <a:pt x="27" y="0"/>
                  </a:lnTo>
                  <a:lnTo>
                    <a:pt x="27" y="104"/>
                  </a:lnTo>
                  <a:lnTo>
                    <a:pt x="0" y="104"/>
                  </a:lnTo>
                </a:path>
              </a:pathLst>
            </a:custGeom>
            <a:solidFill>
              <a:srgbClr val="FF0000">
                <a:alpha val="100000"/>
              </a:srgbClr>
            </a:solidFill>
            <a:ln w="12700">
              <a:noFill/>
            </a:ln>
          </p:spPr>
          <p:txBody>
            <a:bodyPr/>
            <a:p>
              <a:endParaRPr lang="en-US"/>
            </a:p>
          </p:txBody>
        </p:sp>
        <p:sp>
          <p:nvSpPr>
            <p:cNvPr id="33836" name="Freeform 73"/>
            <p:cNvSpPr/>
            <p:nvPr/>
          </p:nvSpPr>
          <p:spPr>
            <a:xfrm>
              <a:off x="4209" y="4017"/>
              <a:ext cx="28" cy="19"/>
            </a:xfrm>
            <a:custGeom>
              <a:avLst/>
              <a:gdLst>
                <a:gd name="txL" fmla="*/ 0 w 28"/>
                <a:gd name="txT" fmla="*/ 0 h 19"/>
                <a:gd name="txR" fmla="*/ 28 w 28"/>
                <a:gd name="txB" fmla="*/ 19 h 19"/>
              </a:gdLst>
              <a:ahLst/>
              <a:cxnLst>
                <a:cxn ang="0">
                  <a:pos x="27" y="13"/>
                </a:cxn>
                <a:cxn ang="0">
                  <a:pos x="24" y="13"/>
                </a:cxn>
                <a:cxn ang="0">
                  <a:pos x="16" y="17"/>
                </a:cxn>
                <a:cxn ang="0">
                  <a:pos x="10" y="18"/>
                </a:cxn>
                <a:cxn ang="0">
                  <a:pos x="5" y="17"/>
                </a:cxn>
                <a:cxn ang="0">
                  <a:pos x="2" y="13"/>
                </a:cxn>
                <a:cxn ang="0">
                  <a:pos x="0" y="10"/>
                </a:cxn>
                <a:cxn ang="0">
                  <a:pos x="0" y="8"/>
                </a:cxn>
                <a:cxn ang="0">
                  <a:pos x="0" y="3"/>
                </a:cxn>
                <a:cxn ang="0">
                  <a:pos x="0" y="0"/>
                </a:cxn>
                <a:cxn ang="0">
                  <a:pos x="5" y="0"/>
                </a:cxn>
                <a:cxn ang="0">
                  <a:pos x="5" y="3"/>
                </a:cxn>
                <a:cxn ang="0">
                  <a:pos x="5" y="8"/>
                </a:cxn>
                <a:cxn ang="0">
                  <a:pos x="5" y="10"/>
                </a:cxn>
                <a:cxn ang="0">
                  <a:pos x="5" y="13"/>
                </a:cxn>
                <a:cxn ang="0">
                  <a:pos x="8" y="15"/>
                </a:cxn>
                <a:cxn ang="0">
                  <a:pos x="10" y="16"/>
                </a:cxn>
                <a:cxn ang="0">
                  <a:pos x="16" y="13"/>
                </a:cxn>
                <a:cxn ang="0">
                  <a:pos x="21" y="11"/>
                </a:cxn>
                <a:cxn ang="0">
                  <a:pos x="27" y="13"/>
                </a:cxn>
              </a:cxnLst>
              <a:rect l="txL" t="txT" r="txR" b="txB"/>
              <a:pathLst>
                <a:path w="28" h="19">
                  <a:moveTo>
                    <a:pt x="27" y="13"/>
                  </a:moveTo>
                  <a:lnTo>
                    <a:pt x="24" y="13"/>
                  </a:lnTo>
                  <a:lnTo>
                    <a:pt x="16" y="17"/>
                  </a:lnTo>
                  <a:lnTo>
                    <a:pt x="10" y="18"/>
                  </a:lnTo>
                  <a:lnTo>
                    <a:pt x="5" y="17"/>
                  </a:lnTo>
                  <a:lnTo>
                    <a:pt x="2" y="13"/>
                  </a:lnTo>
                  <a:lnTo>
                    <a:pt x="0" y="10"/>
                  </a:lnTo>
                  <a:lnTo>
                    <a:pt x="0" y="8"/>
                  </a:lnTo>
                  <a:lnTo>
                    <a:pt x="0" y="3"/>
                  </a:lnTo>
                  <a:lnTo>
                    <a:pt x="0" y="0"/>
                  </a:lnTo>
                  <a:lnTo>
                    <a:pt x="5" y="0"/>
                  </a:lnTo>
                  <a:lnTo>
                    <a:pt x="5" y="3"/>
                  </a:lnTo>
                  <a:lnTo>
                    <a:pt x="5" y="8"/>
                  </a:lnTo>
                  <a:lnTo>
                    <a:pt x="5" y="10"/>
                  </a:lnTo>
                  <a:lnTo>
                    <a:pt x="5" y="13"/>
                  </a:lnTo>
                  <a:lnTo>
                    <a:pt x="8" y="15"/>
                  </a:lnTo>
                  <a:lnTo>
                    <a:pt x="10" y="16"/>
                  </a:lnTo>
                  <a:lnTo>
                    <a:pt x="16" y="13"/>
                  </a:lnTo>
                  <a:lnTo>
                    <a:pt x="21" y="11"/>
                  </a:lnTo>
                  <a:lnTo>
                    <a:pt x="27" y="13"/>
                  </a:lnTo>
                </a:path>
              </a:pathLst>
            </a:custGeom>
            <a:solidFill>
              <a:srgbClr val="FF0000">
                <a:alpha val="100000"/>
              </a:srgbClr>
            </a:solidFill>
            <a:ln w="12700">
              <a:noFill/>
            </a:ln>
          </p:spPr>
          <p:txBody>
            <a:bodyPr/>
            <a:p>
              <a:endParaRPr lang="en-US"/>
            </a:p>
          </p:txBody>
        </p:sp>
        <p:sp>
          <p:nvSpPr>
            <p:cNvPr id="33837" name="Freeform 74"/>
            <p:cNvSpPr/>
            <p:nvPr/>
          </p:nvSpPr>
          <p:spPr>
            <a:xfrm>
              <a:off x="4262" y="3919"/>
              <a:ext cx="295" cy="187"/>
            </a:xfrm>
            <a:custGeom>
              <a:avLst/>
              <a:gdLst>
                <a:gd name="txL" fmla="*/ 0 w 295"/>
                <a:gd name="txT" fmla="*/ 0 h 187"/>
                <a:gd name="txR" fmla="*/ 295 w 295"/>
                <a:gd name="txB" fmla="*/ 187 h 187"/>
              </a:gdLst>
              <a:ahLst/>
              <a:cxnLst>
                <a:cxn ang="0">
                  <a:pos x="124" y="10"/>
                </a:cxn>
                <a:cxn ang="0">
                  <a:pos x="30" y="95"/>
                </a:cxn>
                <a:cxn ang="0">
                  <a:pos x="25" y="99"/>
                </a:cxn>
                <a:cxn ang="0">
                  <a:pos x="20" y="102"/>
                </a:cxn>
                <a:cxn ang="0">
                  <a:pos x="15" y="107"/>
                </a:cxn>
                <a:cxn ang="0">
                  <a:pos x="11" y="110"/>
                </a:cxn>
                <a:cxn ang="0">
                  <a:pos x="6" y="114"/>
                </a:cxn>
                <a:cxn ang="0">
                  <a:pos x="3" y="119"/>
                </a:cxn>
                <a:cxn ang="0">
                  <a:pos x="1" y="122"/>
                </a:cxn>
                <a:cxn ang="0">
                  <a:pos x="0" y="124"/>
                </a:cxn>
                <a:cxn ang="0">
                  <a:pos x="1" y="128"/>
                </a:cxn>
                <a:cxn ang="0">
                  <a:pos x="3" y="133"/>
                </a:cxn>
                <a:cxn ang="0">
                  <a:pos x="5" y="136"/>
                </a:cxn>
                <a:cxn ang="0">
                  <a:pos x="10" y="138"/>
                </a:cxn>
                <a:cxn ang="0">
                  <a:pos x="15" y="140"/>
                </a:cxn>
                <a:cxn ang="0">
                  <a:pos x="20" y="142"/>
                </a:cxn>
                <a:cxn ang="0">
                  <a:pos x="26" y="145"/>
                </a:cxn>
                <a:cxn ang="0">
                  <a:pos x="33" y="148"/>
                </a:cxn>
                <a:cxn ang="0">
                  <a:pos x="120" y="180"/>
                </a:cxn>
                <a:cxn ang="0">
                  <a:pos x="127" y="183"/>
                </a:cxn>
                <a:cxn ang="0">
                  <a:pos x="134" y="185"/>
                </a:cxn>
                <a:cxn ang="0">
                  <a:pos x="141" y="186"/>
                </a:cxn>
                <a:cxn ang="0">
                  <a:pos x="146" y="186"/>
                </a:cxn>
                <a:cxn ang="0">
                  <a:pos x="152" y="186"/>
                </a:cxn>
                <a:cxn ang="0">
                  <a:pos x="161" y="185"/>
                </a:cxn>
                <a:cxn ang="0">
                  <a:pos x="166" y="183"/>
                </a:cxn>
                <a:cxn ang="0">
                  <a:pos x="173" y="180"/>
                </a:cxn>
                <a:cxn ang="0">
                  <a:pos x="260" y="148"/>
                </a:cxn>
                <a:cxn ang="0">
                  <a:pos x="267" y="145"/>
                </a:cxn>
                <a:cxn ang="0">
                  <a:pos x="273" y="142"/>
                </a:cxn>
                <a:cxn ang="0">
                  <a:pos x="278" y="140"/>
                </a:cxn>
                <a:cxn ang="0">
                  <a:pos x="285" y="138"/>
                </a:cxn>
                <a:cxn ang="0">
                  <a:pos x="288" y="136"/>
                </a:cxn>
                <a:cxn ang="0">
                  <a:pos x="292" y="133"/>
                </a:cxn>
                <a:cxn ang="0">
                  <a:pos x="294" y="128"/>
                </a:cxn>
                <a:cxn ang="0">
                  <a:pos x="294" y="124"/>
                </a:cxn>
                <a:cxn ang="0">
                  <a:pos x="292" y="122"/>
                </a:cxn>
                <a:cxn ang="0">
                  <a:pos x="290" y="119"/>
                </a:cxn>
                <a:cxn ang="0">
                  <a:pos x="288" y="114"/>
                </a:cxn>
                <a:cxn ang="0">
                  <a:pos x="283" y="110"/>
                </a:cxn>
                <a:cxn ang="0">
                  <a:pos x="278" y="107"/>
                </a:cxn>
                <a:cxn ang="0">
                  <a:pos x="275" y="102"/>
                </a:cxn>
                <a:cxn ang="0">
                  <a:pos x="268" y="99"/>
                </a:cxn>
                <a:cxn ang="0">
                  <a:pos x="265" y="95"/>
                </a:cxn>
                <a:cxn ang="0">
                  <a:pos x="169" y="10"/>
                </a:cxn>
                <a:cxn ang="0">
                  <a:pos x="164" y="5"/>
                </a:cxn>
                <a:cxn ang="0">
                  <a:pos x="159" y="2"/>
                </a:cxn>
                <a:cxn ang="0">
                  <a:pos x="152" y="0"/>
                </a:cxn>
                <a:cxn ang="0">
                  <a:pos x="147" y="0"/>
                </a:cxn>
                <a:cxn ang="0">
                  <a:pos x="141" y="0"/>
                </a:cxn>
                <a:cxn ang="0">
                  <a:pos x="136" y="2"/>
                </a:cxn>
                <a:cxn ang="0">
                  <a:pos x="131" y="5"/>
                </a:cxn>
                <a:cxn ang="0">
                  <a:pos x="124" y="10"/>
                </a:cxn>
              </a:cxnLst>
              <a:rect l="txL" t="txT" r="txR" b="txB"/>
              <a:pathLst>
                <a:path w="295" h="187">
                  <a:moveTo>
                    <a:pt x="124" y="10"/>
                  </a:moveTo>
                  <a:lnTo>
                    <a:pt x="30" y="95"/>
                  </a:lnTo>
                  <a:lnTo>
                    <a:pt x="25" y="99"/>
                  </a:lnTo>
                  <a:lnTo>
                    <a:pt x="20" y="102"/>
                  </a:lnTo>
                  <a:lnTo>
                    <a:pt x="15" y="107"/>
                  </a:lnTo>
                  <a:lnTo>
                    <a:pt x="11" y="110"/>
                  </a:lnTo>
                  <a:lnTo>
                    <a:pt x="6" y="114"/>
                  </a:lnTo>
                  <a:lnTo>
                    <a:pt x="3" y="119"/>
                  </a:lnTo>
                  <a:lnTo>
                    <a:pt x="1" y="122"/>
                  </a:lnTo>
                  <a:lnTo>
                    <a:pt x="0" y="124"/>
                  </a:lnTo>
                  <a:lnTo>
                    <a:pt x="1" y="128"/>
                  </a:lnTo>
                  <a:lnTo>
                    <a:pt x="3" y="133"/>
                  </a:lnTo>
                  <a:lnTo>
                    <a:pt x="5" y="136"/>
                  </a:lnTo>
                  <a:lnTo>
                    <a:pt x="10" y="138"/>
                  </a:lnTo>
                  <a:lnTo>
                    <a:pt x="15" y="140"/>
                  </a:lnTo>
                  <a:lnTo>
                    <a:pt x="20" y="142"/>
                  </a:lnTo>
                  <a:lnTo>
                    <a:pt x="26" y="145"/>
                  </a:lnTo>
                  <a:lnTo>
                    <a:pt x="33" y="148"/>
                  </a:lnTo>
                  <a:lnTo>
                    <a:pt x="120" y="180"/>
                  </a:lnTo>
                  <a:lnTo>
                    <a:pt x="127" y="183"/>
                  </a:lnTo>
                  <a:lnTo>
                    <a:pt x="134" y="185"/>
                  </a:lnTo>
                  <a:lnTo>
                    <a:pt x="141" y="186"/>
                  </a:lnTo>
                  <a:lnTo>
                    <a:pt x="146" y="186"/>
                  </a:lnTo>
                  <a:lnTo>
                    <a:pt x="152" y="186"/>
                  </a:lnTo>
                  <a:lnTo>
                    <a:pt x="161" y="185"/>
                  </a:lnTo>
                  <a:lnTo>
                    <a:pt x="166" y="183"/>
                  </a:lnTo>
                  <a:lnTo>
                    <a:pt x="173" y="180"/>
                  </a:lnTo>
                  <a:lnTo>
                    <a:pt x="260" y="148"/>
                  </a:lnTo>
                  <a:lnTo>
                    <a:pt x="267" y="145"/>
                  </a:lnTo>
                  <a:lnTo>
                    <a:pt x="273" y="142"/>
                  </a:lnTo>
                  <a:lnTo>
                    <a:pt x="278" y="140"/>
                  </a:lnTo>
                  <a:lnTo>
                    <a:pt x="285" y="138"/>
                  </a:lnTo>
                  <a:lnTo>
                    <a:pt x="288" y="136"/>
                  </a:lnTo>
                  <a:lnTo>
                    <a:pt x="292" y="133"/>
                  </a:lnTo>
                  <a:lnTo>
                    <a:pt x="294" y="128"/>
                  </a:lnTo>
                  <a:lnTo>
                    <a:pt x="294" y="124"/>
                  </a:lnTo>
                  <a:lnTo>
                    <a:pt x="292" y="122"/>
                  </a:lnTo>
                  <a:lnTo>
                    <a:pt x="290" y="119"/>
                  </a:lnTo>
                  <a:lnTo>
                    <a:pt x="288" y="114"/>
                  </a:lnTo>
                  <a:lnTo>
                    <a:pt x="283" y="110"/>
                  </a:lnTo>
                  <a:lnTo>
                    <a:pt x="278" y="107"/>
                  </a:lnTo>
                  <a:lnTo>
                    <a:pt x="275" y="102"/>
                  </a:lnTo>
                  <a:lnTo>
                    <a:pt x="268" y="99"/>
                  </a:lnTo>
                  <a:lnTo>
                    <a:pt x="265" y="95"/>
                  </a:lnTo>
                  <a:lnTo>
                    <a:pt x="169" y="10"/>
                  </a:lnTo>
                  <a:lnTo>
                    <a:pt x="164" y="5"/>
                  </a:lnTo>
                  <a:lnTo>
                    <a:pt x="159" y="2"/>
                  </a:lnTo>
                  <a:lnTo>
                    <a:pt x="152" y="0"/>
                  </a:lnTo>
                  <a:lnTo>
                    <a:pt x="147" y="0"/>
                  </a:lnTo>
                  <a:lnTo>
                    <a:pt x="141" y="0"/>
                  </a:lnTo>
                  <a:lnTo>
                    <a:pt x="136" y="2"/>
                  </a:lnTo>
                  <a:lnTo>
                    <a:pt x="131" y="5"/>
                  </a:lnTo>
                  <a:lnTo>
                    <a:pt x="124" y="10"/>
                  </a:lnTo>
                </a:path>
              </a:pathLst>
            </a:custGeom>
            <a:solidFill>
              <a:srgbClr val="FF0000">
                <a:alpha val="100000"/>
              </a:srgbClr>
            </a:solidFill>
            <a:ln w="12700">
              <a:noFill/>
            </a:ln>
          </p:spPr>
          <p:txBody>
            <a:bodyPr/>
            <a:p>
              <a:endParaRPr lang="en-US"/>
            </a:p>
          </p:txBody>
        </p:sp>
        <p:sp>
          <p:nvSpPr>
            <p:cNvPr id="33838" name="Freeform 75"/>
            <p:cNvSpPr/>
            <p:nvPr/>
          </p:nvSpPr>
          <p:spPr>
            <a:xfrm>
              <a:off x="4290" y="3928"/>
              <a:ext cx="94" cy="85"/>
            </a:xfrm>
            <a:custGeom>
              <a:avLst/>
              <a:gdLst>
                <a:gd name="txL" fmla="*/ 0 w 94"/>
                <a:gd name="txT" fmla="*/ 0 h 85"/>
                <a:gd name="txR" fmla="*/ 94 w 94"/>
                <a:gd name="txB" fmla="*/ 85 h 85"/>
              </a:gdLst>
              <a:ahLst/>
              <a:cxnLst>
                <a:cxn ang="0">
                  <a:pos x="0" y="82"/>
                </a:cxn>
                <a:cxn ang="0">
                  <a:pos x="89" y="0"/>
                </a:cxn>
                <a:cxn ang="0">
                  <a:pos x="93" y="2"/>
                </a:cxn>
                <a:cxn ang="0">
                  <a:pos x="3" y="84"/>
                </a:cxn>
                <a:cxn ang="0">
                  <a:pos x="0" y="82"/>
                </a:cxn>
              </a:cxnLst>
              <a:rect l="txL" t="txT" r="txR" b="txB"/>
              <a:pathLst>
                <a:path w="94" h="85">
                  <a:moveTo>
                    <a:pt x="0" y="82"/>
                  </a:moveTo>
                  <a:lnTo>
                    <a:pt x="89" y="0"/>
                  </a:lnTo>
                  <a:lnTo>
                    <a:pt x="93" y="2"/>
                  </a:lnTo>
                  <a:lnTo>
                    <a:pt x="3" y="84"/>
                  </a:lnTo>
                  <a:lnTo>
                    <a:pt x="0" y="82"/>
                  </a:lnTo>
                </a:path>
              </a:pathLst>
            </a:custGeom>
            <a:solidFill>
              <a:srgbClr val="FF0000">
                <a:alpha val="100000"/>
              </a:srgbClr>
            </a:solidFill>
            <a:ln w="12700">
              <a:noFill/>
            </a:ln>
          </p:spPr>
          <p:txBody>
            <a:bodyPr/>
            <a:p>
              <a:endParaRPr lang="en-US"/>
            </a:p>
          </p:txBody>
        </p:sp>
        <p:sp>
          <p:nvSpPr>
            <p:cNvPr id="33839" name="Freeform 76"/>
            <p:cNvSpPr/>
            <p:nvPr/>
          </p:nvSpPr>
          <p:spPr>
            <a:xfrm>
              <a:off x="4260" y="4016"/>
              <a:ext cx="28" cy="26"/>
            </a:xfrm>
            <a:custGeom>
              <a:avLst/>
              <a:gdLst>
                <a:gd name="txL" fmla="*/ 0 w 28"/>
                <a:gd name="txT" fmla="*/ 0 h 26"/>
                <a:gd name="txR" fmla="*/ 28 w 28"/>
                <a:gd name="txB" fmla="*/ 26 h 26"/>
              </a:gdLst>
              <a:ahLst/>
              <a:cxnLst>
                <a:cxn ang="0">
                  <a:pos x="0" y="25"/>
                </a:cxn>
                <a:cxn ang="0">
                  <a:pos x="1" y="23"/>
                </a:cxn>
                <a:cxn ang="0">
                  <a:pos x="1" y="19"/>
                </a:cxn>
                <a:cxn ang="0">
                  <a:pos x="5" y="16"/>
                </a:cxn>
                <a:cxn ang="0">
                  <a:pos x="9" y="13"/>
                </a:cxn>
                <a:cxn ang="0">
                  <a:pos x="12" y="10"/>
                </a:cxn>
                <a:cxn ang="0">
                  <a:pos x="16" y="6"/>
                </a:cxn>
                <a:cxn ang="0">
                  <a:pos x="19" y="3"/>
                </a:cxn>
                <a:cxn ang="0">
                  <a:pos x="23" y="0"/>
                </a:cxn>
                <a:cxn ang="0">
                  <a:pos x="27" y="2"/>
                </a:cxn>
                <a:cxn ang="0">
                  <a:pos x="23" y="5"/>
                </a:cxn>
                <a:cxn ang="0">
                  <a:pos x="18" y="8"/>
                </a:cxn>
                <a:cxn ang="0">
                  <a:pos x="14" y="11"/>
                </a:cxn>
                <a:cxn ang="0">
                  <a:pos x="12" y="14"/>
                </a:cxn>
                <a:cxn ang="0">
                  <a:pos x="9" y="18"/>
                </a:cxn>
                <a:cxn ang="0">
                  <a:pos x="5" y="21"/>
                </a:cxn>
                <a:cxn ang="0">
                  <a:pos x="5" y="23"/>
                </a:cxn>
                <a:cxn ang="0">
                  <a:pos x="3" y="25"/>
                </a:cxn>
                <a:cxn ang="0">
                  <a:pos x="0" y="25"/>
                </a:cxn>
              </a:cxnLst>
              <a:rect l="txL" t="txT" r="txR" b="txB"/>
              <a:pathLst>
                <a:path w="28" h="26">
                  <a:moveTo>
                    <a:pt x="0" y="25"/>
                  </a:moveTo>
                  <a:lnTo>
                    <a:pt x="1" y="23"/>
                  </a:lnTo>
                  <a:lnTo>
                    <a:pt x="1" y="19"/>
                  </a:lnTo>
                  <a:lnTo>
                    <a:pt x="5" y="16"/>
                  </a:lnTo>
                  <a:lnTo>
                    <a:pt x="9" y="13"/>
                  </a:lnTo>
                  <a:lnTo>
                    <a:pt x="12" y="10"/>
                  </a:lnTo>
                  <a:lnTo>
                    <a:pt x="16" y="6"/>
                  </a:lnTo>
                  <a:lnTo>
                    <a:pt x="19" y="3"/>
                  </a:lnTo>
                  <a:lnTo>
                    <a:pt x="23" y="0"/>
                  </a:lnTo>
                  <a:lnTo>
                    <a:pt x="27" y="2"/>
                  </a:lnTo>
                  <a:lnTo>
                    <a:pt x="23" y="5"/>
                  </a:lnTo>
                  <a:lnTo>
                    <a:pt x="18" y="8"/>
                  </a:lnTo>
                  <a:lnTo>
                    <a:pt x="14" y="11"/>
                  </a:lnTo>
                  <a:lnTo>
                    <a:pt x="12" y="14"/>
                  </a:lnTo>
                  <a:lnTo>
                    <a:pt x="9" y="18"/>
                  </a:lnTo>
                  <a:lnTo>
                    <a:pt x="5" y="21"/>
                  </a:lnTo>
                  <a:lnTo>
                    <a:pt x="5" y="23"/>
                  </a:lnTo>
                  <a:lnTo>
                    <a:pt x="3" y="25"/>
                  </a:lnTo>
                  <a:lnTo>
                    <a:pt x="0" y="25"/>
                  </a:lnTo>
                </a:path>
              </a:pathLst>
            </a:custGeom>
            <a:solidFill>
              <a:srgbClr val="FF0000">
                <a:alpha val="100000"/>
              </a:srgbClr>
            </a:solidFill>
            <a:ln w="12700">
              <a:noFill/>
            </a:ln>
          </p:spPr>
          <p:txBody>
            <a:bodyPr/>
            <a:p>
              <a:endParaRPr lang="en-US"/>
            </a:p>
          </p:txBody>
        </p:sp>
        <p:sp>
          <p:nvSpPr>
            <p:cNvPr id="33840" name="Freeform 77"/>
            <p:cNvSpPr/>
            <p:nvPr/>
          </p:nvSpPr>
          <p:spPr>
            <a:xfrm>
              <a:off x="4260" y="4048"/>
              <a:ext cx="30" cy="20"/>
            </a:xfrm>
            <a:custGeom>
              <a:avLst/>
              <a:gdLst>
                <a:gd name="txL" fmla="*/ 0 w 30"/>
                <a:gd name="txT" fmla="*/ 0 h 20"/>
                <a:gd name="txR" fmla="*/ 30 w 30"/>
                <a:gd name="txB" fmla="*/ 20 h 20"/>
              </a:gdLst>
              <a:ahLst/>
              <a:cxnLst>
                <a:cxn ang="0">
                  <a:pos x="27" y="19"/>
                </a:cxn>
                <a:cxn ang="0">
                  <a:pos x="22" y="18"/>
                </a:cxn>
                <a:cxn ang="0">
                  <a:pos x="17" y="15"/>
                </a:cxn>
                <a:cxn ang="0">
                  <a:pos x="11" y="14"/>
                </a:cxn>
                <a:cxn ang="0">
                  <a:pos x="8" y="12"/>
                </a:cxn>
                <a:cxn ang="0">
                  <a:pos x="5" y="9"/>
                </a:cxn>
                <a:cxn ang="0">
                  <a:pos x="1" y="6"/>
                </a:cxn>
                <a:cxn ang="0">
                  <a:pos x="0" y="4"/>
                </a:cxn>
                <a:cxn ang="0">
                  <a:pos x="0" y="0"/>
                </a:cxn>
                <a:cxn ang="0">
                  <a:pos x="3" y="0"/>
                </a:cxn>
                <a:cxn ang="0">
                  <a:pos x="3" y="3"/>
                </a:cxn>
                <a:cxn ang="0">
                  <a:pos x="5" y="5"/>
                </a:cxn>
                <a:cxn ang="0">
                  <a:pos x="6" y="8"/>
                </a:cxn>
                <a:cxn ang="0">
                  <a:pos x="10" y="9"/>
                </a:cxn>
                <a:cxn ang="0">
                  <a:pos x="13" y="12"/>
                </a:cxn>
                <a:cxn ang="0">
                  <a:pos x="18" y="13"/>
                </a:cxn>
                <a:cxn ang="0">
                  <a:pos x="23" y="15"/>
                </a:cxn>
                <a:cxn ang="0">
                  <a:pos x="29" y="17"/>
                </a:cxn>
                <a:cxn ang="0">
                  <a:pos x="27" y="19"/>
                </a:cxn>
              </a:cxnLst>
              <a:rect l="txL" t="txT" r="txR" b="txB"/>
              <a:pathLst>
                <a:path w="30" h="20">
                  <a:moveTo>
                    <a:pt x="27" y="19"/>
                  </a:moveTo>
                  <a:lnTo>
                    <a:pt x="22" y="18"/>
                  </a:lnTo>
                  <a:lnTo>
                    <a:pt x="17" y="15"/>
                  </a:lnTo>
                  <a:lnTo>
                    <a:pt x="11" y="14"/>
                  </a:lnTo>
                  <a:lnTo>
                    <a:pt x="8" y="12"/>
                  </a:lnTo>
                  <a:lnTo>
                    <a:pt x="5" y="9"/>
                  </a:lnTo>
                  <a:lnTo>
                    <a:pt x="1" y="6"/>
                  </a:lnTo>
                  <a:lnTo>
                    <a:pt x="0" y="4"/>
                  </a:lnTo>
                  <a:lnTo>
                    <a:pt x="0" y="0"/>
                  </a:lnTo>
                  <a:lnTo>
                    <a:pt x="3" y="0"/>
                  </a:lnTo>
                  <a:lnTo>
                    <a:pt x="3" y="3"/>
                  </a:lnTo>
                  <a:lnTo>
                    <a:pt x="5" y="5"/>
                  </a:lnTo>
                  <a:lnTo>
                    <a:pt x="6" y="8"/>
                  </a:lnTo>
                  <a:lnTo>
                    <a:pt x="10" y="9"/>
                  </a:lnTo>
                  <a:lnTo>
                    <a:pt x="13" y="12"/>
                  </a:lnTo>
                  <a:lnTo>
                    <a:pt x="18" y="13"/>
                  </a:lnTo>
                  <a:lnTo>
                    <a:pt x="23" y="15"/>
                  </a:lnTo>
                  <a:lnTo>
                    <a:pt x="29" y="17"/>
                  </a:lnTo>
                  <a:lnTo>
                    <a:pt x="27" y="19"/>
                  </a:lnTo>
                </a:path>
              </a:pathLst>
            </a:custGeom>
            <a:solidFill>
              <a:srgbClr val="FF0000">
                <a:alpha val="100000"/>
              </a:srgbClr>
            </a:solidFill>
            <a:ln w="12700">
              <a:noFill/>
            </a:ln>
          </p:spPr>
          <p:txBody>
            <a:bodyPr/>
            <a:p>
              <a:endParaRPr lang="en-US"/>
            </a:p>
          </p:txBody>
        </p:sp>
        <p:sp>
          <p:nvSpPr>
            <p:cNvPr id="33841" name="Freeform 78"/>
            <p:cNvSpPr/>
            <p:nvPr/>
          </p:nvSpPr>
          <p:spPr>
            <a:xfrm>
              <a:off x="4295" y="4070"/>
              <a:ext cx="85" cy="33"/>
            </a:xfrm>
            <a:custGeom>
              <a:avLst/>
              <a:gdLst>
                <a:gd name="txL" fmla="*/ 0 w 85"/>
                <a:gd name="txT" fmla="*/ 0 h 33"/>
                <a:gd name="txR" fmla="*/ 85 w 85"/>
                <a:gd name="txB" fmla="*/ 33 h 33"/>
              </a:gdLst>
              <a:ahLst/>
              <a:cxnLst>
                <a:cxn ang="0">
                  <a:pos x="80" y="32"/>
                </a:cxn>
                <a:cxn ang="0">
                  <a:pos x="0" y="2"/>
                </a:cxn>
                <a:cxn ang="0">
                  <a:pos x="3" y="0"/>
                </a:cxn>
                <a:cxn ang="0">
                  <a:pos x="84" y="30"/>
                </a:cxn>
                <a:cxn ang="0">
                  <a:pos x="80" y="32"/>
                </a:cxn>
              </a:cxnLst>
              <a:rect l="txL" t="txT" r="txR" b="txB"/>
              <a:pathLst>
                <a:path w="85" h="33">
                  <a:moveTo>
                    <a:pt x="80" y="32"/>
                  </a:moveTo>
                  <a:lnTo>
                    <a:pt x="0" y="2"/>
                  </a:lnTo>
                  <a:lnTo>
                    <a:pt x="3" y="0"/>
                  </a:lnTo>
                  <a:lnTo>
                    <a:pt x="84" y="30"/>
                  </a:lnTo>
                  <a:lnTo>
                    <a:pt x="80" y="32"/>
                  </a:lnTo>
                </a:path>
              </a:pathLst>
            </a:custGeom>
            <a:solidFill>
              <a:srgbClr val="FF0000">
                <a:alpha val="100000"/>
              </a:srgbClr>
            </a:solidFill>
            <a:ln w="12700">
              <a:noFill/>
            </a:ln>
          </p:spPr>
          <p:txBody>
            <a:bodyPr/>
            <a:p>
              <a:endParaRPr lang="en-US"/>
            </a:p>
          </p:txBody>
        </p:sp>
        <p:sp>
          <p:nvSpPr>
            <p:cNvPr id="33842" name="Freeform 79"/>
            <p:cNvSpPr/>
            <p:nvPr/>
          </p:nvSpPr>
          <p:spPr>
            <a:xfrm>
              <a:off x="4384" y="4105"/>
              <a:ext cx="28" cy="19"/>
            </a:xfrm>
            <a:custGeom>
              <a:avLst/>
              <a:gdLst>
                <a:gd name="txL" fmla="*/ 0 w 28"/>
                <a:gd name="txT" fmla="*/ 0 h 19"/>
                <a:gd name="txR" fmla="*/ 28 w 28"/>
                <a:gd name="txB" fmla="*/ 19 h 19"/>
              </a:gdLst>
              <a:ahLst/>
              <a:cxnLst>
                <a:cxn ang="0">
                  <a:pos x="27" y="18"/>
                </a:cxn>
                <a:cxn ang="0">
                  <a:pos x="20" y="18"/>
                </a:cxn>
                <a:cxn ang="0">
                  <a:pos x="15" y="18"/>
                </a:cxn>
                <a:cxn ang="0">
                  <a:pos x="9" y="9"/>
                </a:cxn>
                <a:cxn ang="0">
                  <a:pos x="0" y="9"/>
                </a:cxn>
                <a:cxn ang="0">
                  <a:pos x="2" y="0"/>
                </a:cxn>
                <a:cxn ang="0">
                  <a:pos x="9" y="9"/>
                </a:cxn>
                <a:cxn ang="0">
                  <a:pos x="15" y="9"/>
                </a:cxn>
                <a:cxn ang="0">
                  <a:pos x="22" y="9"/>
                </a:cxn>
                <a:cxn ang="0">
                  <a:pos x="27" y="9"/>
                </a:cxn>
                <a:cxn ang="0">
                  <a:pos x="27" y="18"/>
                </a:cxn>
              </a:cxnLst>
              <a:rect l="txL" t="txT" r="txR" b="txB"/>
              <a:pathLst>
                <a:path w="28" h="19">
                  <a:moveTo>
                    <a:pt x="27" y="18"/>
                  </a:moveTo>
                  <a:lnTo>
                    <a:pt x="20" y="18"/>
                  </a:lnTo>
                  <a:lnTo>
                    <a:pt x="15" y="18"/>
                  </a:lnTo>
                  <a:lnTo>
                    <a:pt x="9" y="9"/>
                  </a:lnTo>
                  <a:lnTo>
                    <a:pt x="0" y="9"/>
                  </a:lnTo>
                  <a:lnTo>
                    <a:pt x="2" y="0"/>
                  </a:lnTo>
                  <a:lnTo>
                    <a:pt x="9" y="9"/>
                  </a:lnTo>
                  <a:lnTo>
                    <a:pt x="15" y="9"/>
                  </a:lnTo>
                  <a:lnTo>
                    <a:pt x="22" y="9"/>
                  </a:lnTo>
                  <a:lnTo>
                    <a:pt x="27" y="9"/>
                  </a:lnTo>
                  <a:lnTo>
                    <a:pt x="27" y="18"/>
                  </a:lnTo>
                </a:path>
              </a:pathLst>
            </a:custGeom>
            <a:solidFill>
              <a:srgbClr val="FF0000">
                <a:alpha val="100000"/>
              </a:srgbClr>
            </a:solidFill>
            <a:ln w="12700">
              <a:noFill/>
            </a:ln>
          </p:spPr>
          <p:txBody>
            <a:bodyPr/>
            <a:p>
              <a:endParaRPr lang="en-US"/>
            </a:p>
          </p:txBody>
        </p:sp>
        <p:sp>
          <p:nvSpPr>
            <p:cNvPr id="33843" name="Freeform 80"/>
            <p:cNvSpPr/>
            <p:nvPr/>
          </p:nvSpPr>
          <p:spPr>
            <a:xfrm>
              <a:off x="4413" y="4105"/>
              <a:ext cx="28" cy="19"/>
            </a:xfrm>
            <a:custGeom>
              <a:avLst/>
              <a:gdLst>
                <a:gd name="txL" fmla="*/ 0 w 28"/>
                <a:gd name="txT" fmla="*/ 0 h 19"/>
                <a:gd name="txR" fmla="*/ 28 w 28"/>
                <a:gd name="txB" fmla="*/ 19 h 19"/>
              </a:gdLst>
              <a:ahLst/>
              <a:cxnLst>
                <a:cxn ang="0">
                  <a:pos x="27" y="9"/>
                </a:cxn>
                <a:cxn ang="0">
                  <a:pos x="20" y="9"/>
                </a:cxn>
                <a:cxn ang="0">
                  <a:pos x="13" y="18"/>
                </a:cxn>
                <a:cxn ang="0">
                  <a:pos x="6" y="18"/>
                </a:cxn>
                <a:cxn ang="0">
                  <a:pos x="0" y="18"/>
                </a:cxn>
                <a:cxn ang="0">
                  <a:pos x="0" y="9"/>
                </a:cxn>
                <a:cxn ang="0">
                  <a:pos x="6" y="9"/>
                </a:cxn>
                <a:cxn ang="0">
                  <a:pos x="11" y="9"/>
                </a:cxn>
                <a:cxn ang="0">
                  <a:pos x="18" y="9"/>
                </a:cxn>
                <a:cxn ang="0">
                  <a:pos x="24" y="0"/>
                </a:cxn>
                <a:cxn ang="0">
                  <a:pos x="27" y="9"/>
                </a:cxn>
              </a:cxnLst>
              <a:rect l="txL" t="txT" r="txR" b="txB"/>
              <a:pathLst>
                <a:path w="28" h="19">
                  <a:moveTo>
                    <a:pt x="27" y="9"/>
                  </a:moveTo>
                  <a:lnTo>
                    <a:pt x="20" y="9"/>
                  </a:lnTo>
                  <a:lnTo>
                    <a:pt x="13" y="18"/>
                  </a:lnTo>
                  <a:lnTo>
                    <a:pt x="6" y="18"/>
                  </a:lnTo>
                  <a:lnTo>
                    <a:pt x="0" y="18"/>
                  </a:lnTo>
                  <a:lnTo>
                    <a:pt x="0" y="9"/>
                  </a:lnTo>
                  <a:lnTo>
                    <a:pt x="6" y="9"/>
                  </a:lnTo>
                  <a:lnTo>
                    <a:pt x="11" y="9"/>
                  </a:lnTo>
                  <a:lnTo>
                    <a:pt x="18" y="9"/>
                  </a:lnTo>
                  <a:lnTo>
                    <a:pt x="24" y="0"/>
                  </a:lnTo>
                  <a:lnTo>
                    <a:pt x="27" y="9"/>
                  </a:lnTo>
                </a:path>
              </a:pathLst>
            </a:custGeom>
            <a:solidFill>
              <a:srgbClr val="FF0000">
                <a:alpha val="100000"/>
              </a:srgbClr>
            </a:solidFill>
            <a:ln w="12700">
              <a:noFill/>
            </a:ln>
          </p:spPr>
          <p:txBody>
            <a:bodyPr/>
            <a:p>
              <a:endParaRPr lang="en-US"/>
            </a:p>
          </p:txBody>
        </p:sp>
        <p:sp>
          <p:nvSpPr>
            <p:cNvPr id="33844" name="Freeform 81"/>
            <p:cNvSpPr/>
            <p:nvPr/>
          </p:nvSpPr>
          <p:spPr>
            <a:xfrm>
              <a:off x="4440" y="4070"/>
              <a:ext cx="85" cy="33"/>
            </a:xfrm>
            <a:custGeom>
              <a:avLst/>
              <a:gdLst>
                <a:gd name="txL" fmla="*/ 0 w 85"/>
                <a:gd name="txT" fmla="*/ 0 h 33"/>
                <a:gd name="txR" fmla="*/ 85 w 85"/>
                <a:gd name="txB" fmla="*/ 33 h 33"/>
              </a:gdLst>
              <a:ahLst/>
              <a:cxnLst>
                <a:cxn ang="0">
                  <a:pos x="84" y="2"/>
                </a:cxn>
                <a:cxn ang="0">
                  <a:pos x="3" y="32"/>
                </a:cxn>
                <a:cxn ang="0">
                  <a:pos x="0" y="30"/>
                </a:cxn>
                <a:cxn ang="0">
                  <a:pos x="80" y="0"/>
                </a:cxn>
                <a:cxn ang="0">
                  <a:pos x="84" y="2"/>
                </a:cxn>
              </a:cxnLst>
              <a:rect l="txL" t="txT" r="txR" b="txB"/>
              <a:pathLst>
                <a:path w="85" h="33">
                  <a:moveTo>
                    <a:pt x="84" y="2"/>
                  </a:moveTo>
                  <a:lnTo>
                    <a:pt x="3" y="32"/>
                  </a:lnTo>
                  <a:lnTo>
                    <a:pt x="0" y="30"/>
                  </a:lnTo>
                  <a:lnTo>
                    <a:pt x="80" y="0"/>
                  </a:lnTo>
                  <a:lnTo>
                    <a:pt x="84" y="2"/>
                  </a:lnTo>
                </a:path>
              </a:pathLst>
            </a:custGeom>
            <a:solidFill>
              <a:srgbClr val="FF0000">
                <a:alpha val="100000"/>
              </a:srgbClr>
            </a:solidFill>
            <a:ln w="12700">
              <a:noFill/>
            </a:ln>
          </p:spPr>
          <p:txBody>
            <a:bodyPr/>
            <a:p>
              <a:endParaRPr lang="en-US"/>
            </a:p>
          </p:txBody>
        </p:sp>
        <p:sp>
          <p:nvSpPr>
            <p:cNvPr id="33845" name="Freeform 82"/>
            <p:cNvSpPr/>
            <p:nvPr/>
          </p:nvSpPr>
          <p:spPr>
            <a:xfrm>
              <a:off x="4529" y="4048"/>
              <a:ext cx="32" cy="20"/>
            </a:xfrm>
            <a:custGeom>
              <a:avLst/>
              <a:gdLst>
                <a:gd name="txL" fmla="*/ 0 w 32"/>
                <a:gd name="txT" fmla="*/ 0 h 20"/>
                <a:gd name="txR" fmla="*/ 32 w 32"/>
                <a:gd name="txB" fmla="*/ 20 h 20"/>
              </a:gdLst>
              <a:ahLst/>
              <a:cxnLst>
                <a:cxn ang="0">
                  <a:pos x="31" y="0"/>
                </a:cxn>
                <a:cxn ang="0">
                  <a:pos x="29" y="4"/>
                </a:cxn>
                <a:cxn ang="0">
                  <a:pos x="29" y="6"/>
                </a:cxn>
                <a:cxn ang="0">
                  <a:pos x="25" y="9"/>
                </a:cxn>
                <a:cxn ang="0">
                  <a:pos x="22" y="12"/>
                </a:cxn>
                <a:cxn ang="0">
                  <a:pos x="17" y="14"/>
                </a:cxn>
                <a:cxn ang="0">
                  <a:pos x="13" y="15"/>
                </a:cxn>
                <a:cxn ang="0">
                  <a:pos x="8" y="18"/>
                </a:cxn>
                <a:cxn ang="0">
                  <a:pos x="1" y="19"/>
                </a:cxn>
                <a:cxn ang="0">
                  <a:pos x="0" y="17"/>
                </a:cxn>
                <a:cxn ang="0">
                  <a:pos x="5" y="15"/>
                </a:cxn>
                <a:cxn ang="0">
                  <a:pos x="12" y="13"/>
                </a:cxn>
                <a:cxn ang="0">
                  <a:pos x="17" y="12"/>
                </a:cxn>
                <a:cxn ang="0">
                  <a:pos x="20" y="9"/>
                </a:cxn>
                <a:cxn ang="0">
                  <a:pos x="22" y="8"/>
                </a:cxn>
                <a:cxn ang="0">
                  <a:pos x="25" y="5"/>
                </a:cxn>
                <a:cxn ang="0">
                  <a:pos x="25" y="3"/>
                </a:cxn>
                <a:cxn ang="0">
                  <a:pos x="25" y="0"/>
                </a:cxn>
                <a:cxn ang="0">
                  <a:pos x="27" y="0"/>
                </a:cxn>
                <a:cxn ang="0">
                  <a:pos x="31" y="0"/>
                </a:cxn>
              </a:cxnLst>
              <a:rect l="txL" t="txT" r="txR" b="txB"/>
              <a:pathLst>
                <a:path w="32" h="20">
                  <a:moveTo>
                    <a:pt x="31" y="0"/>
                  </a:moveTo>
                  <a:lnTo>
                    <a:pt x="29" y="4"/>
                  </a:lnTo>
                  <a:lnTo>
                    <a:pt x="29" y="6"/>
                  </a:lnTo>
                  <a:lnTo>
                    <a:pt x="25" y="9"/>
                  </a:lnTo>
                  <a:lnTo>
                    <a:pt x="22" y="12"/>
                  </a:lnTo>
                  <a:lnTo>
                    <a:pt x="17" y="14"/>
                  </a:lnTo>
                  <a:lnTo>
                    <a:pt x="13" y="15"/>
                  </a:lnTo>
                  <a:lnTo>
                    <a:pt x="8" y="18"/>
                  </a:lnTo>
                  <a:lnTo>
                    <a:pt x="1" y="19"/>
                  </a:lnTo>
                  <a:lnTo>
                    <a:pt x="0" y="17"/>
                  </a:lnTo>
                  <a:lnTo>
                    <a:pt x="5" y="15"/>
                  </a:lnTo>
                  <a:lnTo>
                    <a:pt x="12" y="13"/>
                  </a:lnTo>
                  <a:lnTo>
                    <a:pt x="17" y="12"/>
                  </a:lnTo>
                  <a:lnTo>
                    <a:pt x="20" y="9"/>
                  </a:lnTo>
                  <a:lnTo>
                    <a:pt x="22" y="8"/>
                  </a:lnTo>
                  <a:lnTo>
                    <a:pt x="25" y="5"/>
                  </a:lnTo>
                  <a:lnTo>
                    <a:pt x="25" y="3"/>
                  </a:lnTo>
                  <a:lnTo>
                    <a:pt x="25" y="0"/>
                  </a:lnTo>
                  <a:lnTo>
                    <a:pt x="27" y="0"/>
                  </a:lnTo>
                  <a:lnTo>
                    <a:pt x="31" y="0"/>
                  </a:lnTo>
                </a:path>
              </a:pathLst>
            </a:custGeom>
            <a:solidFill>
              <a:srgbClr val="FF0000">
                <a:alpha val="100000"/>
              </a:srgbClr>
            </a:solidFill>
            <a:ln w="12700">
              <a:noFill/>
            </a:ln>
          </p:spPr>
          <p:txBody>
            <a:bodyPr/>
            <a:p>
              <a:endParaRPr lang="en-US"/>
            </a:p>
          </p:txBody>
        </p:sp>
        <p:sp>
          <p:nvSpPr>
            <p:cNvPr id="33846" name="Freeform 83"/>
            <p:cNvSpPr/>
            <p:nvPr/>
          </p:nvSpPr>
          <p:spPr>
            <a:xfrm>
              <a:off x="4534" y="4016"/>
              <a:ext cx="28" cy="26"/>
            </a:xfrm>
            <a:custGeom>
              <a:avLst/>
              <a:gdLst>
                <a:gd name="txL" fmla="*/ 0 w 28"/>
                <a:gd name="txT" fmla="*/ 0 h 26"/>
                <a:gd name="txR" fmla="*/ 28 w 28"/>
                <a:gd name="txB" fmla="*/ 26 h 26"/>
              </a:gdLst>
              <a:ahLst/>
              <a:cxnLst>
                <a:cxn ang="0">
                  <a:pos x="1" y="0"/>
                </a:cxn>
                <a:cxn ang="0">
                  <a:pos x="5" y="3"/>
                </a:cxn>
                <a:cxn ang="0">
                  <a:pos x="10" y="6"/>
                </a:cxn>
                <a:cxn ang="0">
                  <a:pos x="14" y="10"/>
                </a:cxn>
                <a:cxn ang="0">
                  <a:pos x="18" y="13"/>
                </a:cxn>
                <a:cxn ang="0">
                  <a:pos x="21" y="16"/>
                </a:cxn>
                <a:cxn ang="0">
                  <a:pos x="25" y="19"/>
                </a:cxn>
                <a:cxn ang="0">
                  <a:pos x="25" y="23"/>
                </a:cxn>
                <a:cxn ang="0">
                  <a:pos x="27" y="25"/>
                </a:cxn>
                <a:cxn ang="0">
                  <a:pos x="23" y="25"/>
                </a:cxn>
                <a:cxn ang="0">
                  <a:pos x="21" y="23"/>
                </a:cxn>
                <a:cxn ang="0">
                  <a:pos x="21" y="21"/>
                </a:cxn>
                <a:cxn ang="0">
                  <a:pos x="18" y="18"/>
                </a:cxn>
                <a:cxn ang="0">
                  <a:pos x="14" y="14"/>
                </a:cxn>
                <a:cxn ang="0">
                  <a:pos x="12" y="11"/>
                </a:cxn>
                <a:cxn ang="0">
                  <a:pos x="7" y="8"/>
                </a:cxn>
                <a:cxn ang="0">
                  <a:pos x="3" y="5"/>
                </a:cxn>
                <a:cxn ang="0">
                  <a:pos x="0" y="2"/>
                </a:cxn>
                <a:cxn ang="0">
                  <a:pos x="1" y="0"/>
                </a:cxn>
              </a:cxnLst>
              <a:rect l="txL" t="txT" r="txR" b="txB"/>
              <a:pathLst>
                <a:path w="28" h="26">
                  <a:moveTo>
                    <a:pt x="1" y="0"/>
                  </a:moveTo>
                  <a:lnTo>
                    <a:pt x="5" y="3"/>
                  </a:lnTo>
                  <a:lnTo>
                    <a:pt x="10" y="6"/>
                  </a:lnTo>
                  <a:lnTo>
                    <a:pt x="14" y="10"/>
                  </a:lnTo>
                  <a:lnTo>
                    <a:pt x="18" y="13"/>
                  </a:lnTo>
                  <a:lnTo>
                    <a:pt x="21" y="16"/>
                  </a:lnTo>
                  <a:lnTo>
                    <a:pt x="25" y="19"/>
                  </a:lnTo>
                  <a:lnTo>
                    <a:pt x="25" y="23"/>
                  </a:lnTo>
                  <a:lnTo>
                    <a:pt x="27" y="25"/>
                  </a:lnTo>
                  <a:lnTo>
                    <a:pt x="23" y="25"/>
                  </a:lnTo>
                  <a:lnTo>
                    <a:pt x="21" y="23"/>
                  </a:lnTo>
                  <a:lnTo>
                    <a:pt x="21" y="21"/>
                  </a:lnTo>
                  <a:lnTo>
                    <a:pt x="18" y="18"/>
                  </a:lnTo>
                  <a:lnTo>
                    <a:pt x="14" y="14"/>
                  </a:lnTo>
                  <a:lnTo>
                    <a:pt x="12" y="11"/>
                  </a:lnTo>
                  <a:lnTo>
                    <a:pt x="7" y="8"/>
                  </a:lnTo>
                  <a:lnTo>
                    <a:pt x="3" y="5"/>
                  </a:lnTo>
                  <a:lnTo>
                    <a:pt x="0" y="2"/>
                  </a:lnTo>
                  <a:lnTo>
                    <a:pt x="1" y="0"/>
                  </a:lnTo>
                </a:path>
              </a:pathLst>
            </a:custGeom>
            <a:solidFill>
              <a:srgbClr val="FF0000">
                <a:alpha val="100000"/>
              </a:srgbClr>
            </a:solidFill>
            <a:ln w="12700">
              <a:noFill/>
            </a:ln>
          </p:spPr>
          <p:txBody>
            <a:bodyPr/>
            <a:p>
              <a:endParaRPr lang="en-US"/>
            </a:p>
          </p:txBody>
        </p:sp>
        <p:sp>
          <p:nvSpPr>
            <p:cNvPr id="33847" name="Freeform 84"/>
            <p:cNvSpPr/>
            <p:nvPr/>
          </p:nvSpPr>
          <p:spPr>
            <a:xfrm>
              <a:off x="4435" y="3928"/>
              <a:ext cx="94" cy="85"/>
            </a:xfrm>
            <a:custGeom>
              <a:avLst/>
              <a:gdLst>
                <a:gd name="txL" fmla="*/ 0 w 94"/>
                <a:gd name="txT" fmla="*/ 0 h 85"/>
                <a:gd name="txR" fmla="*/ 94 w 94"/>
                <a:gd name="txB" fmla="*/ 85 h 85"/>
              </a:gdLst>
              <a:ahLst/>
              <a:cxnLst>
                <a:cxn ang="0">
                  <a:pos x="3" y="1"/>
                </a:cxn>
                <a:cxn ang="0">
                  <a:pos x="3" y="0"/>
                </a:cxn>
                <a:cxn ang="0">
                  <a:pos x="93" y="82"/>
                </a:cxn>
                <a:cxn ang="0">
                  <a:pos x="89" y="84"/>
                </a:cxn>
                <a:cxn ang="0">
                  <a:pos x="0" y="2"/>
                </a:cxn>
                <a:cxn ang="0">
                  <a:pos x="3" y="1"/>
                </a:cxn>
              </a:cxnLst>
              <a:rect l="txL" t="txT" r="txR" b="txB"/>
              <a:pathLst>
                <a:path w="94" h="85">
                  <a:moveTo>
                    <a:pt x="3" y="1"/>
                  </a:moveTo>
                  <a:lnTo>
                    <a:pt x="3" y="0"/>
                  </a:lnTo>
                  <a:lnTo>
                    <a:pt x="93" y="82"/>
                  </a:lnTo>
                  <a:lnTo>
                    <a:pt x="89" y="84"/>
                  </a:lnTo>
                  <a:lnTo>
                    <a:pt x="0" y="2"/>
                  </a:lnTo>
                  <a:lnTo>
                    <a:pt x="3" y="1"/>
                  </a:lnTo>
                </a:path>
              </a:pathLst>
            </a:custGeom>
            <a:solidFill>
              <a:srgbClr val="FF0000">
                <a:alpha val="100000"/>
              </a:srgbClr>
            </a:solidFill>
            <a:ln w="12700">
              <a:noFill/>
            </a:ln>
          </p:spPr>
          <p:txBody>
            <a:bodyPr/>
            <a:p>
              <a:endParaRPr lang="en-US"/>
            </a:p>
          </p:txBody>
        </p:sp>
        <p:sp>
          <p:nvSpPr>
            <p:cNvPr id="33848" name="Freeform 85"/>
            <p:cNvSpPr/>
            <p:nvPr/>
          </p:nvSpPr>
          <p:spPr>
            <a:xfrm>
              <a:off x="4390" y="3917"/>
              <a:ext cx="41" cy="18"/>
            </a:xfrm>
            <a:custGeom>
              <a:avLst/>
              <a:gdLst>
                <a:gd name="txL" fmla="*/ 0 w 41"/>
                <a:gd name="txT" fmla="*/ 0 h 18"/>
                <a:gd name="txR" fmla="*/ 41 w 41"/>
                <a:gd name="txB" fmla="*/ 18 h 18"/>
              </a:gdLst>
              <a:ahLst/>
              <a:cxnLst>
                <a:cxn ang="0">
                  <a:pos x="0" y="14"/>
                </a:cxn>
                <a:cxn ang="0">
                  <a:pos x="5" y="8"/>
                </a:cxn>
                <a:cxn ang="0">
                  <a:pos x="10" y="5"/>
                </a:cxn>
                <a:cxn ang="0">
                  <a:pos x="15" y="2"/>
                </a:cxn>
                <a:cxn ang="0">
                  <a:pos x="20" y="0"/>
                </a:cxn>
                <a:cxn ang="0">
                  <a:pos x="25" y="0"/>
                </a:cxn>
                <a:cxn ang="0">
                  <a:pos x="31" y="2"/>
                </a:cxn>
                <a:cxn ang="0">
                  <a:pos x="36" y="8"/>
                </a:cxn>
                <a:cxn ang="0">
                  <a:pos x="40" y="17"/>
                </a:cxn>
                <a:cxn ang="0">
                  <a:pos x="38" y="17"/>
                </a:cxn>
                <a:cxn ang="0">
                  <a:pos x="33" y="11"/>
                </a:cxn>
                <a:cxn ang="0">
                  <a:pos x="28" y="8"/>
                </a:cxn>
                <a:cxn ang="0">
                  <a:pos x="25" y="5"/>
                </a:cxn>
                <a:cxn ang="0">
                  <a:pos x="20" y="5"/>
                </a:cxn>
                <a:cxn ang="0">
                  <a:pos x="15" y="5"/>
                </a:cxn>
                <a:cxn ang="0">
                  <a:pos x="11" y="8"/>
                </a:cxn>
                <a:cxn ang="0">
                  <a:pos x="6" y="14"/>
                </a:cxn>
                <a:cxn ang="0">
                  <a:pos x="1" y="17"/>
                </a:cxn>
                <a:cxn ang="0">
                  <a:pos x="0" y="14"/>
                </a:cxn>
              </a:cxnLst>
              <a:rect l="txL" t="txT" r="txR" b="txB"/>
              <a:pathLst>
                <a:path w="41" h="18">
                  <a:moveTo>
                    <a:pt x="0" y="14"/>
                  </a:moveTo>
                  <a:lnTo>
                    <a:pt x="5" y="8"/>
                  </a:lnTo>
                  <a:lnTo>
                    <a:pt x="10" y="5"/>
                  </a:lnTo>
                  <a:lnTo>
                    <a:pt x="15" y="2"/>
                  </a:lnTo>
                  <a:lnTo>
                    <a:pt x="20" y="0"/>
                  </a:lnTo>
                  <a:lnTo>
                    <a:pt x="25" y="0"/>
                  </a:lnTo>
                  <a:lnTo>
                    <a:pt x="31" y="2"/>
                  </a:lnTo>
                  <a:lnTo>
                    <a:pt x="36" y="8"/>
                  </a:lnTo>
                  <a:lnTo>
                    <a:pt x="40" y="17"/>
                  </a:lnTo>
                  <a:lnTo>
                    <a:pt x="38" y="17"/>
                  </a:lnTo>
                  <a:lnTo>
                    <a:pt x="33" y="11"/>
                  </a:lnTo>
                  <a:lnTo>
                    <a:pt x="28" y="8"/>
                  </a:lnTo>
                  <a:lnTo>
                    <a:pt x="25" y="5"/>
                  </a:lnTo>
                  <a:lnTo>
                    <a:pt x="20" y="5"/>
                  </a:lnTo>
                  <a:lnTo>
                    <a:pt x="15" y="5"/>
                  </a:lnTo>
                  <a:lnTo>
                    <a:pt x="11" y="8"/>
                  </a:lnTo>
                  <a:lnTo>
                    <a:pt x="6" y="14"/>
                  </a:lnTo>
                  <a:lnTo>
                    <a:pt x="1" y="17"/>
                  </a:lnTo>
                  <a:lnTo>
                    <a:pt x="0" y="14"/>
                  </a:lnTo>
                </a:path>
              </a:pathLst>
            </a:custGeom>
            <a:solidFill>
              <a:srgbClr val="FF0000">
                <a:alpha val="100000"/>
              </a:srgbClr>
            </a:solidFill>
            <a:ln w="12700">
              <a:noFill/>
            </a:ln>
          </p:spPr>
          <p:txBody>
            <a:bodyPr/>
            <a:p>
              <a:endParaRPr lang="en-US"/>
            </a:p>
          </p:txBody>
        </p:sp>
      </p:grpSp>
      <p:sp>
        <p:nvSpPr>
          <p:cNvPr id="41046" name="Rectangle 86" descr="Dashed upward diagonal"/>
          <p:cNvSpPr>
            <a:spLocks noChangeArrowheads="1"/>
          </p:cNvSpPr>
          <p:nvPr/>
        </p:nvSpPr>
        <p:spPr bwMode="auto">
          <a:xfrm>
            <a:off x="2819400" y="2743200"/>
            <a:ext cx="1108075" cy="1295400"/>
          </a:xfrm>
          <a:prstGeom prst="rect">
            <a:avLst/>
          </a:prstGeom>
          <a:pattFill prst="dashUpDiag">
            <a:fgClr>
              <a:srgbClr val="FC0128"/>
            </a:fgClr>
            <a:bgClr>
              <a:schemeClr val="folHlink"/>
            </a:bgClr>
          </a:pattFill>
          <a:ln w="12700">
            <a:noFill/>
            <a:miter lim="800000"/>
          </a:ln>
          <a:effectLst>
            <a:outerShdw dist="71842" dir="2700000" algn="ctr" rotWithShape="0">
              <a:schemeClr val="bg2"/>
            </a:outerShdw>
          </a:effectLst>
        </p:spPr>
        <p:txBody>
          <a:bodyPr wrap="none" lIns="90488" tIns="44450" rIns="90488" bIns="44450"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chemeClr val="tx1"/>
                </a:solidFill>
                <a:effectLst>
                  <a:outerShdw blurRad="38100" dist="38100" dir="2700000" algn="tl">
                    <a:srgbClr val="FFFFFF"/>
                  </a:outerShdw>
                </a:effectLst>
                <a:uLnTx/>
                <a:uFillTx/>
                <a:latin typeface="Book Antiqua" panose="02040602050305030304" pitchFamily="18" charset="0"/>
                <a:ea typeface="+mn-ea"/>
                <a:cs typeface="+mn-cs"/>
              </a:rPr>
              <a:t>Encrypted</a:t>
            </a:r>
            <a:endParaRPr kumimoji="0" lang="en-US" sz="1600" b="1" i="0" u="none" strike="noStrike" kern="1200" cap="none" spc="0" normalizeH="0" baseline="0" noProof="0">
              <a:ln>
                <a:noFill/>
              </a:ln>
              <a:solidFill>
                <a:schemeClr val="tx1"/>
              </a:solidFill>
              <a:effectLst>
                <a:outerShdw blurRad="38100" dist="38100" dir="2700000" algn="tl">
                  <a:srgbClr val="FFFFFF"/>
                </a:outerShdw>
              </a:effectLst>
              <a:uLnTx/>
              <a:uFillTx/>
              <a:latin typeface="Book Antiqua" panose="02040602050305030304" pitchFamily="18" charset="0"/>
              <a:ea typeface="+mn-ea"/>
              <a:cs typeface="+mn-cs"/>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chemeClr val="tx1"/>
                </a:solidFill>
                <a:effectLst>
                  <a:outerShdw blurRad="38100" dist="38100" dir="2700000" algn="tl">
                    <a:srgbClr val="FFFFFF"/>
                  </a:outerShdw>
                </a:effectLst>
                <a:uLnTx/>
                <a:uFillTx/>
                <a:latin typeface="Book Antiqua" panose="02040602050305030304" pitchFamily="18" charset="0"/>
                <a:ea typeface="+mn-ea"/>
                <a:cs typeface="+mn-cs"/>
              </a:rPr>
              <a:t>Document</a:t>
            </a:r>
            <a:endParaRPr kumimoji="0" lang="en-US" sz="1600" b="1" i="0" u="none" strike="noStrike" kern="1200" cap="none" spc="0" normalizeH="0" baseline="0" noProof="0">
              <a:ln>
                <a:noFill/>
              </a:ln>
              <a:solidFill>
                <a:schemeClr val="tx1"/>
              </a:solidFill>
              <a:effectLst>
                <a:outerShdw blurRad="38100" dist="38100" dir="2700000" algn="tl">
                  <a:srgbClr val="FFFFFF"/>
                </a:outerShdw>
              </a:effectLst>
              <a:uLnTx/>
              <a:uFillTx/>
              <a:latin typeface="Book Antiqua" panose="02040602050305030304" pitchFamily="18" charset="0"/>
              <a:ea typeface="+mn-ea"/>
              <a:cs typeface="+mn-cs"/>
            </a:endParaRPr>
          </a:p>
        </p:txBody>
      </p:sp>
      <p:sp>
        <p:nvSpPr>
          <p:cNvPr id="41047" name="Rectangle 87" descr="Dashed downward diagonal"/>
          <p:cNvSpPr>
            <a:spLocks noChangeArrowheads="1"/>
          </p:cNvSpPr>
          <p:nvPr/>
        </p:nvSpPr>
        <p:spPr bwMode="auto">
          <a:xfrm>
            <a:off x="5105400" y="2743200"/>
            <a:ext cx="1108075" cy="1295400"/>
          </a:xfrm>
          <a:prstGeom prst="rect">
            <a:avLst/>
          </a:prstGeom>
          <a:pattFill prst="dashDnDiag">
            <a:fgClr>
              <a:srgbClr val="FC0128"/>
            </a:fgClr>
            <a:bgClr>
              <a:schemeClr val="folHlink"/>
            </a:bgClr>
          </a:pattFill>
          <a:ln w="12700">
            <a:noFill/>
            <a:miter lim="800000"/>
          </a:ln>
          <a:effectLst>
            <a:outerShdw dist="71842" dir="2700000" algn="ctr" rotWithShape="0">
              <a:schemeClr val="bg2"/>
            </a:outerShdw>
          </a:effectLst>
        </p:spPr>
        <p:txBody>
          <a:bodyPr wrap="none" lIns="90488" tIns="44450" rIns="90488" bIns="44450" anchor="ct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chemeClr val="tx1"/>
                </a:solidFill>
                <a:effectLst>
                  <a:outerShdw blurRad="38100" dist="38100" dir="2700000" algn="tl">
                    <a:srgbClr val="FFFFFF"/>
                  </a:outerShdw>
                </a:effectLst>
                <a:uLnTx/>
                <a:uFillTx/>
                <a:latin typeface="Book Antiqua" panose="02040602050305030304" pitchFamily="18" charset="0"/>
                <a:ea typeface="+mn-ea"/>
                <a:cs typeface="+mn-cs"/>
              </a:rPr>
              <a:t>Encrypted</a:t>
            </a:r>
            <a:endParaRPr kumimoji="0" lang="en-US" sz="1600" b="1" i="0" u="none" strike="noStrike" kern="1200" cap="none" spc="0" normalizeH="0" baseline="0" noProof="0">
              <a:ln>
                <a:noFill/>
              </a:ln>
              <a:solidFill>
                <a:schemeClr val="tx1"/>
              </a:solidFill>
              <a:effectLst>
                <a:outerShdw blurRad="38100" dist="38100" dir="2700000" algn="tl">
                  <a:srgbClr val="FFFFFF"/>
                </a:outerShdw>
              </a:effectLst>
              <a:uLnTx/>
              <a:uFillTx/>
              <a:latin typeface="Book Antiqua" panose="02040602050305030304" pitchFamily="18" charset="0"/>
              <a:ea typeface="+mn-ea"/>
              <a:cs typeface="+mn-cs"/>
            </a:endParaRPr>
          </a:p>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chemeClr val="tx1"/>
                </a:solidFill>
                <a:effectLst>
                  <a:outerShdw blurRad="38100" dist="38100" dir="2700000" algn="tl">
                    <a:srgbClr val="FFFFFF"/>
                  </a:outerShdw>
                </a:effectLst>
                <a:uLnTx/>
                <a:uFillTx/>
                <a:latin typeface="Book Antiqua" panose="02040602050305030304" pitchFamily="18" charset="0"/>
                <a:ea typeface="+mn-ea"/>
                <a:cs typeface="+mn-cs"/>
              </a:rPr>
              <a:t>Document</a:t>
            </a:r>
            <a:endParaRPr kumimoji="0" lang="en-US" sz="1600" b="1" i="0" u="none" strike="noStrike" kern="1200" cap="none" spc="0" normalizeH="0" baseline="0" noProof="0">
              <a:ln>
                <a:noFill/>
              </a:ln>
              <a:solidFill>
                <a:schemeClr val="tx1"/>
              </a:solidFill>
              <a:effectLst>
                <a:outerShdw blurRad="38100" dist="38100" dir="2700000" algn="tl">
                  <a:srgbClr val="FFFFFF"/>
                </a:outerShdw>
              </a:effectLst>
              <a:uLnTx/>
              <a:uFillTx/>
              <a:latin typeface="Book Antiqua" panose="02040602050305030304" pitchFamily="18" charset="0"/>
              <a:ea typeface="+mn-ea"/>
              <a:cs typeface="+mn-cs"/>
            </a:endParaRPr>
          </a:p>
        </p:txBody>
      </p:sp>
      <p:sp>
        <p:nvSpPr>
          <p:cNvPr id="33806" name="Rectangle 88"/>
          <p:cNvSpPr/>
          <p:nvPr/>
        </p:nvSpPr>
        <p:spPr>
          <a:xfrm>
            <a:off x="1219200" y="4038600"/>
            <a:ext cx="1857375" cy="363538"/>
          </a:xfrm>
          <a:prstGeom prst="rect">
            <a:avLst/>
          </a:prstGeom>
          <a:noFill/>
          <a:ln w="12700">
            <a:noFill/>
          </a:ln>
        </p:spPr>
        <p:txBody>
          <a:bodyPr wrap="none" lIns="90488" tIns="44450" rIns="90488" bIns="44450">
            <a:spAutoFit/>
          </a:bodyPr>
          <a:p>
            <a:pPr eaLnBrk="0" hangingPunct="0">
              <a:buNone/>
            </a:pPr>
            <a:r>
              <a:rPr sz="1800" b="1" dirty="0">
                <a:solidFill>
                  <a:srgbClr val="009900"/>
                </a:solidFill>
                <a:latin typeface="Arial" panose="020B0604020202020204" pitchFamily="34" charset="0"/>
                <a:ea typeface="Arial" panose="020B0604020202020204" pitchFamily="34" charset="0"/>
              </a:rPr>
              <a:t>Public Key of B</a:t>
            </a:r>
            <a:endParaRPr sz="1800" b="1" dirty="0">
              <a:solidFill>
                <a:srgbClr val="009900"/>
              </a:solidFill>
              <a:latin typeface="Arial" panose="020B0604020202020204" pitchFamily="34" charset="0"/>
              <a:ea typeface="Arial" panose="020B0604020202020204" pitchFamily="34" charset="0"/>
            </a:endParaRPr>
          </a:p>
        </p:txBody>
      </p:sp>
      <p:sp>
        <p:nvSpPr>
          <p:cNvPr id="33807" name="Text Box 89"/>
          <p:cNvSpPr txBox="1"/>
          <p:nvPr/>
        </p:nvSpPr>
        <p:spPr>
          <a:xfrm>
            <a:off x="533400" y="1905000"/>
            <a:ext cx="2312988" cy="519113"/>
          </a:xfrm>
          <a:prstGeom prst="rect">
            <a:avLst/>
          </a:prstGeom>
          <a:noFill/>
          <a:ln w="9525">
            <a:noFill/>
          </a:ln>
        </p:spPr>
        <p:txBody>
          <a:bodyPr wrap="none">
            <a:spAutoFit/>
          </a:bodyPr>
          <a:p>
            <a:pPr eaLnBrk="0" hangingPunct="0">
              <a:buNone/>
            </a:pPr>
            <a:r>
              <a:rPr sz="2800" i="1" dirty="0">
                <a:solidFill>
                  <a:schemeClr val="accent2"/>
                </a:solidFill>
                <a:latin typeface="Times New Roman" panose="02020603050405020304" pitchFamily="18" charset="0"/>
                <a:ea typeface="Arial" panose="020B0604020202020204" pitchFamily="34" charset="0"/>
              </a:rPr>
              <a:t>Confidentiality</a:t>
            </a:r>
            <a:endParaRPr sz="2800" i="1" dirty="0">
              <a:solidFill>
                <a:schemeClr val="accent2"/>
              </a:solidFill>
              <a:latin typeface="Times New Roman" panose="02020603050405020304" pitchFamily="18" charset="0"/>
              <a:ea typeface="Arial" panose="020B0604020202020204" pitchFamily="34" charset="0"/>
            </a:endParaRPr>
          </a:p>
        </p:txBody>
      </p:sp>
      <p:pic>
        <p:nvPicPr>
          <p:cNvPr id="33808" name="Picture 90"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33809" name="Picture 91"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33810" name="Picture 92"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
        <p:nvSpPr>
          <p:cNvPr id="33811" name="Rectangle 93"/>
          <p:cNvSpPr/>
          <p:nvPr/>
        </p:nvSpPr>
        <p:spPr>
          <a:xfrm>
            <a:off x="6096000" y="4056063"/>
            <a:ext cx="1933575" cy="363537"/>
          </a:xfrm>
          <a:prstGeom prst="rect">
            <a:avLst/>
          </a:prstGeom>
          <a:noFill/>
          <a:ln w="12700">
            <a:noFill/>
          </a:ln>
        </p:spPr>
        <p:txBody>
          <a:bodyPr wrap="none" lIns="90488" tIns="44450" rIns="90488" bIns="44450">
            <a:spAutoFit/>
          </a:bodyPr>
          <a:p>
            <a:pPr eaLnBrk="0" hangingPunct="0">
              <a:buNone/>
            </a:pPr>
            <a:r>
              <a:rPr sz="1800" b="1" dirty="0">
                <a:solidFill>
                  <a:srgbClr val="FF0000"/>
                </a:solidFill>
                <a:latin typeface="Arial" panose="020B0604020202020204" pitchFamily="34" charset="0"/>
                <a:ea typeface="Arial" panose="020B0604020202020204" pitchFamily="34" charset="0"/>
              </a:rPr>
              <a:t>Private Key of B</a:t>
            </a:r>
            <a:endParaRPr sz="1800" b="1" dirty="0">
              <a:solidFill>
                <a:srgbClr val="FF0000"/>
              </a:solidFill>
              <a:latin typeface="Arial" panose="020B0604020202020204" pitchFamily="34" charset="0"/>
              <a:ea typeface="Arial" panose="020B0604020202020204"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818" name="Rectangle 2"/>
          <p:cNvSpPr>
            <a:spLocks noGrp="1"/>
          </p:cNvSpPr>
          <p:nvPr>
            <p:ph type="title"/>
          </p:nvPr>
        </p:nvSpPr>
        <p:spPr>
          <a:xfrm>
            <a:off x="685800" y="838200"/>
            <a:ext cx="7772400" cy="1143000"/>
          </a:xfrm>
          <a:ln/>
        </p:spPr>
        <p:txBody>
          <a:bodyPr vert="horz" wrap="square" lIns="91440" tIns="45720" rIns="91440" bIns="45720" anchor="ctr" anchorCtr="0"/>
          <a:p>
            <a:pPr eaLnBrk="1" hangingPunct="1">
              <a:buNone/>
            </a:pPr>
            <a:r>
              <a:rPr dirty="0">
                <a:solidFill>
                  <a:srgbClr val="FF0000"/>
                </a:solidFill>
              </a:rPr>
              <a:t>E-Governance</a:t>
            </a:r>
            <a:endParaRPr dirty="0">
              <a:solidFill>
                <a:srgbClr val="FF0000"/>
              </a:solidFill>
            </a:endParaRPr>
          </a:p>
        </p:txBody>
      </p:sp>
      <p:sp>
        <p:nvSpPr>
          <p:cNvPr id="34819" name="Rectangle 3"/>
          <p:cNvSpPr>
            <a:spLocks noGrp="1"/>
          </p:cNvSpPr>
          <p:nvPr>
            <p:ph idx="1"/>
          </p:nvPr>
        </p:nvSpPr>
        <p:spPr>
          <a:ln/>
        </p:spPr>
        <p:txBody>
          <a:bodyPr vert="horz" wrap="square" lIns="91440" tIns="45720" rIns="91440" bIns="45720" anchor="t" anchorCtr="0"/>
          <a:p>
            <a:pPr marL="609600" indent="-609600" eaLnBrk="1" hangingPunct="1"/>
            <a:r>
              <a:rPr dirty="0">
                <a:solidFill>
                  <a:srgbClr val="000099"/>
                </a:solidFill>
              </a:rPr>
              <a:t>Empowering Citizens</a:t>
            </a:r>
            <a:endParaRPr dirty="0">
              <a:solidFill>
                <a:srgbClr val="000099"/>
              </a:solidFill>
            </a:endParaRPr>
          </a:p>
          <a:p>
            <a:pPr marL="990600" lvl="1" indent="-533400" eaLnBrk="1" hangingPunct="1">
              <a:buFontTx/>
              <a:buAutoNum type="alphaLcParenR"/>
            </a:pPr>
            <a:r>
              <a:rPr dirty="0">
                <a:solidFill>
                  <a:srgbClr val="990000"/>
                </a:solidFill>
              </a:rPr>
              <a:t>Transparency </a:t>
            </a:r>
            <a:endParaRPr dirty="0">
              <a:solidFill>
                <a:srgbClr val="990000"/>
              </a:solidFill>
            </a:endParaRPr>
          </a:p>
          <a:p>
            <a:pPr marL="990600" lvl="1" indent="-533400" eaLnBrk="1" hangingPunct="1">
              <a:buFontTx/>
              <a:buAutoNum type="alphaLcParenR"/>
            </a:pPr>
            <a:r>
              <a:rPr dirty="0">
                <a:solidFill>
                  <a:srgbClr val="660066"/>
                </a:solidFill>
              </a:rPr>
              <a:t>Accountability</a:t>
            </a:r>
            <a:endParaRPr dirty="0">
              <a:solidFill>
                <a:srgbClr val="660066"/>
              </a:solidFill>
            </a:endParaRPr>
          </a:p>
          <a:p>
            <a:pPr marL="990600" lvl="1" indent="-533400" eaLnBrk="1" hangingPunct="1">
              <a:buFontTx/>
              <a:buAutoNum type="alphaLcParenR"/>
            </a:pPr>
            <a:r>
              <a:rPr dirty="0">
                <a:solidFill>
                  <a:srgbClr val="663300"/>
                </a:solidFill>
              </a:rPr>
              <a:t>Elimination of Intermediatory</a:t>
            </a:r>
            <a:endParaRPr dirty="0">
              <a:solidFill>
                <a:srgbClr val="663300"/>
              </a:solidFill>
            </a:endParaRPr>
          </a:p>
          <a:p>
            <a:pPr marL="990600" lvl="1" indent="-533400" eaLnBrk="1" hangingPunct="1">
              <a:buFontTx/>
              <a:buAutoNum type="alphaLcParenR"/>
            </a:pPr>
            <a:r>
              <a:rPr dirty="0">
                <a:solidFill>
                  <a:srgbClr val="CC3300"/>
                </a:solidFill>
              </a:rPr>
              <a:t>Encouraging Citizens to exercise their Rights</a:t>
            </a:r>
            <a:endParaRPr dirty="0">
              <a:solidFill>
                <a:srgbClr val="CC3300"/>
              </a:solidFill>
            </a:endParaRPr>
          </a:p>
        </p:txBody>
      </p:sp>
      <p:pic>
        <p:nvPicPr>
          <p:cNvPr id="34820" name="Picture 4" descr="C:\Documents and Settings\compaq\Desktop\cca-pki\logo1.gif"/>
          <p:cNvPicPr>
            <a:picLocks noChangeAspect="1"/>
          </p:cNvPicPr>
          <p:nvPr/>
        </p:nvPicPr>
        <p:blipFill>
          <a:blip r:embed="rId1"/>
          <a:stretch>
            <a:fillRect/>
          </a:stretch>
        </p:blipFill>
        <p:spPr>
          <a:xfrm>
            <a:off x="304800" y="228600"/>
            <a:ext cx="1143000" cy="1143000"/>
          </a:xfrm>
          <a:prstGeom prst="rect">
            <a:avLst/>
          </a:prstGeom>
          <a:noFill/>
          <a:ln w="9525">
            <a:noFill/>
          </a:ln>
        </p:spPr>
      </p:pic>
      <p:pic>
        <p:nvPicPr>
          <p:cNvPr id="34821" name="Picture 5" descr="C:\Documents and Settings\compaq\Desktop\cca-pki\strip1.gif">
            <a:hlinkClick r:id="rId2" action="ppaction://hlinkfile"/>
          </p:cNvPr>
          <p:cNvPicPr>
            <a:picLocks noChangeAspect="1"/>
          </p:cNvPicPr>
          <p:nvPr/>
        </p:nvPicPr>
        <p:blipFill>
          <a:blip r:embed="rId3"/>
          <a:stretch>
            <a:fillRect/>
          </a:stretch>
        </p:blipFill>
        <p:spPr>
          <a:xfrm>
            <a:off x="1371600" y="762000"/>
            <a:ext cx="7620000" cy="76200"/>
          </a:xfrm>
          <a:prstGeom prst="rect">
            <a:avLst/>
          </a:prstGeom>
          <a:noFill/>
          <a:ln w="9525">
            <a:noFill/>
          </a:ln>
        </p:spPr>
      </p:pic>
      <p:pic>
        <p:nvPicPr>
          <p:cNvPr id="34822" name="Picture 6" descr="C:\Documents and Settings\compaq\Desktop\cca-pki\cca1.gif"/>
          <p:cNvPicPr>
            <a:picLocks noChangeAspect="1"/>
          </p:cNvPicPr>
          <p:nvPr/>
        </p:nvPicPr>
        <p:blipFill>
          <a:blip r:embed="rId4"/>
          <a:stretch>
            <a:fillRect/>
          </a:stretch>
        </p:blipFill>
        <p:spPr>
          <a:xfrm>
            <a:off x="5257800" y="533400"/>
            <a:ext cx="3429000" cy="228600"/>
          </a:xfrm>
          <a:prstGeom prst="rect">
            <a:avLst/>
          </a:prstGeom>
          <a:noFill/>
          <a:ln w="9525">
            <a:noFill/>
          </a:ln>
        </p:spPr>
      </p:pic>
      <p:pic>
        <p:nvPicPr>
          <p:cNvPr id="34823" name="Picture 7" descr="C:\Program Files\Common Files\Microsoft Shared\Clipart\cagcat50\BD05515_.WMF"/>
          <p:cNvPicPr>
            <a:picLocks noChangeAspect="1"/>
          </p:cNvPicPr>
          <p:nvPr/>
        </p:nvPicPr>
        <p:blipFill>
          <a:blip r:embed="rId5"/>
          <a:stretch>
            <a:fillRect/>
          </a:stretch>
        </p:blipFill>
        <p:spPr>
          <a:xfrm>
            <a:off x="6096000" y="1371600"/>
            <a:ext cx="2614613" cy="2809875"/>
          </a:xfrm>
          <a:prstGeom prst="rect">
            <a:avLst/>
          </a:prstGeom>
          <a:noFill/>
          <a:ln w="9525">
            <a:noFill/>
          </a:ln>
        </p:spPr>
      </p:pic>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842" name="Rectangle 2"/>
          <p:cNvSpPr>
            <a:spLocks noGrp="1"/>
          </p:cNvSpPr>
          <p:nvPr>
            <p:ph type="title"/>
          </p:nvPr>
        </p:nvSpPr>
        <p:spPr>
          <a:xfrm>
            <a:off x="685800" y="152400"/>
            <a:ext cx="7772400" cy="1143000"/>
          </a:xfrm>
          <a:ln/>
        </p:spPr>
        <p:txBody>
          <a:bodyPr vert="horz" wrap="square" lIns="91440" tIns="45720" rIns="91440" bIns="45720" anchor="ctr" anchorCtr="0"/>
          <a:p>
            <a:pPr eaLnBrk="1" hangingPunct="1">
              <a:buNone/>
            </a:pPr>
            <a:r>
              <a:rPr sz="3600" dirty="0">
                <a:solidFill>
                  <a:srgbClr val="FF0000"/>
                </a:solidFill>
                <a:latin typeface="Tahoma" panose="020B0604030504040204" pitchFamily="34" charset="0"/>
              </a:rPr>
              <a:t>Government Online</a:t>
            </a:r>
            <a:endParaRPr sz="3600" dirty="0">
              <a:solidFill>
                <a:srgbClr val="FF0000"/>
              </a:solidFill>
              <a:latin typeface="Tahoma" panose="020B0604030504040204" pitchFamily="34" charset="0"/>
            </a:endParaRPr>
          </a:p>
        </p:txBody>
      </p:sp>
      <p:sp>
        <p:nvSpPr>
          <p:cNvPr id="43011" name="Rectangle 3"/>
          <p:cNvSpPr>
            <a:spLocks noGrp="1"/>
          </p:cNvSpPr>
          <p:nvPr>
            <p:ph idx="1"/>
          </p:nvPr>
        </p:nvSpPr>
        <p:spPr>
          <a:xfrm>
            <a:off x="1219200" y="990600"/>
            <a:ext cx="7772400" cy="4114800"/>
          </a:xfrm>
          <a:ln/>
        </p:spPr>
        <p:txBody>
          <a:bodyPr vert="horz" wrap="square" lIns="91440" tIns="45720" rIns="91440" bIns="45720" anchor="t" anchorCtr="0"/>
          <a:p>
            <a:pPr marL="609600" indent="-609600" eaLnBrk="1" hangingPunct="1">
              <a:lnSpc>
                <a:spcPct val="90000"/>
              </a:lnSpc>
              <a:buFont typeface="Wingdings 2" panose="05020102010507070707" pitchFamily="18" charset="2"/>
              <a:buAutoNum type="arabicPeriod"/>
            </a:pPr>
            <a:r>
              <a:rPr sz="3000" dirty="0">
                <a:solidFill>
                  <a:srgbClr val="009900"/>
                </a:solidFill>
                <a:latin typeface="Tahoma" panose="020B0604030504040204" pitchFamily="34" charset="0"/>
              </a:rPr>
              <a:t>Issuing forms and licences</a:t>
            </a:r>
            <a:endParaRPr sz="3000" dirty="0">
              <a:solidFill>
                <a:srgbClr val="009900"/>
              </a:solidFill>
              <a:latin typeface="Tahoma" panose="020B0604030504040204" pitchFamily="34" charset="0"/>
            </a:endParaRPr>
          </a:p>
          <a:p>
            <a:pPr marL="609600" indent="-609600" eaLnBrk="1" hangingPunct="1">
              <a:lnSpc>
                <a:spcPct val="90000"/>
              </a:lnSpc>
              <a:buFont typeface="Wingdings 2" panose="05020102010507070707" pitchFamily="18" charset="2"/>
              <a:buAutoNum type="arabicPeriod"/>
            </a:pPr>
            <a:r>
              <a:rPr sz="3000" dirty="0">
                <a:solidFill>
                  <a:srgbClr val="CC0099"/>
                </a:solidFill>
                <a:latin typeface="Tahoma" panose="020B0604030504040204" pitchFamily="34" charset="0"/>
              </a:rPr>
              <a:t>Filing tax returns online</a:t>
            </a:r>
            <a:endParaRPr sz="3000" dirty="0">
              <a:solidFill>
                <a:srgbClr val="CC0099"/>
              </a:solidFill>
              <a:latin typeface="Tahoma" panose="020B0604030504040204" pitchFamily="34" charset="0"/>
            </a:endParaRPr>
          </a:p>
          <a:p>
            <a:pPr marL="609600" indent="-609600" eaLnBrk="1" hangingPunct="1">
              <a:lnSpc>
                <a:spcPct val="90000"/>
              </a:lnSpc>
              <a:buFont typeface="Wingdings 2" panose="05020102010507070707" pitchFamily="18" charset="2"/>
              <a:buAutoNum type="arabicPeriod"/>
            </a:pPr>
            <a:r>
              <a:rPr sz="3000" dirty="0">
                <a:solidFill>
                  <a:srgbClr val="000099"/>
                </a:solidFill>
                <a:latin typeface="Tahoma" panose="020B0604030504040204" pitchFamily="34" charset="0"/>
              </a:rPr>
              <a:t>Online Government orders/treasury orders</a:t>
            </a:r>
            <a:endParaRPr sz="3000" dirty="0">
              <a:solidFill>
                <a:srgbClr val="000099"/>
              </a:solidFill>
              <a:latin typeface="Tahoma" panose="020B0604030504040204" pitchFamily="34" charset="0"/>
            </a:endParaRPr>
          </a:p>
          <a:p>
            <a:pPr marL="609600" indent="-609600" eaLnBrk="1" hangingPunct="1">
              <a:lnSpc>
                <a:spcPct val="90000"/>
              </a:lnSpc>
              <a:buFont typeface="Wingdings 2" panose="05020102010507070707" pitchFamily="18" charset="2"/>
              <a:buAutoNum type="arabicPeriod"/>
            </a:pPr>
            <a:r>
              <a:rPr sz="3000" dirty="0">
                <a:solidFill>
                  <a:srgbClr val="990000"/>
                </a:solidFill>
                <a:latin typeface="Tahoma" panose="020B0604030504040204" pitchFamily="34" charset="0"/>
              </a:rPr>
              <a:t>Registration</a:t>
            </a:r>
            <a:endParaRPr sz="3000" dirty="0">
              <a:solidFill>
                <a:srgbClr val="990000"/>
              </a:solidFill>
              <a:latin typeface="Tahoma" panose="020B0604030504040204" pitchFamily="34" charset="0"/>
            </a:endParaRPr>
          </a:p>
          <a:p>
            <a:pPr marL="609600" indent="-609600" eaLnBrk="1" hangingPunct="1">
              <a:lnSpc>
                <a:spcPct val="90000"/>
              </a:lnSpc>
              <a:buFont typeface="Wingdings 2" panose="05020102010507070707" pitchFamily="18" charset="2"/>
              <a:buAutoNum type="arabicPeriod"/>
            </a:pPr>
            <a:r>
              <a:rPr sz="3000" dirty="0">
                <a:solidFill>
                  <a:srgbClr val="009900"/>
                </a:solidFill>
                <a:latin typeface="Tahoma" panose="020B0604030504040204" pitchFamily="34" charset="0"/>
              </a:rPr>
              <a:t>Online file movement system</a:t>
            </a:r>
            <a:endParaRPr sz="3000" dirty="0">
              <a:solidFill>
                <a:srgbClr val="009900"/>
              </a:solidFill>
              <a:latin typeface="Tahoma" panose="020B0604030504040204" pitchFamily="34" charset="0"/>
            </a:endParaRPr>
          </a:p>
          <a:p>
            <a:pPr marL="609600" indent="-609600" eaLnBrk="1" hangingPunct="1">
              <a:lnSpc>
                <a:spcPct val="90000"/>
              </a:lnSpc>
              <a:buFont typeface="Wingdings 2" panose="05020102010507070707" pitchFamily="18" charset="2"/>
              <a:buAutoNum type="arabicPeriod"/>
            </a:pPr>
            <a:r>
              <a:rPr sz="3000" dirty="0">
                <a:solidFill>
                  <a:srgbClr val="000099"/>
                </a:solidFill>
                <a:latin typeface="Tahoma" panose="020B0604030504040204" pitchFamily="34" charset="0"/>
              </a:rPr>
              <a:t>Public information records</a:t>
            </a:r>
            <a:endParaRPr sz="3000" dirty="0">
              <a:solidFill>
                <a:srgbClr val="000099"/>
              </a:solidFill>
              <a:latin typeface="Tahoma" panose="020B0604030504040204" pitchFamily="34" charset="0"/>
            </a:endParaRPr>
          </a:p>
          <a:p>
            <a:pPr marL="609600" indent="-609600" eaLnBrk="1" hangingPunct="1">
              <a:lnSpc>
                <a:spcPct val="90000"/>
              </a:lnSpc>
              <a:buFont typeface="Wingdings 2" panose="05020102010507070707" pitchFamily="18" charset="2"/>
              <a:buAutoNum type="arabicPeriod"/>
            </a:pPr>
            <a:r>
              <a:rPr sz="3000" dirty="0">
                <a:solidFill>
                  <a:srgbClr val="CC0099"/>
                </a:solidFill>
                <a:latin typeface="Tahoma" panose="020B0604030504040204" pitchFamily="34" charset="0"/>
              </a:rPr>
              <a:t>E-voting</a:t>
            </a:r>
            <a:endParaRPr sz="3000" dirty="0">
              <a:solidFill>
                <a:srgbClr val="CC0099"/>
              </a:solidFill>
              <a:latin typeface="Tahoma" panose="020B0604030504040204" pitchFamily="34" charset="0"/>
            </a:endParaRPr>
          </a:p>
          <a:p>
            <a:pPr marL="609600" indent="-609600" eaLnBrk="1" hangingPunct="1">
              <a:lnSpc>
                <a:spcPct val="90000"/>
              </a:lnSpc>
              <a:buFont typeface="Wingdings 2" panose="05020102010507070707" pitchFamily="18" charset="2"/>
              <a:buAutoNum type="arabicPeriod"/>
            </a:pPr>
            <a:r>
              <a:rPr sz="3000" dirty="0">
                <a:solidFill>
                  <a:srgbClr val="009900"/>
                </a:solidFill>
                <a:latin typeface="Tahoma" panose="020B0604030504040204" pitchFamily="34" charset="0"/>
              </a:rPr>
              <a:t>Railway reservations &amp; ticketing</a:t>
            </a:r>
            <a:endParaRPr sz="3000" dirty="0">
              <a:solidFill>
                <a:srgbClr val="009900"/>
              </a:solidFill>
              <a:latin typeface="Tahoma" panose="020B0604030504040204" pitchFamily="34" charset="0"/>
            </a:endParaRPr>
          </a:p>
          <a:p>
            <a:pPr marL="609600" indent="-609600" eaLnBrk="1" hangingPunct="1">
              <a:lnSpc>
                <a:spcPct val="90000"/>
              </a:lnSpc>
              <a:buFont typeface="Wingdings 2" panose="05020102010507070707" pitchFamily="18" charset="2"/>
              <a:buAutoNum type="arabicPeriod"/>
            </a:pPr>
            <a:r>
              <a:rPr sz="3000" dirty="0">
                <a:solidFill>
                  <a:srgbClr val="990000"/>
                </a:solidFill>
                <a:latin typeface="Tahoma" panose="020B0604030504040204" pitchFamily="34" charset="0"/>
              </a:rPr>
              <a:t>E-education</a:t>
            </a:r>
            <a:endParaRPr sz="3000" dirty="0">
              <a:solidFill>
                <a:srgbClr val="990000"/>
              </a:solidFill>
              <a:latin typeface="Tahoma" panose="020B0604030504040204" pitchFamily="34" charset="0"/>
            </a:endParaRPr>
          </a:p>
          <a:p>
            <a:pPr marL="609600" indent="-609600" eaLnBrk="1" hangingPunct="1">
              <a:lnSpc>
                <a:spcPct val="90000"/>
              </a:lnSpc>
              <a:buFont typeface="Wingdings 2" panose="05020102010507070707" pitchFamily="18" charset="2"/>
              <a:buAutoNum type="arabicPeriod"/>
            </a:pPr>
            <a:r>
              <a:rPr sz="3000" dirty="0">
                <a:solidFill>
                  <a:srgbClr val="000099"/>
                </a:solidFill>
                <a:latin typeface="Tahoma" panose="020B0604030504040204" pitchFamily="34" charset="0"/>
              </a:rPr>
              <a:t>Online money orders</a:t>
            </a:r>
            <a:endParaRPr sz="3000" dirty="0">
              <a:solidFill>
                <a:srgbClr val="000099"/>
              </a:solidFill>
              <a:latin typeface="Tahoma" panose="020B0604030504040204" pitchFamily="34" charset="0"/>
            </a:endParaRPr>
          </a:p>
        </p:txBody>
      </p:sp>
      <p:pic>
        <p:nvPicPr>
          <p:cNvPr id="35844" name="Picture 4" descr="C:\Documents and Settings\compaq\Desktop\cca-pki\logo1.gif"/>
          <p:cNvPicPr>
            <a:picLocks noChangeAspect="1"/>
          </p:cNvPicPr>
          <p:nvPr/>
        </p:nvPicPr>
        <p:blipFill>
          <a:blip r:embed="rId1"/>
          <a:stretch>
            <a:fillRect/>
          </a:stretch>
        </p:blipFill>
        <p:spPr>
          <a:xfrm>
            <a:off x="304800" y="0"/>
            <a:ext cx="1143000" cy="1143000"/>
          </a:xfrm>
          <a:prstGeom prst="rect">
            <a:avLst/>
          </a:prstGeom>
          <a:noFill/>
          <a:ln w="9525">
            <a:noFill/>
          </a:ln>
        </p:spPr>
      </p:pic>
      <p:pic>
        <p:nvPicPr>
          <p:cNvPr id="35845" name="Picture 5" descr="C:\Documents and Settings\compaq\Desktop\cca-pki\strip1.gif"/>
          <p:cNvPicPr>
            <a:picLocks noChangeAspect="1"/>
          </p:cNvPicPr>
          <p:nvPr/>
        </p:nvPicPr>
        <p:blipFill>
          <a:blip r:embed="rId2"/>
          <a:stretch>
            <a:fillRect/>
          </a:stretch>
        </p:blipFill>
        <p:spPr>
          <a:xfrm>
            <a:off x="1371600" y="457200"/>
            <a:ext cx="7620000" cy="76200"/>
          </a:xfrm>
          <a:prstGeom prst="rect">
            <a:avLst/>
          </a:prstGeom>
          <a:noFill/>
          <a:ln w="9525">
            <a:noFill/>
          </a:ln>
        </p:spPr>
      </p:pic>
      <p:pic>
        <p:nvPicPr>
          <p:cNvPr id="35846" name="Picture 6" descr="C:\Documents and Settings\compaq\Desktop\cca-pki\cca1.gif"/>
          <p:cNvPicPr>
            <a:picLocks noChangeAspect="1"/>
          </p:cNvPicPr>
          <p:nvPr/>
        </p:nvPicPr>
        <p:blipFill>
          <a:blip r:embed="rId3"/>
          <a:stretch>
            <a:fillRect/>
          </a:stretch>
        </p:blipFill>
        <p:spPr>
          <a:xfrm>
            <a:off x="5257800" y="152400"/>
            <a:ext cx="3429000" cy="2286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011">
                                            <p:txEl>
                                              <p:charRg st="0" end="27"/>
                                            </p:txEl>
                                          </p:spTgt>
                                        </p:tgtEl>
                                        <p:attrNameLst>
                                          <p:attrName>style.visibility</p:attrName>
                                        </p:attrNameLst>
                                      </p:cBhvr>
                                      <p:to>
                                        <p:strVal val="visible"/>
                                      </p:to>
                                    </p:set>
                                    <p:anim calcmode="lin" valueType="num">
                                      <p:cBhvr additive="base">
                                        <p:cTn id="7" dur="500" fill="hold"/>
                                        <p:tgtEl>
                                          <p:spTgt spid="43011">
                                            <p:txEl>
                                              <p:charRg st="0" end="2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charRg st="0" end="27"/>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3011">
                                            <p:txEl>
                                              <p:charRg st="27" end="53"/>
                                            </p:txEl>
                                          </p:spTgt>
                                        </p:tgtEl>
                                        <p:attrNameLst>
                                          <p:attrName>style.visibility</p:attrName>
                                        </p:attrNameLst>
                                      </p:cBhvr>
                                      <p:to>
                                        <p:strVal val="visible"/>
                                      </p:to>
                                    </p:set>
                                    <p:anim calcmode="lin" valueType="num">
                                      <p:cBhvr additive="base">
                                        <p:cTn id="12" dur="500" fill="hold"/>
                                        <p:tgtEl>
                                          <p:spTgt spid="43011">
                                            <p:txEl>
                                              <p:charRg st="27" end="5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3011">
                                            <p:txEl>
                                              <p:charRg st="27" end="5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3011">
                                            <p:txEl>
                                              <p:charRg st="53" end="94"/>
                                            </p:txEl>
                                          </p:spTgt>
                                        </p:tgtEl>
                                        <p:attrNameLst>
                                          <p:attrName>style.visibility</p:attrName>
                                        </p:attrNameLst>
                                      </p:cBhvr>
                                      <p:to>
                                        <p:strVal val="visible"/>
                                      </p:to>
                                    </p:set>
                                    <p:anim calcmode="lin" valueType="num">
                                      <p:cBhvr additive="base">
                                        <p:cTn id="17" dur="500" fill="hold"/>
                                        <p:tgtEl>
                                          <p:spTgt spid="43011">
                                            <p:txEl>
                                              <p:charRg st="53" end="9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011">
                                            <p:txEl>
                                              <p:charRg st="53" end="9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3011">
                                            <p:txEl>
                                              <p:charRg st="94" end="107"/>
                                            </p:txEl>
                                          </p:spTgt>
                                        </p:tgtEl>
                                        <p:attrNameLst>
                                          <p:attrName>style.visibility</p:attrName>
                                        </p:attrNameLst>
                                      </p:cBhvr>
                                      <p:to>
                                        <p:strVal val="visible"/>
                                      </p:to>
                                    </p:set>
                                    <p:anim calcmode="lin" valueType="num">
                                      <p:cBhvr additive="base">
                                        <p:cTn id="22" dur="500" fill="hold"/>
                                        <p:tgtEl>
                                          <p:spTgt spid="43011">
                                            <p:txEl>
                                              <p:charRg st="94" end="10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3011">
                                            <p:txEl>
                                              <p:charRg st="94" end="107"/>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3011">
                                            <p:txEl>
                                              <p:charRg st="107" end="135"/>
                                            </p:txEl>
                                          </p:spTgt>
                                        </p:tgtEl>
                                        <p:attrNameLst>
                                          <p:attrName>style.visibility</p:attrName>
                                        </p:attrNameLst>
                                      </p:cBhvr>
                                      <p:to>
                                        <p:strVal val="visible"/>
                                      </p:to>
                                    </p:set>
                                    <p:anim calcmode="lin" valueType="num">
                                      <p:cBhvr additive="base">
                                        <p:cTn id="27" dur="500" fill="hold"/>
                                        <p:tgtEl>
                                          <p:spTgt spid="43011">
                                            <p:txEl>
                                              <p:charRg st="107" end="13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011">
                                            <p:txEl>
                                              <p:charRg st="107" end="13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3011">
                                            <p:txEl>
                                              <p:charRg st="135" end="162"/>
                                            </p:txEl>
                                          </p:spTgt>
                                        </p:tgtEl>
                                        <p:attrNameLst>
                                          <p:attrName>style.visibility</p:attrName>
                                        </p:attrNameLst>
                                      </p:cBhvr>
                                      <p:to>
                                        <p:strVal val="visible"/>
                                      </p:to>
                                    </p:set>
                                    <p:anim calcmode="lin" valueType="num">
                                      <p:cBhvr additive="base">
                                        <p:cTn id="32" dur="500" fill="hold"/>
                                        <p:tgtEl>
                                          <p:spTgt spid="43011">
                                            <p:txEl>
                                              <p:charRg st="135" end="16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3011">
                                            <p:txEl>
                                              <p:charRg st="135" end="16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3011">
                                            <p:txEl>
                                              <p:charRg st="162" end="171"/>
                                            </p:txEl>
                                          </p:spTgt>
                                        </p:tgtEl>
                                        <p:attrNameLst>
                                          <p:attrName>style.visibility</p:attrName>
                                        </p:attrNameLst>
                                      </p:cBhvr>
                                      <p:to>
                                        <p:strVal val="visible"/>
                                      </p:to>
                                    </p:set>
                                    <p:anim calcmode="lin" valueType="num">
                                      <p:cBhvr additive="base">
                                        <p:cTn id="37" dur="500" fill="hold"/>
                                        <p:tgtEl>
                                          <p:spTgt spid="43011">
                                            <p:txEl>
                                              <p:charRg st="162" end="17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1">
                                            <p:txEl>
                                              <p:charRg st="162" end="171"/>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3011">
                                            <p:txEl>
                                              <p:charRg st="171" end="204"/>
                                            </p:txEl>
                                          </p:spTgt>
                                        </p:tgtEl>
                                        <p:attrNameLst>
                                          <p:attrName>style.visibility</p:attrName>
                                        </p:attrNameLst>
                                      </p:cBhvr>
                                      <p:to>
                                        <p:strVal val="visible"/>
                                      </p:to>
                                    </p:set>
                                    <p:anim calcmode="lin" valueType="num">
                                      <p:cBhvr additive="base">
                                        <p:cTn id="42" dur="500" fill="hold"/>
                                        <p:tgtEl>
                                          <p:spTgt spid="43011">
                                            <p:txEl>
                                              <p:charRg st="171" end="20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3011">
                                            <p:txEl>
                                              <p:charRg st="171" end="204"/>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3011">
                                            <p:txEl>
                                              <p:charRg st="204" end="216"/>
                                            </p:txEl>
                                          </p:spTgt>
                                        </p:tgtEl>
                                        <p:attrNameLst>
                                          <p:attrName>style.visibility</p:attrName>
                                        </p:attrNameLst>
                                      </p:cBhvr>
                                      <p:to>
                                        <p:strVal val="visible"/>
                                      </p:to>
                                    </p:set>
                                    <p:anim calcmode="lin" valueType="num">
                                      <p:cBhvr additive="base">
                                        <p:cTn id="47" dur="500" fill="hold"/>
                                        <p:tgtEl>
                                          <p:spTgt spid="43011">
                                            <p:txEl>
                                              <p:charRg st="204" end="21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3011">
                                            <p:txEl>
                                              <p:charRg st="204" end="216"/>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43011">
                                            <p:txEl>
                                              <p:charRg st="216" end="236"/>
                                            </p:txEl>
                                          </p:spTgt>
                                        </p:tgtEl>
                                        <p:attrNameLst>
                                          <p:attrName>style.visibility</p:attrName>
                                        </p:attrNameLst>
                                      </p:cBhvr>
                                      <p:to>
                                        <p:strVal val="visible"/>
                                      </p:to>
                                    </p:set>
                                    <p:anim calcmode="lin" valueType="num">
                                      <p:cBhvr additive="base">
                                        <p:cTn id="52" dur="500" fill="hold"/>
                                        <p:tgtEl>
                                          <p:spTgt spid="43011">
                                            <p:txEl>
                                              <p:charRg st="216" end="23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011">
                                            <p:txEl>
                                              <p:charRg st="216" end="2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dvAuto="100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ctrTitle"/>
          </p:nvPr>
        </p:nvSpPr>
        <p:spPr>
          <a:xfrm>
            <a:off x="0" y="1600200"/>
            <a:ext cx="7772400" cy="1143000"/>
          </a:xfrm>
          <a:ln/>
        </p:spPr>
        <p:txBody>
          <a:bodyPr vert="horz" wrap="square" lIns="91440" tIns="45720" rIns="91440" bIns="45720" anchor="ctr" anchorCtr="0"/>
          <a:p>
            <a:pPr eaLnBrk="1" hangingPunct="1">
              <a:buClrTx/>
              <a:buSzTx/>
              <a:buFontTx/>
              <a:buNone/>
            </a:pPr>
            <a:r>
              <a:rPr dirty="0">
                <a:solidFill>
                  <a:srgbClr val="006600"/>
                </a:solidFill>
                <a:latin typeface="Verdana" panose="020B0604030504040204" pitchFamily="34" charset="0"/>
              </a:rPr>
              <a:t>Thank You</a:t>
            </a:r>
            <a:endParaRPr dirty="0">
              <a:solidFill>
                <a:srgbClr val="006600"/>
              </a:solidFill>
              <a:latin typeface="Verdana" panose="020B0604030504040204" pitchFamily="34" charset="0"/>
            </a:endParaRPr>
          </a:p>
        </p:txBody>
      </p:sp>
      <p:pic>
        <p:nvPicPr>
          <p:cNvPr id="36867" name="Picture 3"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36868" name="Picture 4"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36869" name="Picture 5"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pic>
        <p:nvPicPr>
          <p:cNvPr id="36870" name="Picture 6" descr="C:\WINDOWS\Application Data\Microsoft\Media Catalog\Downloaded Clips\cl2\PE07321_.wmf"/>
          <p:cNvPicPr>
            <a:picLocks noChangeAspect="1"/>
          </p:cNvPicPr>
          <p:nvPr/>
        </p:nvPicPr>
        <p:blipFill>
          <a:blip r:embed="rId4"/>
          <a:stretch>
            <a:fillRect/>
          </a:stretch>
        </p:blipFill>
        <p:spPr>
          <a:xfrm>
            <a:off x="3886200" y="2438400"/>
            <a:ext cx="4583113" cy="332105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Line 2"/>
          <p:cNvSpPr/>
          <p:nvPr/>
        </p:nvSpPr>
        <p:spPr>
          <a:xfrm>
            <a:off x="381000" y="5486400"/>
            <a:ext cx="2971800" cy="0"/>
          </a:xfrm>
          <a:prstGeom prst="line">
            <a:avLst/>
          </a:prstGeom>
          <a:ln w="9525" cap="flat" cmpd="sng">
            <a:solidFill>
              <a:schemeClr val="tx1"/>
            </a:solidFill>
            <a:prstDash val="solid"/>
            <a:headEnd type="none" w="med" len="med"/>
            <a:tailEnd type="none" w="med" len="med"/>
          </a:ln>
        </p:spPr>
      </p:sp>
      <p:sp>
        <p:nvSpPr>
          <p:cNvPr id="1028" name="Line 3"/>
          <p:cNvSpPr/>
          <p:nvPr/>
        </p:nvSpPr>
        <p:spPr>
          <a:xfrm>
            <a:off x="609600" y="5791200"/>
            <a:ext cx="3048000" cy="0"/>
          </a:xfrm>
          <a:prstGeom prst="line">
            <a:avLst/>
          </a:prstGeom>
          <a:ln w="9525" cap="flat" cmpd="sng">
            <a:solidFill>
              <a:schemeClr val="tx1"/>
            </a:solidFill>
            <a:prstDash val="solid"/>
            <a:headEnd type="none" w="med" len="med"/>
            <a:tailEnd type="none" w="med" len="med"/>
          </a:ln>
        </p:spPr>
      </p:sp>
      <p:sp>
        <p:nvSpPr>
          <p:cNvPr id="1029" name="Rectangle 4"/>
          <p:cNvSpPr>
            <a:spLocks noGrp="1"/>
          </p:cNvSpPr>
          <p:nvPr>
            <p:ph type="ctrTitle"/>
          </p:nvPr>
        </p:nvSpPr>
        <p:spPr>
          <a:xfrm>
            <a:off x="304800" y="381000"/>
            <a:ext cx="6477000" cy="1143000"/>
          </a:xfrm>
          <a:ln/>
        </p:spPr>
        <p:txBody>
          <a:bodyPr vert="horz" wrap="square" lIns="91440" tIns="45720" rIns="91440" bIns="45720" anchor="ctr" anchorCtr="0"/>
          <a:p>
            <a:pPr eaLnBrk="1" hangingPunct="1">
              <a:buClrTx/>
              <a:buSzTx/>
              <a:buFontTx/>
              <a:buNone/>
            </a:pPr>
            <a:r>
              <a:rPr sz="3600" dirty="0">
                <a:solidFill>
                  <a:srgbClr val="FF0000"/>
                </a:solidFill>
                <a:latin typeface="Tahoma" panose="020B0604030504040204" pitchFamily="34" charset="0"/>
              </a:rPr>
              <a:t>Encryption</a:t>
            </a:r>
            <a:endParaRPr sz="3600" dirty="0">
              <a:solidFill>
                <a:srgbClr val="FF0000"/>
              </a:solidFill>
              <a:latin typeface="Tahoma" panose="020B0604030504040204" pitchFamily="34" charset="0"/>
            </a:endParaRPr>
          </a:p>
        </p:txBody>
      </p:sp>
      <p:pic>
        <p:nvPicPr>
          <p:cNvPr id="1030" name="Picture 5"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1031" name="Picture 6"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1032" name="Picture 7"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sp>
        <p:nvSpPr>
          <p:cNvPr id="1033" name="Text Box 8"/>
          <p:cNvSpPr txBox="1"/>
          <p:nvPr/>
        </p:nvSpPr>
        <p:spPr>
          <a:xfrm>
            <a:off x="457200" y="1219200"/>
            <a:ext cx="4743450" cy="1495425"/>
          </a:xfrm>
          <a:prstGeom prst="rect">
            <a:avLst/>
          </a:prstGeom>
          <a:noFill/>
          <a:ln w="9525">
            <a:noFill/>
          </a:ln>
        </p:spPr>
        <p:txBody>
          <a:bodyPr wrap="none">
            <a:spAutoFit/>
          </a:bodyPr>
          <a:p>
            <a:pPr>
              <a:buNone/>
            </a:pPr>
            <a:r>
              <a:rPr sz="2000" u="sng" dirty="0">
                <a:solidFill>
                  <a:schemeClr val="accent2"/>
                </a:solidFill>
                <a:latin typeface="Times New Roman" panose="02020603050405020304" pitchFamily="18" charset="0"/>
                <a:ea typeface="Arial" panose="020B0604020202020204" pitchFamily="34" charset="0"/>
              </a:rPr>
              <a:t>Caesar Cipher</a:t>
            </a:r>
            <a:endParaRPr sz="2000" u="sng" dirty="0">
              <a:solidFill>
                <a:schemeClr val="accent2"/>
              </a:solidFill>
              <a:latin typeface="Times New Roman" panose="02020603050405020304" pitchFamily="18" charset="0"/>
              <a:ea typeface="Arial" panose="020B0604020202020204" pitchFamily="34" charset="0"/>
            </a:endParaRPr>
          </a:p>
          <a:p>
            <a:pPr>
              <a:buNone/>
            </a:pPr>
            <a:r>
              <a:rPr sz="1800" dirty="0">
                <a:solidFill>
                  <a:schemeClr val="accent2"/>
                </a:solidFill>
                <a:latin typeface="Times New Roman" panose="02020603050405020304" pitchFamily="18" charset="0"/>
                <a:ea typeface="Arial" panose="020B0604020202020204" pitchFamily="34" charset="0"/>
              </a:rPr>
              <a:t>The shift is linear and equidistributed  </a:t>
            </a:r>
            <a:r>
              <a:rPr sz="3600" dirty="0">
                <a:solidFill>
                  <a:srgbClr val="FF0000"/>
                </a:solidFill>
                <a:latin typeface="Times New Roman" panose="02020603050405020304" pitchFamily="18" charset="0"/>
                <a:ea typeface="Arial" panose="020B0604020202020204" pitchFamily="34" charset="0"/>
              </a:rPr>
              <a:t>3</a:t>
            </a:r>
            <a:r>
              <a:rPr sz="1800" dirty="0">
                <a:solidFill>
                  <a:schemeClr val="accent2"/>
                </a:solidFill>
                <a:latin typeface="Times New Roman" panose="02020603050405020304" pitchFamily="18" charset="0"/>
                <a:ea typeface="Arial" panose="020B0604020202020204" pitchFamily="34" charset="0"/>
              </a:rPr>
              <a:t> changes</a:t>
            </a:r>
            <a:endParaRPr sz="1800" dirty="0">
              <a:solidFill>
                <a:schemeClr val="accent2"/>
              </a:solidFill>
              <a:latin typeface="Times New Roman" panose="02020603050405020304" pitchFamily="18" charset="0"/>
              <a:ea typeface="Arial" panose="020B0604020202020204" pitchFamily="34" charset="0"/>
            </a:endParaRPr>
          </a:p>
          <a:p>
            <a:pPr>
              <a:buNone/>
            </a:pPr>
            <a:r>
              <a:rPr sz="3600" dirty="0">
                <a:solidFill>
                  <a:srgbClr val="FF0000"/>
                </a:solidFill>
                <a:latin typeface="Times New Roman" panose="02020603050405020304" pitchFamily="18" charset="0"/>
                <a:ea typeface="Arial" panose="020B0604020202020204" pitchFamily="34" charset="0"/>
              </a:rPr>
              <a:t>I agree</a:t>
            </a:r>
            <a:r>
              <a:rPr sz="3600" dirty="0">
                <a:solidFill>
                  <a:schemeClr val="accent2"/>
                </a:solidFill>
                <a:latin typeface="Times New Roman" panose="02020603050405020304" pitchFamily="18" charset="0"/>
                <a:ea typeface="Arial" panose="020B0604020202020204" pitchFamily="34" charset="0"/>
              </a:rPr>
              <a:t>        </a:t>
            </a:r>
            <a:r>
              <a:rPr sz="3600" dirty="0">
                <a:solidFill>
                  <a:srgbClr val="CC0099"/>
                </a:solidFill>
                <a:latin typeface="Times New Roman" panose="02020603050405020304" pitchFamily="18" charset="0"/>
                <a:ea typeface="Arial" panose="020B0604020202020204" pitchFamily="34" charset="0"/>
              </a:rPr>
              <a:t>lcdjuhh</a:t>
            </a:r>
            <a:endParaRPr sz="3600" dirty="0">
              <a:solidFill>
                <a:srgbClr val="CC0099"/>
              </a:solidFill>
              <a:latin typeface="Times New Roman" panose="02020603050405020304" pitchFamily="18" charset="0"/>
              <a:ea typeface="Arial" panose="020B0604020202020204" pitchFamily="34" charset="0"/>
            </a:endParaRPr>
          </a:p>
        </p:txBody>
      </p:sp>
      <p:sp>
        <p:nvSpPr>
          <p:cNvPr id="1034" name="AutoShape 9"/>
          <p:cNvSpPr/>
          <p:nvPr/>
        </p:nvSpPr>
        <p:spPr>
          <a:xfrm>
            <a:off x="1905000" y="2209800"/>
            <a:ext cx="685800" cy="381000"/>
          </a:xfrm>
          <a:custGeom>
            <a:avLst/>
            <a:gdLst>
              <a:gd name="txL" fmla="*/ 3375 w 21600"/>
              <a:gd name="txT" fmla="*/ 5400 h 21600"/>
              <a:gd name="txR" fmla="*/ 18900 w 21600"/>
              <a:gd name="txB" fmla="*/ 16200 h 21600"/>
            </a:gdLst>
            <a:ahLst/>
            <a:cxnLst>
              <a:cxn ang="17694720">
                <a:pos x="514350" y="0"/>
              </a:cxn>
              <a:cxn ang="11796480">
                <a:pos x="0" y="190500"/>
              </a:cxn>
              <a:cxn ang="5898240">
                <a:pos x="514350" y="381000"/>
              </a:cxn>
              <a:cxn ang="0">
                <a:pos x="685800" y="1905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990000">
                  <a:alpha val="100000"/>
                </a:srgbClr>
              </a:gs>
              <a:gs pos="100000">
                <a:srgbClr val="000099">
                  <a:alpha val="100000"/>
                </a:srgbClr>
              </a:gs>
            </a:gsLst>
            <a:lin ang="5400000" scaled="1"/>
            <a:tileRect/>
          </a:gradFill>
          <a:ln w="9525" cap="flat" cmpd="sng">
            <a:solidFill>
              <a:schemeClr val="tx1">
                <a:alpha val="100000"/>
              </a:schemeClr>
            </a:solidFill>
            <a:prstDash val="solid"/>
            <a:miter lim="800000"/>
            <a:headEnd type="none" w="med" len="med"/>
            <a:tailEnd type="none" w="med" len="med"/>
          </a:ln>
        </p:spPr>
        <p:txBody>
          <a:bodyPr/>
          <a:p>
            <a:endParaRPr lang="en-US"/>
          </a:p>
        </p:txBody>
      </p:sp>
      <p:sp>
        <p:nvSpPr>
          <p:cNvPr id="1035" name="Text Box 10"/>
          <p:cNvSpPr txBox="1"/>
          <p:nvPr/>
        </p:nvSpPr>
        <p:spPr>
          <a:xfrm>
            <a:off x="228600" y="3581400"/>
            <a:ext cx="5422900" cy="1495425"/>
          </a:xfrm>
          <a:prstGeom prst="rect">
            <a:avLst/>
          </a:prstGeom>
          <a:noFill/>
          <a:ln w="9525">
            <a:noFill/>
          </a:ln>
        </p:spPr>
        <p:txBody>
          <a:bodyPr wrap="none">
            <a:spAutoFit/>
          </a:bodyPr>
          <a:p>
            <a:pPr>
              <a:buNone/>
            </a:pPr>
            <a:r>
              <a:rPr sz="2000" u="sng" dirty="0">
                <a:solidFill>
                  <a:schemeClr val="accent2"/>
                </a:solidFill>
                <a:latin typeface="Times New Roman" panose="02020603050405020304" pitchFamily="18" charset="0"/>
                <a:ea typeface="Arial" panose="020B0604020202020204" pitchFamily="34" charset="0"/>
              </a:rPr>
              <a:t>Key Cipher</a:t>
            </a:r>
            <a:endParaRPr sz="2000" u="sng" dirty="0">
              <a:solidFill>
                <a:schemeClr val="accent2"/>
              </a:solidFill>
              <a:latin typeface="Times New Roman" panose="02020603050405020304" pitchFamily="18" charset="0"/>
              <a:ea typeface="Arial" panose="020B0604020202020204" pitchFamily="34" charset="0"/>
            </a:endParaRPr>
          </a:p>
          <a:p>
            <a:pPr>
              <a:buNone/>
            </a:pPr>
            <a:r>
              <a:rPr sz="1800" dirty="0">
                <a:solidFill>
                  <a:schemeClr val="accent2"/>
                </a:solidFill>
                <a:latin typeface="Times New Roman" panose="02020603050405020304" pitchFamily="18" charset="0"/>
                <a:ea typeface="Arial" panose="020B0604020202020204" pitchFamily="34" charset="0"/>
              </a:rPr>
              <a:t>The shift is linear (cyclic) </a:t>
            </a:r>
            <a:r>
              <a:rPr sz="3600" dirty="0">
                <a:solidFill>
                  <a:srgbClr val="FF0000"/>
                </a:solidFill>
                <a:latin typeface="Times New Roman" panose="02020603050405020304" pitchFamily="18" charset="0"/>
                <a:ea typeface="Arial" panose="020B0604020202020204" pitchFamily="34" charset="0"/>
              </a:rPr>
              <a:t>269</a:t>
            </a:r>
            <a:endParaRPr sz="1800" dirty="0">
              <a:solidFill>
                <a:schemeClr val="accent2"/>
              </a:solidFill>
              <a:latin typeface="Times New Roman" panose="02020603050405020304" pitchFamily="18" charset="0"/>
              <a:ea typeface="Arial" panose="020B0604020202020204" pitchFamily="34" charset="0"/>
            </a:endParaRPr>
          </a:p>
          <a:p>
            <a:pPr>
              <a:buNone/>
            </a:pPr>
            <a:r>
              <a:rPr sz="3200" dirty="0">
                <a:solidFill>
                  <a:srgbClr val="FF0000"/>
                </a:solidFill>
                <a:latin typeface="Times New Roman" panose="02020603050405020304" pitchFamily="18" charset="0"/>
                <a:ea typeface="Arial" panose="020B0604020202020204" pitchFamily="34" charset="0"/>
              </a:rPr>
              <a:t>k.n.gupta 62</a:t>
            </a:r>
            <a:r>
              <a:rPr sz="3600" dirty="0">
                <a:solidFill>
                  <a:schemeClr val="accent2"/>
                </a:solidFill>
                <a:latin typeface="Times New Roman" panose="02020603050405020304" pitchFamily="18" charset="0"/>
                <a:ea typeface="Arial" panose="020B0604020202020204" pitchFamily="34" charset="0"/>
              </a:rPr>
              <a:t>        </a:t>
            </a:r>
            <a:r>
              <a:rPr sz="3200" dirty="0">
                <a:solidFill>
                  <a:srgbClr val="009900"/>
                </a:solidFill>
                <a:latin typeface="Times New Roman" panose="02020603050405020304" pitchFamily="18" charset="0"/>
                <a:ea typeface="Arial" panose="020B0604020202020204" pitchFamily="34" charset="0"/>
              </a:rPr>
              <a:t>mewam3rzjba</a:t>
            </a:r>
            <a:endParaRPr sz="3200" dirty="0">
              <a:solidFill>
                <a:srgbClr val="009900"/>
              </a:solidFill>
              <a:latin typeface="Times New Roman" panose="02020603050405020304" pitchFamily="18" charset="0"/>
              <a:ea typeface="Arial" panose="020B0604020202020204" pitchFamily="34" charset="0"/>
            </a:endParaRPr>
          </a:p>
        </p:txBody>
      </p:sp>
      <p:sp>
        <p:nvSpPr>
          <p:cNvPr id="1036" name="AutoShape 11"/>
          <p:cNvSpPr/>
          <p:nvPr/>
        </p:nvSpPr>
        <p:spPr>
          <a:xfrm>
            <a:off x="2438400" y="4648200"/>
            <a:ext cx="685800" cy="381000"/>
          </a:xfrm>
          <a:custGeom>
            <a:avLst/>
            <a:gdLst>
              <a:gd name="txL" fmla="*/ 3375 w 21600"/>
              <a:gd name="txT" fmla="*/ 5400 h 21600"/>
              <a:gd name="txR" fmla="*/ 18900 w 21600"/>
              <a:gd name="txB" fmla="*/ 16200 h 21600"/>
            </a:gdLst>
            <a:ahLst/>
            <a:cxnLst>
              <a:cxn ang="17694720">
                <a:pos x="514350" y="0"/>
              </a:cxn>
              <a:cxn ang="11796480">
                <a:pos x="0" y="190500"/>
              </a:cxn>
              <a:cxn ang="5898240">
                <a:pos x="514350" y="381000"/>
              </a:cxn>
              <a:cxn ang="0">
                <a:pos x="685800" y="1905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990000">
                  <a:alpha val="100000"/>
                </a:srgbClr>
              </a:gs>
              <a:gs pos="100000">
                <a:srgbClr val="000099">
                  <a:alpha val="100000"/>
                </a:srgbClr>
              </a:gs>
            </a:gsLst>
            <a:lin ang="5400000" scaled="1"/>
            <a:tileRect/>
          </a:gradFill>
          <a:ln w="9525" cap="flat" cmpd="sng">
            <a:solidFill>
              <a:schemeClr val="tx1">
                <a:alpha val="100000"/>
              </a:schemeClr>
            </a:solidFill>
            <a:prstDash val="solid"/>
            <a:miter lim="800000"/>
            <a:headEnd type="none" w="med" len="med"/>
            <a:tailEnd type="none" w="med" len="med"/>
          </a:ln>
        </p:spPr>
        <p:txBody>
          <a:bodyPr/>
          <a:p>
            <a:endParaRPr lang="en-US"/>
          </a:p>
        </p:txBody>
      </p:sp>
      <p:sp>
        <p:nvSpPr>
          <p:cNvPr id="1037" name="Line 12"/>
          <p:cNvSpPr/>
          <p:nvPr/>
        </p:nvSpPr>
        <p:spPr>
          <a:xfrm>
            <a:off x="609600" y="2590800"/>
            <a:ext cx="0" cy="381000"/>
          </a:xfrm>
          <a:prstGeom prst="line">
            <a:avLst/>
          </a:prstGeom>
          <a:ln w="9525" cap="flat" cmpd="sng">
            <a:solidFill>
              <a:schemeClr val="tx1"/>
            </a:solidFill>
            <a:prstDash val="solid"/>
            <a:headEnd type="none" w="med" len="med"/>
            <a:tailEnd type="none" w="med" len="med"/>
          </a:ln>
        </p:spPr>
      </p:sp>
      <p:sp>
        <p:nvSpPr>
          <p:cNvPr id="1038" name="Line 13"/>
          <p:cNvSpPr/>
          <p:nvPr/>
        </p:nvSpPr>
        <p:spPr>
          <a:xfrm>
            <a:off x="609600" y="2971800"/>
            <a:ext cx="2133600" cy="0"/>
          </a:xfrm>
          <a:prstGeom prst="line">
            <a:avLst/>
          </a:prstGeom>
          <a:ln w="9525" cap="flat" cmpd="sng">
            <a:solidFill>
              <a:schemeClr val="tx1"/>
            </a:solidFill>
            <a:prstDash val="solid"/>
            <a:headEnd type="none" w="med" len="med"/>
            <a:tailEnd type="none" w="med" len="med"/>
          </a:ln>
        </p:spPr>
      </p:sp>
      <p:sp>
        <p:nvSpPr>
          <p:cNvPr id="1039" name="Line 14"/>
          <p:cNvSpPr/>
          <p:nvPr/>
        </p:nvSpPr>
        <p:spPr>
          <a:xfrm flipV="1">
            <a:off x="2743200" y="2590800"/>
            <a:ext cx="0" cy="381000"/>
          </a:xfrm>
          <a:prstGeom prst="line">
            <a:avLst/>
          </a:prstGeom>
          <a:ln w="9525" cap="flat" cmpd="sng">
            <a:solidFill>
              <a:schemeClr val="tx1"/>
            </a:solidFill>
            <a:prstDash val="solid"/>
            <a:headEnd type="none" w="med" len="med"/>
            <a:tailEnd type="triangle" w="med" len="med"/>
          </a:ln>
        </p:spPr>
      </p:sp>
      <p:sp>
        <p:nvSpPr>
          <p:cNvPr id="1040" name="Text Box 15"/>
          <p:cNvSpPr txBox="1"/>
          <p:nvPr/>
        </p:nvSpPr>
        <p:spPr>
          <a:xfrm>
            <a:off x="1219200" y="2770188"/>
            <a:ext cx="571500" cy="304800"/>
          </a:xfrm>
          <a:prstGeom prst="rect">
            <a:avLst/>
          </a:prstGeom>
          <a:solidFill>
            <a:srgbClr val="00FF00"/>
          </a:solidFill>
          <a:ln w="9525">
            <a:noFill/>
          </a:ln>
        </p:spPr>
        <p:txBody>
          <a:bodyPr wrap="none">
            <a:spAutoFit/>
          </a:bodyPr>
          <a:p>
            <a:pPr>
              <a:buNone/>
            </a:pPr>
            <a:r>
              <a:rPr sz="1400" dirty="0">
                <a:latin typeface="Times New Roman" panose="02020603050405020304" pitchFamily="18" charset="0"/>
                <a:ea typeface="Arial" panose="020B0604020202020204" pitchFamily="34" charset="0"/>
              </a:rPr>
              <a:t>i+3=l</a:t>
            </a:r>
            <a:endParaRPr sz="1400" dirty="0">
              <a:latin typeface="Times New Roman" panose="02020603050405020304" pitchFamily="18" charset="0"/>
              <a:ea typeface="Arial" panose="020B0604020202020204" pitchFamily="34" charset="0"/>
            </a:endParaRPr>
          </a:p>
        </p:txBody>
      </p:sp>
      <p:sp>
        <p:nvSpPr>
          <p:cNvPr id="1041" name="Line 16"/>
          <p:cNvSpPr/>
          <p:nvPr/>
        </p:nvSpPr>
        <p:spPr>
          <a:xfrm>
            <a:off x="762000" y="2514600"/>
            <a:ext cx="0" cy="762000"/>
          </a:xfrm>
          <a:prstGeom prst="line">
            <a:avLst/>
          </a:prstGeom>
          <a:ln w="9525" cap="flat" cmpd="sng">
            <a:solidFill>
              <a:schemeClr val="tx1"/>
            </a:solidFill>
            <a:prstDash val="solid"/>
            <a:headEnd type="none" w="med" len="med"/>
            <a:tailEnd type="none" w="med" len="med"/>
          </a:ln>
        </p:spPr>
      </p:sp>
      <p:sp>
        <p:nvSpPr>
          <p:cNvPr id="1042" name="Line 17"/>
          <p:cNvSpPr/>
          <p:nvPr/>
        </p:nvSpPr>
        <p:spPr>
          <a:xfrm>
            <a:off x="762000" y="3276600"/>
            <a:ext cx="2209800" cy="0"/>
          </a:xfrm>
          <a:prstGeom prst="line">
            <a:avLst/>
          </a:prstGeom>
          <a:ln w="9525" cap="flat" cmpd="sng">
            <a:solidFill>
              <a:schemeClr val="tx1"/>
            </a:solidFill>
            <a:prstDash val="solid"/>
            <a:headEnd type="none" w="med" len="med"/>
            <a:tailEnd type="none" w="med" len="med"/>
          </a:ln>
        </p:spPr>
      </p:sp>
      <p:sp>
        <p:nvSpPr>
          <p:cNvPr id="1043" name="Line 18"/>
          <p:cNvSpPr/>
          <p:nvPr/>
        </p:nvSpPr>
        <p:spPr>
          <a:xfrm flipV="1">
            <a:off x="2971800" y="2590800"/>
            <a:ext cx="0" cy="685800"/>
          </a:xfrm>
          <a:prstGeom prst="line">
            <a:avLst/>
          </a:prstGeom>
          <a:ln w="9525" cap="flat" cmpd="sng">
            <a:solidFill>
              <a:schemeClr val="tx1"/>
            </a:solidFill>
            <a:prstDash val="solid"/>
            <a:headEnd type="none" w="med" len="med"/>
            <a:tailEnd type="triangle" w="med" len="med"/>
          </a:ln>
        </p:spPr>
      </p:sp>
      <p:sp>
        <p:nvSpPr>
          <p:cNvPr id="1044" name="Text Box 19"/>
          <p:cNvSpPr txBox="1"/>
          <p:nvPr/>
        </p:nvSpPr>
        <p:spPr>
          <a:xfrm>
            <a:off x="1524000" y="3135313"/>
            <a:ext cx="1139825" cy="304800"/>
          </a:xfrm>
          <a:prstGeom prst="rect">
            <a:avLst/>
          </a:prstGeom>
          <a:solidFill>
            <a:srgbClr val="00FF00"/>
          </a:solidFill>
          <a:ln w="9525">
            <a:noFill/>
          </a:ln>
        </p:spPr>
        <p:txBody>
          <a:bodyPr wrap="none">
            <a:spAutoFit/>
          </a:bodyPr>
          <a:p>
            <a:pPr>
              <a:buNone/>
            </a:pPr>
            <a:r>
              <a:rPr sz="1400" dirty="0">
                <a:latin typeface="Times New Roman" panose="02020603050405020304" pitchFamily="18" charset="0"/>
                <a:ea typeface="Arial" panose="020B0604020202020204" pitchFamily="34" charset="0"/>
              </a:rPr>
              <a:t>Space=c [+3]</a:t>
            </a:r>
            <a:endParaRPr sz="1400" dirty="0">
              <a:latin typeface="Times New Roman" panose="02020603050405020304" pitchFamily="18" charset="0"/>
              <a:ea typeface="Arial" panose="020B0604020202020204" pitchFamily="34" charset="0"/>
            </a:endParaRPr>
          </a:p>
        </p:txBody>
      </p:sp>
      <p:sp>
        <p:nvSpPr>
          <p:cNvPr id="1045" name="Line 20"/>
          <p:cNvSpPr/>
          <p:nvPr/>
        </p:nvSpPr>
        <p:spPr>
          <a:xfrm>
            <a:off x="381000" y="5029200"/>
            <a:ext cx="0" cy="457200"/>
          </a:xfrm>
          <a:prstGeom prst="line">
            <a:avLst/>
          </a:prstGeom>
          <a:ln w="9525" cap="flat" cmpd="sng">
            <a:solidFill>
              <a:schemeClr val="tx1"/>
            </a:solidFill>
            <a:prstDash val="solid"/>
            <a:headEnd type="none" w="med" len="med"/>
            <a:tailEnd type="none" w="med" len="med"/>
          </a:ln>
        </p:spPr>
      </p:sp>
      <p:sp>
        <p:nvSpPr>
          <p:cNvPr id="1046" name="Line 21"/>
          <p:cNvSpPr/>
          <p:nvPr/>
        </p:nvSpPr>
        <p:spPr>
          <a:xfrm flipV="1">
            <a:off x="3352800" y="5029200"/>
            <a:ext cx="0" cy="457200"/>
          </a:xfrm>
          <a:prstGeom prst="line">
            <a:avLst/>
          </a:prstGeom>
          <a:ln w="9525" cap="flat" cmpd="sng">
            <a:solidFill>
              <a:schemeClr val="tx1"/>
            </a:solidFill>
            <a:prstDash val="solid"/>
            <a:headEnd type="none" w="med" len="med"/>
            <a:tailEnd type="triangle" w="med" len="med"/>
          </a:ln>
        </p:spPr>
      </p:sp>
      <p:sp>
        <p:nvSpPr>
          <p:cNvPr id="1047" name="Text Box 22"/>
          <p:cNvSpPr txBox="1"/>
          <p:nvPr/>
        </p:nvSpPr>
        <p:spPr>
          <a:xfrm>
            <a:off x="990600" y="5257800"/>
            <a:ext cx="700088" cy="304800"/>
          </a:xfrm>
          <a:prstGeom prst="rect">
            <a:avLst/>
          </a:prstGeom>
          <a:solidFill>
            <a:srgbClr val="00FF00"/>
          </a:solidFill>
          <a:ln w="9525">
            <a:noFill/>
          </a:ln>
        </p:spPr>
        <p:txBody>
          <a:bodyPr wrap="none">
            <a:spAutoFit/>
          </a:bodyPr>
          <a:p>
            <a:pPr>
              <a:buNone/>
            </a:pPr>
            <a:r>
              <a:rPr sz="1400" dirty="0">
                <a:latin typeface="Times New Roman" panose="02020603050405020304" pitchFamily="18" charset="0"/>
                <a:ea typeface="Arial" panose="020B0604020202020204" pitchFamily="34" charset="0"/>
              </a:rPr>
              <a:t>k+2=m</a:t>
            </a:r>
            <a:endParaRPr sz="1400" dirty="0">
              <a:latin typeface="Times New Roman" panose="02020603050405020304" pitchFamily="18" charset="0"/>
              <a:ea typeface="Arial" panose="020B0604020202020204" pitchFamily="34" charset="0"/>
            </a:endParaRPr>
          </a:p>
        </p:txBody>
      </p:sp>
      <p:sp>
        <p:nvSpPr>
          <p:cNvPr id="1048" name="Line 23"/>
          <p:cNvSpPr/>
          <p:nvPr/>
        </p:nvSpPr>
        <p:spPr>
          <a:xfrm>
            <a:off x="609600" y="5105400"/>
            <a:ext cx="0" cy="685800"/>
          </a:xfrm>
          <a:prstGeom prst="line">
            <a:avLst/>
          </a:prstGeom>
          <a:ln w="9525" cap="flat" cmpd="sng">
            <a:solidFill>
              <a:schemeClr val="tx1"/>
            </a:solidFill>
            <a:prstDash val="solid"/>
            <a:headEnd type="none" w="med" len="med"/>
            <a:tailEnd type="none" w="med" len="med"/>
          </a:ln>
        </p:spPr>
      </p:sp>
      <p:sp>
        <p:nvSpPr>
          <p:cNvPr id="1049" name="Line 24"/>
          <p:cNvSpPr/>
          <p:nvPr/>
        </p:nvSpPr>
        <p:spPr>
          <a:xfrm flipV="1">
            <a:off x="3657600" y="5029200"/>
            <a:ext cx="0" cy="762000"/>
          </a:xfrm>
          <a:prstGeom prst="line">
            <a:avLst/>
          </a:prstGeom>
          <a:ln w="9525" cap="flat" cmpd="sng">
            <a:solidFill>
              <a:schemeClr val="tx1"/>
            </a:solidFill>
            <a:prstDash val="solid"/>
            <a:headEnd type="none" w="med" len="med"/>
            <a:tailEnd type="triangle" w="med" len="med"/>
          </a:ln>
        </p:spPr>
      </p:sp>
      <p:sp>
        <p:nvSpPr>
          <p:cNvPr id="1050" name="Text Box 25"/>
          <p:cNvSpPr txBox="1"/>
          <p:nvPr/>
        </p:nvSpPr>
        <p:spPr>
          <a:xfrm>
            <a:off x="1371600" y="5638800"/>
            <a:ext cx="1058863" cy="304800"/>
          </a:xfrm>
          <a:prstGeom prst="rect">
            <a:avLst/>
          </a:prstGeom>
          <a:solidFill>
            <a:srgbClr val="00FF00"/>
          </a:solidFill>
          <a:ln w="9525">
            <a:noFill/>
          </a:ln>
        </p:spPr>
        <p:txBody>
          <a:bodyPr wrap="none">
            <a:spAutoFit/>
          </a:bodyPr>
          <a:p>
            <a:pPr>
              <a:buNone/>
            </a:pPr>
            <a:r>
              <a:rPr sz="1400" dirty="0">
                <a:latin typeface="Times New Roman" panose="02020603050405020304" pitchFamily="18" charset="0"/>
                <a:ea typeface="Arial" panose="020B0604020202020204" pitchFamily="34" charset="0"/>
              </a:rPr>
              <a:t>(dot)=e [+6]</a:t>
            </a:r>
            <a:endParaRPr sz="1400" dirty="0">
              <a:latin typeface="Times New Roman" panose="02020603050405020304" pitchFamily="18" charset="0"/>
              <a:ea typeface="Arial" panose="020B0604020202020204" pitchFamily="34" charset="0"/>
            </a:endParaRPr>
          </a:p>
        </p:txBody>
      </p:sp>
      <p:sp>
        <p:nvSpPr>
          <p:cNvPr id="1051" name="Line 26"/>
          <p:cNvSpPr/>
          <p:nvPr/>
        </p:nvSpPr>
        <p:spPr>
          <a:xfrm>
            <a:off x="838200" y="6324600"/>
            <a:ext cx="3048000" cy="0"/>
          </a:xfrm>
          <a:prstGeom prst="line">
            <a:avLst/>
          </a:prstGeom>
          <a:ln w="9525" cap="flat" cmpd="sng">
            <a:solidFill>
              <a:schemeClr val="tx1"/>
            </a:solidFill>
            <a:prstDash val="solid"/>
            <a:headEnd type="none" w="med" len="med"/>
            <a:tailEnd type="none" w="med" len="med"/>
          </a:ln>
        </p:spPr>
      </p:sp>
      <p:sp>
        <p:nvSpPr>
          <p:cNvPr id="1052" name="Line 27"/>
          <p:cNvSpPr/>
          <p:nvPr/>
        </p:nvSpPr>
        <p:spPr>
          <a:xfrm>
            <a:off x="838200" y="5105400"/>
            <a:ext cx="0" cy="1219200"/>
          </a:xfrm>
          <a:prstGeom prst="line">
            <a:avLst/>
          </a:prstGeom>
          <a:ln w="9525" cap="flat" cmpd="sng">
            <a:solidFill>
              <a:schemeClr val="tx1"/>
            </a:solidFill>
            <a:prstDash val="solid"/>
            <a:headEnd type="none" w="med" len="med"/>
            <a:tailEnd type="none" w="med" len="med"/>
          </a:ln>
        </p:spPr>
      </p:sp>
      <p:sp>
        <p:nvSpPr>
          <p:cNvPr id="1053" name="Line 28"/>
          <p:cNvSpPr/>
          <p:nvPr/>
        </p:nvSpPr>
        <p:spPr>
          <a:xfrm flipV="1">
            <a:off x="3886200" y="5029200"/>
            <a:ext cx="0" cy="1295400"/>
          </a:xfrm>
          <a:prstGeom prst="line">
            <a:avLst/>
          </a:prstGeom>
          <a:ln w="9525" cap="flat" cmpd="sng">
            <a:solidFill>
              <a:schemeClr val="tx1"/>
            </a:solidFill>
            <a:prstDash val="solid"/>
            <a:headEnd type="none" w="med" len="med"/>
            <a:tailEnd type="triangle" w="med" len="med"/>
          </a:ln>
        </p:spPr>
      </p:sp>
      <p:sp>
        <p:nvSpPr>
          <p:cNvPr id="1054" name="Text Box 29"/>
          <p:cNvSpPr txBox="1"/>
          <p:nvPr/>
        </p:nvSpPr>
        <p:spPr>
          <a:xfrm>
            <a:off x="1676400" y="6172200"/>
            <a:ext cx="852488" cy="304800"/>
          </a:xfrm>
          <a:prstGeom prst="rect">
            <a:avLst/>
          </a:prstGeom>
          <a:solidFill>
            <a:srgbClr val="00FF00"/>
          </a:solidFill>
          <a:ln w="9525">
            <a:noFill/>
          </a:ln>
        </p:spPr>
        <p:txBody>
          <a:bodyPr wrap="none">
            <a:spAutoFit/>
          </a:bodyPr>
          <a:p>
            <a:pPr>
              <a:buNone/>
            </a:pPr>
            <a:r>
              <a:rPr sz="1400" dirty="0">
                <a:latin typeface="Times New Roman" panose="02020603050405020304" pitchFamily="18" charset="0"/>
                <a:ea typeface="Arial" panose="020B0604020202020204" pitchFamily="34" charset="0"/>
              </a:rPr>
              <a:t>n=w [+9]</a:t>
            </a:r>
            <a:endParaRPr sz="1400" dirty="0">
              <a:latin typeface="Times New Roman" panose="02020603050405020304" pitchFamily="18" charset="0"/>
              <a:ea typeface="Arial" panose="020B0604020202020204" pitchFamily="34" charset="0"/>
            </a:endParaRPr>
          </a:p>
        </p:txBody>
      </p:sp>
      <p:graphicFrame>
        <p:nvGraphicFramePr>
          <p:cNvPr id="1026" name="Object 1024"/>
          <p:cNvGraphicFramePr/>
          <p:nvPr/>
        </p:nvGraphicFramePr>
        <p:xfrm>
          <a:off x="5791200" y="762000"/>
          <a:ext cx="2895600" cy="5943600"/>
        </p:xfrm>
        <a:graphic>
          <a:graphicData uri="http://schemas.openxmlformats.org/presentationml/2006/ole">
            <mc:AlternateContent xmlns:mc="http://schemas.openxmlformats.org/markup-compatibility/2006">
              <mc:Choice xmlns:v="urn:schemas-microsoft-com:vml" Requires="v">
                <p:oleObj spid="_x0000_s3076" name="" r:id="rId4" imgW="2178685" imgH="7506970" progId="Excel.Sheet.8">
                  <p:embed/>
                </p:oleObj>
              </mc:Choice>
              <mc:Fallback>
                <p:oleObj name="" r:id="rId4" imgW="2178685" imgH="7506970" progId="Excel.Sheet.8">
                  <p:embed/>
                  <p:pic>
                    <p:nvPicPr>
                      <p:cNvPr id="0" name="Picture 3075"/>
                      <p:cNvPicPr/>
                      <p:nvPr/>
                    </p:nvPicPr>
                    <p:blipFill>
                      <a:blip r:embed="rId5"/>
                      <a:stretch>
                        <a:fillRect/>
                      </a:stretch>
                    </p:blipFill>
                    <p:spPr>
                      <a:xfrm>
                        <a:off x="5791200" y="762000"/>
                        <a:ext cx="2895600" cy="5943600"/>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Line 2"/>
          <p:cNvSpPr/>
          <p:nvPr/>
        </p:nvSpPr>
        <p:spPr>
          <a:xfrm>
            <a:off x="4495800" y="990600"/>
            <a:ext cx="0" cy="5257800"/>
          </a:xfrm>
          <a:prstGeom prst="line">
            <a:avLst/>
          </a:prstGeom>
          <a:ln w="38100" cap="flat" cmpd="dbl">
            <a:solidFill>
              <a:srgbClr val="FFCCFF"/>
            </a:solidFill>
            <a:prstDash val="solid"/>
            <a:headEnd type="none" w="med" len="med"/>
            <a:tailEnd type="none" w="med" len="med"/>
          </a:ln>
        </p:spPr>
      </p:sp>
      <p:pic>
        <p:nvPicPr>
          <p:cNvPr id="6147" name="Picture 3" descr="A:\j0251713.wmf"/>
          <p:cNvPicPr>
            <a:picLocks noChangeAspect="1"/>
          </p:cNvPicPr>
          <p:nvPr/>
        </p:nvPicPr>
        <p:blipFill>
          <a:blip r:embed="rId1"/>
          <a:stretch>
            <a:fillRect/>
          </a:stretch>
        </p:blipFill>
        <p:spPr>
          <a:xfrm>
            <a:off x="3402013" y="685800"/>
            <a:ext cx="712787" cy="762000"/>
          </a:xfrm>
          <a:prstGeom prst="rect">
            <a:avLst/>
          </a:prstGeom>
          <a:noFill/>
          <a:ln w="9525">
            <a:noFill/>
          </a:ln>
        </p:spPr>
      </p:pic>
      <p:pic>
        <p:nvPicPr>
          <p:cNvPr id="6148" name="Picture 4" descr="C:\Documents and Settings\compaq\Desktop\cca-pki\logo1.gif"/>
          <p:cNvPicPr>
            <a:picLocks noChangeAspect="1"/>
          </p:cNvPicPr>
          <p:nvPr/>
        </p:nvPicPr>
        <p:blipFill>
          <a:blip r:embed="rId2"/>
          <a:stretch>
            <a:fillRect/>
          </a:stretch>
        </p:blipFill>
        <p:spPr>
          <a:xfrm>
            <a:off x="304800" y="60325"/>
            <a:ext cx="1143000" cy="1143000"/>
          </a:xfrm>
          <a:prstGeom prst="rect">
            <a:avLst/>
          </a:prstGeom>
          <a:noFill/>
          <a:ln w="9525">
            <a:noFill/>
          </a:ln>
        </p:spPr>
      </p:pic>
      <p:pic>
        <p:nvPicPr>
          <p:cNvPr id="6149" name="Picture 5" descr="C:\Documents and Settings\compaq\Desktop\cca-pki\strip1.gif"/>
          <p:cNvPicPr>
            <a:picLocks noChangeAspect="1"/>
          </p:cNvPicPr>
          <p:nvPr/>
        </p:nvPicPr>
        <p:blipFill>
          <a:blip r:embed="rId3"/>
          <a:stretch>
            <a:fillRect/>
          </a:stretch>
        </p:blipFill>
        <p:spPr>
          <a:xfrm>
            <a:off x="1371600" y="593725"/>
            <a:ext cx="7620000" cy="76200"/>
          </a:xfrm>
          <a:prstGeom prst="rect">
            <a:avLst/>
          </a:prstGeom>
          <a:noFill/>
          <a:ln w="9525">
            <a:noFill/>
          </a:ln>
        </p:spPr>
      </p:pic>
      <p:pic>
        <p:nvPicPr>
          <p:cNvPr id="6150" name="Picture 6" descr="C:\Documents and Settings\compaq\Desktop\cca-pki\cca1.gif"/>
          <p:cNvPicPr>
            <a:picLocks noChangeAspect="1"/>
          </p:cNvPicPr>
          <p:nvPr/>
        </p:nvPicPr>
        <p:blipFill>
          <a:blip r:embed="rId4"/>
          <a:stretch>
            <a:fillRect/>
          </a:stretch>
        </p:blipFill>
        <p:spPr>
          <a:xfrm>
            <a:off x="5257800" y="365125"/>
            <a:ext cx="3429000" cy="228600"/>
          </a:xfrm>
          <a:prstGeom prst="rect">
            <a:avLst/>
          </a:prstGeom>
          <a:noFill/>
          <a:ln w="9525">
            <a:noFill/>
          </a:ln>
        </p:spPr>
      </p:pic>
      <p:sp>
        <p:nvSpPr>
          <p:cNvPr id="6151" name="Text Box 7"/>
          <p:cNvSpPr txBox="1"/>
          <p:nvPr/>
        </p:nvSpPr>
        <p:spPr>
          <a:xfrm>
            <a:off x="1295400" y="762000"/>
            <a:ext cx="3048000" cy="457200"/>
          </a:xfrm>
          <a:prstGeom prst="rect">
            <a:avLst/>
          </a:prstGeom>
          <a:noFill/>
          <a:ln w="9525">
            <a:noFill/>
          </a:ln>
        </p:spPr>
        <p:txBody>
          <a:bodyPr>
            <a:spAutoFit/>
          </a:bodyPr>
          <a:p>
            <a:pPr>
              <a:buNone/>
            </a:pPr>
            <a:r>
              <a:rPr dirty="0">
                <a:solidFill>
                  <a:schemeClr val="accent2"/>
                </a:solidFill>
                <a:latin typeface="Verdana" panose="020B0604030504040204" pitchFamily="34" charset="0"/>
                <a:ea typeface="Arial" panose="020B0604020202020204" pitchFamily="34" charset="0"/>
              </a:rPr>
              <a:t>ENCRYPTION</a:t>
            </a:r>
            <a:endParaRPr dirty="0">
              <a:solidFill>
                <a:schemeClr val="accent2"/>
              </a:solidFill>
              <a:latin typeface="Verdana" panose="020B0604030504040204" pitchFamily="34" charset="0"/>
              <a:ea typeface="Arial" panose="020B0604020202020204" pitchFamily="34" charset="0"/>
            </a:endParaRPr>
          </a:p>
        </p:txBody>
      </p:sp>
      <p:sp>
        <p:nvSpPr>
          <p:cNvPr id="6152" name="Text Box 8"/>
          <p:cNvSpPr txBox="1"/>
          <p:nvPr/>
        </p:nvSpPr>
        <p:spPr>
          <a:xfrm>
            <a:off x="914400" y="3048000"/>
            <a:ext cx="3352800" cy="3019425"/>
          </a:xfrm>
          <a:prstGeom prst="rect">
            <a:avLst/>
          </a:prstGeom>
          <a:noFill/>
          <a:ln w="9525">
            <a:noFill/>
          </a:ln>
        </p:spPr>
        <p:txBody>
          <a:bodyPr>
            <a:spAutoFit/>
          </a:bodyPr>
          <a:p>
            <a:pPr>
              <a:buNone/>
            </a:pPr>
            <a:r>
              <a:rPr sz="1600" dirty="0">
                <a:solidFill>
                  <a:srgbClr val="FF0000"/>
                </a:solidFill>
                <a:latin typeface="Verdana" panose="020B0604030504040204" pitchFamily="34" charset="0"/>
                <a:ea typeface="Arial" panose="020B0604020202020204" pitchFamily="34" charset="0"/>
              </a:rPr>
              <a:t>Message 2</a:t>
            </a:r>
            <a:endParaRPr sz="1600" dirty="0">
              <a:solidFill>
                <a:srgbClr val="FF0000"/>
              </a:solidFill>
              <a:latin typeface="Verdana" panose="020B0604030504040204" pitchFamily="34" charset="0"/>
              <a:ea typeface="Arial" panose="020B0604020202020204" pitchFamily="34" charset="0"/>
            </a:endParaRPr>
          </a:p>
          <a:p>
            <a:pPr algn="just">
              <a:buNone/>
            </a:pPr>
            <a:r>
              <a:rPr sz="1000" dirty="0">
                <a:solidFill>
                  <a:schemeClr val="tx2"/>
                </a:solidFill>
                <a:latin typeface="Verdana" panose="020B0604030504040204" pitchFamily="34" charset="0"/>
                <a:ea typeface="Arial" panose="020B0604020202020204" pitchFamily="34" charset="0"/>
                <a:cs typeface="Times New Roman" panose="02020603050405020304" pitchFamily="18" charset="0"/>
              </a:rPr>
              <a:t>The Internet knows no geographical boundaries. It has redefined time and space.  Advances in computer and telecommunication technologies have led to the explosive growth of the Internet.  This in turn is affecting the methods of communication, work, study, education, interaction, leisure, health, governance, trade and commerce. </a:t>
            </a:r>
            <a:endParaRPr sz="1000" dirty="0">
              <a:solidFill>
                <a:schemeClr val="tx2"/>
              </a:solidFill>
              <a:latin typeface="Verdana" panose="020B0604030504040204" pitchFamily="34" charset="0"/>
              <a:ea typeface="Arial" panose="020B0604020202020204" pitchFamily="34" charset="0"/>
              <a:cs typeface="Times New Roman" panose="02020603050405020304" pitchFamily="18" charset="0"/>
            </a:endParaRPr>
          </a:p>
          <a:p>
            <a:pPr algn="just">
              <a:buNone/>
            </a:pPr>
            <a:r>
              <a:rPr sz="1600" dirty="0">
                <a:solidFill>
                  <a:srgbClr val="000066"/>
                </a:solidFill>
                <a:latin typeface="Verdana" panose="020B0604030504040204" pitchFamily="34" charset="0"/>
                <a:ea typeface="Arial" panose="020B0604020202020204" pitchFamily="34" charset="0"/>
                <a:cs typeface="Times New Roman" panose="02020603050405020304" pitchFamily="18" charset="0"/>
              </a:rPr>
              <a:t>Encrypted Message 2</a:t>
            </a:r>
            <a:endParaRPr sz="1600" dirty="0">
              <a:solidFill>
                <a:srgbClr val="000066"/>
              </a:solidFill>
              <a:latin typeface="Verdana" panose="020B0604030504040204" pitchFamily="34" charset="0"/>
              <a:ea typeface="Arial" panose="020B0604020202020204" pitchFamily="34" charset="0"/>
              <a:cs typeface="Times New Roman" panose="02020603050405020304" pitchFamily="18" charset="0"/>
            </a:endParaRPr>
          </a:p>
          <a:p>
            <a:pPr algn="just">
              <a:buNone/>
            </a:pPr>
            <a:r>
              <a:rPr sz="1000" b="1" dirty="0">
                <a:solidFill>
                  <a:srgbClr val="993300"/>
                </a:solidFill>
                <a:latin typeface="Verdana" panose="020B0604030504040204" pitchFamily="34" charset="0"/>
                <a:ea typeface="Arial" panose="020B0604020202020204" pitchFamily="34" charset="0"/>
                <a:cs typeface="Times New Roman" panose="02020603050405020304" pitchFamily="18" charset="0"/>
              </a:rPr>
              <a:t>a520eecb61a770f947ca856cd675463f1c95a9a2b8d4e6a71f80830c87f5715f5f59334978dd7e97da0707b48a1138d77ced56feba2b467c398683c7dbeb86b854f120606a7ae1ed934f5703672adab0d7be66dccde1a763c736cb9001d0731d541106f50bb7e54240c40ba780b7a553bea570b99c9ab3df13d75f8ccfdddeaaf3a749fd1411</a:t>
            </a:r>
            <a:endParaRPr sz="1000" b="1" dirty="0">
              <a:solidFill>
                <a:srgbClr val="993300"/>
              </a:solidFill>
              <a:latin typeface="Verdana" panose="020B0604030504040204" pitchFamily="34" charset="0"/>
              <a:ea typeface="Times New Roman" panose="02020603050405020304" pitchFamily="18" charset="0"/>
            </a:endParaRPr>
          </a:p>
        </p:txBody>
      </p:sp>
      <p:sp>
        <p:nvSpPr>
          <p:cNvPr id="6153" name="Text Box 9"/>
          <p:cNvSpPr txBox="1"/>
          <p:nvPr/>
        </p:nvSpPr>
        <p:spPr>
          <a:xfrm>
            <a:off x="914400" y="1323975"/>
            <a:ext cx="3352800" cy="1495425"/>
          </a:xfrm>
          <a:prstGeom prst="rect">
            <a:avLst/>
          </a:prstGeom>
          <a:noFill/>
          <a:ln w="9525">
            <a:noFill/>
          </a:ln>
        </p:spPr>
        <p:txBody>
          <a:bodyPr>
            <a:spAutoFit/>
          </a:bodyPr>
          <a:p>
            <a:pPr>
              <a:buNone/>
            </a:pPr>
            <a:r>
              <a:rPr sz="1600" dirty="0">
                <a:solidFill>
                  <a:srgbClr val="FF0000"/>
                </a:solidFill>
                <a:latin typeface="Verdana" panose="020B0604030504040204" pitchFamily="34" charset="0"/>
                <a:ea typeface="Arial" panose="020B0604020202020204" pitchFamily="34" charset="0"/>
              </a:rPr>
              <a:t>Message 1		</a:t>
            </a:r>
            <a:endParaRPr sz="1600" dirty="0">
              <a:solidFill>
                <a:srgbClr val="FF0000"/>
              </a:solidFill>
              <a:latin typeface="Verdana" panose="020B0604030504040204" pitchFamily="34" charset="0"/>
              <a:ea typeface="Arial" panose="020B0604020202020204" pitchFamily="34" charset="0"/>
            </a:endParaRPr>
          </a:p>
          <a:p>
            <a:pPr algn="just">
              <a:buNone/>
            </a:pPr>
            <a:r>
              <a:rPr sz="1000" dirty="0">
                <a:solidFill>
                  <a:schemeClr val="tx2"/>
                </a:solidFill>
                <a:latin typeface="Verdana" panose="020B0604030504040204" pitchFamily="34" charset="0"/>
                <a:ea typeface="Arial" panose="020B0604020202020204" pitchFamily="34" charset="0"/>
                <a:cs typeface="Times New Roman" panose="02020603050405020304" pitchFamily="18" charset="0"/>
              </a:rPr>
              <a:t>Central to the growth of e-commerce and e-governance is the issue of trust in electronic environment.</a:t>
            </a:r>
            <a:endParaRPr sz="1000" dirty="0">
              <a:solidFill>
                <a:schemeClr val="tx2"/>
              </a:solidFill>
              <a:latin typeface="Verdana" panose="020B0604030504040204" pitchFamily="34" charset="0"/>
              <a:ea typeface="Arial" panose="020B0604020202020204" pitchFamily="34" charset="0"/>
              <a:cs typeface="Times New Roman" panose="02020603050405020304" pitchFamily="18" charset="0"/>
            </a:endParaRPr>
          </a:p>
          <a:p>
            <a:pPr algn="just">
              <a:buNone/>
            </a:pPr>
            <a:r>
              <a:rPr sz="1600" dirty="0">
                <a:solidFill>
                  <a:srgbClr val="000066"/>
                </a:solidFill>
                <a:latin typeface="Verdana" panose="020B0604030504040204" pitchFamily="34" charset="0"/>
                <a:ea typeface="Arial" panose="020B0604020202020204" pitchFamily="34" charset="0"/>
                <a:cs typeface="Times New Roman" panose="02020603050405020304" pitchFamily="18" charset="0"/>
              </a:rPr>
              <a:t>Encrypted Message 1</a:t>
            </a:r>
            <a:endParaRPr sz="1600" dirty="0">
              <a:solidFill>
                <a:srgbClr val="000066"/>
              </a:solidFill>
              <a:latin typeface="Verdana" panose="020B0604030504040204" pitchFamily="34" charset="0"/>
              <a:ea typeface="Arial" panose="020B0604020202020204" pitchFamily="34" charset="0"/>
              <a:cs typeface="Times New Roman" panose="02020603050405020304" pitchFamily="18" charset="0"/>
            </a:endParaRPr>
          </a:p>
          <a:p>
            <a:pPr algn="just">
              <a:buNone/>
            </a:pPr>
            <a:r>
              <a:rPr sz="1000" b="1" dirty="0">
                <a:solidFill>
                  <a:srgbClr val="993300"/>
                </a:solidFill>
                <a:latin typeface="Verdana" panose="020B0604030504040204" pitchFamily="34" charset="0"/>
                <a:ea typeface="Arial" panose="020B0604020202020204" pitchFamily="34" charset="0"/>
                <a:cs typeface="Times New Roman" panose="02020603050405020304" pitchFamily="18" charset="0"/>
              </a:rPr>
              <a:t>9a46894335be49f0b9cab28d755aaa9cd98571b275bbb0adb405e6931e856ca3e5e569edd135285482</a:t>
            </a:r>
            <a:endParaRPr sz="1000" b="1" dirty="0">
              <a:solidFill>
                <a:srgbClr val="993300"/>
              </a:solidFill>
              <a:latin typeface="Verdana" panose="020B0604030504040204" pitchFamily="34" charset="0"/>
              <a:ea typeface="Times New Roman" panose="02020603050405020304" pitchFamily="18" charset="0"/>
            </a:endParaRPr>
          </a:p>
        </p:txBody>
      </p:sp>
      <p:sp>
        <p:nvSpPr>
          <p:cNvPr id="6154" name="Line 10"/>
          <p:cNvSpPr/>
          <p:nvPr/>
        </p:nvSpPr>
        <p:spPr>
          <a:xfrm>
            <a:off x="990600" y="2971800"/>
            <a:ext cx="3352800" cy="0"/>
          </a:xfrm>
          <a:prstGeom prst="line">
            <a:avLst/>
          </a:prstGeom>
          <a:ln w="9525" cap="flat" cmpd="sng">
            <a:solidFill>
              <a:schemeClr val="folHlink"/>
            </a:solidFill>
            <a:prstDash val="solid"/>
            <a:headEnd type="none" w="med" len="med"/>
            <a:tailEnd type="none" w="med" len="med"/>
          </a:ln>
        </p:spPr>
      </p:sp>
      <p:sp>
        <p:nvSpPr>
          <p:cNvPr id="6155" name="AutoShape 11"/>
          <p:cNvSpPr/>
          <p:nvPr/>
        </p:nvSpPr>
        <p:spPr>
          <a:xfrm>
            <a:off x="609600" y="1752600"/>
            <a:ext cx="304800" cy="990600"/>
          </a:xfrm>
          <a:prstGeom prst="curvedRightArrow">
            <a:avLst>
              <a:gd name="adj1" fmla="val 65000"/>
              <a:gd name="adj2" fmla="val 130000"/>
              <a:gd name="adj3" fmla="val 33333"/>
            </a:avLst>
          </a:prstGeom>
          <a:gradFill rotWithShape="0">
            <a:gsLst>
              <a:gs pos="0">
                <a:schemeClr val="accent2"/>
              </a:gs>
              <a:gs pos="100000">
                <a:srgbClr val="993300"/>
              </a:gs>
            </a:gsLst>
            <a:lin ang="5400000" scaled="1"/>
            <a:tileRect/>
          </a:gradFill>
          <a:ln w="9525" cap="flat" cmpd="sng">
            <a:solidFill>
              <a:srgbClr val="000066"/>
            </a:solidFill>
            <a:prstDash val="solid"/>
            <a:miter/>
            <a:headEnd type="none" w="med" len="med"/>
            <a:tailEnd type="none" w="med" len="med"/>
          </a:ln>
        </p:spPr>
        <p:txBody>
          <a:bodyPr wrap="none" anchor="ctr" anchorCtr="0"/>
          <a:p>
            <a:pPr>
              <a:buNone/>
            </a:pPr>
            <a:endParaRPr dirty="0">
              <a:latin typeface="Times New Roman" panose="02020603050405020304" pitchFamily="18" charset="0"/>
              <a:ea typeface="Arial" panose="020B0604020202020204" pitchFamily="34" charset="0"/>
            </a:endParaRPr>
          </a:p>
        </p:txBody>
      </p:sp>
      <p:sp>
        <p:nvSpPr>
          <p:cNvPr id="6156" name="AutoShape 12"/>
          <p:cNvSpPr/>
          <p:nvPr/>
        </p:nvSpPr>
        <p:spPr>
          <a:xfrm>
            <a:off x="457200" y="3810000"/>
            <a:ext cx="457200" cy="1828800"/>
          </a:xfrm>
          <a:prstGeom prst="curvedRightArrow">
            <a:avLst>
              <a:gd name="adj1" fmla="val 80000"/>
              <a:gd name="adj2" fmla="val 160000"/>
              <a:gd name="adj3" fmla="val 33333"/>
            </a:avLst>
          </a:prstGeom>
          <a:gradFill rotWithShape="0">
            <a:gsLst>
              <a:gs pos="0">
                <a:schemeClr val="accent2"/>
              </a:gs>
              <a:gs pos="100000">
                <a:srgbClr val="993300"/>
              </a:gs>
            </a:gsLst>
            <a:lin ang="5400000" scaled="1"/>
            <a:tileRect/>
          </a:gradFill>
          <a:ln w="9525" cap="flat" cmpd="sng">
            <a:solidFill>
              <a:srgbClr val="000066"/>
            </a:solidFill>
            <a:prstDash val="solid"/>
            <a:miter/>
            <a:headEnd type="none" w="med" len="med"/>
            <a:tailEnd type="none" w="med" len="med"/>
          </a:ln>
        </p:spPr>
        <p:txBody>
          <a:bodyPr wrap="none" anchor="ctr" anchorCtr="0"/>
          <a:p>
            <a:pPr>
              <a:buNone/>
            </a:pPr>
            <a:endParaRPr dirty="0">
              <a:latin typeface="Times New Roman" panose="02020603050405020304" pitchFamily="18" charset="0"/>
              <a:ea typeface="Arial" panose="020B0604020202020204" pitchFamily="34" charset="0"/>
            </a:endParaRPr>
          </a:p>
        </p:txBody>
      </p:sp>
      <p:pic>
        <p:nvPicPr>
          <p:cNvPr id="6157" name="Picture 13" descr="C:\Documents and Settings\compaq\Application Data\Microsoft\Media Catalog\Downloaded Clips\cl0\BS00996_.wmf"/>
          <p:cNvPicPr>
            <a:picLocks noChangeAspect="1"/>
          </p:cNvPicPr>
          <p:nvPr/>
        </p:nvPicPr>
        <p:blipFill>
          <a:blip r:embed="rId5"/>
          <a:stretch>
            <a:fillRect/>
          </a:stretch>
        </p:blipFill>
        <p:spPr>
          <a:xfrm>
            <a:off x="457200" y="2011363"/>
            <a:ext cx="393700" cy="274637"/>
          </a:xfrm>
          <a:prstGeom prst="rect">
            <a:avLst/>
          </a:prstGeom>
          <a:noFill/>
          <a:ln w="9525">
            <a:noFill/>
          </a:ln>
        </p:spPr>
      </p:pic>
      <p:pic>
        <p:nvPicPr>
          <p:cNvPr id="6158" name="Picture 14" descr="C:\Documents and Settings\compaq\Application Data\Microsoft\Media Catalog\Downloaded Clips\cl0\BS00996_.wmf"/>
          <p:cNvPicPr>
            <a:picLocks noChangeAspect="1"/>
          </p:cNvPicPr>
          <p:nvPr/>
        </p:nvPicPr>
        <p:blipFill>
          <a:blip r:embed="rId5"/>
          <a:stretch>
            <a:fillRect/>
          </a:stretch>
        </p:blipFill>
        <p:spPr>
          <a:xfrm>
            <a:off x="304800" y="4449763"/>
            <a:ext cx="393700" cy="274637"/>
          </a:xfrm>
          <a:prstGeom prst="rect">
            <a:avLst/>
          </a:prstGeom>
          <a:noFill/>
          <a:ln w="9525">
            <a:noFill/>
          </a:ln>
        </p:spPr>
      </p:pic>
      <p:sp>
        <p:nvSpPr>
          <p:cNvPr id="6159" name="Text Box 15"/>
          <p:cNvSpPr txBox="1"/>
          <p:nvPr/>
        </p:nvSpPr>
        <p:spPr>
          <a:xfrm>
            <a:off x="5410200" y="762000"/>
            <a:ext cx="3048000" cy="457200"/>
          </a:xfrm>
          <a:prstGeom prst="rect">
            <a:avLst/>
          </a:prstGeom>
          <a:noFill/>
          <a:ln w="9525">
            <a:noFill/>
          </a:ln>
        </p:spPr>
        <p:txBody>
          <a:bodyPr>
            <a:spAutoFit/>
          </a:bodyPr>
          <a:p>
            <a:pPr>
              <a:buNone/>
            </a:pPr>
            <a:r>
              <a:rPr dirty="0">
                <a:solidFill>
                  <a:srgbClr val="990033"/>
                </a:solidFill>
                <a:latin typeface="Verdana" panose="020B0604030504040204" pitchFamily="34" charset="0"/>
                <a:ea typeface="Arial" panose="020B0604020202020204" pitchFamily="34" charset="0"/>
              </a:rPr>
              <a:t>DECRYPTION</a:t>
            </a:r>
            <a:endParaRPr dirty="0">
              <a:solidFill>
                <a:srgbClr val="990033"/>
              </a:solidFill>
              <a:latin typeface="Verdana" panose="020B0604030504040204" pitchFamily="34" charset="0"/>
              <a:ea typeface="Arial" panose="020B0604020202020204" pitchFamily="34" charset="0"/>
            </a:endParaRPr>
          </a:p>
        </p:txBody>
      </p:sp>
      <p:sp>
        <p:nvSpPr>
          <p:cNvPr id="6160" name="Text Box 16"/>
          <p:cNvSpPr txBox="1"/>
          <p:nvPr/>
        </p:nvSpPr>
        <p:spPr>
          <a:xfrm>
            <a:off x="5257800" y="1295400"/>
            <a:ext cx="3657600" cy="1647825"/>
          </a:xfrm>
          <a:prstGeom prst="rect">
            <a:avLst/>
          </a:prstGeom>
          <a:noFill/>
          <a:ln w="9525">
            <a:noFill/>
          </a:ln>
        </p:spPr>
        <p:txBody>
          <a:bodyPr>
            <a:spAutoFit/>
          </a:bodyPr>
          <a:p>
            <a:pPr algn="just">
              <a:buNone/>
            </a:pPr>
            <a:r>
              <a:rPr sz="1600" dirty="0">
                <a:solidFill>
                  <a:srgbClr val="000066"/>
                </a:solidFill>
                <a:latin typeface="Verdana" panose="020B0604030504040204" pitchFamily="34" charset="0"/>
                <a:ea typeface="Arial" panose="020B0604020202020204" pitchFamily="34" charset="0"/>
                <a:cs typeface="Times New Roman" panose="02020603050405020304" pitchFamily="18" charset="0"/>
              </a:rPr>
              <a:t>Encrypted Message 1</a:t>
            </a:r>
            <a:endParaRPr sz="1600" dirty="0">
              <a:solidFill>
                <a:srgbClr val="000066"/>
              </a:solidFill>
              <a:latin typeface="Verdana" panose="020B0604030504040204" pitchFamily="34" charset="0"/>
              <a:ea typeface="Arial" panose="020B0604020202020204" pitchFamily="34" charset="0"/>
              <a:cs typeface="Times New Roman" panose="02020603050405020304" pitchFamily="18" charset="0"/>
            </a:endParaRPr>
          </a:p>
          <a:p>
            <a:pPr algn="just">
              <a:buNone/>
            </a:pPr>
            <a:r>
              <a:rPr sz="1000" b="1" dirty="0">
                <a:solidFill>
                  <a:srgbClr val="993300"/>
                </a:solidFill>
                <a:latin typeface="Verdana" panose="020B0604030504040204" pitchFamily="34" charset="0"/>
                <a:ea typeface="Arial" panose="020B0604020202020204" pitchFamily="34" charset="0"/>
                <a:cs typeface="Times New Roman" panose="02020603050405020304" pitchFamily="18" charset="0"/>
              </a:rPr>
              <a:t>9a46894335be49f0b9cab28d755aaa9cd98571b275bbb0adb405e6931e856ca3e5e569edd135285482</a:t>
            </a:r>
            <a:endParaRPr sz="1000" b="1" dirty="0">
              <a:solidFill>
                <a:srgbClr val="993300"/>
              </a:solidFill>
              <a:latin typeface="Verdana" panose="020B0604030504040204" pitchFamily="34" charset="0"/>
              <a:ea typeface="Arial" panose="020B0604020202020204" pitchFamily="34" charset="0"/>
              <a:cs typeface="Times New Roman" panose="02020603050405020304" pitchFamily="18" charset="0"/>
            </a:endParaRPr>
          </a:p>
          <a:p>
            <a:pPr>
              <a:buNone/>
            </a:pPr>
            <a:r>
              <a:rPr sz="1600" dirty="0">
                <a:solidFill>
                  <a:srgbClr val="FF0000"/>
                </a:solidFill>
                <a:latin typeface="Verdana" panose="020B0604030504040204" pitchFamily="34" charset="0"/>
                <a:ea typeface="Arial" panose="020B0604020202020204" pitchFamily="34" charset="0"/>
              </a:rPr>
              <a:t>Message 1</a:t>
            </a:r>
            <a:endParaRPr sz="1600" dirty="0">
              <a:solidFill>
                <a:srgbClr val="FF0000"/>
              </a:solidFill>
              <a:latin typeface="Verdana" panose="020B0604030504040204" pitchFamily="34" charset="0"/>
              <a:ea typeface="Arial" panose="020B0604020202020204" pitchFamily="34" charset="0"/>
            </a:endParaRPr>
          </a:p>
          <a:p>
            <a:pPr algn="just">
              <a:buNone/>
            </a:pPr>
            <a:r>
              <a:rPr sz="1000" dirty="0">
                <a:solidFill>
                  <a:schemeClr val="tx2"/>
                </a:solidFill>
                <a:latin typeface="Verdana" panose="020B0604030504040204" pitchFamily="34" charset="0"/>
                <a:ea typeface="Arial" panose="020B0604020202020204" pitchFamily="34" charset="0"/>
                <a:cs typeface="Times New Roman" panose="02020603050405020304" pitchFamily="18" charset="0"/>
              </a:rPr>
              <a:t>Central to the growth of e-commerce and e-governance is the issue of trust in electronic environment.</a:t>
            </a:r>
            <a:endParaRPr sz="1000" dirty="0">
              <a:solidFill>
                <a:schemeClr val="tx2"/>
              </a:solidFill>
              <a:latin typeface="Verdana" panose="020B0604030504040204" pitchFamily="34" charset="0"/>
              <a:ea typeface="Arial" panose="020B0604020202020204" pitchFamily="34" charset="0"/>
              <a:cs typeface="Times New Roman" panose="02020603050405020304" pitchFamily="18" charset="0"/>
            </a:endParaRPr>
          </a:p>
          <a:p>
            <a:pPr algn="just">
              <a:buNone/>
            </a:pPr>
            <a:endParaRPr sz="1000" b="1" dirty="0">
              <a:solidFill>
                <a:srgbClr val="993300"/>
              </a:solidFill>
              <a:latin typeface="Verdana" panose="020B0604030504040204" pitchFamily="34" charset="0"/>
              <a:ea typeface="Times New Roman" panose="02020603050405020304" pitchFamily="18" charset="0"/>
            </a:endParaRPr>
          </a:p>
        </p:txBody>
      </p:sp>
      <p:sp>
        <p:nvSpPr>
          <p:cNvPr id="6161" name="Text Box 17"/>
          <p:cNvSpPr txBox="1"/>
          <p:nvPr/>
        </p:nvSpPr>
        <p:spPr>
          <a:xfrm>
            <a:off x="5257800" y="3200400"/>
            <a:ext cx="3733800" cy="2867025"/>
          </a:xfrm>
          <a:prstGeom prst="rect">
            <a:avLst/>
          </a:prstGeom>
          <a:noFill/>
          <a:ln w="9525">
            <a:noFill/>
          </a:ln>
        </p:spPr>
        <p:txBody>
          <a:bodyPr>
            <a:spAutoFit/>
          </a:bodyPr>
          <a:p>
            <a:pPr algn="just">
              <a:buNone/>
            </a:pPr>
            <a:r>
              <a:rPr sz="1600" dirty="0">
                <a:solidFill>
                  <a:srgbClr val="000066"/>
                </a:solidFill>
                <a:latin typeface="Verdana" panose="020B0604030504040204" pitchFamily="34" charset="0"/>
                <a:ea typeface="Arial" panose="020B0604020202020204" pitchFamily="34" charset="0"/>
                <a:cs typeface="Times New Roman" panose="02020603050405020304" pitchFamily="18" charset="0"/>
              </a:rPr>
              <a:t>Encrypted Message 2</a:t>
            </a:r>
            <a:endParaRPr sz="1600" dirty="0">
              <a:solidFill>
                <a:srgbClr val="000066"/>
              </a:solidFill>
              <a:latin typeface="Verdana" panose="020B0604030504040204" pitchFamily="34" charset="0"/>
              <a:ea typeface="Arial" panose="020B0604020202020204" pitchFamily="34" charset="0"/>
              <a:cs typeface="Times New Roman" panose="02020603050405020304" pitchFamily="18" charset="0"/>
            </a:endParaRPr>
          </a:p>
          <a:p>
            <a:pPr algn="just">
              <a:buNone/>
            </a:pPr>
            <a:r>
              <a:rPr sz="1000" b="1" dirty="0">
                <a:solidFill>
                  <a:srgbClr val="993300"/>
                </a:solidFill>
                <a:latin typeface="Verdana" panose="020B0604030504040204" pitchFamily="34" charset="0"/>
                <a:ea typeface="Arial" panose="020B0604020202020204" pitchFamily="34" charset="0"/>
                <a:cs typeface="Times New Roman" panose="02020603050405020304" pitchFamily="18" charset="0"/>
              </a:rPr>
              <a:t>a520eecb61a770f947ca856cd675463f1c95a9a2b8d4e6a71f80830c87f5715f5f59334978dd7e97da0707b48a1138d77ced56feba2b467c398683c7dbeb86b854f120606a7ae1ed934f5703672adab0d7be66dccde1a763c736cb9001d0731d541106f50bb7e54240c40ba780b7a553bea570b99c9ab3df13d75f8ccfdddeaaf3a749fd1411</a:t>
            </a:r>
            <a:endParaRPr sz="1000" b="1" dirty="0">
              <a:solidFill>
                <a:srgbClr val="993300"/>
              </a:solidFill>
              <a:latin typeface="Verdana" panose="020B0604030504040204" pitchFamily="34" charset="0"/>
              <a:ea typeface="Arial" panose="020B0604020202020204" pitchFamily="34" charset="0"/>
              <a:cs typeface="Times New Roman" panose="02020603050405020304" pitchFamily="18" charset="0"/>
            </a:endParaRPr>
          </a:p>
          <a:p>
            <a:pPr>
              <a:buNone/>
            </a:pPr>
            <a:r>
              <a:rPr sz="1600" dirty="0">
                <a:solidFill>
                  <a:srgbClr val="FF0000"/>
                </a:solidFill>
                <a:latin typeface="Verdana" panose="020B0604030504040204" pitchFamily="34" charset="0"/>
                <a:ea typeface="Arial" panose="020B0604020202020204" pitchFamily="34" charset="0"/>
              </a:rPr>
              <a:t>Message 2</a:t>
            </a:r>
            <a:endParaRPr sz="1600" dirty="0">
              <a:solidFill>
                <a:srgbClr val="FF0000"/>
              </a:solidFill>
              <a:latin typeface="Verdana" panose="020B0604030504040204" pitchFamily="34" charset="0"/>
              <a:ea typeface="Arial" panose="020B0604020202020204" pitchFamily="34" charset="0"/>
            </a:endParaRPr>
          </a:p>
          <a:p>
            <a:pPr algn="just">
              <a:buNone/>
            </a:pPr>
            <a:r>
              <a:rPr sz="1000" dirty="0">
                <a:solidFill>
                  <a:schemeClr val="tx2"/>
                </a:solidFill>
                <a:latin typeface="Verdana" panose="020B0604030504040204" pitchFamily="34" charset="0"/>
                <a:ea typeface="Arial" panose="020B0604020202020204" pitchFamily="34" charset="0"/>
                <a:cs typeface="Times New Roman" panose="02020603050405020304" pitchFamily="18" charset="0"/>
              </a:rPr>
              <a:t>The Internet knows no geographical boundaries. It has redefined time and space.  Advances in computer and telecommunication technologies have led to the explosive growth of the Internet.  This in turn is affecting the methods of communication, work, study, education, interaction, leisure, health, governance, trade and commerce. </a:t>
            </a:r>
            <a:endParaRPr sz="1000" dirty="0">
              <a:solidFill>
                <a:schemeClr val="tx2"/>
              </a:solidFill>
              <a:latin typeface="Verdana" panose="020B0604030504040204" pitchFamily="34" charset="0"/>
              <a:ea typeface="Arial" panose="020B0604020202020204" pitchFamily="34" charset="0"/>
              <a:cs typeface="Times New Roman" panose="02020603050405020304" pitchFamily="18" charset="0"/>
            </a:endParaRPr>
          </a:p>
          <a:p>
            <a:pPr algn="just">
              <a:buNone/>
            </a:pPr>
            <a:endParaRPr sz="1000" b="1" dirty="0">
              <a:solidFill>
                <a:srgbClr val="993300"/>
              </a:solidFill>
              <a:latin typeface="Verdana" panose="020B0604030504040204" pitchFamily="34" charset="0"/>
              <a:ea typeface="Times New Roman" panose="02020603050405020304" pitchFamily="18" charset="0"/>
            </a:endParaRPr>
          </a:p>
        </p:txBody>
      </p:sp>
      <p:sp>
        <p:nvSpPr>
          <p:cNvPr id="6162" name="Line 18"/>
          <p:cNvSpPr/>
          <p:nvPr/>
        </p:nvSpPr>
        <p:spPr>
          <a:xfrm>
            <a:off x="5334000" y="2971800"/>
            <a:ext cx="3505200" cy="0"/>
          </a:xfrm>
          <a:prstGeom prst="line">
            <a:avLst/>
          </a:prstGeom>
          <a:ln w="9525" cap="flat" cmpd="sng">
            <a:solidFill>
              <a:schemeClr val="folHlink"/>
            </a:solidFill>
            <a:prstDash val="solid"/>
            <a:headEnd type="none" w="med" len="med"/>
            <a:tailEnd type="none" w="med" len="med"/>
          </a:ln>
        </p:spPr>
      </p:sp>
      <p:sp>
        <p:nvSpPr>
          <p:cNvPr id="6163" name="AutoShape 19"/>
          <p:cNvSpPr/>
          <p:nvPr/>
        </p:nvSpPr>
        <p:spPr>
          <a:xfrm>
            <a:off x="4953000" y="1676400"/>
            <a:ext cx="304800" cy="990600"/>
          </a:xfrm>
          <a:prstGeom prst="curvedRightArrow">
            <a:avLst>
              <a:gd name="adj1" fmla="val 65000"/>
              <a:gd name="adj2" fmla="val 130000"/>
              <a:gd name="adj3" fmla="val 33333"/>
            </a:avLst>
          </a:prstGeom>
          <a:gradFill rotWithShape="0">
            <a:gsLst>
              <a:gs pos="0">
                <a:srgbClr val="CC6600"/>
              </a:gs>
              <a:gs pos="100000">
                <a:schemeClr val="accent2"/>
              </a:gs>
            </a:gsLst>
            <a:lin ang="5400000" scaled="1"/>
            <a:tileRect/>
          </a:gradFill>
          <a:ln w="9525" cap="flat" cmpd="sng">
            <a:solidFill>
              <a:srgbClr val="000066"/>
            </a:solidFill>
            <a:prstDash val="solid"/>
            <a:miter/>
            <a:headEnd type="none" w="med" len="med"/>
            <a:tailEnd type="none" w="med" len="med"/>
          </a:ln>
        </p:spPr>
        <p:txBody>
          <a:bodyPr wrap="none" anchor="ctr" anchorCtr="0"/>
          <a:p>
            <a:pPr>
              <a:buNone/>
            </a:pPr>
            <a:endParaRPr dirty="0">
              <a:latin typeface="Times New Roman" panose="02020603050405020304" pitchFamily="18" charset="0"/>
              <a:ea typeface="Arial" panose="020B0604020202020204" pitchFamily="34" charset="0"/>
            </a:endParaRPr>
          </a:p>
        </p:txBody>
      </p:sp>
      <p:pic>
        <p:nvPicPr>
          <p:cNvPr id="6164" name="Picture 20" descr="C:\Documents and Settings\compaq\Application Data\Microsoft\Media Catalog\Downloaded Clips\cl0\BS00996_.wmf"/>
          <p:cNvPicPr>
            <a:picLocks noChangeAspect="1"/>
          </p:cNvPicPr>
          <p:nvPr/>
        </p:nvPicPr>
        <p:blipFill>
          <a:blip r:embed="rId5"/>
          <a:stretch>
            <a:fillRect/>
          </a:stretch>
        </p:blipFill>
        <p:spPr>
          <a:xfrm>
            <a:off x="4800600" y="1935163"/>
            <a:ext cx="393700" cy="274637"/>
          </a:xfrm>
          <a:prstGeom prst="rect">
            <a:avLst/>
          </a:prstGeom>
          <a:noFill/>
          <a:ln w="9525">
            <a:noFill/>
          </a:ln>
        </p:spPr>
      </p:pic>
      <p:sp>
        <p:nvSpPr>
          <p:cNvPr id="6165" name="AutoShape 21"/>
          <p:cNvSpPr/>
          <p:nvPr/>
        </p:nvSpPr>
        <p:spPr>
          <a:xfrm>
            <a:off x="4800600" y="3810000"/>
            <a:ext cx="457200" cy="1828800"/>
          </a:xfrm>
          <a:prstGeom prst="curvedRightArrow">
            <a:avLst>
              <a:gd name="adj1" fmla="val 80000"/>
              <a:gd name="adj2" fmla="val 160000"/>
              <a:gd name="adj3" fmla="val 33333"/>
            </a:avLst>
          </a:prstGeom>
          <a:gradFill rotWithShape="0">
            <a:gsLst>
              <a:gs pos="0">
                <a:srgbClr val="CC6600"/>
              </a:gs>
              <a:gs pos="100000">
                <a:schemeClr val="accent2"/>
              </a:gs>
            </a:gsLst>
            <a:lin ang="5400000" scaled="1"/>
            <a:tileRect/>
          </a:gradFill>
          <a:ln w="9525" cap="flat" cmpd="sng">
            <a:solidFill>
              <a:srgbClr val="000066"/>
            </a:solidFill>
            <a:prstDash val="solid"/>
            <a:miter/>
            <a:headEnd type="none" w="med" len="med"/>
            <a:tailEnd type="none" w="med" len="med"/>
          </a:ln>
        </p:spPr>
        <p:txBody>
          <a:bodyPr wrap="none" anchor="ctr" anchorCtr="0"/>
          <a:p>
            <a:pPr>
              <a:buNone/>
            </a:pPr>
            <a:endParaRPr dirty="0">
              <a:latin typeface="Times New Roman" panose="02020603050405020304" pitchFamily="18" charset="0"/>
              <a:ea typeface="Arial" panose="020B0604020202020204" pitchFamily="34" charset="0"/>
            </a:endParaRPr>
          </a:p>
        </p:txBody>
      </p:sp>
      <p:pic>
        <p:nvPicPr>
          <p:cNvPr id="6166" name="Picture 22" descr="A:\BS00768_.wmf"/>
          <p:cNvPicPr>
            <a:picLocks noChangeAspect="1"/>
          </p:cNvPicPr>
          <p:nvPr/>
        </p:nvPicPr>
        <p:blipFill>
          <a:blip r:embed="rId6"/>
          <a:stretch>
            <a:fillRect/>
          </a:stretch>
        </p:blipFill>
        <p:spPr>
          <a:xfrm>
            <a:off x="4572000" y="4419600"/>
            <a:ext cx="539750" cy="293688"/>
          </a:xfrm>
          <a:prstGeom prst="rect">
            <a:avLst/>
          </a:prstGeom>
          <a:noFill/>
          <a:ln w="9525">
            <a:noFill/>
          </a:ln>
        </p:spPr>
      </p:pic>
      <p:pic>
        <p:nvPicPr>
          <p:cNvPr id="6167" name="Picture 23" descr="A:\BS00714_.wmf"/>
          <p:cNvPicPr>
            <a:picLocks noChangeAspect="1"/>
          </p:cNvPicPr>
          <p:nvPr/>
        </p:nvPicPr>
        <p:blipFill>
          <a:blip r:embed="rId7"/>
          <a:stretch>
            <a:fillRect/>
          </a:stretch>
        </p:blipFill>
        <p:spPr>
          <a:xfrm>
            <a:off x="7847013" y="685800"/>
            <a:ext cx="687387" cy="838200"/>
          </a:xfrm>
          <a:prstGeom prst="rect">
            <a:avLst/>
          </a:prstGeom>
          <a:noFill/>
          <a:ln w="9525">
            <a:noFill/>
          </a:ln>
        </p:spPr>
      </p:pic>
      <p:grpSp>
        <p:nvGrpSpPr>
          <p:cNvPr id="2" name="Group 24"/>
          <p:cNvGrpSpPr/>
          <p:nvPr/>
        </p:nvGrpSpPr>
        <p:grpSpPr>
          <a:xfrm>
            <a:off x="2286000" y="2667000"/>
            <a:ext cx="2667000" cy="914400"/>
            <a:chOff x="1440" y="1680"/>
            <a:chExt cx="1680" cy="576"/>
          </a:xfrm>
        </p:grpSpPr>
        <p:sp>
          <p:nvSpPr>
            <p:cNvPr id="6174" name="AutoShape 25"/>
            <p:cNvSpPr/>
            <p:nvPr/>
          </p:nvSpPr>
          <p:spPr>
            <a:xfrm rot="10800000">
              <a:off x="1440" y="1680"/>
              <a:ext cx="1680" cy="576"/>
            </a:xfrm>
            <a:prstGeom prst="wedgeEllipseCallout">
              <a:avLst>
                <a:gd name="adj1" fmla="val -43991"/>
                <a:gd name="adj2" fmla="val 101213"/>
              </a:avLst>
            </a:prstGeom>
            <a:gradFill rotWithShape="0">
              <a:gsLst>
                <a:gs pos="0">
                  <a:schemeClr val="accent2"/>
                </a:gs>
                <a:gs pos="100000">
                  <a:srgbClr val="993300"/>
                </a:gs>
              </a:gsLst>
              <a:lin ang="5400000" scaled="1"/>
              <a:tileRect/>
            </a:gradFill>
            <a:ln w="9525">
              <a:noFill/>
            </a:ln>
          </p:spPr>
          <p:txBody>
            <a:bodyPr rot="10800000" anchor="ctr" anchorCtr="0"/>
            <a:p>
              <a:pPr algn="ctr">
                <a:buNone/>
              </a:pPr>
              <a:endParaRPr sz="1600" dirty="0">
                <a:solidFill>
                  <a:srgbClr val="FF9900"/>
                </a:solidFill>
                <a:latin typeface="Verdana" panose="020B0604030504040204" pitchFamily="34" charset="0"/>
                <a:ea typeface="Arial" panose="020B0604020202020204" pitchFamily="34" charset="0"/>
              </a:endParaRPr>
            </a:p>
          </p:txBody>
        </p:sp>
        <p:sp>
          <p:nvSpPr>
            <p:cNvPr id="6175" name="AutoShape 26"/>
            <p:cNvSpPr/>
            <p:nvPr/>
          </p:nvSpPr>
          <p:spPr>
            <a:xfrm rot="10800000">
              <a:off x="1440" y="1680"/>
              <a:ext cx="1680" cy="576"/>
            </a:xfrm>
            <a:prstGeom prst="wedgeEllipseCallout">
              <a:avLst>
                <a:gd name="adj1" fmla="val 104106"/>
                <a:gd name="adj2" fmla="val 106769"/>
              </a:avLst>
            </a:prstGeom>
            <a:gradFill rotWithShape="0">
              <a:gsLst>
                <a:gs pos="0">
                  <a:schemeClr val="accent2"/>
                </a:gs>
                <a:gs pos="100000">
                  <a:srgbClr val="993300"/>
                </a:gs>
              </a:gsLst>
              <a:lin ang="5400000" scaled="1"/>
              <a:tileRect/>
            </a:gradFill>
            <a:ln w="9525">
              <a:noFill/>
            </a:ln>
          </p:spPr>
          <p:txBody>
            <a:bodyPr rot="10800000" anchor="ctr" anchorCtr="0"/>
            <a:p>
              <a:pPr algn="ctr">
                <a:buNone/>
              </a:pPr>
              <a:r>
                <a:rPr sz="1600" dirty="0">
                  <a:solidFill>
                    <a:srgbClr val="FFFF66"/>
                  </a:solidFill>
                  <a:latin typeface="Verdana" panose="020B0604030504040204" pitchFamily="34" charset="0"/>
                  <a:ea typeface="Arial" panose="020B0604020202020204" pitchFamily="34" charset="0"/>
                </a:rPr>
                <a:t>Same Key</a:t>
              </a:r>
              <a:endParaRPr sz="1600" dirty="0">
                <a:solidFill>
                  <a:srgbClr val="FFFF66"/>
                </a:solidFill>
                <a:latin typeface="Verdana" panose="020B0604030504040204" pitchFamily="34" charset="0"/>
                <a:ea typeface="Arial" panose="020B0604020202020204" pitchFamily="34" charset="0"/>
              </a:endParaRPr>
            </a:p>
            <a:p>
              <a:pPr algn="ctr">
                <a:buNone/>
              </a:pPr>
              <a:r>
                <a:rPr sz="2000" dirty="0">
                  <a:solidFill>
                    <a:schemeClr val="bg1"/>
                  </a:solidFill>
                  <a:latin typeface="Verdana" panose="020B0604030504040204" pitchFamily="34" charset="0"/>
                  <a:ea typeface="Arial" panose="020B0604020202020204" pitchFamily="34" charset="0"/>
                </a:rPr>
                <a:t>SYMMETRIC</a:t>
              </a:r>
              <a:endParaRPr sz="2000" dirty="0">
                <a:solidFill>
                  <a:schemeClr val="bg1"/>
                </a:solidFill>
                <a:latin typeface="Verdana" panose="020B0604030504040204" pitchFamily="34" charset="0"/>
                <a:ea typeface="Arial" panose="020B0604020202020204" pitchFamily="34" charset="0"/>
              </a:endParaRPr>
            </a:p>
          </p:txBody>
        </p:sp>
      </p:grpSp>
      <p:grpSp>
        <p:nvGrpSpPr>
          <p:cNvPr id="3" name="Group 27"/>
          <p:cNvGrpSpPr/>
          <p:nvPr/>
        </p:nvGrpSpPr>
        <p:grpSpPr>
          <a:xfrm>
            <a:off x="762000" y="5105400"/>
            <a:ext cx="4267200" cy="1447800"/>
            <a:chOff x="480" y="3216"/>
            <a:chExt cx="2688" cy="912"/>
          </a:xfrm>
        </p:grpSpPr>
        <p:grpSp>
          <p:nvGrpSpPr>
            <p:cNvPr id="6170" name="Group 28"/>
            <p:cNvGrpSpPr/>
            <p:nvPr/>
          </p:nvGrpSpPr>
          <p:grpSpPr>
            <a:xfrm>
              <a:off x="480" y="3216"/>
              <a:ext cx="2688" cy="912"/>
              <a:chOff x="480" y="3216"/>
              <a:chExt cx="2688" cy="912"/>
            </a:xfrm>
          </p:grpSpPr>
          <p:sp>
            <p:nvSpPr>
              <p:cNvPr id="6172" name="AutoShape 29"/>
              <p:cNvSpPr/>
              <p:nvPr/>
            </p:nvSpPr>
            <p:spPr>
              <a:xfrm>
                <a:off x="480" y="3216"/>
                <a:ext cx="2688" cy="912"/>
              </a:xfrm>
              <a:prstGeom prst="wedgeEllipseCallout">
                <a:avLst>
                  <a:gd name="adj1" fmla="val -50296"/>
                  <a:gd name="adj2" fmla="val -88815"/>
                </a:avLst>
              </a:prstGeom>
              <a:gradFill rotWithShape="0">
                <a:gsLst>
                  <a:gs pos="0">
                    <a:srgbClr val="CC6600"/>
                  </a:gs>
                  <a:gs pos="100000">
                    <a:schemeClr val="accent2"/>
                  </a:gs>
                </a:gsLst>
                <a:lin ang="5400000" scaled="1"/>
                <a:tileRect/>
              </a:gradFill>
              <a:ln w="9525">
                <a:noFill/>
              </a:ln>
            </p:spPr>
            <p:txBody>
              <a:bodyPr anchor="ctr" anchorCtr="0"/>
              <a:p>
                <a:pPr algn="ctr">
                  <a:buNone/>
                </a:pPr>
                <a:endParaRPr sz="1600" dirty="0">
                  <a:solidFill>
                    <a:srgbClr val="FF9900"/>
                  </a:solidFill>
                  <a:latin typeface="Verdana" panose="020B0604030504040204" pitchFamily="34" charset="0"/>
                  <a:ea typeface="Arial" panose="020B0604020202020204" pitchFamily="34" charset="0"/>
                </a:endParaRPr>
              </a:p>
            </p:txBody>
          </p:sp>
          <p:sp>
            <p:nvSpPr>
              <p:cNvPr id="6173" name="AutoShape 30"/>
              <p:cNvSpPr/>
              <p:nvPr/>
            </p:nvSpPr>
            <p:spPr>
              <a:xfrm>
                <a:off x="912" y="3312"/>
                <a:ext cx="1824" cy="768"/>
              </a:xfrm>
              <a:prstGeom prst="wedgeEllipseCallout">
                <a:avLst>
                  <a:gd name="adj1" fmla="val 64583"/>
                  <a:gd name="adj2" fmla="val -97657"/>
                </a:avLst>
              </a:prstGeom>
              <a:gradFill rotWithShape="0">
                <a:gsLst>
                  <a:gs pos="0">
                    <a:srgbClr val="CC6600"/>
                  </a:gs>
                  <a:gs pos="100000">
                    <a:schemeClr val="accent2"/>
                  </a:gs>
                </a:gsLst>
                <a:lin ang="5400000" scaled="1"/>
                <a:tileRect/>
              </a:gradFill>
              <a:ln w="9525">
                <a:noFill/>
              </a:ln>
            </p:spPr>
            <p:txBody>
              <a:bodyPr anchor="ctr" anchorCtr="0"/>
              <a:p>
                <a:pPr algn="ctr">
                  <a:buNone/>
                </a:pPr>
                <a:endParaRPr sz="1600" dirty="0">
                  <a:solidFill>
                    <a:srgbClr val="FF9900"/>
                  </a:solidFill>
                  <a:latin typeface="Verdana" panose="020B0604030504040204" pitchFamily="34" charset="0"/>
                  <a:ea typeface="Arial" panose="020B0604020202020204" pitchFamily="34" charset="0"/>
                </a:endParaRPr>
              </a:p>
            </p:txBody>
          </p:sp>
        </p:grpSp>
        <p:sp>
          <p:nvSpPr>
            <p:cNvPr id="6171" name="Text Box 31"/>
            <p:cNvSpPr txBox="1"/>
            <p:nvPr/>
          </p:nvSpPr>
          <p:spPr>
            <a:xfrm>
              <a:off x="835" y="3360"/>
              <a:ext cx="1864" cy="711"/>
            </a:xfrm>
            <a:prstGeom prst="rect">
              <a:avLst/>
            </a:prstGeom>
            <a:noFill/>
            <a:ln w="9525">
              <a:noFill/>
            </a:ln>
          </p:spPr>
          <p:txBody>
            <a:bodyPr wrap="none">
              <a:spAutoFit/>
            </a:bodyPr>
            <a:p>
              <a:pPr algn="ctr">
                <a:buNone/>
              </a:pPr>
              <a:r>
                <a:rPr sz="1600" dirty="0">
                  <a:solidFill>
                    <a:srgbClr val="FFFF66"/>
                  </a:solidFill>
                  <a:latin typeface="Verdana" panose="020B0604030504040204" pitchFamily="34" charset="0"/>
                  <a:ea typeface="Arial" panose="020B0604020202020204" pitchFamily="34" charset="0"/>
                </a:rPr>
                <a:t>Different Keys</a:t>
              </a:r>
              <a:endParaRPr sz="1600" dirty="0">
                <a:solidFill>
                  <a:srgbClr val="FFFF66"/>
                </a:solidFill>
                <a:latin typeface="Verdana" panose="020B0604030504040204" pitchFamily="34" charset="0"/>
                <a:ea typeface="Arial" panose="020B0604020202020204" pitchFamily="34" charset="0"/>
              </a:endParaRPr>
            </a:p>
            <a:p>
              <a:pPr algn="ctr">
                <a:buNone/>
              </a:pPr>
              <a:r>
                <a:rPr sz="1200" dirty="0">
                  <a:solidFill>
                    <a:srgbClr val="FFFF66"/>
                  </a:solidFill>
                  <a:latin typeface="Verdana" panose="020B0604030504040204" pitchFamily="34" charset="0"/>
                  <a:ea typeface="Arial" panose="020B0604020202020204" pitchFamily="34" charset="0"/>
                </a:rPr>
                <a:t>[Keys of a pair – Public and Private]</a:t>
              </a:r>
              <a:endParaRPr sz="1200" dirty="0">
                <a:solidFill>
                  <a:srgbClr val="FFFF66"/>
                </a:solidFill>
                <a:latin typeface="Verdana" panose="020B0604030504040204" pitchFamily="34" charset="0"/>
                <a:ea typeface="Arial" panose="020B0604020202020204" pitchFamily="34" charset="0"/>
              </a:endParaRPr>
            </a:p>
            <a:p>
              <a:pPr algn="ctr">
                <a:buNone/>
              </a:pPr>
              <a:r>
                <a:rPr sz="2000" dirty="0">
                  <a:solidFill>
                    <a:schemeClr val="bg1"/>
                  </a:solidFill>
                  <a:latin typeface="Verdana" panose="020B0604030504040204" pitchFamily="34" charset="0"/>
                  <a:ea typeface="Arial" panose="020B0604020202020204" pitchFamily="34" charset="0"/>
                </a:rPr>
                <a:t>ASYMMETRIC</a:t>
              </a:r>
              <a:endParaRPr sz="2000" dirty="0">
                <a:solidFill>
                  <a:schemeClr val="bg1"/>
                </a:solidFill>
                <a:latin typeface="Verdana" panose="020B0604030504040204" pitchFamily="34" charset="0"/>
                <a:ea typeface="Arial" panose="020B0604020202020204" pitchFamily="34" charset="0"/>
              </a:endParaRPr>
            </a:p>
            <a:p>
              <a:pPr algn="ctr">
                <a:buNone/>
              </a:pPr>
              <a:r>
                <a:rPr sz="2000" dirty="0">
                  <a:solidFill>
                    <a:schemeClr val="bg1"/>
                  </a:solidFill>
                  <a:latin typeface="Verdana" panose="020B0604030504040204" pitchFamily="34" charset="0"/>
                  <a:ea typeface="Arial" panose="020B0604020202020204" pitchFamily="34" charset="0"/>
                </a:rPr>
                <a:t>[PKI]</a:t>
              </a:r>
              <a:endParaRPr sz="2000" dirty="0">
                <a:solidFill>
                  <a:schemeClr val="bg1"/>
                </a:solidFill>
                <a:latin typeface="Verdana" panose="020B0604030504040204" pitchFamily="34" charset="0"/>
                <a:ea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Picture 2" descr="C:\Documents and Settings\compaq\Desktop\cca-pki\logo1.gif"/>
          <p:cNvPicPr>
            <a:picLocks noChangeAspect="1"/>
          </p:cNvPicPr>
          <p:nvPr/>
        </p:nvPicPr>
        <p:blipFill>
          <a:blip r:embed="rId1"/>
          <a:stretch>
            <a:fillRect/>
          </a:stretch>
        </p:blipFill>
        <p:spPr>
          <a:xfrm>
            <a:off x="304800" y="60325"/>
            <a:ext cx="1143000" cy="1143000"/>
          </a:xfrm>
          <a:prstGeom prst="rect">
            <a:avLst/>
          </a:prstGeom>
          <a:noFill/>
          <a:ln w="9525">
            <a:noFill/>
          </a:ln>
        </p:spPr>
      </p:pic>
      <p:pic>
        <p:nvPicPr>
          <p:cNvPr id="7171" name="Picture 3" descr="C:\Documents and Settings\compaq\Desktop\cca-pki\strip1.gif"/>
          <p:cNvPicPr>
            <a:picLocks noChangeAspect="1"/>
          </p:cNvPicPr>
          <p:nvPr/>
        </p:nvPicPr>
        <p:blipFill>
          <a:blip r:embed="rId2"/>
          <a:stretch>
            <a:fillRect/>
          </a:stretch>
        </p:blipFill>
        <p:spPr>
          <a:xfrm>
            <a:off x="1371600" y="593725"/>
            <a:ext cx="7620000" cy="76200"/>
          </a:xfrm>
          <a:prstGeom prst="rect">
            <a:avLst/>
          </a:prstGeom>
          <a:noFill/>
          <a:ln w="9525">
            <a:noFill/>
          </a:ln>
        </p:spPr>
      </p:pic>
      <p:pic>
        <p:nvPicPr>
          <p:cNvPr id="7172" name="Picture 4" descr="C:\Documents and Settings\compaq\Desktop\cca-pki\cca1.gif"/>
          <p:cNvPicPr>
            <a:picLocks noChangeAspect="1"/>
          </p:cNvPicPr>
          <p:nvPr/>
        </p:nvPicPr>
        <p:blipFill>
          <a:blip r:embed="rId3"/>
          <a:stretch>
            <a:fillRect/>
          </a:stretch>
        </p:blipFill>
        <p:spPr>
          <a:xfrm>
            <a:off x="5257800" y="365125"/>
            <a:ext cx="3429000" cy="228600"/>
          </a:xfrm>
          <a:prstGeom prst="rect">
            <a:avLst/>
          </a:prstGeom>
          <a:noFill/>
          <a:ln w="9525">
            <a:noFill/>
          </a:ln>
        </p:spPr>
      </p:pic>
      <p:pic>
        <p:nvPicPr>
          <p:cNvPr id="7173" name="Picture 5" descr="C:\My Documents\My Pictures\keys.jpg"/>
          <p:cNvPicPr>
            <a:picLocks noChangeAspect="1"/>
          </p:cNvPicPr>
          <p:nvPr/>
        </p:nvPicPr>
        <p:blipFill>
          <a:blip r:embed="rId4"/>
          <a:stretch>
            <a:fillRect/>
          </a:stretch>
        </p:blipFill>
        <p:spPr>
          <a:xfrm>
            <a:off x="1676400" y="838200"/>
            <a:ext cx="6261100" cy="5668963"/>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Picture 2" descr="C:\WINDOWS\Application Data\Microsoft\Media Catalog\Downloaded Clips\cl4f\j0198979.wmf"/>
          <p:cNvPicPr>
            <a:picLocks noChangeAspect="1"/>
          </p:cNvPicPr>
          <p:nvPr/>
        </p:nvPicPr>
        <p:blipFill>
          <a:blip r:embed="rId1"/>
          <a:stretch>
            <a:fillRect/>
          </a:stretch>
        </p:blipFill>
        <p:spPr>
          <a:xfrm>
            <a:off x="6248400" y="990600"/>
            <a:ext cx="2743200" cy="4800600"/>
          </a:xfrm>
          <a:prstGeom prst="rect">
            <a:avLst/>
          </a:prstGeom>
          <a:noFill/>
          <a:ln w="9525">
            <a:noFill/>
          </a:ln>
        </p:spPr>
      </p:pic>
      <p:sp>
        <p:nvSpPr>
          <p:cNvPr id="8195" name="Rectangle 3"/>
          <p:cNvSpPr>
            <a:spLocks noGrp="1"/>
          </p:cNvSpPr>
          <p:nvPr>
            <p:ph type="ctrTitle"/>
          </p:nvPr>
        </p:nvSpPr>
        <p:spPr>
          <a:xfrm>
            <a:off x="1752600" y="457200"/>
            <a:ext cx="6019800" cy="1143000"/>
          </a:xfrm>
          <a:ln/>
        </p:spPr>
        <p:txBody>
          <a:bodyPr vert="horz" wrap="square" lIns="91440" tIns="45720" rIns="91440" bIns="45720" anchor="ctr" anchorCtr="0"/>
          <a:p>
            <a:pPr eaLnBrk="1" hangingPunct="1">
              <a:buClrTx/>
              <a:buSzTx/>
              <a:buFontTx/>
              <a:buNone/>
            </a:pPr>
            <a:r>
              <a:rPr sz="4000" dirty="0">
                <a:solidFill>
                  <a:srgbClr val="000099"/>
                </a:solidFill>
                <a:latin typeface="Verdana" panose="020B0604030504040204" pitchFamily="34" charset="0"/>
              </a:rPr>
              <a:t>Digital Signatures</a:t>
            </a:r>
            <a:endParaRPr sz="4000" dirty="0">
              <a:solidFill>
                <a:srgbClr val="000099"/>
              </a:solidFill>
              <a:latin typeface="Verdana" panose="020B0604030504040204" pitchFamily="34" charset="0"/>
            </a:endParaRPr>
          </a:p>
        </p:txBody>
      </p:sp>
      <p:pic>
        <p:nvPicPr>
          <p:cNvPr id="8196" name="Picture 4" descr="C:\Documents and Settings\compaq\Desktop\cca-pki\logo1.gif"/>
          <p:cNvPicPr>
            <a:picLocks noChangeAspect="1"/>
          </p:cNvPicPr>
          <p:nvPr/>
        </p:nvPicPr>
        <p:blipFill>
          <a:blip r:embed="rId2"/>
          <a:stretch>
            <a:fillRect/>
          </a:stretch>
        </p:blipFill>
        <p:spPr>
          <a:xfrm>
            <a:off x="304800" y="60325"/>
            <a:ext cx="1143000" cy="1143000"/>
          </a:xfrm>
          <a:prstGeom prst="rect">
            <a:avLst/>
          </a:prstGeom>
          <a:noFill/>
          <a:ln w="9525">
            <a:noFill/>
          </a:ln>
        </p:spPr>
      </p:pic>
      <p:pic>
        <p:nvPicPr>
          <p:cNvPr id="8197" name="Picture 5" descr="C:\Documents and Settings\compaq\Desktop\cca-pki\strip1.gif"/>
          <p:cNvPicPr>
            <a:picLocks noChangeAspect="1"/>
          </p:cNvPicPr>
          <p:nvPr/>
        </p:nvPicPr>
        <p:blipFill>
          <a:blip r:embed="rId3"/>
          <a:stretch>
            <a:fillRect/>
          </a:stretch>
        </p:blipFill>
        <p:spPr>
          <a:xfrm>
            <a:off x="1371600" y="593725"/>
            <a:ext cx="7620000" cy="76200"/>
          </a:xfrm>
          <a:prstGeom prst="rect">
            <a:avLst/>
          </a:prstGeom>
          <a:noFill/>
          <a:ln w="9525">
            <a:noFill/>
          </a:ln>
        </p:spPr>
      </p:pic>
      <p:pic>
        <p:nvPicPr>
          <p:cNvPr id="8198" name="Picture 6" descr="C:\Documents and Settings\compaq\Desktop\cca-pki\cca1.gif"/>
          <p:cNvPicPr>
            <a:picLocks noChangeAspect="1"/>
          </p:cNvPicPr>
          <p:nvPr/>
        </p:nvPicPr>
        <p:blipFill>
          <a:blip r:embed="rId4"/>
          <a:stretch>
            <a:fillRect/>
          </a:stretch>
        </p:blipFill>
        <p:spPr>
          <a:xfrm>
            <a:off x="5257800" y="365125"/>
            <a:ext cx="3429000" cy="228600"/>
          </a:xfrm>
          <a:prstGeom prst="rect">
            <a:avLst/>
          </a:prstGeom>
          <a:noFill/>
          <a:ln w="9525">
            <a:noFill/>
          </a:ln>
        </p:spPr>
      </p:pic>
      <p:sp>
        <p:nvSpPr>
          <p:cNvPr id="8199" name="Text Box 7"/>
          <p:cNvSpPr txBox="1"/>
          <p:nvPr/>
        </p:nvSpPr>
        <p:spPr>
          <a:xfrm>
            <a:off x="893763" y="5699125"/>
            <a:ext cx="4311650" cy="708025"/>
          </a:xfrm>
          <a:prstGeom prst="rect">
            <a:avLst/>
          </a:prstGeom>
          <a:noFill/>
          <a:ln w="9525">
            <a:noFill/>
          </a:ln>
        </p:spPr>
        <p:txBody>
          <a:bodyPr wrap="none">
            <a:spAutoFit/>
          </a:bodyPr>
          <a:p>
            <a:pPr>
              <a:buChar char="•"/>
            </a:pPr>
            <a:r>
              <a:rPr sz="2000" dirty="0">
                <a:solidFill>
                  <a:srgbClr val="990000"/>
                </a:solidFill>
                <a:latin typeface="Times New Roman" panose="02020603050405020304" pitchFamily="18" charset="0"/>
                <a:ea typeface="Arial" panose="020B0604020202020204" pitchFamily="34" charset="0"/>
              </a:rPr>
              <a:t> Digital Signatures are numbers</a:t>
            </a:r>
            <a:endParaRPr sz="2000" dirty="0">
              <a:solidFill>
                <a:srgbClr val="990000"/>
              </a:solidFill>
              <a:latin typeface="Times New Roman" panose="02020603050405020304" pitchFamily="18" charset="0"/>
              <a:ea typeface="Arial" panose="020B0604020202020204" pitchFamily="34" charset="0"/>
            </a:endParaRPr>
          </a:p>
          <a:p>
            <a:pPr>
              <a:buChar char="•"/>
            </a:pPr>
            <a:r>
              <a:rPr sz="2000" dirty="0">
                <a:solidFill>
                  <a:srgbClr val="000099"/>
                </a:solidFill>
                <a:latin typeface="Times New Roman" panose="02020603050405020304" pitchFamily="18" charset="0"/>
                <a:ea typeface="Arial" panose="020B0604020202020204" pitchFamily="34" charset="0"/>
              </a:rPr>
              <a:t> </a:t>
            </a:r>
            <a:r>
              <a:rPr sz="2000" dirty="0">
                <a:solidFill>
                  <a:srgbClr val="CC0099"/>
                </a:solidFill>
                <a:latin typeface="Times New Roman" panose="02020603050405020304" pitchFamily="18" charset="0"/>
                <a:ea typeface="Arial" panose="020B0604020202020204" pitchFamily="34" charset="0"/>
              </a:rPr>
              <a:t> They are document content dependent</a:t>
            </a:r>
            <a:endParaRPr sz="2000" dirty="0">
              <a:solidFill>
                <a:srgbClr val="CC0099"/>
              </a:solidFill>
              <a:latin typeface="Times New Roman" panose="02020603050405020304" pitchFamily="18" charset="0"/>
              <a:ea typeface="Arial" panose="020B0604020202020204" pitchFamily="34" charset="0"/>
            </a:endParaRPr>
          </a:p>
        </p:txBody>
      </p:sp>
      <p:sp>
        <p:nvSpPr>
          <p:cNvPr id="8200" name="Text Box 8"/>
          <p:cNvSpPr txBox="1"/>
          <p:nvPr/>
        </p:nvSpPr>
        <p:spPr>
          <a:xfrm>
            <a:off x="974725" y="1143000"/>
            <a:ext cx="6037263" cy="762000"/>
          </a:xfrm>
          <a:prstGeom prst="rect">
            <a:avLst/>
          </a:prstGeom>
          <a:noFill/>
          <a:ln w="9525">
            <a:noFill/>
          </a:ln>
        </p:spPr>
        <p:txBody>
          <a:bodyPr wrap="none">
            <a:spAutoFit/>
          </a:bodyPr>
          <a:p>
            <a:pPr>
              <a:buNone/>
            </a:pPr>
            <a:r>
              <a:rPr sz="2000" dirty="0">
                <a:solidFill>
                  <a:schemeClr val="accent2"/>
                </a:solidFill>
                <a:latin typeface="Times New Roman" panose="02020603050405020304" pitchFamily="18" charset="0"/>
                <a:ea typeface="Arial" panose="020B0604020202020204" pitchFamily="34" charset="0"/>
              </a:rPr>
              <a:t>I agree</a:t>
            </a:r>
            <a:endParaRPr sz="2000" dirty="0">
              <a:solidFill>
                <a:schemeClr val="accent2"/>
              </a:solidFill>
              <a:latin typeface="Times New Roman" panose="02020603050405020304" pitchFamily="18" charset="0"/>
              <a:ea typeface="Arial" panose="020B0604020202020204" pitchFamily="34" charset="0"/>
            </a:endParaRPr>
          </a:p>
          <a:p>
            <a:pPr>
              <a:buNone/>
            </a:pPr>
            <a:r>
              <a:rPr dirty="0">
                <a:solidFill>
                  <a:srgbClr val="FF0000"/>
                </a:solidFill>
                <a:latin typeface="Times New Roman" panose="02020603050405020304" pitchFamily="18" charset="0"/>
                <a:ea typeface="Arial" panose="020B0604020202020204" pitchFamily="34" charset="0"/>
              </a:rPr>
              <a:t>efcc61c1c03db8d8ea8569545c073c814a0ed755</a:t>
            </a:r>
            <a:endParaRPr dirty="0">
              <a:solidFill>
                <a:srgbClr val="FF0000"/>
              </a:solidFill>
              <a:latin typeface="Times New Roman" panose="02020603050405020304" pitchFamily="18" charset="0"/>
              <a:ea typeface="Arial" panose="020B0604020202020204" pitchFamily="34" charset="0"/>
            </a:endParaRPr>
          </a:p>
        </p:txBody>
      </p:sp>
      <p:sp>
        <p:nvSpPr>
          <p:cNvPr id="8201" name="Text Box 9"/>
          <p:cNvSpPr txBox="1"/>
          <p:nvPr/>
        </p:nvSpPr>
        <p:spPr>
          <a:xfrm>
            <a:off x="990600" y="1905000"/>
            <a:ext cx="5969000" cy="762000"/>
          </a:xfrm>
          <a:prstGeom prst="rect">
            <a:avLst/>
          </a:prstGeom>
          <a:noFill/>
          <a:ln w="9525">
            <a:noFill/>
          </a:ln>
        </p:spPr>
        <p:txBody>
          <a:bodyPr wrap="none">
            <a:spAutoFit/>
          </a:bodyPr>
          <a:p>
            <a:pPr>
              <a:buNone/>
            </a:pPr>
            <a:r>
              <a:rPr sz="2000" dirty="0">
                <a:solidFill>
                  <a:schemeClr val="accent2"/>
                </a:solidFill>
                <a:latin typeface="Times New Roman" panose="02020603050405020304" pitchFamily="18" charset="0"/>
                <a:ea typeface="Arial" panose="020B0604020202020204" pitchFamily="34" charset="0"/>
              </a:rPr>
              <a:t>My place of birth is at Gwalior.</a:t>
            </a:r>
            <a:endParaRPr sz="2000" dirty="0">
              <a:solidFill>
                <a:schemeClr val="accent2"/>
              </a:solidFill>
              <a:latin typeface="Times New Roman" panose="02020603050405020304" pitchFamily="18" charset="0"/>
              <a:ea typeface="Arial" panose="020B0604020202020204" pitchFamily="34" charset="0"/>
            </a:endParaRPr>
          </a:p>
          <a:p>
            <a:pPr>
              <a:buNone/>
            </a:pPr>
            <a:r>
              <a:rPr dirty="0">
                <a:solidFill>
                  <a:srgbClr val="FF0000"/>
                </a:solidFill>
                <a:latin typeface="Times New Roman" panose="02020603050405020304" pitchFamily="18" charset="0"/>
                <a:ea typeface="Arial" panose="020B0604020202020204" pitchFamily="34" charset="0"/>
              </a:rPr>
              <a:t>fe1188eecd44ee23e13c4b6655edc8cd5cdb6f25</a:t>
            </a:r>
            <a:endParaRPr dirty="0">
              <a:solidFill>
                <a:srgbClr val="FF0000"/>
              </a:solidFill>
              <a:latin typeface="Times New Roman" panose="02020603050405020304" pitchFamily="18" charset="0"/>
              <a:ea typeface="Arial" panose="020B0604020202020204" pitchFamily="34" charset="0"/>
            </a:endParaRPr>
          </a:p>
        </p:txBody>
      </p:sp>
      <p:sp>
        <p:nvSpPr>
          <p:cNvPr id="8202" name="Text Box 10"/>
          <p:cNvSpPr txBox="1"/>
          <p:nvPr/>
        </p:nvSpPr>
        <p:spPr>
          <a:xfrm>
            <a:off x="990600" y="2667000"/>
            <a:ext cx="6073775" cy="762000"/>
          </a:xfrm>
          <a:prstGeom prst="rect">
            <a:avLst/>
          </a:prstGeom>
          <a:noFill/>
          <a:ln w="9525">
            <a:noFill/>
          </a:ln>
        </p:spPr>
        <p:txBody>
          <a:bodyPr wrap="none">
            <a:spAutoFit/>
          </a:bodyPr>
          <a:p>
            <a:pPr>
              <a:buNone/>
            </a:pPr>
            <a:r>
              <a:rPr sz="2000" dirty="0">
                <a:solidFill>
                  <a:schemeClr val="accent2"/>
                </a:solidFill>
                <a:latin typeface="Times New Roman" panose="02020603050405020304" pitchFamily="18" charset="0"/>
                <a:ea typeface="Arial" panose="020B0604020202020204" pitchFamily="34" charset="0"/>
              </a:rPr>
              <a:t>I am 62 years old.</a:t>
            </a:r>
            <a:endParaRPr sz="2000" dirty="0">
              <a:solidFill>
                <a:schemeClr val="accent2"/>
              </a:solidFill>
              <a:latin typeface="Times New Roman" panose="02020603050405020304" pitchFamily="18" charset="0"/>
              <a:ea typeface="Arial" panose="020B0604020202020204" pitchFamily="34" charset="0"/>
            </a:endParaRPr>
          </a:p>
          <a:p>
            <a:pPr>
              <a:buNone/>
            </a:pPr>
            <a:r>
              <a:rPr dirty="0">
                <a:solidFill>
                  <a:srgbClr val="FF0000"/>
                </a:solidFill>
                <a:latin typeface="Times New Roman" panose="02020603050405020304" pitchFamily="18" charset="0"/>
                <a:ea typeface="Arial" panose="020B0604020202020204" pitchFamily="34" charset="0"/>
              </a:rPr>
              <a:t>0e6d7d56c4520756f59235b6ae981cdb5f9820a0</a:t>
            </a:r>
            <a:endParaRPr dirty="0">
              <a:solidFill>
                <a:srgbClr val="FF0000"/>
              </a:solidFill>
              <a:latin typeface="Times New Roman" panose="02020603050405020304" pitchFamily="18" charset="0"/>
              <a:ea typeface="Arial" panose="020B0604020202020204" pitchFamily="34" charset="0"/>
            </a:endParaRPr>
          </a:p>
        </p:txBody>
      </p:sp>
      <p:sp>
        <p:nvSpPr>
          <p:cNvPr id="8203" name="Text Box 11"/>
          <p:cNvSpPr txBox="1"/>
          <p:nvPr/>
        </p:nvSpPr>
        <p:spPr>
          <a:xfrm>
            <a:off x="973138" y="3429000"/>
            <a:ext cx="6002337" cy="762000"/>
          </a:xfrm>
          <a:prstGeom prst="rect">
            <a:avLst/>
          </a:prstGeom>
          <a:noFill/>
          <a:ln w="9525">
            <a:noFill/>
          </a:ln>
        </p:spPr>
        <p:txBody>
          <a:bodyPr wrap="none">
            <a:spAutoFit/>
          </a:bodyPr>
          <a:p>
            <a:pPr>
              <a:buNone/>
            </a:pPr>
            <a:r>
              <a:rPr sz="2000" dirty="0">
                <a:solidFill>
                  <a:schemeClr val="accent2"/>
                </a:solidFill>
                <a:latin typeface="Times New Roman" panose="02020603050405020304" pitchFamily="18" charset="0"/>
                <a:ea typeface="Arial" panose="020B0604020202020204" pitchFamily="34" charset="0"/>
              </a:rPr>
              <a:t>I am an Engineer.</a:t>
            </a:r>
            <a:endParaRPr sz="2000" dirty="0">
              <a:solidFill>
                <a:schemeClr val="accent2"/>
              </a:solidFill>
              <a:latin typeface="Times New Roman" panose="02020603050405020304" pitchFamily="18" charset="0"/>
              <a:ea typeface="Arial" panose="020B0604020202020204" pitchFamily="34" charset="0"/>
            </a:endParaRPr>
          </a:p>
          <a:p>
            <a:pPr>
              <a:buNone/>
            </a:pPr>
            <a:r>
              <a:rPr dirty="0">
                <a:solidFill>
                  <a:srgbClr val="FF0000"/>
                </a:solidFill>
                <a:latin typeface="Times New Roman" panose="02020603050405020304" pitchFamily="18" charset="0"/>
                <a:ea typeface="Arial" panose="020B0604020202020204" pitchFamily="34" charset="0"/>
              </a:rPr>
              <a:t>ea0ae29b3b2c20fc018aaca45c3746a057b893e7</a:t>
            </a:r>
            <a:endParaRPr dirty="0">
              <a:solidFill>
                <a:srgbClr val="FF0000"/>
              </a:solidFill>
              <a:latin typeface="Times New Roman" panose="02020603050405020304" pitchFamily="18" charset="0"/>
              <a:ea typeface="Arial" panose="020B0604020202020204" pitchFamily="34" charset="0"/>
            </a:endParaRPr>
          </a:p>
        </p:txBody>
      </p:sp>
      <p:sp>
        <p:nvSpPr>
          <p:cNvPr id="8204" name="Text Box 12"/>
          <p:cNvSpPr txBox="1"/>
          <p:nvPr/>
        </p:nvSpPr>
        <p:spPr>
          <a:xfrm>
            <a:off x="990600" y="4267200"/>
            <a:ext cx="6040438" cy="762000"/>
          </a:xfrm>
          <a:prstGeom prst="rect">
            <a:avLst/>
          </a:prstGeom>
          <a:noFill/>
          <a:ln w="9525">
            <a:noFill/>
          </a:ln>
        </p:spPr>
        <p:txBody>
          <a:bodyPr wrap="none">
            <a:spAutoFit/>
          </a:bodyPr>
          <a:p>
            <a:pPr>
              <a:buNone/>
            </a:pPr>
            <a:r>
              <a:rPr sz="2000" dirty="0">
                <a:solidFill>
                  <a:schemeClr val="accent2"/>
                </a:solidFill>
                <a:latin typeface="Times New Roman" panose="02020603050405020304" pitchFamily="18" charset="0"/>
                <a:ea typeface="Arial" panose="020B0604020202020204" pitchFamily="34" charset="0"/>
              </a:rPr>
              <a:t>I am a Engineer.</a:t>
            </a:r>
            <a:endParaRPr sz="2000" dirty="0">
              <a:solidFill>
                <a:schemeClr val="accent2"/>
              </a:solidFill>
              <a:latin typeface="Times New Roman" panose="02020603050405020304" pitchFamily="18" charset="0"/>
              <a:ea typeface="Arial" panose="020B0604020202020204" pitchFamily="34" charset="0"/>
            </a:endParaRPr>
          </a:p>
          <a:p>
            <a:pPr>
              <a:buNone/>
            </a:pPr>
            <a:r>
              <a:rPr dirty="0">
                <a:solidFill>
                  <a:srgbClr val="FF0000"/>
                </a:solidFill>
                <a:latin typeface="Times New Roman" panose="02020603050405020304" pitchFamily="18" charset="0"/>
                <a:ea typeface="Arial" panose="020B0604020202020204" pitchFamily="34" charset="0"/>
              </a:rPr>
              <a:t>01f1d8abd9c2e6130870842055d97d315dff1ea3</a:t>
            </a:r>
            <a:endParaRPr dirty="0">
              <a:solidFill>
                <a:srgbClr val="FF0000"/>
              </a:solidFill>
              <a:latin typeface="Times New Roman" panose="02020603050405020304" pitchFamily="18" charset="0"/>
              <a:ea typeface="Arial" panose="020B0604020202020204" pitchFamily="34" charset="0"/>
            </a:endParaRPr>
          </a:p>
        </p:txBody>
      </p:sp>
      <p:sp>
        <p:nvSpPr>
          <p:cNvPr id="8205" name="Text Box 13"/>
          <p:cNvSpPr txBox="1"/>
          <p:nvPr/>
        </p:nvSpPr>
        <p:spPr>
          <a:xfrm>
            <a:off x="914400" y="5105400"/>
            <a:ext cx="6448425" cy="366713"/>
          </a:xfrm>
          <a:prstGeom prst="rect">
            <a:avLst/>
          </a:prstGeom>
          <a:noFill/>
          <a:ln w="9525">
            <a:noFill/>
          </a:ln>
        </p:spPr>
        <p:txBody>
          <a:bodyPr wrap="none">
            <a:spAutoFit/>
          </a:bodyPr>
          <a:p>
            <a:pPr>
              <a:buChar char="•"/>
            </a:pPr>
            <a:r>
              <a:rPr sz="1800" dirty="0">
                <a:latin typeface="Times New Roman" panose="02020603050405020304" pitchFamily="18" charset="0"/>
                <a:ea typeface="Arial" panose="020B0604020202020204" pitchFamily="34" charset="0"/>
              </a:rPr>
              <a:t> These are digital signatures of same person on different documents</a:t>
            </a:r>
            <a:endParaRPr sz="1800" dirty="0">
              <a:latin typeface="Times New Roman" panose="02020603050405020304" pitchFamily="18" charset="0"/>
              <a:ea typeface="Arial" panose="020B0604020202020204" pitchFamily="34" charset="0"/>
            </a:endParaRPr>
          </a:p>
        </p:txBody>
      </p:sp>
      <p:sp>
        <p:nvSpPr>
          <p:cNvPr id="8206" name="Line 14"/>
          <p:cNvSpPr/>
          <p:nvPr/>
        </p:nvSpPr>
        <p:spPr>
          <a:xfrm>
            <a:off x="990600" y="5638800"/>
            <a:ext cx="6248400" cy="0"/>
          </a:xfrm>
          <a:prstGeom prst="line">
            <a:avLst/>
          </a:prstGeom>
          <a:ln w="9525" cap="flat" cmpd="sng">
            <a:solidFill>
              <a:srgbClr val="4D4D4D"/>
            </a:solidFill>
            <a:prstDash val="solid"/>
            <a:headEnd type="none" w="med" len="med"/>
            <a:tailEnd type="non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Picture 2" descr="C:\WINDOWS\Application Data\Microsoft\Media Catalog\Downloaded Clips\cl4f\j0198979.wmf"/>
          <p:cNvPicPr>
            <a:picLocks noChangeAspect="1"/>
          </p:cNvPicPr>
          <p:nvPr/>
        </p:nvPicPr>
        <p:blipFill>
          <a:blip r:embed="rId1"/>
          <a:stretch>
            <a:fillRect/>
          </a:stretch>
        </p:blipFill>
        <p:spPr>
          <a:xfrm>
            <a:off x="6629400" y="990600"/>
            <a:ext cx="2133600" cy="4114800"/>
          </a:xfrm>
          <a:prstGeom prst="rect">
            <a:avLst/>
          </a:prstGeom>
          <a:noFill/>
          <a:ln w="9525">
            <a:noFill/>
          </a:ln>
        </p:spPr>
      </p:pic>
      <p:pic>
        <p:nvPicPr>
          <p:cNvPr id="9219" name="Picture 3" descr="C:\Documents and Settings\compaq\Desktop\cca-pki\logo1.gif"/>
          <p:cNvPicPr>
            <a:picLocks noChangeAspect="1"/>
          </p:cNvPicPr>
          <p:nvPr/>
        </p:nvPicPr>
        <p:blipFill>
          <a:blip r:embed="rId2"/>
          <a:stretch>
            <a:fillRect/>
          </a:stretch>
        </p:blipFill>
        <p:spPr>
          <a:xfrm>
            <a:off x="304800" y="60325"/>
            <a:ext cx="1143000" cy="1143000"/>
          </a:xfrm>
          <a:prstGeom prst="rect">
            <a:avLst/>
          </a:prstGeom>
          <a:noFill/>
          <a:ln w="9525">
            <a:noFill/>
          </a:ln>
        </p:spPr>
      </p:pic>
      <p:pic>
        <p:nvPicPr>
          <p:cNvPr id="9220" name="Picture 4" descr="C:\Documents and Settings\compaq\Desktop\cca-pki\strip1.gif"/>
          <p:cNvPicPr>
            <a:picLocks noChangeAspect="1"/>
          </p:cNvPicPr>
          <p:nvPr/>
        </p:nvPicPr>
        <p:blipFill>
          <a:blip r:embed="rId3"/>
          <a:stretch>
            <a:fillRect/>
          </a:stretch>
        </p:blipFill>
        <p:spPr>
          <a:xfrm>
            <a:off x="1371600" y="593725"/>
            <a:ext cx="7620000" cy="76200"/>
          </a:xfrm>
          <a:prstGeom prst="rect">
            <a:avLst/>
          </a:prstGeom>
          <a:noFill/>
          <a:ln w="9525">
            <a:noFill/>
          </a:ln>
        </p:spPr>
      </p:pic>
      <p:pic>
        <p:nvPicPr>
          <p:cNvPr id="9221" name="Picture 5" descr="C:\Documents and Settings\compaq\Desktop\cca-pki\cca1.gif"/>
          <p:cNvPicPr>
            <a:picLocks noChangeAspect="1"/>
          </p:cNvPicPr>
          <p:nvPr/>
        </p:nvPicPr>
        <p:blipFill>
          <a:blip r:embed="rId4"/>
          <a:stretch>
            <a:fillRect/>
          </a:stretch>
        </p:blipFill>
        <p:spPr>
          <a:xfrm>
            <a:off x="5257800" y="365125"/>
            <a:ext cx="3429000" cy="228600"/>
          </a:xfrm>
          <a:prstGeom prst="rect">
            <a:avLst/>
          </a:prstGeom>
          <a:noFill/>
          <a:ln w="9525">
            <a:noFill/>
          </a:ln>
        </p:spPr>
      </p:pic>
      <p:sp>
        <p:nvSpPr>
          <p:cNvPr id="9222" name="Rectangle 6"/>
          <p:cNvSpPr/>
          <p:nvPr/>
        </p:nvSpPr>
        <p:spPr>
          <a:xfrm>
            <a:off x="228600" y="533400"/>
            <a:ext cx="8686800" cy="762000"/>
          </a:xfrm>
          <a:prstGeom prst="rect">
            <a:avLst/>
          </a:prstGeom>
          <a:noFill/>
          <a:ln w="9525">
            <a:noFill/>
          </a:ln>
        </p:spPr>
        <p:txBody>
          <a:bodyPr anchor="ctr" anchorCtr="0"/>
          <a:p>
            <a:pPr algn="ctr">
              <a:buNone/>
            </a:pPr>
            <a:r>
              <a:rPr sz="3200" dirty="0">
                <a:solidFill>
                  <a:schemeClr val="accent2"/>
                </a:solidFill>
                <a:latin typeface="Verdana" panose="020B0604030504040204" pitchFamily="34" charset="0"/>
                <a:ea typeface="Arial" panose="020B0604020202020204" pitchFamily="34" charset="0"/>
              </a:rPr>
              <a:t>Concepts</a:t>
            </a:r>
            <a:endParaRPr sz="3200" dirty="0">
              <a:solidFill>
                <a:schemeClr val="accent2"/>
              </a:solidFill>
              <a:latin typeface="Verdana" panose="020B0604030504040204" pitchFamily="34" charset="0"/>
              <a:ea typeface="Arial" panose="020B0604020202020204" pitchFamily="34" charset="0"/>
            </a:endParaRPr>
          </a:p>
        </p:txBody>
      </p:sp>
      <p:sp>
        <p:nvSpPr>
          <p:cNvPr id="9223" name="Rectangle 7"/>
          <p:cNvSpPr/>
          <p:nvPr/>
        </p:nvSpPr>
        <p:spPr>
          <a:xfrm>
            <a:off x="381000" y="1447800"/>
            <a:ext cx="7315200" cy="4114800"/>
          </a:xfrm>
          <a:prstGeom prst="rect">
            <a:avLst/>
          </a:prstGeom>
          <a:noFill/>
          <a:ln w="9525">
            <a:noFill/>
          </a:ln>
        </p:spPr>
        <p:txBody>
          <a:bodyPr/>
          <a:p>
            <a:pPr marL="342900" indent="-342900">
              <a:lnSpc>
                <a:spcPct val="90000"/>
              </a:lnSpc>
              <a:spcBef>
                <a:spcPct val="20000"/>
              </a:spcBef>
              <a:buChar char="•"/>
            </a:pPr>
            <a:r>
              <a:rPr sz="1800" b="1" dirty="0">
                <a:solidFill>
                  <a:srgbClr val="FF0000"/>
                </a:solidFill>
                <a:latin typeface="Verdana" panose="020B0604030504040204" pitchFamily="34" charset="0"/>
                <a:ea typeface="Arial" panose="020B0604020202020204" pitchFamily="34" charset="0"/>
              </a:rPr>
              <a:t>A 1024 bits number is a very big number much bigger than the total number of electrons in whole world.</a:t>
            </a:r>
            <a:endParaRPr sz="1800" b="1" dirty="0">
              <a:solidFill>
                <a:srgbClr val="FF0000"/>
              </a:solidFill>
              <a:latin typeface="Verdana" panose="020B0604030504040204" pitchFamily="34" charset="0"/>
              <a:ea typeface="Arial" panose="020B0604020202020204" pitchFamily="34" charset="0"/>
            </a:endParaRPr>
          </a:p>
          <a:p>
            <a:pPr marL="342900" indent="-342900">
              <a:lnSpc>
                <a:spcPct val="90000"/>
              </a:lnSpc>
              <a:spcBef>
                <a:spcPct val="20000"/>
              </a:spcBef>
              <a:buChar char="•"/>
            </a:pPr>
            <a:r>
              <a:rPr sz="1800" b="1" dirty="0">
                <a:solidFill>
                  <a:srgbClr val="000099"/>
                </a:solidFill>
                <a:latin typeface="Verdana" panose="020B0604030504040204" pitchFamily="34" charset="0"/>
                <a:ea typeface="Arial" panose="020B0604020202020204" pitchFamily="34" charset="0"/>
              </a:rPr>
              <a:t>Trillions of Trillions of pairs of numbers exist in this range with each pair having following property</a:t>
            </a:r>
            <a:endParaRPr sz="1800" b="1" dirty="0">
              <a:solidFill>
                <a:srgbClr val="000099"/>
              </a:solidFill>
              <a:latin typeface="Verdana" panose="020B0604030504040204" pitchFamily="34" charset="0"/>
              <a:ea typeface="Arial" panose="020B0604020202020204" pitchFamily="34" charset="0"/>
            </a:endParaRPr>
          </a:p>
          <a:p>
            <a:pPr marL="742950" lvl="1" indent="-285750" eaLnBrk="1" hangingPunct="1">
              <a:lnSpc>
                <a:spcPct val="90000"/>
              </a:lnSpc>
              <a:spcBef>
                <a:spcPct val="20000"/>
              </a:spcBef>
              <a:buChar char="–"/>
            </a:pPr>
            <a:r>
              <a:rPr sz="1800" b="1" dirty="0">
                <a:solidFill>
                  <a:srgbClr val="000099"/>
                </a:solidFill>
                <a:latin typeface="Verdana" panose="020B0604030504040204" pitchFamily="34" charset="0"/>
                <a:ea typeface="Arial" panose="020B0604020202020204" pitchFamily="34" charset="0"/>
              </a:rPr>
              <a:t>	A message encrypted with one element of the pair can be decrypted </a:t>
            </a:r>
            <a:r>
              <a:rPr sz="1800" b="1" u="sng" dirty="0">
                <a:solidFill>
                  <a:srgbClr val="FF0000"/>
                </a:solidFill>
                <a:latin typeface="Verdana" panose="020B0604030504040204" pitchFamily="34" charset="0"/>
                <a:ea typeface="Arial" panose="020B0604020202020204" pitchFamily="34" charset="0"/>
              </a:rPr>
              <a:t>ONLY</a:t>
            </a:r>
            <a:r>
              <a:rPr sz="1800" b="1" dirty="0">
                <a:solidFill>
                  <a:srgbClr val="000099"/>
                </a:solidFill>
                <a:latin typeface="Verdana" panose="020B0604030504040204" pitchFamily="34" charset="0"/>
                <a:ea typeface="Arial" panose="020B0604020202020204" pitchFamily="34" charset="0"/>
              </a:rPr>
              <a:t> by the other element of the same pair</a:t>
            </a:r>
            <a:endParaRPr sz="1800" b="1" dirty="0">
              <a:solidFill>
                <a:srgbClr val="000099"/>
              </a:solidFill>
              <a:latin typeface="Verdana" panose="020B0604030504040204" pitchFamily="34" charset="0"/>
              <a:ea typeface="Arial" panose="020B0604020202020204" pitchFamily="34" charset="0"/>
            </a:endParaRPr>
          </a:p>
          <a:p>
            <a:pPr marL="342900" indent="-342900">
              <a:lnSpc>
                <a:spcPct val="90000"/>
              </a:lnSpc>
              <a:spcBef>
                <a:spcPct val="20000"/>
              </a:spcBef>
              <a:buChar char="•"/>
            </a:pPr>
            <a:r>
              <a:rPr sz="1800" b="1" dirty="0">
                <a:solidFill>
                  <a:srgbClr val="CC3300"/>
                </a:solidFill>
                <a:latin typeface="Verdana" panose="020B0604030504040204" pitchFamily="34" charset="0"/>
                <a:ea typeface="Arial" panose="020B0604020202020204" pitchFamily="34" charset="0"/>
              </a:rPr>
              <a:t>Two  numbers of a pair are called keys, the Public Key &amp; the Private Key. </a:t>
            </a:r>
            <a:r>
              <a:rPr sz="1800" b="1" u="sng" dirty="0">
                <a:solidFill>
                  <a:srgbClr val="CC3300"/>
                </a:solidFill>
                <a:latin typeface="Verdana" panose="020B0604030504040204" pitchFamily="34" charset="0"/>
                <a:ea typeface="Arial" panose="020B0604020202020204" pitchFamily="34" charset="0"/>
              </a:rPr>
              <a:t>User himself generates his own key pair on his computer</a:t>
            </a:r>
            <a:endParaRPr sz="1800" b="1" u="sng" dirty="0">
              <a:solidFill>
                <a:srgbClr val="CC3300"/>
              </a:solidFill>
              <a:latin typeface="Verdana" panose="020B0604030504040204" pitchFamily="34" charset="0"/>
              <a:ea typeface="Arial" panose="020B0604020202020204" pitchFamily="34" charset="0"/>
            </a:endParaRPr>
          </a:p>
          <a:p>
            <a:pPr marL="342900" indent="-342900">
              <a:lnSpc>
                <a:spcPct val="90000"/>
              </a:lnSpc>
              <a:spcBef>
                <a:spcPct val="20000"/>
              </a:spcBef>
              <a:buChar char="•"/>
            </a:pPr>
            <a:endParaRPr sz="1800" b="1" dirty="0">
              <a:solidFill>
                <a:srgbClr val="CC3300"/>
              </a:solidFill>
              <a:latin typeface="Verdana" panose="020B0604030504040204" pitchFamily="34" charset="0"/>
              <a:ea typeface="Arial" panose="020B0604020202020204" pitchFamily="34" charset="0"/>
            </a:endParaRPr>
          </a:p>
          <a:p>
            <a:pPr marL="342900" indent="-342900">
              <a:lnSpc>
                <a:spcPct val="90000"/>
              </a:lnSpc>
              <a:spcBef>
                <a:spcPct val="20000"/>
              </a:spcBef>
              <a:buChar char="•"/>
            </a:pPr>
            <a:r>
              <a:rPr sz="1800" b="1" dirty="0">
                <a:solidFill>
                  <a:srgbClr val="CC0099"/>
                </a:solidFill>
                <a:latin typeface="Verdana" panose="020B0604030504040204" pitchFamily="34" charset="0"/>
                <a:ea typeface="Arial" panose="020B0604020202020204" pitchFamily="34" charset="0"/>
              </a:rPr>
              <a:t>Any message irrespective of its length can be compressed or abridged uniquely into a smaller length message called the Digest or the Hash.</a:t>
            </a:r>
            <a:endParaRPr sz="1800" b="1" dirty="0">
              <a:solidFill>
                <a:srgbClr val="CC0099"/>
              </a:solidFill>
              <a:latin typeface="Verdana" panose="020B0604030504040204" pitchFamily="34" charset="0"/>
              <a:ea typeface="Arial" panose="020B0604020202020204" pitchFamily="34" charset="0"/>
            </a:endParaRPr>
          </a:p>
          <a:p>
            <a:pPr marL="342900" indent="-342900">
              <a:lnSpc>
                <a:spcPct val="90000"/>
              </a:lnSpc>
              <a:spcBef>
                <a:spcPct val="20000"/>
              </a:spcBef>
              <a:buChar char="•"/>
            </a:pPr>
            <a:r>
              <a:rPr sz="1800" b="1" dirty="0">
                <a:solidFill>
                  <a:srgbClr val="CC3300"/>
                </a:solidFill>
                <a:latin typeface="Verdana" panose="020B0604030504040204" pitchFamily="34" charset="0"/>
                <a:ea typeface="Arial" panose="020B0604020202020204" pitchFamily="34" charset="0"/>
              </a:rPr>
              <a:t>  </a:t>
            </a:r>
            <a:r>
              <a:rPr sz="1800" b="1" dirty="0">
                <a:solidFill>
                  <a:srgbClr val="FF0000"/>
                </a:solidFill>
                <a:latin typeface="Verdana" panose="020B0604030504040204" pitchFamily="34" charset="0"/>
                <a:ea typeface="Arial" panose="020B0604020202020204" pitchFamily="34" charset="0"/>
              </a:rPr>
              <a:t>Smallest change in the message will change the Hash value</a:t>
            </a:r>
            <a:endParaRPr sz="1800" b="1" dirty="0">
              <a:solidFill>
                <a:srgbClr val="FF0000"/>
              </a:solidFill>
              <a:latin typeface="Verdana" panose="020B0604030504040204" pitchFamily="34" charset="0"/>
              <a:ea typeface="Arial" panose="020B0604020202020204" pitchFamily="34" charset="0"/>
            </a:endParaRPr>
          </a:p>
        </p:txBody>
      </p:sp>
      <p:sp>
        <p:nvSpPr>
          <p:cNvPr id="9224" name="AutoShape 8"/>
          <p:cNvSpPr/>
          <p:nvPr/>
        </p:nvSpPr>
        <p:spPr>
          <a:xfrm>
            <a:off x="228600" y="1447800"/>
            <a:ext cx="304800" cy="2971800"/>
          </a:xfrm>
          <a:prstGeom prst="leftBrace">
            <a:avLst>
              <a:gd name="adj1" fmla="val 81250"/>
              <a:gd name="adj2" fmla="val 50000"/>
            </a:avLst>
          </a:prstGeom>
          <a:noFill/>
          <a:ln w="38100" cap="flat" cmpd="sng">
            <a:solidFill>
              <a:srgbClr val="FF0000"/>
            </a:solidFill>
            <a:prstDash val="solid"/>
            <a:headEnd type="none" w="med" len="med"/>
            <a:tailEnd type="none" w="med" len="med"/>
          </a:ln>
        </p:spPr>
        <p:txBody>
          <a:bodyPr wrap="none" anchor="ctr" anchorCtr="0"/>
          <a:p>
            <a:pPr>
              <a:buNone/>
            </a:pPr>
            <a:endParaRPr dirty="0">
              <a:latin typeface="Times New Roman" panose="02020603050405020304" pitchFamily="18" charset="0"/>
              <a:ea typeface="Arial" panose="020B0604020202020204" pitchFamily="34" charset="0"/>
            </a:endParaRPr>
          </a:p>
        </p:txBody>
      </p:sp>
      <p:sp>
        <p:nvSpPr>
          <p:cNvPr id="9225" name="AutoShape 9"/>
          <p:cNvSpPr/>
          <p:nvPr/>
        </p:nvSpPr>
        <p:spPr>
          <a:xfrm>
            <a:off x="152400" y="4648200"/>
            <a:ext cx="381000" cy="1371600"/>
          </a:xfrm>
          <a:prstGeom prst="leftBrace">
            <a:avLst>
              <a:gd name="adj1" fmla="val 30000"/>
              <a:gd name="adj2" fmla="val 50000"/>
            </a:avLst>
          </a:prstGeom>
          <a:noFill/>
          <a:ln w="38100" cap="flat" cmpd="sng">
            <a:solidFill>
              <a:srgbClr val="000099"/>
            </a:solidFill>
            <a:prstDash val="solid"/>
            <a:headEnd type="none" w="med" len="med"/>
            <a:tailEnd type="none" w="med" len="med"/>
          </a:ln>
        </p:spPr>
        <p:txBody>
          <a:bodyPr wrap="none" anchor="ctr" anchorCtr="0"/>
          <a:p>
            <a:pPr>
              <a:buNone/>
            </a:pPr>
            <a:endParaRPr dirty="0">
              <a:latin typeface="Times New Roman" panose="02020603050405020304" pitchFamily="18" charset="0"/>
              <a:ea typeface="Arial" panose="020B0604020202020204" pitchFamily="34" charset="0"/>
            </a:endParaRPr>
          </a:p>
        </p:txBody>
      </p:sp>
      <p:pic>
        <p:nvPicPr>
          <p:cNvPr id="9226" name="Picture 10" descr="C:\Program Files\Common Files\Microsoft Shared\Clipart\cagcat50\BD05299_.WMF">
            <a:hlinkClick r:id="rId5"/>
          </p:cNvPr>
          <p:cNvPicPr>
            <a:picLocks noChangeAspect="1"/>
          </p:cNvPicPr>
          <p:nvPr/>
        </p:nvPicPr>
        <p:blipFill>
          <a:blip r:embed="rId6"/>
          <a:stretch>
            <a:fillRect/>
          </a:stretch>
        </p:blipFill>
        <p:spPr>
          <a:xfrm>
            <a:off x="7391400" y="5334000"/>
            <a:ext cx="1166813" cy="1079500"/>
          </a:xfrm>
          <a:prstGeom prst="rect">
            <a:avLst/>
          </a:prstGeom>
          <a:noFill/>
          <a:ln w="9525">
            <a:noFill/>
          </a:ln>
        </p:spPr>
      </p:pic>
      <p:sp>
        <p:nvSpPr>
          <p:cNvPr id="9227" name="Text Box 11"/>
          <p:cNvSpPr txBox="1"/>
          <p:nvPr/>
        </p:nvSpPr>
        <p:spPr>
          <a:xfrm>
            <a:off x="6934200" y="6400800"/>
            <a:ext cx="2066925" cy="304800"/>
          </a:xfrm>
          <a:prstGeom prst="rect">
            <a:avLst/>
          </a:prstGeom>
          <a:noFill/>
          <a:ln w="9525">
            <a:noFill/>
          </a:ln>
        </p:spPr>
        <p:txBody>
          <a:bodyPr wrap="none">
            <a:spAutoFit/>
          </a:bodyPr>
          <a:p>
            <a:pPr>
              <a:buNone/>
            </a:pPr>
            <a:r>
              <a:rPr sz="1400" u="sng" dirty="0">
                <a:solidFill>
                  <a:srgbClr val="000099"/>
                </a:solidFill>
                <a:latin typeface="Times New Roman" panose="02020603050405020304" pitchFamily="18" charset="0"/>
                <a:ea typeface="Arial" panose="020B0604020202020204" pitchFamily="34" charset="0"/>
              </a:rPr>
              <a:t>Click for Hash Generation</a:t>
            </a:r>
            <a:endParaRPr sz="1400" u="sng" dirty="0">
              <a:solidFill>
                <a:srgbClr val="000099"/>
              </a:solidFill>
              <a:latin typeface="Times New Roman" panose="02020603050405020304" pitchFamily="18" charset="0"/>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Picture 2" descr="C:\Documents and Settings\compaq\Application Data\Microsoft\Media Catalog\Downloaded Clips\cl5c\j0230373.wmf"/>
          <p:cNvPicPr>
            <a:picLocks noChangeAspect="1"/>
          </p:cNvPicPr>
          <p:nvPr/>
        </p:nvPicPr>
        <p:blipFill>
          <a:blip r:embed="rId1"/>
          <a:stretch>
            <a:fillRect/>
          </a:stretch>
        </p:blipFill>
        <p:spPr>
          <a:xfrm>
            <a:off x="0" y="4495800"/>
            <a:ext cx="2362200" cy="2362200"/>
          </a:xfrm>
          <a:prstGeom prst="rect">
            <a:avLst/>
          </a:prstGeom>
          <a:noFill/>
          <a:ln w="9525">
            <a:noFill/>
          </a:ln>
        </p:spPr>
      </p:pic>
      <p:pic>
        <p:nvPicPr>
          <p:cNvPr id="10243" name="Picture 3" descr="C:\Documents and Settings\compaq\Desktop\cca-pki\logo1.gif"/>
          <p:cNvPicPr>
            <a:picLocks noChangeAspect="1"/>
          </p:cNvPicPr>
          <p:nvPr/>
        </p:nvPicPr>
        <p:blipFill>
          <a:blip r:embed="rId2"/>
          <a:stretch>
            <a:fillRect/>
          </a:stretch>
        </p:blipFill>
        <p:spPr>
          <a:xfrm>
            <a:off x="304800" y="60325"/>
            <a:ext cx="1143000" cy="1143000"/>
          </a:xfrm>
          <a:prstGeom prst="rect">
            <a:avLst/>
          </a:prstGeom>
          <a:noFill/>
          <a:ln w="9525">
            <a:noFill/>
          </a:ln>
        </p:spPr>
      </p:pic>
      <p:pic>
        <p:nvPicPr>
          <p:cNvPr id="10244" name="Picture 4" descr="C:\Documents and Settings\compaq\Desktop\cca-pki\strip1.gif"/>
          <p:cNvPicPr>
            <a:picLocks noChangeAspect="1"/>
          </p:cNvPicPr>
          <p:nvPr/>
        </p:nvPicPr>
        <p:blipFill>
          <a:blip r:embed="rId3"/>
          <a:stretch>
            <a:fillRect/>
          </a:stretch>
        </p:blipFill>
        <p:spPr>
          <a:xfrm>
            <a:off x="1371600" y="593725"/>
            <a:ext cx="7620000" cy="76200"/>
          </a:xfrm>
          <a:prstGeom prst="rect">
            <a:avLst/>
          </a:prstGeom>
          <a:noFill/>
          <a:ln w="9525">
            <a:noFill/>
          </a:ln>
        </p:spPr>
      </p:pic>
      <p:pic>
        <p:nvPicPr>
          <p:cNvPr id="10245" name="Picture 5" descr="C:\Documents and Settings\compaq\Desktop\cca-pki\cca1.gif"/>
          <p:cNvPicPr>
            <a:picLocks noChangeAspect="1"/>
          </p:cNvPicPr>
          <p:nvPr/>
        </p:nvPicPr>
        <p:blipFill>
          <a:blip r:embed="rId4"/>
          <a:stretch>
            <a:fillRect/>
          </a:stretch>
        </p:blipFill>
        <p:spPr>
          <a:xfrm>
            <a:off x="5257800" y="365125"/>
            <a:ext cx="3429000" cy="228600"/>
          </a:xfrm>
          <a:prstGeom prst="rect">
            <a:avLst/>
          </a:prstGeom>
          <a:noFill/>
          <a:ln w="9525">
            <a:noFill/>
          </a:ln>
        </p:spPr>
      </p:pic>
      <p:sp>
        <p:nvSpPr>
          <p:cNvPr id="10246" name="Rectangle 6"/>
          <p:cNvSpPr/>
          <p:nvPr/>
        </p:nvSpPr>
        <p:spPr>
          <a:xfrm>
            <a:off x="685800" y="609600"/>
            <a:ext cx="7772400" cy="1143000"/>
          </a:xfrm>
          <a:prstGeom prst="rect">
            <a:avLst/>
          </a:prstGeom>
          <a:noFill/>
          <a:ln w="9525">
            <a:noFill/>
          </a:ln>
        </p:spPr>
        <p:txBody>
          <a:bodyPr anchor="ctr" anchorCtr="0"/>
          <a:p>
            <a:pPr algn="ctr">
              <a:buNone/>
            </a:pPr>
            <a:r>
              <a:rPr sz="4000" dirty="0">
                <a:solidFill>
                  <a:srgbClr val="CC3300"/>
                </a:solidFill>
                <a:latin typeface="Verdana" panose="020B0604030504040204" pitchFamily="34" charset="0"/>
                <a:ea typeface="Arial" panose="020B0604020202020204" pitchFamily="34" charset="0"/>
              </a:rPr>
              <a:t>What is Digital Signature?</a:t>
            </a:r>
            <a:endParaRPr sz="4000" dirty="0">
              <a:solidFill>
                <a:srgbClr val="CC3300"/>
              </a:solidFill>
              <a:latin typeface="Verdana" panose="020B0604030504040204" pitchFamily="34" charset="0"/>
              <a:ea typeface="Arial" panose="020B0604020202020204" pitchFamily="34" charset="0"/>
            </a:endParaRPr>
          </a:p>
        </p:txBody>
      </p:sp>
      <p:sp>
        <p:nvSpPr>
          <p:cNvPr id="10247" name="Rectangle 7"/>
          <p:cNvSpPr/>
          <p:nvPr/>
        </p:nvSpPr>
        <p:spPr>
          <a:xfrm>
            <a:off x="1524000" y="1600200"/>
            <a:ext cx="7391400" cy="4114800"/>
          </a:xfrm>
          <a:prstGeom prst="rect">
            <a:avLst/>
          </a:prstGeom>
          <a:noFill/>
          <a:ln w="9525">
            <a:noFill/>
          </a:ln>
        </p:spPr>
        <p:txBody>
          <a:bodyPr/>
          <a:p>
            <a:pPr marL="342900" indent="-342900">
              <a:lnSpc>
                <a:spcPct val="90000"/>
              </a:lnSpc>
              <a:spcBef>
                <a:spcPct val="20000"/>
              </a:spcBef>
              <a:buChar char="•"/>
            </a:pPr>
            <a:r>
              <a:rPr b="1" dirty="0">
                <a:solidFill>
                  <a:schemeClr val="accent2"/>
                </a:solidFill>
                <a:latin typeface="Verdana" panose="020B0604030504040204" pitchFamily="34" charset="0"/>
                <a:ea typeface="Arial" panose="020B0604020202020204" pitchFamily="34" charset="0"/>
              </a:rPr>
              <a:t>Hash value of a message when encrypted with the private key of a person is his digital signature on that e-Document</a:t>
            </a:r>
            <a:endParaRPr b="1" dirty="0">
              <a:solidFill>
                <a:schemeClr val="accent2"/>
              </a:solidFill>
              <a:latin typeface="Verdana" panose="020B0604030504040204" pitchFamily="34" charset="0"/>
              <a:ea typeface="Arial" panose="020B0604020202020204" pitchFamily="34" charset="0"/>
            </a:endParaRPr>
          </a:p>
          <a:p>
            <a:pPr marL="742950" lvl="1" indent="-285750" eaLnBrk="1" hangingPunct="1">
              <a:lnSpc>
                <a:spcPct val="90000"/>
              </a:lnSpc>
              <a:spcBef>
                <a:spcPct val="20000"/>
              </a:spcBef>
              <a:buChar char="–"/>
            </a:pPr>
            <a:r>
              <a:rPr b="1" dirty="0">
                <a:solidFill>
                  <a:srgbClr val="FF0000"/>
                </a:solidFill>
                <a:latin typeface="Verdana" panose="020B0604030504040204" pitchFamily="34" charset="0"/>
                <a:ea typeface="Arial" panose="020B0604020202020204" pitchFamily="34" charset="0"/>
              </a:rPr>
              <a:t>Digital Signature of a person therefore varies from document to document thus ensuring authenticity of each word of that document.</a:t>
            </a:r>
            <a:endParaRPr b="1" dirty="0">
              <a:solidFill>
                <a:srgbClr val="FF0000"/>
              </a:solidFill>
              <a:latin typeface="Verdana" panose="020B0604030504040204" pitchFamily="34" charset="0"/>
              <a:ea typeface="Arial" panose="020B0604020202020204" pitchFamily="34" charset="0"/>
            </a:endParaRPr>
          </a:p>
          <a:p>
            <a:pPr marL="742950" lvl="1" indent="-285750" eaLnBrk="1" hangingPunct="1">
              <a:lnSpc>
                <a:spcPct val="90000"/>
              </a:lnSpc>
              <a:spcBef>
                <a:spcPct val="20000"/>
              </a:spcBef>
              <a:buChar char="–"/>
            </a:pPr>
            <a:r>
              <a:rPr b="1" dirty="0">
                <a:solidFill>
                  <a:srgbClr val="CC0099"/>
                </a:solidFill>
                <a:latin typeface="Verdana" panose="020B0604030504040204" pitchFamily="34" charset="0"/>
                <a:ea typeface="Arial" panose="020B0604020202020204" pitchFamily="34" charset="0"/>
              </a:rPr>
              <a:t>As the public key of the signer is known, anybody can verify the message and the digital signature</a:t>
            </a:r>
            <a:endParaRPr b="1" dirty="0">
              <a:solidFill>
                <a:srgbClr val="CC0099"/>
              </a:solidFill>
              <a:latin typeface="Verdana" panose="020B0604030504040204" pitchFamily="34" charset="0"/>
              <a:ea typeface="Arial" panose="020B060402020202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12020</Words>
  <Application>WPS Presentation</Application>
  <PresentationFormat>On-screen Show (4:3)</PresentationFormat>
  <Paragraphs>483</Paragraphs>
  <Slides>35</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9" baseType="lpstr">
      <vt:lpstr>Arial</vt:lpstr>
      <vt:lpstr>SimSun</vt:lpstr>
      <vt:lpstr>Wingdings</vt:lpstr>
      <vt:lpstr>Times New Roman</vt:lpstr>
      <vt:lpstr>Verdana</vt:lpstr>
      <vt:lpstr>Tahoma</vt:lpstr>
      <vt:lpstr>Courier New</vt:lpstr>
      <vt:lpstr>Arial Black</vt:lpstr>
      <vt:lpstr>Book Antiqua</vt:lpstr>
      <vt:lpstr>Wingdings 2</vt:lpstr>
      <vt:lpstr>Microsoft YaHei</vt:lpstr>
      <vt:lpstr>Arial Unicode MS</vt:lpstr>
      <vt:lpstr>Default Design</vt:lpstr>
      <vt:lpstr>Excel.Sheet.8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compaq</dc:creator>
  <cp:lastModifiedBy>Lenovo</cp:lastModifiedBy>
  <cp:revision>8</cp:revision>
  <dcterms:created xsi:type="dcterms:W3CDTF">2003-10-06T04:43:57Z</dcterms:created>
  <dcterms:modified xsi:type="dcterms:W3CDTF">2023-12-01T05:57:02Z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EDE26181EACC48EBBFA9FF97DA8C0F3B_13</vt:lpwstr>
  </property>
  <property fmtid="{D5CDD505-2E9C-101B-9397-08002B2CF9AE}" pid="3" name="KSOProductBuildVer">
    <vt:lpwstr>1033-12.2.0.13306</vt:lpwstr>
  </property>
</Properties>
</file>