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>
        <p:scale>
          <a:sx n="100" d="100"/>
          <a:sy n="100" d="100"/>
        </p:scale>
        <p:origin x="-11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E9807-B1D2-4F1E-A91C-B2CB4DB0ECDD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933C8-DD7E-48A2-946B-3EDA9C1767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4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33C8-DD7E-48A2-946B-3EDA9C1767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B746-41C3-446D-A6FD-5DAB9F225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81B48-1A21-4B5F-B50F-F48288AE2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ADE7-B245-4DDB-9E7A-FEF34AA4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EC59-F05D-44E9-8F04-39B5A07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F53D-A652-4A1F-BA11-B158651B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C636-2AAD-469A-A1D8-27280378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8F865-EBDB-4CD0-8A95-05C4AEC2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98C9-6EC2-4FBC-90EF-7CF547D3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1FE8-D746-42D9-B25A-9662F43E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D67A9-7F56-4121-9C89-0F49D826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6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AF3A8-02FE-4C0E-8D90-891C1222A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F05C-3ECC-4EE7-831C-6DB57298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2243-8DF4-4CF7-9279-8C2CF7E9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954F-D4EE-426A-8B85-0909ADF2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23D9-9B83-4DEA-BE24-4310B320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DD5A-2F31-4175-895C-2BBE61F7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F6B4-69E5-44E3-AEDD-1788E4D0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6DFD-483A-4AA4-AB01-E59F62D0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5859-FE1D-47D1-8976-0A5E8979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11B4-FF5D-44E7-AD6F-9237C4F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E1BE-C424-4603-8D32-FFA1761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7F1F6-9B7B-4430-BE9C-8396B75F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A8C1-4C4F-4B27-A767-72E26803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22C8-354A-433E-9186-1463556D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ED81-8A41-4C19-B3F5-9FC7F77E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1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26E0-6890-4376-BFDB-6D9A84B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8706-C3BF-4EB5-A86B-41D190D5A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FCC4E-ABF3-470D-AB28-3D2FB920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1137B-1C38-43EF-BCB1-020DDB0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3453-6BB8-46EB-8F40-22AFD190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4B6B-9CD2-4B1F-8CA7-956CD2DD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9D1-D49C-43BA-AB91-BA5ACFAE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E0B36-51FE-4226-8220-8EE49E0A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9E895-8727-434D-BA50-E076EE029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D5660-9793-454E-AFD3-0D20407EA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0C553-63B4-46B2-8B46-48C671E1E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E97B-D6E9-4F3F-9988-80CC7321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0EBC5-283F-4210-8BE9-00BFDD37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1C156-39DE-4523-B0B7-9027E30D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4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B15-8929-4E78-B054-C694D7A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270E1-A6CC-4408-BCF8-E1D4D1C6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4C7A0-1D47-4633-91EC-AA19235A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69106-4509-4A44-9F10-24D12EAB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08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21A23-76F7-4756-A552-A8B3A96B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C245E-B41E-4933-865B-0846F7AB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A150-B8C2-4068-89FB-A4076F6E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3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3D16-B517-4739-B603-E513ED3E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76E4-449F-4F3E-8E87-46F4AC01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71BB4-A57D-4B83-9EFE-012B6083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534C-49A6-4D08-8A15-992199A7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5425E-F794-440C-A497-4D2A0839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D5234-659B-466E-9239-B33653FF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1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91AB-B8E1-48B9-94C8-DF15A175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6CB8F-28C3-45A7-8C1C-BCB768C06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519EB-A782-42F3-BE92-F5E961850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925A-C5BE-4C75-A0EE-9D704FE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B767-33A5-482B-B270-59F311D0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A1BF-6F87-4C14-9B24-6A205FC8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0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460E9-4700-4A40-8C89-4FAED45A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799C-413E-4C61-99F9-78F30F3A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AE6B-5669-43C1-B33B-E2533F1BB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C08F-4A9D-4EF4-86CF-8D48FBF3DBD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720C-BCB5-4633-A480-B7A29696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AE68-E83B-4082-8DEB-978392C5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7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E889-86E7-4699-8179-3AEA10C41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1DDE5-1A02-471B-8B07-FA187C5B6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Nachiket Tapas</a:t>
            </a:r>
          </a:p>
        </p:txBody>
      </p:sp>
    </p:spTree>
    <p:extLst>
      <p:ext uri="{BB962C8B-B14F-4D97-AF65-F5344CB8AC3E}">
        <p14:creationId xmlns:p14="http://schemas.microsoft.com/office/powerpoint/2010/main" val="141509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76A3-F79E-4FB2-BEAE-243F46B5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in this case?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192E7-D4D0-4BBF-96D2-608D3E569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int max(int a, int b) {</a:t>
            </a:r>
          </a:p>
          <a:p>
            <a:pPr marL="0" indent="0">
              <a:buNone/>
            </a:pPr>
            <a:r>
              <a:rPr lang="en-GB" dirty="0"/>
              <a:t>	if(a&gt;b) {</a:t>
            </a:r>
          </a:p>
          <a:p>
            <a:pPr marL="0" indent="0">
              <a:buNone/>
            </a:pPr>
            <a:r>
              <a:rPr lang="en-GB" dirty="0"/>
              <a:t>		a = a + 2;</a:t>
            </a:r>
          </a:p>
          <a:p>
            <a:pPr marL="0" indent="0">
              <a:buNone/>
            </a:pPr>
            <a:r>
              <a:rPr lang="en-GB" dirty="0"/>
              <a:t>		return a;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return b;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56462-F25E-48BF-8472-78F20280DD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	a = 6;</a:t>
            </a:r>
          </a:p>
          <a:p>
            <a:pPr marL="0" indent="0">
              <a:buNone/>
            </a:pPr>
            <a:r>
              <a:rPr lang="en-GB" dirty="0"/>
              <a:t>	b = 4;</a:t>
            </a:r>
          </a:p>
          <a:p>
            <a:pPr marL="0" indent="0">
              <a:buNone/>
            </a:pPr>
            <a:r>
              <a:rPr lang="en-GB" dirty="0"/>
              <a:t>	x = max(a, b); //x=8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x);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a); //a=6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8AA87-979C-4F58-81B4-C9C92C35AF6F}"/>
              </a:ext>
            </a:extLst>
          </p:cNvPr>
          <p:cNvSpPr/>
          <p:nvPr/>
        </p:nvSpPr>
        <p:spPr>
          <a:xfrm>
            <a:off x="9020175" y="1825625"/>
            <a:ext cx="762000" cy="669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5ADEA-36E8-4AFE-9F51-39394665EACB}"/>
              </a:ext>
            </a:extLst>
          </p:cNvPr>
          <p:cNvSpPr/>
          <p:nvPr/>
        </p:nvSpPr>
        <p:spPr>
          <a:xfrm>
            <a:off x="10058400" y="1835150"/>
            <a:ext cx="762000" cy="669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47251-0BE3-4DD8-A0B6-6BD6F92F66F9}"/>
              </a:ext>
            </a:extLst>
          </p:cNvPr>
          <p:cNvSpPr/>
          <p:nvPr/>
        </p:nvSpPr>
        <p:spPr>
          <a:xfrm>
            <a:off x="3952875" y="1882775"/>
            <a:ext cx="762000" cy="669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8F53D-D202-424C-8598-8BAE51C4757D}"/>
              </a:ext>
            </a:extLst>
          </p:cNvPr>
          <p:cNvSpPr/>
          <p:nvPr/>
        </p:nvSpPr>
        <p:spPr>
          <a:xfrm>
            <a:off x="4991100" y="1892300"/>
            <a:ext cx="762000" cy="669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4303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76A3-F79E-4FB2-BEAE-243F46B5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from a function: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192E7-D4D0-4BBF-96D2-608D3E56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Return type of a function tells the type of the result of function call.</a:t>
            </a:r>
          </a:p>
          <a:p>
            <a:r>
              <a:rPr lang="en-GB" dirty="0"/>
              <a:t>Any valid C type</a:t>
            </a:r>
          </a:p>
          <a:p>
            <a:pPr lvl="1"/>
            <a:r>
              <a:rPr lang="en-GB" dirty="0"/>
              <a:t>int, char, float, double, ...</a:t>
            </a:r>
          </a:p>
          <a:p>
            <a:pPr lvl="1"/>
            <a:r>
              <a:rPr lang="en-GB" dirty="0"/>
              <a:t>void</a:t>
            </a:r>
          </a:p>
          <a:p>
            <a:r>
              <a:rPr lang="en-GB" dirty="0"/>
              <a:t>Return type is void if the function is not supposed to return any value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print_value</a:t>
            </a:r>
            <a:r>
              <a:rPr lang="en-GB" dirty="0"/>
              <a:t>(int </a:t>
            </a:r>
            <a:r>
              <a:rPr lang="en-GB" dirty="0" err="1"/>
              <a:t>val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</a:t>
            </a:r>
            <a:r>
              <a:rPr lang="en-GB" dirty="0" err="1"/>
              <a:t>val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//what if we return some value here?</a:t>
            </a:r>
          </a:p>
          <a:p>
            <a:pPr marL="0" indent="0">
              <a:buNone/>
            </a:pPr>
            <a:r>
              <a:rPr lang="en-GB" dirty="0"/>
              <a:t>	return;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09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C4C8-E302-46AC-B24F-4527950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4EE2-E539-49A7-AAAA-6D06DE24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If return type is not void, then function should return a value:</a:t>
            </a:r>
          </a:p>
          <a:p>
            <a:pPr lvl="1"/>
            <a:r>
              <a:rPr lang="en-GB" dirty="0"/>
              <a:t>return </a:t>
            </a:r>
            <a:r>
              <a:rPr lang="en-GB" dirty="0" err="1"/>
              <a:t>return_expression</a:t>
            </a:r>
            <a:r>
              <a:rPr lang="en-GB" dirty="0"/>
              <a:t>;</a:t>
            </a:r>
          </a:p>
          <a:p>
            <a:pPr lvl="1"/>
            <a:endParaRPr lang="en-GB" dirty="0"/>
          </a:p>
          <a:p>
            <a:r>
              <a:rPr lang="en-GB" dirty="0"/>
              <a:t>If return type is void, then either no return statement or return statement without any expression.</a:t>
            </a:r>
          </a:p>
          <a:p>
            <a:pPr lvl="1"/>
            <a:r>
              <a:rPr lang="en-GB" dirty="0"/>
              <a:t>return;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print_positive</a:t>
            </a:r>
            <a:r>
              <a:rPr lang="en-GB" dirty="0"/>
              <a:t>(int value) {		</a:t>
            </a:r>
          </a:p>
          <a:p>
            <a:pPr marL="0" indent="0">
              <a:buNone/>
            </a:pPr>
            <a:r>
              <a:rPr lang="en-GB" dirty="0"/>
              <a:t>	if(n&lt;=0) return;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n);</a:t>
            </a:r>
          </a:p>
          <a:p>
            <a:pPr marL="0" indent="0">
              <a:buNone/>
            </a:pPr>
            <a:r>
              <a:rPr lang="en-GB" dirty="0"/>
              <a:t>	//something extra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44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5D67-B0B1-4F79-9203-32385B55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with return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E07C-E3B3-4BBA-9709-ECADDE6A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return statement is encountered in a function definition</a:t>
            </a:r>
          </a:p>
          <a:p>
            <a:pPr lvl="1"/>
            <a:r>
              <a:rPr lang="en-GB" dirty="0"/>
              <a:t>control is immediately transferred back to the statement making the function call in the parent function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int main() {					int max(int a, int b) {</a:t>
            </a:r>
          </a:p>
          <a:p>
            <a:pPr marL="457200" lvl="1" indent="0">
              <a:buNone/>
            </a:pPr>
            <a:r>
              <a:rPr lang="en-GB" dirty="0"/>
              <a:t>	...						if(a&gt;b) return a;</a:t>
            </a:r>
          </a:p>
          <a:p>
            <a:pPr marL="457200" lvl="1" indent="0">
              <a:buNone/>
            </a:pPr>
            <a:r>
              <a:rPr lang="en-GB" dirty="0"/>
              <a:t>	...						else return b;</a:t>
            </a:r>
          </a:p>
          <a:p>
            <a:pPr marL="457200" lvl="1" indent="0">
              <a:buNone/>
            </a:pPr>
            <a:r>
              <a:rPr lang="en-GB" dirty="0"/>
              <a:t>	c = max(x, y);				}</a:t>
            </a:r>
          </a:p>
          <a:p>
            <a:pPr marL="457200" lvl="1" indent="0">
              <a:buNone/>
            </a:pPr>
            <a:r>
              <a:rPr lang="en-GB" dirty="0"/>
              <a:t>	...</a:t>
            </a:r>
          </a:p>
          <a:p>
            <a:pPr marL="457200" lvl="1" indent="0">
              <a:buNone/>
            </a:pPr>
            <a:r>
              <a:rPr lang="en-GB" dirty="0"/>
              <a:t>	...</a:t>
            </a:r>
          </a:p>
          <a:p>
            <a:pPr marL="457200" lvl="1" indent="0">
              <a:buNone/>
            </a:pPr>
            <a:r>
              <a:rPr lang="en-GB" dirty="0"/>
              <a:t>}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907D0B9-B027-4C4C-A405-FD9D915EA79E}"/>
              </a:ext>
            </a:extLst>
          </p:cNvPr>
          <p:cNvCxnSpPr>
            <a:cxnSpLocks/>
          </p:cNvCxnSpPr>
          <p:nvPr/>
        </p:nvCxnSpPr>
        <p:spPr>
          <a:xfrm flipV="1">
            <a:off x="3645074" y="3582444"/>
            <a:ext cx="2605414" cy="1052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9A9DB0-0EA4-4083-81A4-3EB94EC8069C}"/>
              </a:ext>
            </a:extLst>
          </p:cNvPr>
          <p:cNvCxnSpPr/>
          <p:nvPr/>
        </p:nvCxnSpPr>
        <p:spPr>
          <a:xfrm>
            <a:off x="9682619" y="3429000"/>
            <a:ext cx="0" cy="13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D883BC-F1D8-4A42-B9F5-455B4A41C7BD}"/>
              </a:ext>
            </a:extLst>
          </p:cNvPr>
          <p:cNvCxnSpPr>
            <a:cxnSpLocks/>
          </p:cNvCxnSpPr>
          <p:nvPr/>
        </p:nvCxnSpPr>
        <p:spPr>
          <a:xfrm flipH="1" flipV="1">
            <a:off x="3645074" y="4900808"/>
            <a:ext cx="2718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5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CE16-F98A-4A60-AB64-C9C18804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return statements?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1C81-A0F6-4B19-8E20-EFAC453E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function in C can return only ONE value or NONE</a:t>
            </a:r>
          </a:p>
          <a:p>
            <a:pPr lvl="1"/>
            <a:r>
              <a:rPr lang="en-GB" dirty="0"/>
              <a:t>Only one return type (including void)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 int main(){</a:t>
            </a:r>
          </a:p>
          <a:p>
            <a:pPr marL="914400" lvl="2" indent="0">
              <a:buNone/>
            </a:pPr>
            <a:r>
              <a:rPr lang="en-GB" dirty="0"/>
              <a:t>	</a:t>
            </a:r>
          </a:p>
          <a:p>
            <a:pPr marL="914400" lvl="2" indent="0">
              <a:buNone/>
            </a:pPr>
            <a:r>
              <a:rPr lang="en-GB" dirty="0"/>
              <a:t>	return 0;</a:t>
            </a:r>
          </a:p>
          <a:p>
            <a:pPr marL="914400" lvl="2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22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F02E-8ADA-41E9-A5F1-7046B308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C9CA-CE17-405F-90BB-44F31C04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independent, self-contained entity of a C program that performs a well-defined task.</a:t>
            </a:r>
          </a:p>
          <a:p>
            <a:r>
              <a:rPr lang="en-GB" dirty="0"/>
              <a:t>It has</a:t>
            </a:r>
          </a:p>
          <a:p>
            <a:pPr lvl="1"/>
            <a:r>
              <a:rPr lang="en-GB" dirty="0"/>
              <a:t>Name: for identification</a:t>
            </a:r>
          </a:p>
          <a:p>
            <a:pPr lvl="1"/>
            <a:r>
              <a:rPr lang="en-GB" dirty="0"/>
              <a:t>Arguments: to pass information from outside world (rest of the program)</a:t>
            </a:r>
          </a:p>
          <a:p>
            <a:pPr lvl="1"/>
            <a:r>
              <a:rPr lang="en-GB" dirty="0"/>
              <a:t>Body: processes the arguments and do something useful</a:t>
            </a:r>
          </a:p>
          <a:p>
            <a:pPr lvl="1"/>
            <a:r>
              <a:rPr lang="en-GB" dirty="0"/>
              <a:t>Return value: to communicate back to outside world</a:t>
            </a:r>
          </a:p>
          <a:p>
            <a:pPr lvl="2"/>
            <a:r>
              <a:rPr lang="en-GB" dirty="0"/>
              <a:t>Sometimes not required</a:t>
            </a:r>
          </a:p>
        </p:txBody>
      </p:sp>
    </p:spTree>
    <p:extLst>
      <p:ext uri="{BB962C8B-B14F-4D97-AF65-F5344CB8AC3E}">
        <p14:creationId xmlns:p14="http://schemas.microsoft.com/office/powerpoint/2010/main" val="275548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E5071-4C4A-499D-B3A5-58282B31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function?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E7E9A3-89DC-4A12-904D-5314A4761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void main() {</a:t>
            </a:r>
          </a:p>
          <a:p>
            <a:pPr marL="0" indent="0">
              <a:buNone/>
            </a:pPr>
            <a:r>
              <a:rPr lang="en-GB" sz="1600" dirty="0"/>
              <a:t>	int a, b, c, m;</a:t>
            </a:r>
          </a:p>
          <a:p>
            <a:pPr marL="0" indent="0">
              <a:buNone/>
            </a:pPr>
            <a:r>
              <a:rPr lang="en-GB" sz="1600" dirty="0"/>
              <a:t>	//code to read a, b, and c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	if(a&gt;b) {</a:t>
            </a:r>
          </a:p>
          <a:p>
            <a:pPr marL="0" indent="0">
              <a:buNone/>
            </a:pPr>
            <a:r>
              <a:rPr lang="en-GB" sz="1600" dirty="0"/>
              <a:t>		if(a&gt;c) m = a;</a:t>
            </a:r>
          </a:p>
          <a:p>
            <a:pPr marL="0" indent="0">
              <a:buNone/>
            </a:pPr>
            <a:r>
              <a:rPr lang="en-GB" sz="1600" dirty="0"/>
              <a:t>		else m = c;</a:t>
            </a:r>
          </a:p>
          <a:p>
            <a:pPr marL="0" indent="0">
              <a:buNone/>
            </a:pPr>
            <a:r>
              <a:rPr lang="en-GB" sz="1600" dirty="0"/>
              <a:t>	}</a:t>
            </a:r>
          </a:p>
          <a:p>
            <a:pPr marL="0" indent="0">
              <a:buNone/>
            </a:pPr>
            <a:r>
              <a:rPr lang="en-GB" sz="1600" dirty="0"/>
              <a:t>	else {</a:t>
            </a:r>
          </a:p>
          <a:p>
            <a:pPr marL="0" indent="0">
              <a:buNone/>
            </a:pPr>
            <a:r>
              <a:rPr lang="en-GB" sz="1600" dirty="0"/>
              <a:t>		if(b&gt;c) m = b;</a:t>
            </a:r>
          </a:p>
          <a:p>
            <a:pPr marL="0" indent="0">
              <a:buNone/>
            </a:pPr>
            <a:r>
              <a:rPr lang="en-GB" sz="1600" dirty="0"/>
              <a:t>		else m = c;</a:t>
            </a:r>
          </a:p>
          <a:p>
            <a:pPr marL="0" indent="0">
              <a:buNone/>
            </a:pPr>
            <a:r>
              <a:rPr lang="en-GB" sz="1600" dirty="0"/>
              <a:t>	}</a:t>
            </a:r>
          </a:p>
          <a:p>
            <a:pPr marL="0" indent="0">
              <a:buNone/>
            </a:pPr>
            <a:r>
              <a:rPr lang="en-GB" sz="1600" dirty="0"/>
              <a:t>	//print of use m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7C644-0C65-41C8-BD6D-8946E667E2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int max(int a, int b) {</a:t>
            </a:r>
          </a:p>
          <a:p>
            <a:pPr marL="0" indent="0">
              <a:buNone/>
            </a:pPr>
            <a:r>
              <a:rPr lang="en-GB" sz="1600" dirty="0"/>
              <a:t>	if(a&gt;b)</a:t>
            </a:r>
          </a:p>
          <a:p>
            <a:pPr marL="0" indent="0">
              <a:buNone/>
            </a:pPr>
            <a:r>
              <a:rPr lang="en-GB" sz="1600" dirty="0"/>
              <a:t>		return a;</a:t>
            </a:r>
          </a:p>
          <a:p>
            <a:pPr marL="0" indent="0">
              <a:buNone/>
            </a:pPr>
            <a:r>
              <a:rPr lang="en-GB" sz="1600" dirty="0"/>
              <a:t>	else</a:t>
            </a:r>
          </a:p>
          <a:p>
            <a:pPr marL="0" indent="0">
              <a:buNone/>
            </a:pPr>
            <a:r>
              <a:rPr lang="en-GB" sz="1600" dirty="0"/>
              <a:t>		return b;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r>
              <a:rPr lang="en-GB" sz="1600" dirty="0"/>
              <a:t>void main() {</a:t>
            </a:r>
          </a:p>
          <a:p>
            <a:pPr marL="0" indent="0">
              <a:buNone/>
            </a:pPr>
            <a:r>
              <a:rPr lang="en-GB" sz="1600" dirty="0"/>
              <a:t>	int a, b, c, m;</a:t>
            </a:r>
          </a:p>
          <a:p>
            <a:pPr marL="0" indent="0">
              <a:buNone/>
            </a:pPr>
            <a:r>
              <a:rPr lang="en-GB" sz="1600" dirty="0"/>
              <a:t>	//code to read a, b, and c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	m = max(a, b);</a:t>
            </a:r>
          </a:p>
          <a:p>
            <a:pPr marL="0" indent="0">
              <a:buNone/>
            </a:pPr>
            <a:r>
              <a:rPr lang="en-GB" sz="1600" dirty="0"/>
              <a:t>	m = max(m, c);</a:t>
            </a:r>
          </a:p>
          <a:p>
            <a:pPr marL="0" indent="0">
              <a:buNone/>
            </a:pPr>
            <a:r>
              <a:rPr lang="en-GB" sz="1600" dirty="0"/>
              <a:t>	//print or use m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1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7FA39-C974-4DC0-95E5-79837654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Lots of related/unrelated task to perform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8CA58-AD99-494F-A1F4-B7916898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 and Conquer		</a:t>
            </a:r>
          </a:p>
          <a:p>
            <a:pPr lvl="1"/>
            <a:r>
              <a:rPr lang="en-GB" dirty="0"/>
              <a:t>Create well defined sub tasks</a:t>
            </a:r>
          </a:p>
          <a:p>
            <a:pPr lvl="1"/>
            <a:r>
              <a:rPr lang="en-GB" dirty="0"/>
              <a:t>Work on each task independently</a:t>
            </a:r>
          </a:p>
          <a:p>
            <a:pPr lvl="2"/>
            <a:endParaRPr lang="en-GB" dirty="0"/>
          </a:p>
          <a:p>
            <a:r>
              <a:rPr lang="en-GB" dirty="0"/>
              <a:t>Reuse of tasks</a:t>
            </a:r>
          </a:p>
          <a:p>
            <a:pPr lvl="1"/>
            <a:r>
              <a:rPr lang="en-GB" dirty="0"/>
              <a:t>Phone and SMS apps can share dialler</a:t>
            </a:r>
          </a:p>
        </p:txBody>
      </p:sp>
    </p:spTree>
    <p:extLst>
      <p:ext uri="{BB962C8B-B14F-4D97-AF65-F5344CB8AC3E}">
        <p14:creationId xmlns:p14="http://schemas.microsoft.com/office/powerpoint/2010/main" val="342860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3B07-33F3-49F0-BC9A-E15C7466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527B-297D-4EEA-925B-4F6C2CB9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Code reuse</a:t>
            </a:r>
            <a:r>
              <a:rPr lang="en-GB" dirty="0"/>
              <a:t>: allows us to reuse a piece of code an many times as we want, without having to write it.</a:t>
            </a:r>
          </a:p>
          <a:p>
            <a:r>
              <a:rPr lang="en-GB" b="1" dirty="0"/>
              <a:t>Procedural Abstraction</a:t>
            </a:r>
            <a:r>
              <a:rPr lang="en-GB" dirty="0"/>
              <a:t>: Different pieces of your algorithm can be implemented using different functions.</a:t>
            </a:r>
          </a:p>
          <a:p>
            <a:r>
              <a:rPr lang="en-GB" b="1" dirty="0"/>
              <a:t>Distribution of Tasks</a:t>
            </a:r>
            <a:r>
              <a:rPr lang="en-GB" dirty="0"/>
              <a:t>: A large project can be broken into components and distributed to multiple people.</a:t>
            </a:r>
          </a:p>
          <a:p>
            <a:r>
              <a:rPr lang="en-GB" b="1" dirty="0"/>
              <a:t>Easier to debug</a:t>
            </a:r>
            <a:r>
              <a:rPr lang="en-GB" dirty="0"/>
              <a:t>: If your task is divided into smaller subtasks, it is easier to find errors.</a:t>
            </a:r>
          </a:p>
          <a:p>
            <a:r>
              <a:rPr lang="en-GB" b="1" dirty="0"/>
              <a:t>Easier to understand</a:t>
            </a:r>
            <a:r>
              <a:rPr lang="en-GB" dirty="0"/>
              <a:t>: Code is better organized and hence easier for an outsider to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18152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A9E6-08FB-4F5E-80CE-A3245A83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seen functions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43ED-F017-4A1D-B064-EED63181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main() : special function</a:t>
            </a:r>
          </a:p>
          <a:p>
            <a:r>
              <a:rPr lang="en-GB" dirty="0" err="1"/>
              <a:t>scanf</a:t>
            </a:r>
            <a:r>
              <a:rPr lang="en-GB" dirty="0"/>
              <a:t>(…), </a:t>
            </a:r>
            <a:r>
              <a:rPr lang="en-GB" dirty="0" err="1"/>
              <a:t>printf</a:t>
            </a:r>
            <a:r>
              <a:rPr lang="en-GB" dirty="0"/>
              <a:t>(…) : standard input-output functions</a:t>
            </a:r>
          </a:p>
          <a:p>
            <a:r>
              <a:rPr lang="en-GB" dirty="0"/>
              <a:t>sqrt(…), pow(...) : math functions</a:t>
            </a:r>
          </a:p>
        </p:txBody>
      </p:sp>
    </p:spTree>
    <p:extLst>
      <p:ext uri="{BB962C8B-B14F-4D97-AF65-F5344CB8AC3E}">
        <p14:creationId xmlns:p14="http://schemas.microsoft.com/office/powerpoint/2010/main" val="50616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42A3A8-41E3-4BD5-97DF-B6CA7F5F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(Function Call and Function Definition)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6996F2-4D93-4A58-A37B-728C24C55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&lt;return type&gt; &lt;function name&gt;(&lt;arguments&gt;) {</a:t>
            </a:r>
          </a:p>
          <a:p>
            <a:pPr marL="0" indent="0">
              <a:buNone/>
            </a:pPr>
            <a:r>
              <a:rPr lang="en-GB" dirty="0"/>
              <a:t>	&lt;body&gt;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GB" dirty="0"/>
              <a:t>//This is called function definition</a:t>
            </a:r>
          </a:p>
          <a:p>
            <a:pPr marL="0" indent="0">
              <a:buNone/>
            </a:pPr>
            <a:r>
              <a:rPr lang="en-GB" dirty="0"/>
              <a:t>int max(int a, int b) {</a:t>
            </a:r>
          </a:p>
          <a:p>
            <a:pPr marL="0" indent="0">
              <a:buNone/>
            </a:pPr>
            <a:r>
              <a:rPr lang="en-GB" dirty="0"/>
              <a:t>	if (a&gt;b)</a:t>
            </a:r>
          </a:p>
          <a:p>
            <a:pPr marL="0" indent="0">
              <a:buNone/>
            </a:pPr>
            <a:r>
              <a:rPr lang="en-GB" dirty="0"/>
              <a:t>		return a;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return b;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A6704-5BB4-4B6F-811D-A898C64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0247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x, c, d;</a:t>
            </a:r>
          </a:p>
          <a:p>
            <a:pPr marL="0" indent="0">
              <a:buNone/>
            </a:pPr>
            <a:r>
              <a:rPr lang="en-GB" dirty="0"/>
              <a:t>	c = 6;</a:t>
            </a:r>
          </a:p>
          <a:p>
            <a:pPr marL="0" indent="0">
              <a:buNone/>
            </a:pPr>
            <a:r>
              <a:rPr lang="en-GB" dirty="0"/>
              <a:t>	d = 4;</a:t>
            </a:r>
          </a:p>
          <a:p>
            <a:pPr marL="0" indent="0">
              <a:buNone/>
            </a:pPr>
            <a:r>
              <a:rPr lang="en-GB" dirty="0"/>
              <a:t>	x = max(c, d); //This is called function call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x);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64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E0C7-7A00-45E6-AF6A-B5DC663D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C297-6913-4AD7-8508-7ED0A5EE66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Formal Arguments (function definition)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max(int a, int b) {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}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C59D5-7B44-4F2B-8F4D-BAF4C5E6EE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Actual Arguments (function call)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	x = max(c, d);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725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3EB337-BFF7-4A33-A6EC-D3DE4FB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Arguments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7B234-A638-4B62-AD82-0E9338CE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to the function</a:t>
            </a:r>
          </a:p>
          <a:p>
            <a:pPr lvl="1"/>
            <a:r>
              <a:rPr lang="en-GB" dirty="0"/>
              <a:t>should have matching type</a:t>
            </a:r>
          </a:p>
          <a:p>
            <a:pPr lvl="1"/>
            <a:r>
              <a:rPr lang="en-GB" dirty="0"/>
              <a:t>type should be declared</a:t>
            </a:r>
          </a:p>
          <a:p>
            <a:pPr lvl="1"/>
            <a:endParaRPr lang="en-GB" dirty="0"/>
          </a:p>
          <a:p>
            <a:r>
              <a:rPr lang="en-GB" dirty="0"/>
              <a:t>A new copy of these arguments is made (aka Call-By-Value)</a:t>
            </a:r>
          </a:p>
          <a:p>
            <a:pPr lvl="1"/>
            <a:r>
              <a:rPr lang="en-GB" dirty="0"/>
              <a:t>function works on these new copies</a:t>
            </a:r>
          </a:p>
        </p:txBody>
      </p:sp>
    </p:spTree>
    <p:extLst>
      <p:ext uri="{BB962C8B-B14F-4D97-AF65-F5344CB8AC3E}">
        <p14:creationId xmlns:p14="http://schemas.microsoft.com/office/powerpoint/2010/main" val="382805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960</Words>
  <Application>Microsoft Office PowerPoint</Application>
  <PresentationFormat>Widescreen</PresentationFormat>
  <Paragraphs>164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Functions</vt:lpstr>
      <vt:lpstr>What is a function?</vt:lpstr>
      <vt:lpstr>Why use function?</vt:lpstr>
      <vt:lpstr>Lots of related/unrelated task to perform</vt:lpstr>
      <vt:lpstr>Advantages</vt:lpstr>
      <vt:lpstr>We have seen functions before</vt:lpstr>
      <vt:lpstr>Syntax (Function Call and Function Definition)</vt:lpstr>
      <vt:lpstr>Arguments</vt:lpstr>
      <vt:lpstr>Arguments</vt:lpstr>
      <vt:lpstr>What happens in this case?</vt:lpstr>
      <vt:lpstr>Returning from a function: type</vt:lpstr>
      <vt:lpstr>Return statement</vt:lpstr>
      <vt:lpstr>What happens with return statement?</vt:lpstr>
      <vt:lpstr>How many return statements?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Nachiket</dc:creator>
  <cp:lastModifiedBy>Nachiket</cp:lastModifiedBy>
  <cp:revision>50</cp:revision>
  <dcterms:created xsi:type="dcterms:W3CDTF">2022-01-25T05:29:38Z</dcterms:created>
  <dcterms:modified xsi:type="dcterms:W3CDTF">2022-02-04T08:57:29Z</dcterms:modified>
</cp:coreProperties>
</file>