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70" r:id="rId12"/>
    <p:sldId id="273" r:id="rId13"/>
    <p:sldId id="264" r:id="rId14"/>
    <p:sldId id="265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8E31-CDB3-4A86-979F-8D3325637C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059F8-F469-4BB3-A394-0CACF5373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25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059F8-F469-4BB3-A394-0CACF5373C8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B746-41C3-446D-A6FD-5DAB9F225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1B48-1A21-4B5F-B50F-F48288AE2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ADE7-B245-4DDB-9E7A-FEF34AA4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EC59-F05D-44E9-8F04-39B5A07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53D-A652-4A1F-BA11-B158651B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C636-2AAD-469A-A1D8-27280378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8F865-EBDB-4CD0-8A95-05C4AEC2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98C9-6EC2-4FBC-90EF-7CF547D3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1FE8-D746-42D9-B25A-9662F43E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67A9-7F56-4121-9C89-0F49D826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AF3A8-02FE-4C0E-8D90-891C1222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05C-3ECC-4EE7-831C-6DB57298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2243-8DF4-4CF7-9279-8C2CF7E9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954F-D4EE-426A-8B85-0909ADF2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23D9-9B83-4DEA-BE24-4310B320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DD5A-2F31-4175-895C-2BBE61F7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F6B4-69E5-44E3-AEDD-1788E4D0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6DFD-483A-4AA4-AB01-E59F62D0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5859-FE1D-47D1-8976-0A5E8979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11B4-FF5D-44E7-AD6F-9237C4F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E1BE-C424-4603-8D32-FFA1761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F1F6-9B7B-4430-BE9C-8396B75F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A8C1-4C4F-4B27-A767-72E26803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22C8-354A-433E-9186-1463556D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ED81-8A41-4C19-B3F5-9FC7F77E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1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26E0-6890-4376-BFDB-6D9A84B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8706-C3BF-4EB5-A86B-41D190D5A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FCC4E-ABF3-470D-AB28-3D2FB920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1137B-1C38-43EF-BCB1-020DDB0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3453-6BB8-46EB-8F40-22AFD190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4B6B-9CD2-4B1F-8CA7-956CD2DD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9D1-D49C-43BA-AB91-BA5ACFAE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E0B36-51FE-4226-8220-8EE49E0A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9E895-8727-434D-BA50-E076EE029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D5660-9793-454E-AFD3-0D20407EA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0C553-63B4-46B2-8B46-48C671E1E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E97B-D6E9-4F3F-9988-80CC7321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0EBC5-283F-4210-8BE9-00BFDD37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1C156-39DE-4523-B0B7-9027E30D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4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B15-8929-4E78-B054-C694D7A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70E1-A6CC-4408-BCF8-E1D4D1C6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4C7A0-1D47-4633-91EC-AA19235A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69106-4509-4A44-9F10-24D12EAB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8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21A23-76F7-4756-A552-A8B3A96B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C245E-B41E-4933-865B-0846F7AB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A150-B8C2-4068-89FB-A4076F6E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3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3D16-B517-4739-B603-E513ED3E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76E4-449F-4F3E-8E87-46F4AC01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71BB4-A57D-4B83-9EFE-012B6083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534C-49A6-4D08-8A15-992199A7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5425E-F794-440C-A497-4D2A0839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D5234-659B-466E-9239-B33653FF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91AB-B8E1-48B9-94C8-DF15A175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6CB8F-28C3-45A7-8C1C-BCB768C06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519EB-A782-42F3-BE92-F5E961850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925A-C5BE-4C75-A0EE-9D704FE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B767-33A5-482B-B270-59F311D0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A1BF-6F87-4C14-9B24-6A205FC8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460E9-4700-4A40-8C89-4FAED45A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799C-413E-4C61-99F9-78F30F3A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AE6B-5669-43C1-B33B-E2533F1BB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C08F-4A9D-4EF4-86CF-8D48FBF3DBD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720C-BCB5-4633-A480-B7A29696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AE68-E83B-4082-8DEB-978392C5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7390-BBBF-44EB-9791-63B398F8B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7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E889-86E7-4699-8179-3AEA10C41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1DDE5-1A02-471B-8B07-FA187C5B6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Nachiket Tapas</a:t>
            </a:r>
          </a:p>
        </p:txBody>
      </p:sp>
    </p:spTree>
    <p:extLst>
      <p:ext uri="{BB962C8B-B14F-4D97-AF65-F5344CB8AC3E}">
        <p14:creationId xmlns:p14="http://schemas.microsoft.com/office/powerpoint/2010/main" val="141509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B101-51B5-483A-9EA3-0783D38D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Call-by-Reference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6CE6-C105-4500-A185-F2472CCC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524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Instead of value, address of a parameter is passed.</a:t>
            </a:r>
          </a:p>
          <a:p>
            <a:r>
              <a:rPr lang="en-GB" dirty="0"/>
              <a:t>In function definition, a special variable is used to hold the address of a variable called pointer.</a:t>
            </a:r>
          </a:p>
          <a:p>
            <a:r>
              <a:rPr lang="en-GB" dirty="0"/>
              <a:t>A pointer looks like int * </a:t>
            </a:r>
            <a:r>
              <a:rPr lang="en-GB" dirty="0" err="1"/>
              <a:t>prt</a:t>
            </a:r>
            <a:r>
              <a:rPr lang="en-GB" dirty="0"/>
              <a:t>; </a:t>
            </a:r>
          </a:p>
          <a:p>
            <a:endParaRPr lang="en-GB" dirty="0"/>
          </a:p>
          <a:p>
            <a:r>
              <a:rPr lang="en-GB" dirty="0"/>
              <a:t>int a;	&amp;a=100 a=5	</a:t>
            </a:r>
          </a:p>
          <a:p>
            <a:endParaRPr lang="en-GB" dirty="0"/>
          </a:p>
          <a:p>
            <a:r>
              <a:rPr lang="en-GB" dirty="0"/>
              <a:t>int * b;	b = 100;	</a:t>
            </a:r>
          </a:p>
          <a:p>
            <a:r>
              <a:rPr lang="en-GB" dirty="0" err="1"/>
              <a:t>printf</a:t>
            </a:r>
            <a:r>
              <a:rPr lang="en-GB" dirty="0"/>
              <a:t>(“%d”, a); //12</a:t>
            </a:r>
          </a:p>
          <a:p>
            <a:r>
              <a:rPr lang="en-GB" dirty="0" err="1"/>
              <a:t>printf</a:t>
            </a:r>
            <a:r>
              <a:rPr lang="en-GB" dirty="0"/>
              <a:t>(“%u”, &amp;a); //6422300</a:t>
            </a:r>
          </a:p>
          <a:p>
            <a:r>
              <a:rPr lang="en-GB" dirty="0" err="1"/>
              <a:t>printf</a:t>
            </a:r>
            <a:r>
              <a:rPr lang="en-GB" dirty="0"/>
              <a:t>(“%u”, </a:t>
            </a:r>
            <a:r>
              <a:rPr lang="en-GB" dirty="0" err="1"/>
              <a:t>ptr</a:t>
            </a:r>
            <a:r>
              <a:rPr lang="en-GB" dirty="0"/>
              <a:t>); //6422300</a:t>
            </a:r>
          </a:p>
          <a:p>
            <a:r>
              <a:rPr lang="en-GB" dirty="0" err="1"/>
              <a:t>printf</a:t>
            </a:r>
            <a:r>
              <a:rPr lang="en-GB" dirty="0"/>
              <a:t>(“%d”, *</a:t>
            </a:r>
            <a:r>
              <a:rPr lang="en-GB" dirty="0" err="1"/>
              <a:t>ptr</a:t>
            </a:r>
            <a:r>
              <a:rPr lang="en-GB" dirty="0"/>
              <a:t>); //value at address stored in </a:t>
            </a:r>
            <a:r>
              <a:rPr lang="en-GB" dirty="0" err="1"/>
              <a:t>ptr</a:t>
            </a:r>
            <a:r>
              <a:rPr lang="en-GB" dirty="0"/>
              <a:t> 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9FCC4-F948-4569-BBBD-95BF435DCF39}"/>
              </a:ext>
            </a:extLst>
          </p:cNvPr>
          <p:cNvSpPr/>
          <p:nvPr/>
        </p:nvSpPr>
        <p:spPr>
          <a:xfrm>
            <a:off x="5663217" y="4271058"/>
            <a:ext cx="1003801" cy="752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6422500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89482-0E03-4E3F-8690-EA595FFED29D}"/>
              </a:ext>
            </a:extLst>
          </p:cNvPr>
          <p:cNvSpPr txBox="1"/>
          <p:nvPr/>
        </p:nvSpPr>
        <p:spPr>
          <a:xfrm>
            <a:off x="5717894" y="3981691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ptr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B5310-4EAE-46DA-BC26-265E765D3589}"/>
              </a:ext>
            </a:extLst>
          </p:cNvPr>
          <p:cNvSpPr txBox="1"/>
          <p:nvPr/>
        </p:nvSpPr>
        <p:spPr>
          <a:xfrm>
            <a:off x="5560276" y="501078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6422296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F622F-5522-4B7F-961D-6B2C304344E0}"/>
              </a:ext>
            </a:extLst>
          </p:cNvPr>
          <p:cNvSpPr/>
          <p:nvPr/>
        </p:nvSpPr>
        <p:spPr>
          <a:xfrm>
            <a:off x="7907437" y="4284560"/>
            <a:ext cx="949124" cy="752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2CFFF-1C26-46C8-8D47-0AA8EC69CBDF}"/>
              </a:ext>
            </a:extLst>
          </p:cNvPr>
          <p:cNvSpPr txBox="1"/>
          <p:nvPr/>
        </p:nvSpPr>
        <p:spPr>
          <a:xfrm>
            <a:off x="7907437" y="39951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C36AA-5530-4AD5-BFA1-4C700D6023E1}"/>
              </a:ext>
            </a:extLst>
          </p:cNvPr>
          <p:cNvSpPr txBox="1"/>
          <p:nvPr/>
        </p:nvSpPr>
        <p:spPr>
          <a:xfrm>
            <a:off x="7749819" y="502428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6422300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512A74-3BD4-4069-BEA3-C6AE920F669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667018" y="3278965"/>
            <a:ext cx="1300221" cy="138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CA50E-6A92-45EB-B8B0-F8E05B0CA559}"/>
              </a:ext>
            </a:extLst>
          </p:cNvPr>
          <p:cNvSpPr/>
          <p:nvPr/>
        </p:nvSpPr>
        <p:spPr>
          <a:xfrm>
            <a:off x="7967239" y="2942770"/>
            <a:ext cx="949124" cy="672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AFB1D-1A6B-490C-BA31-84348D5CFE12}"/>
              </a:ext>
            </a:extLst>
          </p:cNvPr>
          <p:cNvSpPr txBox="1"/>
          <p:nvPr/>
        </p:nvSpPr>
        <p:spPr>
          <a:xfrm>
            <a:off x="7967239" y="2573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2215E-61BB-4856-A093-F5418D976449}"/>
              </a:ext>
            </a:extLst>
          </p:cNvPr>
          <p:cNvSpPr txBox="1"/>
          <p:nvPr/>
        </p:nvSpPr>
        <p:spPr>
          <a:xfrm>
            <a:off x="7809621" y="36025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6422500</a:t>
            </a:r>
          </a:p>
        </p:txBody>
      </p:sp>
    </p:spTree>
    <p:extLst>
      <p:ext uri="{BB962C8B-B14F-4D97-AF65-F5344CB8AC3E}">
        <p14:creationId xmlns:p14="http://schemas.microsoft.com/office/powerpoint/2010/main" val="96288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CDD9-D440-4894-9105-136B6D33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to swap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2A23-99BA-4E09-9755-405EB4F20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pPr marL="0" indent="0">
              <a:buNone/>
            </a:pPr>
            <a:r>
              <a:rPr lang="en-GB" sz="2400" dirty="0"/>
              <a:t>void swap(int * c, int * d) {	</a:t>
            </a:r>
          </a:p>
          <a:p>
            <a:pPr marL="0" indent="0">
              <a:buNone/>
            </a:pPr>
            <a:r>
              <a:rPr lang="en-GB" sz="2400" dirty="0"/>
              <a:t>	int temp=*c;	</a:t>
            </a:r>
          </a:p>
          <a:p>
            <a:pPr marL="0" indent="0">
              <a:buNone/>
            </a:pPr>
            <a:r>
              <a:rPr lang="en-GB" sz="2400" dirty="0"/>
              <a:t>	*c=*d;	</a:t>
            </a:r>
          </a:p>
          <a:p>
            <a:pPr marL="0" indent="0">
              <a:buNone/>
            </a:pPr>
            <a:r>
              <a:rPr lang="en-GB" sz="2400" dirty="0"/>
              <a:t>	*d=temp;	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printf</a:t>
            </a:r>
            <a:r>
              <a:rPr lang="en-GB" sz="2400" dirty="0"/>
              <a:t>("Value in function swap, a=%d, b=%d\n", *c, *d);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492C2-F7DE-4501-979F-7C8C1A0B4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void main() {	</a:t>
            </a:r>
          </a:p>
          <a:p>
            <a:pPr marL="0" indent="0">
              <a:buNone/>
            </a:pPr>
            <a:r>
              <a:rPr lang="en-GB" sz="2400" dirty="0"/>
              <a:t>	int a=5, b=6;	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printf</a:t>
            </a:r>
            <a:r>
              <a:rPr lang="en-GB" sz="2400" dirty="0"/>
              <a:t>("Value before swap, a=%d, b=%d\n", a, b); 	</a:t>
            </a:r>
          </a:p>
          <a:p>
            <a:pPr marL="0" indent="0">
              <a:buNone/>
            </a:pPr>
            <a:r>
              <a:rPr lang="en-GB" sz="2400" dirty="0"/>
              <a:t>	swap(&amp;a, &amp;b);	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printf</a:t>
            </a:r>
            <a:r>
              <a:rPr lang="en-GB" sz="2400" dirty="0"/>
              <a:t>("Value after swap, a=%d, b=%d\n", a, b);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656EE-5ABE-4680-8E95-6D5BD2882A7E}"/>
              </a:ext>
            </a:extLst>
          </p:cNvPr>
          <p:cNvSpPr txBox="1"/>
          <p:nvPr/>
        </p:nvSpPr>
        <p:spPr>
          <a:xfrm>
            <a:off x="838200" y="5558118"/>
            <a:ext cx="434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Does this code swap the values inside main?</a:t>
            </a:r>
          </a:p>
        </p:txBody>
      </p:sp>
    </p:spTree>
    <p:extLst>
      <p:ext uri="{BB962C8B-B14F-4D97-AF65-F5344CB8AC3E}">
        <p14:creationId xmlns:p14="http://schemas.microsoft.com/office/powerpoint/2010/main" val="21559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5E7D17-DE42-47C5-8414-9259D5FBB175}"/>
              </a:ext>
            </a:extLst>
          </p:cNvPr>
          <p:cNvSpPr/>
          <p:nvPr/>
        </p:nvSpPr>
        <p:spPr>
          <a:xfrm>
            <a:off x="2986268" y="1655759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A69F5-333C-4E4B-897D-6FCC774B37BA}"/>
              </a:ext>
            </a:extLst>
          </p:cNvPr>
          <p:cNvSpPr/>
          <p:nvPr/>
        </p:nvSpPr>
        <p:spPr>
          <a:xfrm>
            <a:off x="4400307" y="1669260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554F0-111A-4429-AAC4-53C549292FBA}"/>
              </a:ext>
            </a:extLst>
          </p:cNvPr>
          <p:cNvSpPr txBox="1"/>
          <p:nvPr/>
        </p:nvSpPr>
        <p:spPr>
          <a:xfrm>
            <a:off x="3113470" y="12864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6A815-47F8-439B-A6F9-97F383881626}"/>
              </a:ext>
            </a:extLst>
          </p:cNvPr>
          <p:cNvSpPr txBox="1"/>
          <p:nvPr/>
        </p:nvSpPr>
        <p:spPr>
          <a:xfrm>
            <a:off x="4434912" y="13115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C5C51-ADD7-463B-A262-3A0F5438615D}"/>
              </a:ext>
            </a:extLst>
          </p:cNvPr>
          <p:cNvSpPr txBox="1"/>
          <p:nvPr/>
        </p:nvSpPr>
        <p:spPr>
          <a:xfrm>
            <a:off x="3045950" y="23300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0813C-7806-40D0-8F5F-6792A6794558}"/>
              </a:ext>
            </a:extLst>
          </p:cNvPr>
          <p:cNvSpPr txBox="1"/>
          <p:nvPr/>
        </p:nvSpPr>
        <p:spPr>
          <a:xfrm>
            <a:off x="4378964" y="23783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4117F-A072-4201-BBF6-B5FE904384DB}"/>
              </a:ext>
            </a:extLst>
          </p:cNvPr>
          <p:cNvSpPr txBox="1"/>
          <p:nvPr/>
        </p:nvSpPr>
        <p:spPr>
          <a:xfrm>
            <a:off x="593404" y="2826446"/>
            <a:ext cx="16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swap(100, 200)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287EA-291D-46DD-BC04-065470D85B90}"/>
              </a:ext>
            </a:extLst>
          </p:cNvPr>
          <p:cNvSpPr/>
          <p:nvPr/>
        </p:nvSpPr>
        <p:spPr>
          <a:xfrm>
            <a:off x="835309" y="4400886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7AAA0-FA65-4A68-B1FC-F76B6BFE88F1}"/>
              </a:ext>
            </a:extLst>
          </p:cNvPr>
          <p:cNvSpPr txBox="1"/>
          <p:nvPr/>
        </p:nvSpPr>
        <p:spPr>
          <a:xfrm>
            <a:off x="757043" y="403155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35B0A-3846-41EC-8D5A-12DA221C0AE4}"/>
              </a:ext>
            </a:extLst>
          </p:cNvPr>
          <p:cNvSpPr txBox="1"/>
          <p:nvPr/>
        </p:nvSpPr>
        <p:spPr>
          <a:xfrm>
            <a:off x="757043" y="51179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77CF13-FEB3-472E-B56A-7AAEB80CD3CC}"/>
              </a:ext>
            </a:extLst>
          </p:cNvPr>
          <p:cNvSpPr/>
          <p:nvPr/>
        </p:nvSpPr>
        <p:spPr>
          <a:xfrm>
            <a:off x="3022921" y="4412461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F8DF31-974C-41BC-8749-120525FDE58A}"/>
              </a:ext>
            </a:extLst>
          </p:cNvPr>
          <p:cNvSpPr/>
          <p:nvPr/>
        </p:nvSpPr>
        <p:spPr>
          <a:xfrm>
            <a:off x="4436960" y="4425962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A6489-643E-4FF1-8191-238ACD23C895}"/>
              </a:ext>
            </a:extLst>
          </p:cNvPr>
          <p:cNvSpPr txBox="1"/>
          <p:nvPr/>
        </p:nvSpPr>
        <p:spPr>
          <a:xfrm>
            <a:off x="3262778" y="404312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88EE0-CFE5-4E45-95DD-D583C531F49C}"/>
              </a:ext>
            </a:extLst>
          </p:cNvPr>
          <p:cNvSpPr txBox="1"/>
          <p:nvPr/>
        </p:nvSpPr>
        <p:spPr>
          <a:xfrm>
            <a:off x="4659989" y="4117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D957A-1A3D-469D-B952-F3DAE18E776C}"/>
              </a:ext>
            </a:extLst>
          </p:cNvPr>
          <p:cNvSpPr txBox="1"/>
          <p:nvPr/>
        </p:nvSpPr>
        <p:spPr>
          <a:xfrm>
            <a:off x="3082603" y="50867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75F3-D73E-4973-A95F-74F494D85991}"/>
              </a:ext>
            </a:extLst>
          </p:cNvPr>
          <p:cNvSpPr txBox="1"/>
          <p:nvPr/>
        </p:nvSpPr>
        <p:spPr>
          <a:xfrm>
            <a:off x="4404045" y="50771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E3CDD4-CA8E-4EA0-A500-D04038D053CF}"/>
              </a:ext>
            </a:extLst>
          </p:cNvPr>
          <p:cNvCxnSpPr>
            <a:stCxn id="17" idx="0"/>
          </p:cNvCxnSpPr>
          <p:nvPr/>
        </p:nvCxnSpPr>
        <p:spPr>
          <a:xfrm flipV="1">
            <a:off x="3404003" y="2826446"/>
            <a:ext cx="0" cy="12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F80255-BA2E-46F1-B34D-952AD38A731D}"/>
              </a:ext>
            </a:extLst>
          </p:cNvPr>
          <p:cNvCxnSpPr>
            <a:stCxn id="18" idx="0"/>
          </p:cNvCxnSpPr>
          <p:nvPr/>
        </p:nvCxnSpPr>
        <p:spPr>
          <a:xfrm flipV="1">
            <a:off x="4813236" y="2826446"/>
            <a:ext cx="0" cy="129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C37DB8-15BB-4D82-A2E7-8124D9084E3F}"/>
              </a:ext>
            </a:extLst>
          </p:cNvPr>
          <p:cNvSpPr/>
          <p:nvPr/>
        </p:nvSpPr>
        <p:spPr>
          <a:xfrm>
            <a:off x="9155574" y="1655759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919B19-1535-405C-992F-EC0DF85C80E9}"/>
              </a:ext>
            </a:extLst>
          </p:cNvPr>
          <p:cNvSpPr/>
          <p:nvPr/>
        </p:nvSpPr>
        <p:spPr>
          <a:xfrm>
            <a:off x="10569613" y="1669260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2DB13-2BA5-4F9C-8269-3F4CB7B44BEB}"/>
              </a:ext>
            </a:extLst>
          </p:cNvPr>
          <p:cNvSpPr txBox="1"/>
          <p:nvPr/>
        </p:nvSpPr>
        <p:spPr>
          <a:xfrm>
            <a:off x="9282776" y="12864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55C78-70A5-4517-8F29-1AD7ED753124}"/>
              </a:ext>
            </a:extLst>
          </p:cNvPr>
          <p:cNvSpPr txBox="1"/>
          <p:nvPr/>
        </p:nvSpPr>
        <p:spPr>
          <a:xfrm>
            <a:off x="10604218" y="13115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827B54-5E83-4FB1-85BF-5F2DA2539EC8}"/>
              </a:ext>
            </a:extLst>
          </p:cNvPr>
          <p:cNvSpPr txBox="1"/>
          <p:nvPr/>
        </p:nvSpPr>
        <p:spPr>
          <a:xfrm>
            <a:off x="9215256" y="23300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516F9-0203-482A-A87A-56A9119CB044}"/>
              </a:ext>
            </a:extLst>
          </p:cNvPr>
          <p:cNvSpPr txBox="1"/>
          <p:nvPr/>
        </p:nvSpPr>
        <p:spPr>
          <a:xfrm>
            <a:off x="10548270" y="23783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1FAE46-1744-47A1-BB01-D0E8F66AA2CD}"/>
              </a:ext>
            </a:extLst>
          </p:cNvPr>
          <p:cNvSpPr txBox="1"/>
          <p:nvPr/>
        </p:nvSpPr>
        <p:spPr>
          <a:xfrm>
            <a:off x="6762710" y="282644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swap(a, 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AE49BC-4B04-43BC-AA84-156D39C85ECC}"/>
              </a:ext>
            </a:extLst>
          </p:cNvPr>
          <p:cNvSpPr/>
          <p:nvPr/>
        </p:nvSpPr>
        <p:spPr>
          <a:xfrm>
            <a:off x="7004615" y="4400886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BBE28F-4A05-4CC9-9E6E-F1180C781A82}"/>
              </a:ext>
            </a:extLst>
          </p:cNvPr>
          <p:cNvSpPr txBox="1"/>
          <p:nvPr/>
        </p:nvSpPr>
        <p:spPr>
          <a:xfrm>
            <a:off x="6926349" y="403155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950B3A-E8BB-48BD-969D-989DAC6A0865}"/>
              </a:ext>
            </a:extLst>
          </p:cNvPr>
          <p:cNvSpPr txBox="1"/>
          <p:nvPr/>
        </p:nvSpPr>
        <p:spPr>
          <a:xfrm>
            <a:off x="6926349" y="51179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3B32B9-EBE2-4B3B-8A1F-BA541AD9A681}"/>
              </a:ext>
            </a:extLst>
          </p:cNvPr>
          <p:cNvSpPr/>
          <p:nvPr/>
        </p:nvSpPr>
        <p:spPr>
          <a:xfrm>
            <a:off x="9192227" y="4412461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E3D826-1D22-44A4-A470-9143CAA53D19}"/>
              </a:ext>
            </a:extLst>
          </p:cNvPr>
          <p:cNvSpPr/>
          <p:nvPr/>
        </p:nvSpPr>
        <p:spPr>
          <a:xfrm>
            <a:off x="10606266" y="4425962"/>
            <a:ext cx="844952" cy="71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4E002-0B68-486F-98D0-60EC239920F0}"/>
              </a:ext>
            </a:extLst>
          </p:cNvPr>
          <p:cNvSpPr txBox="1"/>
          <p:nvPr/>
        </p:nvSpPr>
        <p:spPr>
          <a:xfrm>
            <a:off x="9432084" y="40431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F63D7F-E3CD-44F1-B11C-6DDB65FABF92}"/>
              </a:ext>
            </a:extLst>
          </p:cNvPr>
          <p:cNvSpPr txBox="1"/>
          <p:nvPr/>
        </p:nvSpPr>
        <p:spPr>
          <a:xfrm>
            <a:off x="10829295" y="41170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052FC2-E09F-41FB-AB04-34B89F6C6F44}"/>
              </a:ext>
            </a:extLst>
          </p:cNvPr>
          <p:cNvSpPr txBox="1"/>
          <p:nvPr/>
        </p:nvSpPr>
        <p:spPr>
          <a:xfrm>
            <a:off x="9251909" y="50867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F85937-8526-4889-BA31-B0E973A9F645}"/>
              </a:ext>
            </a:extLst>
          </p:cNvPr>
          <p:cNvSpPr txBox="1"/>
          <p:nvPr/>
        </p:nvSpPr>
        <p:spPr>
          <a:xfrm>
            <a:off x="10573351" y="50771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11183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D56-86AD-4873-9463-92F4B1CA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744F-043B-4C35-8F79-00D0331A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important role is played by a data structure called stack.</a:t>
            </a:r>
          </a:p>
          <a:p>
            <a:r>
              <a:rPr lang="en-GB" dirty="0"/>
              <a:t>A stack only grows in one direction.</a:t>
            </a:r>
          </a:p>
          <a:p>
            <a:r>
              <a:rPr lang="en-GB" dirty="0"/>
              <a:t>You can consider books kept on top of each other as stack.</a:t>
            </a:r>
          </a:p>
          <a:p>
            <a:r>
              <a:rPr lang="en-GB" dirty="0"/>
              <a:t>It contains information about the functions</a:t>
            </a:r>
          </a:p>
          <a:p>
            <a:r>
              <a:rPr lang="en-GB" dirty="0"/>
              <a:t>When a function is called, stack grows. When function terminates, stack shrinks.</a:t>
            </a:r>
          </a:p>
          <a:p>
            <a:r>
              <a:rPr lang="en-GB" dirty="0"/>
              <a:t>Two stack functions: push and pop.</a:t>
            </a:r>
          </a:p>
        </p:txBody>
      </p:sp>
    </p:spTree>
    <p:extLst>
      <p:ext uri="{BB962C8B-B14F-4D97-AF65-F5344CB8AC3E}">
        <p14:creationId xmlns:p14="http://schemas.microsoft.com/office/powerpoint/2010/main" val="236732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859A-33CB-4542-9931-3F759DEA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9873-2076-404B-99E4-7F9E2F2B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if(a&gt;b)</a:t>
            </a:r>
          </a:p>
          <a:p>
            <a:pPr marL="0" indent="0">
              <a:buNone/>
            </a:pPr>
            <a:r>
              <a:rPr lang="en-GB" dirty="0"/>
              <a:t>		return a;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return b;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int x = -1;</a:t>
            </a:r>
          </a:p>
          <a:p>
            <a:pPr marL="0" indent="0">
              <a:buNone/>
            </a:pPr>
            <a:r>
              <a:rPr lang="en-GB" dirty="0"/>
              <a:t>	x = max(6,4);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x);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A3461-DFC6-4A90-818C-D8D52F0614A0}"/>
              </a:ext>
            </a:extLst>
          </p:cNvPr>
          <p:cNvSpPr/>
          <p:nvPr/>
        </p:nvSpPr>
        <p:spPr>
          <a:xfrm>
            <a:off x="5717894" y="2071868"/>
            <a:ext cx="2847372" cy="1877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  <a:p>
            <a:pPr algn="ctr"/>
            <a:r>
              <a:rPr lang="en-GB" dirty="0"/>
              <a:t>x=-1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BE286-7515-461D-A463-B5FCFD5689DA}"/>
              </a:ext>
            </a:extLst>
          </p:cNvPr>
          <p:cNvSpPr txBox="1"/>
          <p:nvPr/>
        </p:nvSpPr>
        <p:spPr>
          <a:xfrm>
            <a:off x="6782764" y="170253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3417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859A-33CB-4542-9931-3F759DEA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9873-2076-404B-99E4-7F9E2F2B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if(a&gt;b)</a:t>
            </a:r>
          </a:p>
          <a:p>
            <a:pPr marL="0" indent="0">
              <a:buNone/>
            </a:pPr>
            <a:r>
              <a:rPr lang="en-GB" dirty="0"/>
              <a:t>		return a;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return b;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int x = -1;</a:t>
            </a:r>
          </a:p>
          <a:p>
            <a:pPr marL="0" indent="0">
              <a:buNone/>
            </a:pPr>
            <a:r>
              <a:rPr lang="en-GB" dirty="0"/>
              <a:t>	x = max(6,4);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x);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A3461-DFC6-4A90-818C-D8D52F0614A0}"/>
              </a:ext>
            </a:extLst>
          </p:cNvPr>
          <p:cNvSpPr/>
          <p:nvPr/>
        </p:nvSpPr>
        <p:spPr>
          <a:xfrm>
            <a:off x="5717894" y="2071868"/>
            <a:ext cx="2847372" cy="1877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  <a:p>
            <a:pPr algn="ctr"/>
            <a:r>
              <a:rPr lang="en-GB" dirty="0"/>
              <a:t>x=-1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BE286-7515-461D-A463-B5FCFD5689DA}"/>
              </a:ext>
            </a:extLst>
          </p:cNvPr>
          <p:cNvSpPr txBox="1"/>
          <p:nvPr/>
        </p:nvSpPr>
        <p:spPr>
          <a:xfrm>
            <a:off x="6782764" y="1702536"/>
            <a:ext cx="11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LIFO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4B79C-479D-4E5F-944A-14952B1A786E}"/>
              </a:ext>
            </a:extLst>
          </p:cNvPr>
          <p:cNvSpPr/>
          <p:nvPr/>
        </p:nvSpPr>
        <p:spPr>
          <a:xfrm>
            <a:off x="5717894" y="3917937"/>
            <a:ext cx="2847372" cy="2475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max</a:t>
            </a:r>
          </a:p>
          <a:p>
            <a:pPr algn="ctr"/>
            <a:r>
              <a:rPr lang="en-GB" dirty="0"/>
              <a:t>a=6 	b=4</a:t>
            </a:r>
          </a:p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3929E9-B458-4830-8501-A6B95380BD9F}"/>
              </a:ext>
            </a:extLst>
          </p:cNvPr>
          <p:cNvCxnSpPr/>
          <p:nvPr/>
        </p:nvCxnSpPr>
        <p:spPr>
          <a:xfrm>
            <a:off x="9155575" y="2071868"/>
            <a:ext cx="0" cy="410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B37913-4704-4E23-94F4-D9761104751C}"/>
              </a:ext>
            </a:extLst>
          </p:cNvPr>
          <p:cNvSpPr txBox="1"/>
          <p:nvPr/>
        </p:nvSpPr>
        <p:spPr>
          <a:xfrm>
            <a:off x="10676627" y="1710936"/>
            <a:ext cx="128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 FIFO</a:t>
            </a:r>
          </a:p>
        </p:txBody>
      </p:sp>
    </p:spTree>
    <p:extLst>
      <p:ext uri="{BB962C8B-B14F-4D97-AF65-F5344CB8AC3E}">
        <p14:creationId xmlns:p14="http://schemas.microsoft.com/office/powerpoint/2010/main" val="290405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859A-33CB-4542-9931-3F759DEA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9873-2076-404B-99E4-7F9E2F2B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if(a&gt;b)</a:t>
            </a:r>
          </a:p>
          <a:p>
            <a:pPr marL="0" indent="0">
              <a:buNone/>
            </a:pPr>
            <a:r>
              <a:rPr lang="en-GB" dirty="0"/>
              <a:t>		return a;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return b;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int x = -1;</a:t>
            </a:r>
          </a:p>
          <a:p>
            <a:pPr marL="0" indent="0">
              <a:buNone/>
            </a:pPr>
            <a:r>
              <a:rPr lang="en-GB" dirty="0"/>
              <a:t>	x = max(6,4);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x);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4A3461-DFC6-4A90-818C-D8D52F0614A0}"/>
              </a:ext>
            </a:extLst>
          </p:cNvPr>
          <p:cNvSpPr/>
          <p:nvPr/>
        </p:nvSpPr>
        <p:spPr>
          <a:xfrm>
            <a:off x="5717894" y="2071868"/>
            <a:ext cx="2847372" cy="1877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  <a:p>
            <a:pPr algn="ctr"/>
            <a:r>
              <a:rPr lang="en-GB" dirty="0"/>
              <a:t>x=6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BE286-7515-461D-A463-B5FCFD5689DA}"/>
              </a:ext>
            </a:extLst>
          </p:cNvPr>
          <p:cNvSpPr txBox="1"/>
          <p:nvPr/>
        </p:nvSpPr>
        <p:spPr>
          <a:xfrm>
            <a:off x="6782764" y="170253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61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C794-C3FF-49E4-9C8B-8BEEA1C8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96AE-C37D-41A7-B31C-FEE10EB3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Similar to variable declaration, if the function is defined after it is called, you need to tell the compiler about the function.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	x = max(c, d);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x = a&gt;</a:t>
            </a:r>
            <a:r>
              <a:rPr lang="en-GB" dirty="0" err="1"/>
              <a:t>b?a:b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return x;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You will get a warning message as function is used before defined based on the compiler.</a:t>
            </a:r>
          </a:p>
        </p:txBody>
      </p:sp>
    </p:spTree>
    <p:extLst>
      <p:ext uri="{BB962C8B-B14F-4D97-AF65-F5344CB8AC3E}">
        <p14:creationId xmlns:p14="http://schemas.microsoft.com/office/powerpoint/2010/main" val="23563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6496-024E-4F64-98B1-41F097C3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7877-C5E9-4AD5-8D56-1A3A424F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int max(int a, int b);	//function declaration or prototype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	x = max(c, d);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max(int c, int d) {</a:t>
            </a:r>
          </a:p>
          <a:p>
            <a:pPr marL="0" indent="0">
              <a:buNone/>
            </a:pPr>
            <a:r>
              <a:rPr lang="en-GB" dirty="0"/>
              <a:t>	x = a&gt;</a:t>
            </a:r>
            <a:r>
              <a:rPr lang="en-GB" dirty="0" err="1"/>
              <a:t>b?a:b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return x;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11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0ADC-01E8-4F36-B0FF-57B88536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BF9D-1343-47B5-8B28-E3FD5FFE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return_type</a:t>
            </a:r>
            <a:r>
              <a:rPr lang="en-GB" dirty="0"/>
              <a:t> </a:t>
            </a:r>
            <a:r>
              <a:rPr lang="en-GB" dirty="0" err="1"/>
              <a:t>function_name</a:t>
            </a:r>
            <a:r>
              <a:rPr lang="en-GB" dirty="0"/>
              <a:t> (</a:t>
            </a:r>
            <a:r>
              <a:rPr lang="en-GB" dirty="0" err="1"/>
              <a:t>list_of_arguments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Examples:</a:t>
            </a:r>
          </a:p>
          <a:p>
            <a:pPr marL="0" indent="0">
              <a:buNone/>
            </a:pPr>
            <a:r>
              <a:rPr lang="en-GB" dirty="0"/>
              <a:t>	int max(int a, int b);</a:t>
            </a:r>
          </a:p>
          <a:p>
            <a:pPr marL="0" indent="0">
              <a:buNone/>
            </a:pPr>
            <a:r>
              <a:rPr lang="en-GB" dirty="0"/>
              <a:t>	int max(int, int);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Position in program: Before the call to the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Interesting fact: header files (</a:t>
            </a:r>
            <a:r>
              <a:rPr lang="en-GB" dirty="0" err="1"/>
              <a:t>stdio.h</a:t>
            </a:r>
            <a:r>
              <a:rPr lang="en-GB" dirty="0"/>
              <a:t>, </a:t>
            </a:r>
            <a:r>
              <a:rPr lang="en-GB" dirty="0" err="1"/>
              <a:t>math.h</a:t>
            </a:r>
            <a:r>
              <a:rPr lang="en-GB" dirty="0"/>
              <a:t>) contain prototype/declaration of frequently used functions. In Linux/Unix, the definition of function is stored in library file </a:t>
            </a:r>
            <a:r>
              <a:rPr lang="en-GB" dirty="0" err="1"/>
              <a:t>libc</a:t>
            </a:r>
            <a:r>
              <a:rPr lang="en-GB" dirty="0"/>
              <a:t> or </a:t>
            </a:r>
            <a:r>
              <a:rPr lang="en-GB" dirty="0" err="1"/>
              <a:t>libm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47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C07F-6C5C-4CE5-8379-8F118ADC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F987-5A92-4DCC-8F7F-B17EA902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call each other</a:t>
            </a:r>
          </a:p>
          <a:p>
            <a:r>
              <a:rPr lang="en-GB" dirty="0"/>
              <a:t>A declaration or definition (or both) must be visible before the call.</a:t>
            </a:r>
          </a:p>
          <a:p>
            <a:pPr lvl="1"/>
            <a:r>
              <a:rPr lang="en-GB" dirty="0"/>
              <a:t>Help compiler detect any inconsistencies in function use</a:t>
            </a:r>
          </a:p>
          <a:p>
            <a:pPr lvl="1"/>
            <a:r>
              <a:rPr lang="en-GB" dirty="0"/>
              <a:t>Compiler warning, if both (declaration and definition) are missing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13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25F5-F26C-4CCF-8EBC-36B38C2B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40EB-046A-46CB-A3E1-577184391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//int min(int, int);</a:t>
            </a:r>
          </a:p>
          <a:p>
            <a:pPr marL="0" indent="0">
              <a:buNone/>
            </a:pPr>
            <a:r>
              <a:rPr lang="en-GB" dirty="0"/>
              <a:t>//int max(int, int);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C083-9D31-4E21-9B1E-8916A4CC8A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min(6,4));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return (a&gt;b) ? a : b;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min(int a, int b) {</a:t>
            </a:r>
          </a:p>
          <a:p>
            <a:pPr marL="0" indent="0">
              <a:buNone/>
            </a:pPr>
            <a:r>
              <a:rPr lang="en-GB" dirty="0"/>
              <a:t>	return a + b – max(a, b);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51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E46D0E-2AF5-465D-AD87-215F83EC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of 4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910C7-5D0C-4A08-B6F1-55D9F2F9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return a&gt;</a:t>
            </a:r>
            <a:r>
              <a:rPr lang="en-GB" dirty="0" err="1"/>
              <a:t>b?a:b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max4(int a, int b, int c, int d) {</a:t>
            </a:r>
          </a:p>
          <a:p>
            <a:pPr marL="0" indent="0">
              <a:buNone/>
            </a:pPr>
            <a:r>
              <a:rPr lang="en-GB" dirty="0"/>
              <a:t>	return max(max(</a:t>
            </a:r>
            <a:r>
              <a:rPr lang="en-GB" dirty="0" err="1"/>
              <a:t>a,b</a:t>
            </a:r>
            <a:r>
              <a:rPr lang="en-GB" dirty="0"/>
              <a:t>), max(c, d));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a, b, c, d, m;</a:t>
            </a:r>
          </a:p>
          <a:p>
            <a:pPr marL="0" indent="0">
              <a:buNone/>
            </a:pPr>
            <a:r>
              <a:rPr lang="en-GB" dirty="0"/>
              <a:t>	m = max4( a, b, c, d);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303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3D3-CCF0-4D03-9AE7-07CC54B3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558D-1CB2-466D-B4DA-38B27C90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max(</a:t>
            </a:r>
            <a:r>
              <a:rPr lang="en-GB" dirty="0" err="1"/>
              <a:t>a,b</a:t>
            </a:r>
            <a:r>
              <a:rPr lang="en-GB" dirty="0"/>
              <a:t>)			int max(</a:t>
            </a:r>
            <a:r>
              <a:rPr lang="en-GB" dirty="0" err="1"/>
              <a:t>c,d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int max(</a:t>
            </a:r>
            <a:r>
              <a:rPr lang="en-GB" dirty="0" err="1"/>
              <a:t>a,d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      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6BFC54-25A6-41FF-B8EF-FE3B21C1D749}"/>
              </a:ext>
            </a:extLst>
          </p:cNvPr>
          <p:cNvCxnSpPr/>
          <p:nvPr/>
        </p:nvCxnSpPr>
        <p:spPr>
          <a:xfrm>
            <a:off x="1791222" y="2292263"/>
            <a:ext cx="914400" cy="57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B9E8FF-3909-4975-BAEC-353F15611F88}"/>
              </a:ext>
            </a:extLst>
          </p:cNvPr>
          <p:cNvCxnSpPr/>
          <p:nvPr/>
        </p:nvCxnSpPr>
        <p:spPr>
          <a:xfrm flipH="1">
            <a:off x="4058433" y="2242159"/>
            <a:ext cx="839244" cy="66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EC484-E91E-4F52-9EDA-01E7DA27DD74}"/>
              </a:ext>
            </a:extLst>
          </p:cNvPr>
          <p:cNvCxnSpPr/>
          <p:nvPr/>
        </p:nvCxnSpPr>
        <p:spPr>
          <a:xfrm>
            <a:off x="3281819" y="3281819"/>
            <a:ext cx="0" cy="115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1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CDD9-D440-4894-9105-136B6D33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to swap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2A23-99BA-4E09-9755-405EB4F20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pPr marL="0" indent="0">
              <a:buNone/>
            </a:pPr>
            <a:r>
              <a:rPr lang="en-GB" sz="2400" dirty="0"/>
              <a:t>void swap(int a, int b) {	</a:t>
            </a:r>
          </a:p>
          <a:p>
            <a:pPr marL="0" indent="0">
              <a:buNone/>
            </a:pPr>
            <a:r>
              <a:rPr lang="en-GB" sz="2400" dirty="0"/>
              <a:t>	int temp = a;	</a:t>
            </a:r>
          </a:p>
          <a:p>
            <a:pPr marL="0" indent="0">
              <a:buNone/>
            </a:pPr>
            <a:r>
              <a:rPr lang="en-GB" sz="2400" dirty="0"/>
              <a:t>	a = b;	</a:t>
            </a:r>
          </a:p>
          <a:p>
            <a:pPr marL="0" indent="0">
              <a:buNone/>
            </a:pPr>
            <a:r>
              <a:rPr lang="en-GB" sz="2400" dirty="0"/>
              <a:t>	b = temp;	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printf</a:t>
            </a:r>
            <a:r>
              <a:rPr lang="en-GB" sz="2400" dirty="0"/>
              <a:t>("Value in function swap, a=%d, b=%d\n", a, b);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492C2-F7DE-4501-979F-7C8C1A0B4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void main() {	</a:t>
            </a:r>
          </a:p>
          <a:p>
            <a:pPr marL="0" indent="0">
              <a:buNone/>
            </a:pPr>
            <a:r>
              <a:rPr lang="en-GB" sz="2400" dirty="0"/>
              <a:t>	int a=5, b=6;	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printf</a:t>
            </a:r>
            <a:r>
              <a:rPr lang="en-GB" sz="2400" dirty="0"/>
              <a:t>("Value before swap, a=%d, b=%d\n", a, b); 	</a:t>
            </a:r>
          </a:p>
          <a:p>
            <a:pPr marL="0" indent="0">
              <a:buNone/>
            </a:pPr>
            <a:r>
              <a:rPr lang="en-GB" sz="2400" dirty="0"/>
              <a:t>	swap(a, b);	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printf</a:t>
            </a:r>
            <a:r>
              <a:rPr lang="en-GB" sz="2400" dirty="0"/>
              <a:t>("Value after swap, a=%d, b=%d\n", a, b);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656EE-5ABE-4680-8E95-6D5BD2882A7E}"/>
              </a:ext>
            </a:extLst>
          </p:cNvPr>
          <p:cNvSpPr txBox="1"/>
          <p:nvPr/>
        </p:nvSpPr>
        <p:spPr>
          <a:xfrm>
            <a:off x="838200" y="5558118"/>
            <a:ext cx="4341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Does this code swap the values inside main?</a:t>
            </a:r>
          </a:p>
          <a:p>
            <a:r>
              <a:rPr lang="en-GB" dirty="0"/>
              <a:t>If not, how to do it then?</a:t>
            </a:r>
          </a:p>
        </p:txBody>
      </p:sp>
    </p:spTree>
    <p:extLst>
      <p:ext uri="{BB962C8B-B14F-4D97-AF65-F5344CB8AC3E}">
        <p14:creationId xmlns:p14="http://schemas.microsoft.com/office/powerpoint/2010/main" val="303775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1232</Words>
  <Application>Microsoft Office PowerPoint</Application>
  <PresentationFormat>Widescreen</PresentationFormat>
  <Paragraphs>216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Functions</vt:lpstr>
      <vt:lpstr>Function Prototype</vt:lpstr>
      <vt:lpstr>Solution</vt:lpstr>
      <vt:lpstr>Syntax</vt:lpstr>
      <vt:lpstr>Nested Function Calls</vt:lpstr>
      <vt:lpstr>Example</vt:lpstr>
      <vt:lpstr>Maximum of 4 numbers</vt:lpstr>
      <vt:lpstr>Execution</vt:lpstr>
      <vt:lpstr>Function to swap two numbers</vt:lpstr>
      <vt:lpstr>Call-by-Reference Parameters</vt:lpstr>
      <vt:lpstr>Function to swap two numbers</vt:lpstr>
      <vt:lpstr>PowerPoint Presentation</vt:lpstr>
      <vt:lpstr>Execution of a function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Nachiket</dc:creator>
  <cp:lastModifiedBy>Nachiket</cp:lastModifiedBy>
  <cp:revision>94</cp:revision>
  <dcterms:created xsi:type="dcterms:W3CDTF">2022-01-25T05:29:38Z</dcterms:created>
  <dcterms:modified xsi:type="dcterms:W3CDTF">2022-02-14T05:50:48Z</dcterms:modified>
</cp:coreProperties>
</file>