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2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B96E9D-D859-4117-91C2-3AECC48BC5D3}">
  <a:tblStyle styleId="{06B96E9D-D859-4117-91C2-3AECC48BC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3ff5983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3ff5983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3ff598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3ff598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b3ff598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b3ff598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b3ff5983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b3ff5983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3ff5983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3ff5983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b3ff5983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b3ff5983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3ff5983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3ff5983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b3ff5983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b3ff5983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b3ff598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b3ff598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3ff598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b3ff598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a278ccec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a278ccec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b3ff5983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b3ff5983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b3ff5983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b3ff5983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b3ff5983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b3ff5983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b3ff5983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b3ff5983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b3ff5983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b3ff5983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b3ff5983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b3ff5983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b3ff5983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b3ff5983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a032e064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a032e064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a278ccec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a278ccec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a278ccec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a278ccec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a278ccec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a278ccec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3ff598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3ff598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b3ff59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b3ff59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b3ff598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b3ff598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3ff5983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3ff5983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and Output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Nachiket Tapas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number of operands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Unary operator (single operand)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operator (two operands)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Ternary operator (three operands)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operators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and decrement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operators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2595563" y="1581225"/>
          <a:ext cx="3952875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8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 or unary plus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 or unary minus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Modulo division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Unary Operators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that take only one argument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-no1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/ Operator: for integers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both operand of / are of type integer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integer part of the division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of type integer (floor value of the actual result)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9/2 gives output 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1/2 gives output 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/ Operator: for float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either or both operand of / are of type float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same as real division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of type float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9/2 gives output 4.5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1/2 gives output 0.5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% Operator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remainder operator or % operator returns integer remainder of the division.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Both operands must be integer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4%2 gives output 0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31%3 gives output 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/ and Remainder %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operand cannot be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else run time error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will be the output of the following?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8/-3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8%-3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</a:t>
            </a:r>
            <a:endParaRPr/>
          </a:p>
        </p:txBody>
      </p:sp>
      <p:graphicFrame>
        <p:nvGraphicFramePr>
          <p:cNvPr id="196" name="Google Shape;196;p30"/>
          <p:cNvGraphicFramePr/>
          <p:nvPr/>
        </p:nvGraphicFramePr>
        <p:xfrm>
          <a:off x="2595563" y="1581225"/>
          <a:ext cx="3952875" cy="237726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8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less than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 less than</a:t>
                      </a:r>
                      <a:r>
                        <a:rPr lang="en"/>
                        <a:t> or equal 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greater than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greater than or equal 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equal 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not equal 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 (contd.)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result of the expression is always TRUE (1 or non-zero) or FALSE (0).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#include&lt;stdio.h&gt;</a:t>
            </a:r>
            <a:endParaRPr sz="2284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void main() {</a:t>
            </a:r>
            <a:endParaRPr sz="2284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         printf("%d", 8 &lt;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&lt;=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&gt;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&gt;=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==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!= 3);</a:t>
            </a:r>
            <a:endParaRPr sz="2284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}</a:t>
            </a:r>
            <a:endParaRPr sz="1884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I/O Functions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printf </a:t>
            </a:r>
            <a:r>
              <a:rPr lang="en"/>
              <a:t>function is used to display results to the user (output)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scanf </a:t>
            </a:r>
            <a:r>
              <a:rPr lang="en"/>
              <a:t>function is used to read data from the user (input)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2595563" y="1581225"/>
          <a:ext cx="3952875" cy="118863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8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 AND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 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 NOT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2572050" y="2973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result of the expression is always TRUE or FALSE.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</a:t>
            </a:r>
            <a:endParaRPr/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879025" y="1619250"/>
          <a:ext cx="1695350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&amp;&amp; 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7" name="Google Shape;217;p33"/>
          <p:cNvGraphicFramePr/>
          <p:nvPr/>
        </p:nvGraphicFramePr>
        <p:xfrm>
          <a:off x="3774625" y="1619250"/>
          <a:ext cx="1695350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|| 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8" name="Google Shape;218;p33"/>
          <p:cNvGraphicFramePr/>
          <p:nvPr/>
        </p:nvGraphicFramePr>
        <p:xfrm>
          <a:off x="6670225" y="1619250"/>
          <a:ext cx="1312500" cy="118863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Chain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|| B || C || D || …. ||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 check till true is found.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&amp;&amp; B &amp;&amp; C &amp;&amp; D &amp;&amp; …. &amp;&amp;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 check till the end.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and Decrement Operators</a:t>
            </a:r>
            <a:endParaRPr/>
          </a:p>
        </p:txBody>
      </p:sp>
      <p:graphicFrame>
        <p:nvGraphicFramePr>
          <p:cNvPr id="230" name="Google Shape;230;p35"/>
          <p:cNvGraphicFramePr/>
          <p:nvPr/>
        </p:nvGraphicFramePr>
        <p:xfrm>
          <a:off x="2595563" y="1581225"/>
          <a:ext cx="3952875" cy="158484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1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Pre-increment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++A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Post-increment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A++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Pre-decrement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Post-decrement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A--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#include&lt;stdio.h&gt;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void main()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int a = 2;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printf(“%d”, a++);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printf(“%d”, ++a);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printf(“%d”, a--);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printf(“%d”, --a);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}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about the following program?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#include&lt;stdio.h&gt;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void main()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int a = 2;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	a++;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printf(“%d”, a);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	++a;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	printf(“%d”, a);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graphicFrame>
        <p:nvGraphicFramePr>
          <p:cNvPr id="243" name="Google Shape;243;p37"/>
          <p:cNvGraphicFramePr/>
          <p:nvPr/>
        </p:nvGraphicFramePr>
        <p:xfrm>
          <a:off x="2595563" y="1581225"/>
          <a:ext cx="3952875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1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+ 1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+=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- 1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-=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*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*= 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/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/= 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%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 %= 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Google Shape;244;p37"/>
          <p:cNvSpPr txBox="1"/>
          <p:nvPr/>
        </p:nvSpPr>
        <p:spPr>
          <a:xfrm>
            <a:off x="1273625" y="4147450"/>
            <a:ext cx="470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advantage of assignment operators: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Reduced code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Evaluated only once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Exception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= 5;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 = A++ + 5;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O/P: 10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DF95-699C-44C8-B1E0-2BFA9C8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Conditional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D7ED3-6BB1-4EEF-8B4F-6F869E318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Ternary operator</a:t>
            </a:r>
          </a:p>
          <a:p>
            <a:pPr marL="114300" indent="0">
              <a:buNone/>
            </a:pPr>
            <a:r>
              <a:rPr lang="en-GB" dirty="0"/>
              <a:t>exp1 ? exp2 : exp3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If exp1 evaluates to true, exp2 is executed. Else exp3 is executed.</a:t>
            </a:r>
          </a:p>
        </p:txBody>
      </p:sp>
    </p:spTree>
    <p:extLst>
      <p:ext uri="{BB962C8B-B14F-4D97-AF65-F5344CB8AC3E}">
        <p14:creationId xmlns:p14="http://schemas.microsoft.com/office/powerpoint/2010/main" val="71485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7150-55E5-4EAD-BD1D-E98E2C54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Bitwise Operators</a:t>
            </a:r>
          </a:p>
        </p:txBody>
      </p:sp>
      <p:graphicFrame>
        <p:nvGraphicFramePr>
          <p:cNvPr id="4" name="Google Shape;243;p37">
            <a:extLst>
              <a:ext uri="{FF2B5EF4-FFF2-40B4-BE49-F238E27FC236}">
                <a16:creationId xmlns:a16="http://schemas.microsoft.com/office/drawing/2014/main" id="{4CE48E1D-220D-47DB-AE9D-7166C8770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177107"/>
              </p:ext>
            </p:extLst>
          </p:nvPr>
        </p:nvGraphicFramePr>
        <p:xfrm>
          <a:off x="2595563" y="1581225"/>
          <a:ext cx="3952875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1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&amp;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Bitwise AND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|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Bitwise OR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^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Bitwise XOR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&lt;&lt;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Shift Left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&gt;&gt;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Shift Right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0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AF9-3B2F-49E3-AC5E-EAE2C928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4FE9-0966-48DF-979C-F02254A37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114300" indent="0">
              <a:buNone/>
            </a:pPr>
            <a:r>
              <a:rPr lang="en-GB" dirty="0"/>
              <a:t>int main() {    </a:t>
            </a:r>
          </a:p>
          <a:p>
            <a:pPr marL="114300" indent="0">
              <a:buNone/>
            </a:pPr>
            <a:r>
              <a:rPr lang="en-GB" dirty="0"/>
              <a:t>	int a = 5, b = 9;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</a:t>
            </a:r>
            <a:r>
              <a:rPr lang="en-GB" dirty="0" err="1"/>
              <a:t>a&amp;b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</a:t>
            </a:r>
            <a:r>
              <a:rPr lang="en-GB" dirty="0" err="1"/>
              <a:t>a|b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</a:t>
            </a:r>
            <a:r>
              <a:rPr lang="en-GB" dirty="0" err="1"/>
              <a:t>a^b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a&lt;&lt;1);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a&gt;&gt;1);    </a:t>
            </a:r>
          </a:p>
          <a:p>
            <a:pPr marL="114300" indent="0">
              <a:buNone/>
            </a:pPr>
            <a:r>
              <a:rPr lang="en-GB" dirty="0"/>
              <a:t>	return 0;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4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function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printf(“The sum of %d and %d is: %d”, no1, no2, sum);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format marker is printed one character at a time till a % is encountered.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% is encountered, then the argument marker is used one value at a time.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string terminates at ”.</a:t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1053200" y="1616525"/>
            <a:ext cx="310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69" name="Google Shape;69;p15"/>
          <p:cNvCxnSpPr/>
          <p:nvPr/>
        </p:nvCxnSpPr>
        <p:spPr>
          <a:xfrm>
            <a:off x="4367900" y="1616525"/>
            <a:ext cx="134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70" name="Google Shape;70;p15"/>
          <p:cNvSpPr txBox="1"/>
          <p:nvPr/>
        </p:nvSpPr>
        <p:spPr>
          <a:xfrm>
            <a:off x="1877775" y="1730850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marker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468575" y="1730850"/>
            <a:ext cx="168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marker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for printf function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draw the flowchart for printf function?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all things you need to consider?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06863" y="195285"/>
            <a:ext cx="1755300" cy="52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506863" y="4573785"/>
            <a:ext cx="1755300" cy="52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cxnSp>
        <p:nvCxnSpPr>
          <p:cNvPr id="84" name="Google Shape;84;p17"/>
          <p:cNvCxnSpPr>
            <a:stCxn id="82" idx="4"/>
            <a:endCxn id="85" idx="0"/>
          </p:cNvCxnSpPr>
          <p:nvPr/>
        </p:nvCxnSpPr>
        <p:spPr>
          <a:xfrm>
            <a:off x="1384513" y="717885"/>
            <a:ext cx="0" cy="39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6" name="Google Shape;86;p17"/>
          <p:cNvSpPr/>
          <p:nvPr/>
        </p:nvSpPr>
        <p:spPr>
          <a:xfrm>
            <a:off x="197638" y="2875735"/>
            <a:ext cx="2355300" cy="1610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character present in format marker at position I a ”?</a:t>
            </a:r>
            <a:endParaRPr/>
          </a:p>
        </p:txBody>
      </p:sp>
      <p:cxnSp>
        <p:nvCxnSpPr>
          <p:cNvPr id="87" name="Google Shape;87;p17"/>
          <p:cNvCxnSpPr>
            <a:stCxn id="85" idx="4"/>
          </p:cNvCxnSpPr>
          <p:nvPr/>
        </p:nvCxnSpPr>
        <p:spPr>
          <a:xfrm>
            <a:off x="1384513" y="1632360"/>
            <a:ext cx="4200" cy="39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8" name="Google Shape;88;p17"/>
          <p:cNvSpPr/>
          <p:nvPr/>
        </p:nvSpPr>
        <p:spPr>
          <a:xfrm>
            <a:off x="1023388" y="2024235"/>
            <a:ext cx="703800" cy="39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= 1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3913" y="1109760"/>
            <a:ext cx="2641200" cy="522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Read the format marker and argument marker</a:t>
            </a:r>
            <a:endParaRPr/>
          </a:p>
        </p:txBody>
      </p:sp>
      <p:cxnSp>
        <p:nvCxnSpPr>
          <p:cNvPr id="89" name="Google Shape;89;p17"/>
          <p:cNvCxnSpPr>
            <a:stCxn id="88" idx="2"/>
            <a:endCxn id="86" idx="0"/>
          </p:cNvCxnSpPr>
          <p:nvPr/>
        </p:nvCxnSpPr>
        <p:spPr>
          <a:xfrm>
            <a:off x="1375288" y="2416035"/>
            <a:ext cx="0" cy="45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" name="Google Shape;90;p17"/>
          <p:cNvCxnSpPr>
            <a:endCxn id="83" idx="2"/>
          </p:cNvCxnSpPr>
          <p:nvPr/>
        </p:nvCxnSpPr>
        <p:spPr>
          <a:xfrm rot="-5400000" flipH="1">
            <a:off x="-224987" y="4103235"/>
            <a:ext cx="1154400" cy="3093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2598688" y="256484"/>
            <a:ext cx="4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550438" y="284935"/>
            <a:ext cx="2355300" cy="16101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character present at position I a ‘%’?</a:t>
            </a:r>
            <a:endParaRPr/>
          </a:p>
        </p:txBody>
      </p:sp>
      <p:cxnSp>
        <p:nvCxnSpPr>
          <p:cNvPr id="93" name="Google Shape;93;p17"/>
          <p:cNvCxnSpPr>
            <a:stCxn id="86" idx="3"/>
            <a:endCxn id="92" idx="0"/>
          </p:cNvCxnSpPr>
          <p:nvPr/>
        </p:nvCxnSpPr>
        <p:spPr>
          <a:xfrm rot="10800000" flipH="1">
            <a:off x="2552938" y="285085"/>
            <a:ext cx="2175300" cy="3395700"/>
          </a:xfrm>
          <a:prstGeom prst="bentConnector4">
            <a:avLst>
              <a:gd name="adj1" fmla="val 22931"/>
              <a:gd name="adj2" fmla="val 10701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" name="Google Shape;94;p17"/>
          <p:cNvSpPr txBox="1"/>
          <p:nvPr/>
        </p:nvSpPr>
        <p:spPr>
          <a:xfrm>
            <a:off x="250738" y="4173585"/>
            <a:ext cx="5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340513" y="2328960"/>
            <a:ext cx="1755300" cy="522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character at position I</a:t>
            </a:r>
            <a:endParaRPr/>
          </a:p>
        </p:txBody>
      </p:sp>
      <p:cxnSp>
        <p:nvCxnSpPr>
          <p:cNvPr id="96" name="Google Shape;96;p17"/>
          <p:cNvCxnSpPr>
            <a:stCxn id="92" idx="1"/>
            <a:endCxn id="95" idx="0"/>
          </p:cNvCxnSpPr>
          <p:nvPr/>
        </p:nvCxnSpPr>
        <p:spPr>
          <a:xfrm>
            <a:off x="3550438" y="1089985"/>
            <a:ext cx="667800" cy="1239000"/>
          </a:xfrm>
          <a:prstGeom prst="bentConnector4">
            <a:avLst>
              <a:gd name="adj1" fmla="val -35658"/>
              <a:gd name="adj2" fmla="val 8248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7" name="Google Shape;97;p17"/>
          <p:cNvSpPr txBox="1"/>
          <p:nvPr/>
        </p:nvSpPr>
        <p:spPr>
          <a:xfrm>
            <a:off x="3513513" y="1799635"/>
            <a:ext cx="4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455438" y="1732735"/>
            <a:ext cx="2747400" cy="1948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data type of argument marker match with character following ‘%’?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407313" y="3700560"/>
            <a:ext cx="1755300" cy="522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Error Message</a:t>
            </a:r>
            <a:endParaRPr/>
          </a:p>
        </p:txBody>
      </p:sp>
      <p:cxnSp>
        <p:nvCxnSpPr>
          <p:cNvPr id="100" name="Google Shape;100;p17"/>
          <p:cNvCxnSpPr>
            <a:stCxn id="98" idx="1"/>
            <a:endCxn id="99" idx="0"/>
          </p:cNvCxnSpPr>
          <p:nvPr/>
        </p:nvCxnSpPr>
        <p:spPr>
          <a:xfrm flipH="1">
            <a:off x="5285038" y="2706835"/>
            <a:ext cx="170400" cy="9936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" name="Google Shape;101;p17"/>
          <p:cNvCxnSpPr>
            <a:stCxn id="92" idx="3"/>
            <a:endCxn id="98" idx="0"/>
          </p:cNvCxnSpPr>
          <p:nvPr/>
        </p:nvCxnSpPr>
        <p:spPr>
          <a:xfrm>
            <a:off x="5905738" y="1089984"/>
            <a:ext cx="923400" cy="6429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2" name="Google Shape;102;p17"/>
          <p:cNvSpPr txBox="1"/>
          <p:nvPr/>
        </p:nvSpPr>
        <p:spPr>
          <a:xfrm>
            <a:off x="6011988" y="732834"/>
            <a:ext cx="5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808913" y="3095035"/>
            <a:ext cx="43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104" name="Google Shape;104;p17"/>
          <p:cNvCxnSpPr>
            <a:stCxn id="99" idx="4"/>
            <a:endCxn id="83" idx="6"/>
          </p:cNvCxnSpPr>
          <p:nvPr/>
        </p:nvCxnSpPr>
        <p:spPr>
          <a:xfrm rot="5400000">
            <a:off x="3467563" y="3017760"/>
            <a:ext cx="612000" cy="30228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5" name="Google Shape;105;p17"/>
          <p:cNvSpPr/>
          <p:nvPr/>
        </p:nvSpPr>
        <p:spPr>
          <a:xfrm>
            <a:off x="3537988" y="3243435"/>
            <a:ext cx="869400" cy="39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= I + 1</a:t>
            </a:r>
            <a:endParaRPr/>
          </a:p>
        </p:txBody>
      </p:sp>
      <p:cxnSp>
        <p:nvCxnSpPr>
          <p:cNvPr id="106" name="Google Shape;106;p17"/>
          <p:cNvCxnSpPr>
            <a:stCxn id="95" idx="4"/>
            <a:endCxn id="105" idx="0"/>
          </p:cNvCxnSpPr>
          <p:nvPr/>
        </p:nvCxnSpPr>
        <p:spPr>
          <a:xfrm rot="5400000">
            <a:off x="3899563" y="2924760"/>
            <a:ext cx="391800" cy="2454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7" name="Google Shape;107;p17"/>
          <p:cNvCxnSpPr>
            <a:stCxn id="105" idx="2"/>
            <a:endCxn id="86" idx="0"/>
          </p:cNvCxnSpPr>
          <p:nvPr/>
        </p:nvCxnSpPr>
        <p:spPr>
          <a:xfrm rot="5400000" flipH="1">
            <a:off x="2294188" y="1956735"/>
            <a:ext cx="759600" cy="2597400"/>
          </a:xfrm>
          <a:prstGeom prst="bentConnector5">
            <a:avLst>
              <a:gd name="adj1" fmla="val -31349"/>
              <a:gd name="adj2" fmla="val 30258"/>
              <a:gd name="adj3" fmla="val 13133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8" name="Google Shape;108;p17"/>
          <p:cNvSpPr/>
          <p:nvPr/>
        </p:nvSpPr>
        <p:spPr>
          <a:xfrm>
            <a:off x="7150513" y="4241446"/>
            <a:ext cx="1755300" cy="522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 variable value</a:t>
            </a:r>
            <a:endParaRPr/>
          </a:p>
        </p:txBody>
      </p:sp>
      <p:cxnSp>
        <p:nvCxnSpPr>
          <p:cNvPr id="109" name="Google Shape;109;p17"/>
          <p:cNvCxnSpPr>
            <a:stCxn id="98" idx="3"/>
            <a:endCxn id="108" idx="1"/>
          </p:cNvCxnSpPr>
          <p:nvPr/>
        </p:nvCxnSpPr>
        <p:spPr>
          <a:xfrm flipH="1">
            <a:off x="8093638" y="2706835"/>
            <a:ext cx="109200" cy="1534500"/>
          </a:xfrm>
          <a:prstGeom prst="bentConnector4">
            <a:avLst>
              <a:gd name="adj1" fmla="val -218063"/>
              <a:gd name="adj2" fmla="val 8174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" name="Google Shape;110;p17"/>
          <p:cNvCxnSpPr>
            <a:stCxn id="111" idx="1"/>
            <a:endCxn id="86" idx="0"/>
          </p:cNvCxnSpPr>
          <p:nvPr/>
        </p:nvCxnSpPr>
        <p:spPr>
          <a:xfrm rot="10800000">
            <a:off x="1375288" y="2875635"/>
            <a:ext cx="4220100" cy="1630500"/>
          </a:xfrm>
          <a:prstGeom prst="bentConnector4">
            <a:avLst>
              <a:gd name="adj1" fmla="val 65591"/>
              <a:gd name="adj2" fmla="val 1212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2" name="Google Shape;112;p17"/>
          <p:cNvSpPr txBox="1"/>
          <p:nvPr/>
        </p:nvSpPr>
        <p:spPr>
          <a:xfrm>
            <a:off x="8526588" y="3171235"/>
            <a:ext cx="52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595388" y="4310235"/>
            <a:ext cx="869400" cy="39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= I + 2</a:t>
            </a:r>
            <a:endParaRPr/>
          </a:p>
        </p:txBody>
      </p:sp>
      <p:cxnSp>
        <p:nvCxnSpPr>
          <p:cNvPr id="113" name="Google Shape;113;p17"/>
          <p:cNvCxnSpPr>
            <a:stCxn id="108" idx="5"/>
            <a:endCxn id="111" idx="3"/>
          </p:cNvCxnSpPr>
          <p:nvPr/>
        </p:nvCxnSpPr>
        <p:spPr>
          <a:xfrm flipH="1">
            <a:off x="6464938" y="4502746"/>
            <a:ext cx="7509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p17"/>
          <p:cNvSpPr txBox="1"/>
          <p:nvPr/>
        </p:nvSpPr>
        <p:spPr>
          <a:xfrm>
            <a:off x="6890650" y="87075"/>
            <a:ext cx="470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rollNo = 1234;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printf(“Hello: %d”, rollNo);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 function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scanf(“%d”, &amp;no2);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&amp; is called address-of operator.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 scanf is an input function, the value from the user should be stored in memory location.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address-of operator is used to give address of the memory location.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no1;					float length;					char gender;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scanf(“%d”, &amp;no1);			scanf(“%f”, &amp;length);				scanf(“%c”, &amp;gender);</a:t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 rot="10800000" flipH="1">
            <a:off x="857250" y="1604225"/>
            <a:ext cx="5565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2" name="Google Shape;122;p18"/>
          <p:cNvCxnSpPr/>
          <p:nvPr/>
        </p:nvCxnSpPr>
        <p:spPr>
          <a:xfrm rot="10800000" flipH="1">
            <a:off x="1531200" y="1608275"/>
            <a:ext cx="4038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20525" y="1670950"/>
            <a:ext cx="13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marker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600600" y="1670950"/>
            <a:ext cx="168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marker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 function (contd.)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be the output of the following code?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#include&lt;stdio.h&gt;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void main()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int no1, no2;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printf("\n Enter two numbers:\n");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scanf("%d, %d", &amp;no1, &amp;no2);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printf("Two numbers are:%d and %d", no1, no2);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11700" y="4629125"/>
            <a:ext cx="531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Depends on what input you have given. Format is important.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to code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to read the side of a square and displays the area along with the side.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to read the length and width of a rectangle and displays the area along with the side.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to read the price of an item in decimal form (like 15.95) and print the output in paise (1595 paise).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that requests two float type numbers from the user and then divides the first number by the second and displays the result along with the numbers.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a program to read the radius of a circle and displays the area along with the radius.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and Expressions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1251</Words>
  <Application>Microsoft Office PowerPoint</Application>
  <PresentationFormat>On-screen Show (16:9)</PresentationFormat>
  <Paragraphs>270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Input and Output</vt:lpstr>
      <vt:lpstr>I/O Functions</vt:lpstr>
      <vt:lpstr>Printf function</vt:lpstr>
      <vt:lpstr>Flowchart for printf function</vt:lpstr>
      <vt:lpstr>PowerPoint Presentation</vt:lpstr>
      <vt:lpstr>Scanf function</vt:lpstr>
      <vt:lpstr>Scanf function (contd.)</vt:lpstr>
      <vt:lpstr>Programs to code</vt:lpstr>
      <vt:lpstr>Operators and Expressions</vt:lpstr>
      <vt:lpstr>Based on number of operands</vt:lpstr>
      <vt:lpstr>Types of operators</vt:lpstr>
      <vt:lpstr>Arithmetic Operators</vt:lpstr>
      <vt:lpstr>Unary Operators</vt:lpstr>
      <vt:lpstr>The / Operator: for integers</vt:lpstr>
      <vt:lpstr>The / Operator: for float</vt:lpstr>
      <vt:lpstr>The % Operator</vt:lpstr>
      <vt:lpstr>Division / and Remainder %</vt:lpstr>
      <vt:lpstr>Relational Operators</vt:lpstr>
      <vt:lpstr>Relational Operators (contd.)</vt:lpstr>
      <vt:lpstr>Logical Operators</vt:lpstr>
      <vt:lpstr>Truth Table</vt:lpstr>
      <vt:lpstr>Operator Chain</vt:lpstr>
      <vt:lpstr>Increment and Decrement Operators</vt:lpstr>
      <vt:lpstr>Program</vt:lpstr>
      <vt:lpstr>Assignment Operators</vt:lpstr>
      <vt:lpstr>Exception</vt:lpstr>
      <vt:lpstr>Conditional Operators</vt:lpstr>
      <vt:lpstr>Bitwise Operators</vt:lpstr>
      <vt:lpstr>Example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</dc:title>
  <cp:lastModifiedBy>Nachiket</cp:lastModifiedBy>
  <cp:revision>3</cp:revision>
  <dcterms:modified xsi:type="dcterms:W3CDTF">2022-01-04T08:46:39Z</dcterms:modified>
</cp:coreProperties>
</file>