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99" r:id="rId3"/>
    <p:sldId id="300" r:id="rId4"/>
    <p:sldId id="301" r:id="rId5"/>
    <p:sldId id="302" r:id="rId6"/>
    <p:sldId id="303" r:id="rId7"/>
    <p:sldId id="266" r:id="rId8"/>
    <p:sldId id="284" r:id="rId9"/>
    <p:sldId id="285" r:id="rId10"/>
    <p:sldId id="286" r:id="rId11"/>
    <p:sldId id="293" r:id="rId12"/>
    <p:sldId id="294" r:id="rId13"/>
    <p:sldId id="290" r:id="rId14"/>
    <p:sldId id="291" r:id="rId15"/>
    <p:sldId id="298" r:id="rId16"/>
    <p:sldId id="295" r:id="rId17"/>
    <p:sldId id="296" r:id="rId18"/>
    <p:sldId id="297" r:id="rId19"/>
    <p:sldId id="292" r:id="rId20"/>
    <p:sldId id="304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B96E9D-D859-4117-91C2-3AECC48BC5D3}">
  <a:tblStyle styleId="{06B96E9D-D859-4117-91C2-3AECC48BC5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b3ff5983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b3ff5983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22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Operators and Expressions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Nachiket Tapas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43E80-2A64-4CEA-9F0F-7327CCE02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Special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D541F-3AE0-4044-808E-D066D8ECF2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comma operator</a:t>
            </a:r>
          </a:p>
          <a:p>
            <a:pPr lvl="1"/>
            <a:r>
              <a:rPr lang="en-GB" dirty="0"/>
              <a:t>value = (x=5, y=7, </a:t>
            </a:r>
            <a:r>
              <a:rPr lang="en-GB" dirty="0" err="1"/>
              <a:t>x+y</a:t>
            </a:r>
            <a:r>
              <a:rPr lang="en-GB" dirty="0"/>
              <a:t>);</a:t>
            </a:r>
          </a:p>
          <a:p>
            <a:pPr lvl="1"/>
            <a:r>
              <a:rPr lang="en-GB" dirty="0" err="1"/>
              <a:t>printf</a:t>
            </a:r>
            <a:r>
              <a:rPr lang="en-GB" dirty="0"/>
              <a:t>(“%d”, value);</a:t>
            </a:r>
          </a:p>
          <a:p>
            <a:pPr lvl="1"/>
            <a:endParaRPr lang="en-GB" dirty="0"/>
          </a:p>
          <a:p>
            <a:r>
              <a:rPr lang="en-GB" dirty="0" err="1"/>
              <a:t>sizeof</a:t>
            </a:r>
            <a:r>
              <a:rPr lang="en-GB" dirty="0"/>
              <a:t>()</a:t>
            </a:r>
          </a:p>
          <a:p>
            <a:pPr lvl="1"/>
            <a:r>
              <a:rPr lang="en-GB" dirty="0" err="1"/>
              <a:t>printf</a:t>
            </a:r>
            <a:r>
              <a:rPr lang="en-GB" dirty="0"/>
              <a:t>(“%d”, </a:t>
            </a:r>
            <a:r>
              <a:rPr lang="en-GB" dirty="0" err="1"/>
              <a:t>sizeof</a:t>
            </a:r>
            <a:r>
              <a:rPr lang="en-GB" dirty="0"/>
              <a:t>(int));</a:t>
            </a:r>
          </a:p>
        </p:txBody>
      </p:sp>
    </p:spTree>
    <p:extLst>
      <p:ext uri="{BB962C8B-B14F-4D97-AF65-F5344CB8AC3E}">
        <p14:creationId xmlns:p14="http://schemas.microsoft.com/office/powerpoint/2010/main" val="4088345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B37A9-0F7D-4DF1-A760-636703C1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is the result?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62C09-43C7-4614-B99B-D93B5849F0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-apple-system"/>
              </a:rPr>
              <a:t>[ 7 + 8 { 4 × ( 6 + 4 × 3 ) × 4}]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1194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0CD3C-DAC5-46BF-BD8D-E3D38B86F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about this?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CB7DA-2F2F-4F17-A213-34ECEF174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-apple-system"/>
              </a:rPr>
              <a:t>45 + 3 { 34 – 18 – 14 } ÷ 3 [ 17 + 3 × 4 – ( 2 × 7 ) ]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2835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A30A-9D58-4CE7-94A7-3EA78647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Operator Precedence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DF49A6E-A75E-40AC-A17D-659ABA7671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977858"/>
              </p:ext>
            </p:extLst>
          </p:nvPr>
        </p:nvGraphicFramePr>
        <p:xfrm>
          <a:off x="1033463" y="1395413"/>
          <a:ext cx="7077075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Bitmap Image" r:id="rId3" imgW="7077240" imgH="2352600" progId="Paint.Picture">
                  <p:embed/>
                </p:oleObj>
              </mc:Choice>
              <mc:Fallback>
                <p:oleObj name="Bitmap Image" r:id="rId3" imgW="7077240" imgH="2352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3463" y="1395413"/>
                        <a:ext cx="7077075" cy="235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3536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24141-C231-4257-8CFB-D9A7AE0D0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Operator Precedence in 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3258F-62FB-4152-8012-5E8EBB738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459" y="0"/>
            <a:ext cx="467657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41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83F0-0780-4D36-9890-62E195038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When to use associativity?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DFCA7-50E8-460A-A468-AB3720FF42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We only use associativity when we have two or more operators that have the same precedence in an expression.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point to note here is that associativity is not applicable when we are defining the order of evaluation of operands with different levels of precedence.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1835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5FCE-5ABA-4846-9376-0DB82546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979817-AE20-466D-A7A6-47569EA98C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34880"/>
              </p:ext>
            </p:extLst>
          </p:nvPr>
        </p:nvGraphicFramePr>
        <p:xfrm>
          <a:off x="1524000" y="1087625"/>
          <a:ext cx="6096000" cy="377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Bitmap Image" r:id="rId3" imgW="14611320" imgH="9048600" progId="Paint.Picture">
                  <p:embed/>
                </p:oleObj>
              </mc:Choice>
              <mc:Fallback>
                <p:oleObj name="Bitmap Image" r:id="rId3" imgW="14611320" imgH="9048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1087625"/>
                        <a:ext cx="6096000" cy="3775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0682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DB46-5128-4E40-9A96-9688F67E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855F77A-6F11-4E30-9D6D-3E79C2C281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127821"/>
              </p:ext>
            </p:extLst>
          </p:nvPr>
        </p:nvGraphicFramePr>
        <p:xfrm>
          <a:off x="1524000" y="1017725"/>
          <a:ext cx="6096000" cy="375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Bitmap Image" r:id="rId3" imgW="15297120" imgH="9420120" progId="Paint.Picture">
                  <p:embed/>
                </p:oleObj>
              </mc:Choice>
              <mc:Fallback>
                <p:oleObj name="Bitmap Image" r:id="rId3" imgW="15297120" imgH="94201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1017725"/>
                        <a:ext cx="6096000" cy="3754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7601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404A1-7924-43AD-B751-7ED18A52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782FB-B6B2-4272-969F-6FF72950C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12 + 3 – 4 / 2 &lt; 3 + 1</a:t>
            </a:r>
          </a:p>
        </p:txBody>
      </p:sp>
    </p:spTree>
    <p:extLst>
      <p:ext uri="{BB962C8B-B14F-4D97-AF65-F5344CB8AC3E}">
        <p14:creationId xmlns:p14="http://schemas.microsoft.com/office/powerpoint/2010/main" val="2143244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E5C8-6675-4C2A-9CD0-670ED23D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CE70C-474B-46DA-94FC-631775C49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GB" dirty="0"/>
              <a:t>#include &lt;</a:t>
            </a:r>
            <a:r>
              <a:rPr lang="en-GB" dirty="0" err="1"/>
              <a:t>stdio.h</a:t>
            </a:r>
            <a:r>
              <a:rPr lang="en-GB" dirty="0"/>
              <a:t>&gt;</a:t>
            </a:r>
          </a:p>
          <a:p>
            <a:pPr marL="114300" indent="0">
              <a:buNone/>
            </a:pPr>
            <a:r>
              <a:rPr lang="en-GB" dirty="0"/>
              <a:t>main() {</a:t>
            </a:r>
          </a:p>
          <a:p>
            <a:pPr marL="114300" indent="0">
              <a:buNone/>
            </a:pPr>
            <a:r>
              <a:rPr lang="en-GB" dirty="0"/>
              <a:t>   int a = 20;</a:t>
            </a:r>
          </a:p>
          <a:p>
            <a:pPr marL="114300" indent="0">
              <a:buNone/>
            </a:pPr>
            <a:r>
              <a:rPr lang="en-GB" dirty="0"/>
              <a:t>   int b = 10;</a:t>
            </a:r>
          </a:p>
          <a:p>
            <a:pPr marL="114300" indent="0">
              <a:buNone/>
            </a:pPr>
            <a:r>
              <a:rPr lang="en-GB" dirty="0"/>
              <a:t>   int c = 15;</a:t>
            </a:r>
          </a:p>
          <a:p>
            <a:pPr marL="114300" indent="0">
              <a:buNone/>
            </a:pPr>
            <a:r>
              <a:rPr lang="en-GB" dirty="0"/>
              <a:t>   int d = 5;</a:t>
            </a:r>
          </a:p>
          <a:p>
            <a:pPr marL="114300" indent="0">
              <a:buNone/>
            </a:pPr>
            <a:r>
              <a:rPr lang="en-GB" dirty="0"/>
              <a:t>   int e;</a:t>
            </a:r>
          </a:p>
          <a:p>
            <a:pPr marL="114300" indent="0">
              <a:buNone/>
            </a:pPr>
            <a:r>
              <a:rPr lang="en-GB" dirty="0"/>
              <a:t>   e = (a + b) * c / d; // ( 30 * 15 ) / 5</a:t>
            </a:r>
          </a:p>
          <a:p>
            <a:pPr marL="114300" indent="0">
              <a:buNone/>
            </a:pPr>
            <a:r>
              <a:rPr lang="en-GB" dirty="0"/>
              <a:t>   </a:t>
            </a:r>
            <a:r>
              <a:rPr lang="en-GB" dirty="0" err="1"/>
              <a:t>printf</a:t>
            </a:r>
            <a:r>
              <a:rPr lang="en-GB" dirty="0"/>
              <a:t>("Value of (a + b) * c / d is : %d\n", e );</a:t>
            </a:r>
          </a:p>
          <a:p>
            <a:pPr marL="114300" indent="0">
              <a:buNone/>
            </a:pPr>
            <a:r>
              <a:rPr lang="en-GB" dirty="0"/>
              <a:t>   e = ((a + b) * c) / d; // (30 * 15 ) / 5</a:t>
            </a:r>
          </a:p>
          <a:p>
            <a:pPr marL="114300" indent="0">
              <a:buNone/>
            </a:pPr>
            <a:r>
              <a:rPr lang="en-GB" dirty="0"/>
              <a:t>   </a:t>
            </a:r>
            <a:r>
              <a:rPr lang="en-GB" dirty="0" err="1"/>
              <a:t>printf</a:t>
            </a:r>
            <a:r>
              <a:rPr lang="en-GB" dirty="0"/>
              <a:t>("Value of ((a + b) * c) / d is : %d\n" , e );</a:t>
            </a:r>
          </a:p>
          <a:p>
            <a:pPr marL="114300" indent="0">
              <a:buNone/>
            </a:pPr>
            <a:r>
              <a:rPr lang="en-GB" dirty="0"/>
              <a:t>   e = (a + b) * (c / d); // (30) * (15/5)</a:t>
            </a:r>
          </a:p>
          <a:p>
            <a:pPr marL="114300" indent="0">
              <a:buNone/>
            </a:pPr>
            <a:r>
              <a:rPr lang="en-GB" dirty="0"/>
              <a:t>   </a:t>
            </a:r>
            <a:r>
              <a:rPr lang="en-GB" dirty="0" err="1"/>
              <a:t>printf</a:t>
            </a:r>
            <a:r>
              <a:rPr lang="en-GB" dirty="0"/>
              <a:t>("Value of (a + b) * (c / d) is : %d\n", e );</a:t>
            </a:r>
          </a:p>
          <a:p>
            <a:pPr marL="114300" indent="0">
              <a:buNone/>
            </a:pPr>
            <a:r>
              <a:rPr lang="en-GB" dirty="0"/>
              <a:t>   e = a + (b * c) / d; // 20 + (150/5)</a:t>
            </a:r>
          </a:p>
          <a:p>
            <a:pPr marL="114300" indent="0">
              <a:buNone/>
            </a:pPr>
            <a:r>
              <a:rPr lang="en-GB" dirty="0"/>
              <a:t>   </a:t>
            </a:r>
            <a:r>
              <a:rPr lang="en-GB" dirty="0" err="1"/>
              <a:t>printf</a:t>
            </a:r>
            <a:r>
              <a:rPr lang="en-GB" dirty="0"/>
              <a:t>("Value of a + (b * c) / d is : %d\n" , e );</a:t>
            </a:r>
          </a:p>
          <a:p>
            <a:pPr marL="114300" indent="0">
              <a:buNone/>
            </a:pPr>
            <a:r>
              <a:rPr lang="en-GB" dirty="0"/>
              <a:t>   return 0;</a:t>
            </a:r>
          </a:p>
          <a:p>
            <a:pPr marL="114300" indent="0">
              <a:buNone/>
            </a:pPr>
            <a:r>
              <a:rPr lang="en-GB" dirty="0"/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4F5BE8-0751-4BD4-AC85-8323F4FE82E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GB" dirty="0"/>
              <a:t>Value of (a + b) * c / d is : 90</a:t>
            </a:r>
          </a:p>
          <a:p>
            <a:pPr marL="139700" indent="0">
              <a:buNone/>
            </a:pPr>
            <a:r>
              <a:rPr lang="en-GB" dirty="0"/>
              <a:t>Value of ((a + b) * c) / d is : 90</a:t>
            </a:r>
          </a:p>
          <a:p>
            <a:pPr marL="139700" indent="0">
              <a:buNone/>
            </a:pPr>
            <a:r>
              <a:rPr lang="en-GB" dirty="0"/>
              <a:t>Value of (a + b) * (c / d) is : 90</a:t>
            </a:r>
          </a:p>
          <a:p>
            <a:pPr marL="139700" indent="0">
              <a:buNone/>
            </a:pPr>
            <a:r>
              <a:rPr lang="en-GB" dirty="0"/>
              <a:t>Value of a + (b * c) / d is : 50</a:t>
            </a:r>
          </a:p>
        </p:txBody>
      </p:sp>
    </p:spTree>
    <p:extLst>
      <p:ext uri="{BB962C8B-B14F-4D97-AF65-F5344CB8AC3E}">
        <p14:creationId xmlns:p14="http://schemas.microsoft.com/office/powerpoint/2010/main" val="408008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C15E-D57F-438F-A281-7C04645F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E109A-4802-46C6-88C5-1DDEEAE4C4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pt-BR" dirty="0"/>
              <a:t>main()</a:t>
            </a:r>
          </a:p>
          <a:p>
            <a:pPr marL="114300" indent="0">
              <a:buNone/>
            </a:pPr>
            <a:r>
              <a:rPr lang="pt-BR" dirty="0"/>
              <a:t>{</a:t>
            </a:r>
          </a:p>
          <a:p>
            <a:pPr marL="114300" indent="0">
              <a:buNone/>
            </a:pPr>
            <a:r>
              <a:rPr lang="pt-BR" dirty="0"/>
              <a:t>	int a, b, c, d;</a:t>
            </a:r>
          </a:p>
          <a:p>
            <a:pPr marL="114300" indent="0">
              <a:buNone/>
            </a:pPr>
            <a:r>
              <a:rPr lang="pt-BR" dirty="0"/>
              <a:t>	a = 15;</a:t>
            </a:r>
          </a:p>
          <a:p>
            <a:pPr marL="114300" indent="0">
              <a:buNone/>
            </a:pPr>
            <a:r>
              <a:rPr lang="pt-BR" dirty="0"/>
              <a:t>	b = 10;</a:t>
            </a:r>
          </a:p>
          <a:p>
            <a:pPr marL="114300" indent="0">
              <a:buNone/>
            </a:pPr>
            <a:r>
              <a:rPr lang="pt-BR" dirty="0"/>
              <a:t>	c = ++a - b;</a:t>
            </a:r>
          </a:p>
          <a:p>
            <a:pPr marL="114300" indent="0">
              <a:buNone/>
            </a:pPr>
            <a:r>
              <a:rPr lang="pt-BR" dirty="0"/>
              <a:t>	printf(“a = %d b = %d c = %d\n”,a, b, c);</a:t>
            </a:r>
          </a:p>
          <a:p>
            <a:pPr marL="114300" indent="0">
              <a:buNone/>
            </a:pPr>
            <a:r>
              <a:rPr lang="pt-BR" dirty="0"/>
              <a:t>	d = b++ +a;</a:t>
            </a:r>
          </a:p>
          <a:p>
            <a:pPr marL="114300" indent="0">
              <a:buNone/>
            </a:pPr>
            <a:r>
              <a:rPr lang="pt-BR" dirty="0"/>
              <a:t>	printf(“a = %d b = %d d = %d\n”,a, b, d);</a:t>
            </a:r>
          </a:p>
          <a:p>
            <a:pPr marL="114300" indent="0">
              <a:buNone/>
            </a:pPr>
            <a:r>
              <a:rPr lang="pt-BR" dirty="0"/>
              <a:t>	printf(“a/b = %d\n”, a/b);</a:t>
            </a:r>
          </a:p>
          <a:p>
            <a:pPr marL="114300" indent="0">
              <a:buNone/>
            </a:pPr>
            <a:r>
              <a:rPr lang="pt-BR" dirty="0"/>
              <a:t>	printf(“a%%b = %d\n”, a%b);</a:t>
            </a:r>
          </a:p>
          <a:p>
            <a:pPr marL="114300" indent="0">
              <a:buNone/>
            </a:pPr>
            <a:r>
              <a:rPr lang="pt-BR" dirty="0"/>
              <a:t>	printf(“a *= b = %d\n”, a*=b);</a:t>
            </a:r>
          </a:p>
          <a:p>
            <a:pPr marL="114300" indent="0">
              <a:buNone/>
            </a:pPr>
            <a:r>
              <a:rPr lang="pt-BR" dirty="0"/>
              <a:t>	printf(“%d\n”, (c&gt;d) ? 1 : 0);</a:t>
            </a:r>
          </a:p>
          <a:p>
            <a:pPr marL="114300" indent="0">
              <a:buNone/>
            </a:pPr>
            <a:r>
              <a:rPr lang="pt-BR" dirty="0"/>
              <a:t>	printf(“%d\n”, (c&lt;d) ? 1 : 0);</a:t>
            </a:r>
          </a:p>
          <a:p>
            <a:pPr marL="114300" indent="0">
              <a:buNone/>
            </a:pPr>
            <a:r>
              <a:rPr lang="pt-BR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8737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33F67F-14D3-4CCE-92BA-90264BD56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Is the following true?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A95573-ED6F-4360-AEA2-2BBB64E95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i="0" u="none" strike="noStrike" baseline="0" dirty="0">
                <a:solidFill>
                  <a:srgbClr val="231F20"/>
                </a:solidFill>
                <a:latin typeface="Generic47-Regular"/>
              </a:rPr>
              <a:t>5 + 5 = = 10 || 1 + 3 = = 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434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C3D36-688D-49F8-9C2D-7E70564D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76E85-AC7D-47C2-B0CB-37EABEFB8C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/>
              <a:t>a = 16 b = 10 c = 6</a:t>
            </a:r>
          </a:p>
          <a:p>
            <a:pPr marL="114300" indent="0">
              <a:buNone/>
            </a:pPr>
            <a:r>
              <a:rPr lang="pt-BR" dirty="0"/>
              <a:t>a = 16 b = 11 d = 26</a:t>
            </a:r>
          </a:p>
          <a:p>
            <a:pPr marL="114300" indent="0">
              <a:buNone/>
            </a:pPr>
            <a:r>
              <a:rPr lang="pt-BR" dirty="0"/>
              <a:t>a/b = 1</a:t>
            </a:r>
          </a:p>
          <a:p>
            <a:pPr marL="114300" indent="0">
              <a:buNone/>
            </a:pPr>
            <a:r>
              <a:rPr lang="pt-BR" dirty="0"/>
              <a:t>a%b = 5</a:t>
            </a:r>
          </a:p>
          <a:p>
            <a:pPr marL="114300" indent="0">
              <a:buNone/>
            </a:pPr>
            <a:r>
              <a:rPr lang="pt-BR" dirty="0"/>
              <a:t>a *=b = 176</a:t>
            </a:r>
          </a:p>
          <a:p>
            <a:pPr marL="114300" indent="0">
              <a:buNone/>
            </a:pPr>
            <a:r>
              <a:rPr lang="pt-BR" dirty="0"/>
              <a:t>0</a:t>
            </a:r>
          </a:p>
          <a:p>
            <a:pPr marL="114300" indent="0">
              <a:buNone/>
            </a:pPr>
            <a:r>
              <a:rPr lang="pt-BR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96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687B-F29C-402D-B834-7FD3FC19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A5068-D66E-4652-8C88-DE7E53091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GB" dirty="0"/>
              <a:t>main()</a:t>
            </a:r>
          </a:p>
          <a:p>
            <a:pPr marL="114300" indent="0">
              <a:buNone/>
            </a:pPr>
            <a:r>
              <a:rPr lang="en-GB" dirty="0"/>
              <a:t>{</a:t>
            </a:r>
          </a:p>
          <a:p>
            <a:pPr marL="114300" indent="0">
              <a:buNone/>
            </a:pPr>
            <a:r>
              <a:rPr lang="en-GB" dirty="0"/>
              <a:t>	float a, b, c, x, y, z;</a:t>
            </a:r>
          </a:p>
          <a:p>
            <a:pPr marL="114300" indent="0">
              <a:buNone/>
            </a:pPr>
            <a:r>
              <a:rPr lang="en-GB" dirty="0"/>
              <a:t>	a = 9;</a:t>
            </a:r>
          </a:p>
          <a:p>
            <a:pPr marL="114300" indent="0">
              <a:buNone/>
            </a:pPr>
            <a:r>
              <a:rPr lang="en-GB" dirty="0"/>
              <a:t>	b = 12;</a:t>
            </a:r>
          </a:p>
          <a:p>
            <a:pPr marL="114300" indent="0">
              <a:buNone/>
            </a:pPr>
            <a:r>
              <a:rPr lang="en-GB" dirty="0"/>
              <a:t>	c = 3;</a:t>
            </a:r>
          </a:p>
          <a:p>
            <a:pPr marL="114300" indent="0">
              <a:buNone/>
            </a:pPr>
            <a:r>
              <a:rPr lang="en-GB" dirty="0"/>
              <a:t>	x = a – b / 3 + c * 2 - 1;</a:t>
            </a:r>
          </a:p>
          <a:p>
            <a:pPr marL="114300" indent="0">
              <a:buNone/>
            </a:pPr>
            <a:r>
              <a:rPr lang="en-GB" dirty="0"/>
              <a:t>	y = a – b / (3 + c) * (2 - 1);</a:t>
            </a:r>
          </a:p>
          <a:p>
            <a:pPr marL="114300" indent="0">
              <a:buNone/>
            </a:pPr>
            <a:r>
              <a:rPr lang="en-GB" dirty="0"/>
              <a:t>	z = a – (b / (3 + c) * 2) - 1;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(“x = %f\n”, x);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(“y = %f\n”, y);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(“z = %f\n”, z);</a:t>
            </a:r>
          </a:p>
          <a:p>
            <a:pPr marL="11430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282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281A2-52B7-4788-B72E-3FDCEFDE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8B5DD-550E-4C92-A037-8647B98CC3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l-PL" dirty="0"/>
              <a:t>x = 10.000000</a:t>
            </a:r>
          </a:p>
          <a:p>
            <a:pPr marL="114300" indent="0">
              <a:buNone/>
            </a:pPr>
            <a:r>
              <a:rPr lang="pl-PL" dirty="0"/>
              <a:t>y = 7.000000</a:t>
            </a:r>
          </a:p>
          <a:p>
            <a:pPr marL="114300" indent="0">
              <a:buNone/>
            </a:pPr>
            <a:r>
              <a:rPr lang="pl-PL" dirty="0"/>
              <a:t>z = 4.000000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562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6AEC-FA29-40EC-9F3F-5C02DD11E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Is the following true?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E0AE5-8601-406A-A6FB-595426925F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i="0" u="none" strike="noStrike" baseline="0" dirty="0">
                <a:solidFill>
                  <a:srgbClr val="231F20"/>
                </a:solidFill>
                <a:latin typeface="Generic47-Regular"/>
              </a:rPr>
              <a:t>!(5 + 5 &gt;=10)</a:t>
            </a:r>
          </a:p>
          <a:p>
            <a:r>
              <a:rPr lang="en-GB" sz="1800" b="0" i="0" u="none" strike="noStrike" baseline="0" dirty="0">
                <a:solidFill>
                  <a:srgbClr val="231F20"/>
                </a:solidFill>
                <a:latin typeface="Generic47-Regular"/>
              </a:rPr>
              <a:t>5 &gt; 10 || 10 &lt; 20 &amp;&amp; 3 &lt; 5</a:t>
            </a:r>
            <a:endParaRPr lang="en-GB" dirty="0">
              <a:solidFill>
                <a:srgbClr val="231F20"/>
              </a:solidFill>
              <a:latin typeface="Generic47-Regular"/>
            </a:endParaRPr>
          </a:p>
          <a:p>
            <a:r>
              <a:rPr lang="en-GB" sz="1800" b="0" i="0" u="none" strike="noStrike" baseline="0" dirty="0">
                <a:solidFill>
                  <a:srgbClr val="231F20"/>
                </a:solidFill>
                <a:latin typeface="Generic47-Regular"/>
              </a:rPr>
              <a:t>10 ! = 15 &amp;&amp; !(10&lt;20) || 15 &gt; 30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19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operators</a:t>
            </a: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Arithmetic operators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Relational operators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Logical operators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Increment and decrement operators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Assignment operators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Conditional operators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Bitwise operators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 operators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7150-55E5-4EAD-BD1D-E98E2C54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Bitwise Operators</a:t>
            </a:r>
          </a:p>
        </p:txBody>
      </p:sp>
      <p:graphicFrame>
        <p:nvGraphicFramePr>
          <p:cNvPr id="4" name="Google Shape;243;p37">
            <a:extLst>
              <a:ext uri="{FF2B5EF4-FFF2-40B4-BE49-F238E27FC236}">
                <a16:creationId xmlns:a16="http://schemas.microsoft.com/office/drawing/2014/main" id="{4CE48E1D-220D-47DB-AE9D-7166C8770F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177107"/>
              </p:ext>
            </p:extLst>
          </p:nvPr>
        </p:nvGraphicFramePr>
        <p:xfrm>
          <a:off x="2595563" y="1581225"/>
          <a:ext cx="3952875" cy="1981050"/>
        </p:xfrm>
        <a:graphic>
          <a:graphicData uri="http://schemas.openxmlformats.org/drawingml/2006/table">
            <a:tbl>
              <a:tblPr>
                <a:noFill/>
                <a:tableStyleId>{06B96E9D-D859-4117-91C2-3AECC48BC5D3}</a:tableStyleId>
              </a:tblPr>
              <a:tblGrid>
                <a:gridCol w="169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&amp;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Bitwise AND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|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Bitwise OR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^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Bitwise XOR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&lt;&lt;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Shift Left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&gt;&gt;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Shift Right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10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F8AF9-3B2F-49E3-AC5E-EAE2C928F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F4FE9-0966-48DF-979C-F02254A37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/>
              <a:t>#include &lt;</a:t>
            </a:r>
            <a:r>
              <a:rPr lang="en-GB" dirty="0" err="1"/>
              <a:t>stdio.h</a:t>
            </a:r>
            <a:r>
              <a:rPr lang="en-GB" dirty="0"/>
              <a:t>&gt;</a:t>
            </a:r>
          </a:p>
          <a:p>
            <a:pPr marL="114300" indent="0">
              <a:buNone/>
            </a:pPr>
            <a:r>
              <a:rPr lang="en-GB" dirty="0"/>
              <a:t>int main() {    </a:t>
            </a:r>
          </a:p>
          <a:p>
            <a:pPr marL="114300" indent="0">
              <a:buNone/>
            </a:pPr>
            <a:r>
              <a:rPr lang="en-GB" dirty="0"/>
              <a:t>	int a = 5, b = 9;    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("%d\n", </a:t>
            </a:r>
            <a:r>
              <a:rPr lang="en-GB" dirty="0" err="1"/>
              <a:t>a&amp;b</a:t>
            </a:r>
            <a:r>
              <a:rPr lang="en-GB" dirty="0"/>
              <a:t>);    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("%d\n", </a:t>
            </a:r>
            <a:r>
              <a:rPr lang="en-GB" dirty="0" err="1"/>
              <a:t>a|b</a:t>
            </a:r>
            <a:r>
              <a:rPr lang="en-GB" dirty="0"/>
              <a:t>);    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("%d\n", </a:t>
            </a:r>
            <a:r>
              <a:rPr lang="en-GB" dirty="0" err="1"/>
              <a:t>a^b</a:t>
            </a:r>
            <a:r>
              <a:rPr lang="en-GB" dirty="0"/>
              <a:t>);    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("%d\n", a&lt;&lt;1);    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("%d\n", a&gt;&gt;1);    </a:t>
            </a:r>
          </a:p>
          <a:p>
            <a:pPr marL="114300" indent="0">
              <a:buNone/>
            </a:pPr>
            <a:r>
              <a:rPr lang="en-GB" dirty="0"/>
              <a:t>	return 0;</a:t>
            </a:r>
          </a:p>
          <a:p>
            <a:pPr marL="114300" indent="0">
              <a:buNone/>
            </a:pPr>
            <a:r>
              <a:rPr lang="en-GB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04982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961</Words>
  <Application>Microsoft Office PowerPoint</Application>
  <PresentationFormat>On-screen Show (16:9)</PresentationFormat>
  <Paragraphs>123</Paragraphs>
  <Slides>20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-apple-system</vt:lpstr>
      <vt:lpstr>Arial</vt:lpstr>
      <vt:lpstr>Generic47-Regular</vt:lpstr>
      <vt:lpstr>Roboto</vt:lpstr>
      <vt:lpstr>Simple Light</vt:lpstr>
      <vt:lpstr>Bitmap Image</vt:lpstr>
      <vt:lpstr>Paintbrush Picture</vt:lpstr>
      <vt:lpstr>Operators and Expressions</vt:lpstr>
      <vt:lpstr>Review</vt:lpstr>
      <vt:lpstr>Output</vt:lpstr>
      <vt:lpstr>Review</vt:lpstr>
      <vt:lpstr>Output</vt:lpstr>
      <vt:lpstr>Is the following true?</vt:lpstr>
      <vt:lpstr>Types of operators</vt:lpstr>
      <vt:lpstr>Bitwise Operators</vt:lpstr>
      <vt:lpstr>Example</vt:lpstr>
      <vt:lpstr>Special Operators</vt:lpstr>
      <vt:lpstr>What is the result?</vt:lpstr>
      <vt:lpstr>What about this?</vt:lpstr>
      <vt:lpstr>Operator Precedence</vt:lpstr>
      <vt:lpstr>Operator Precedence in C</vt:lpstr>
      <vt:lpstr>When to use associativity?</vt:lpstr>
      <vt:lpstr>Example</vt:lpstr>
      <vt:lpstr>Example</vt:lpstr>
      <vt:lpstr>Example</vt:lpstr>
      <vt:lpstr>Code</vt:lpstr>
      <vt:lpstr>Is the following true?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and Output</dc:title>
  <cp:lastModifiedBy>Nachiket</cp:lastModifiedBy>
  <cp:revision>10</cp:revision>
  <dcterms:modified xsi:type="dcterms:W3CDTF">2022-01-06T06:13:05Z</dcterms:modified>
</cp:coreProperties>
</file>