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9" r:id="rId3"/>
    <p:sldId id="300" r:id="rId4"/>
    <p:sldId id="301" r:id="rId5"/>
    <p:sldId id="302" r:id="rId6"/>
    <p:sldId id="311" r:id="rId7"/>
    <p:sldId id="286" r:id="rId8"/>
    <p:sldId id="306" r:id="rId9"/>
    <p:sldId id="305" r:id="rId10"/>
    <p:sldId id="293" r:id="rId11"/>
    <p:sldId id="294" r:id="rId12"/>
    <p:sldId id="290" r:id="rId13"/>
    <p:sldId id="291" r:id="rId14"/>
    <p:sldId id="307" r:id="rId15"/>
    <p:sldId id="298" r:id="rId16"/>
    <p:sldId id="310" r:id="rId17"/>
    <p:sldId id="295" r:id="rId18"/>
    <p:sldId id="296" r:id="rId19"/>
    <p:sldId id="297" r:id="rId20"/>
    <p:sldId id="308" r:id="rId21"/>
    <p:sldId id="309" r:id="rId22"/>
    <p:sldId id="292" r:id="rId23"/>
    <p:sldId id="30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B96E9D-D859-4117-91C2-3AECC48BC5D3}">
  <a:tblStyle styleId="{06B96E9D-D859-4117-91C2-3AECC48BC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4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 and Expressions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37A9-0F7D-4DF1-A760-636703C1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the result?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2C09-43C7-4614-B99B-D93B5849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723390"/>
          </a:xfrm>
        </p:spPr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[ 7 + 8 { 4 × ( 6 + 4 × 3 ) × 4}]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294E1-D47E-4331-B744-FE273528AB99}"/>
              </a:ext>
            </a:extLst>
          </p:cNvPr>
          <p:cNvSpPr txBox="1"/>
          <p:nvPr/>
        </p:nvSpPr>
        <p:spPr>
          <a:xfrm>
            <a:off x="311699" y="330948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O/P: 2311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0B341-9BA1-4D9D-A622-04C7514E48C2}"/>
              </a:ext>
            </a:extLst>
          </p:cNvPr>
          <p:cNvSpPr txBox="1"/>
          <p:nvPr/>
        </p:nvSpPr>
        <p:spPr>
          <a:xfrm>
            <a:off x="311699" y="1835524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[ 7 + 8 { 4 x ( 6 + 12 ) x 4 }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B1BD3-6EE1-464C-8526-59E4FBA56318}"/>
              </a:ext>
            </a:extLst>
          </p:cNvPr>
          <p:cNvSpPr txBox="1"/>
          <p:nvPr/>
        </p:nvSpPr>
        <p:spPr>
          <a:xfrm>
            <a:off x="309453" y="2122398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[ 7 + 8 { 4 x 18 x 4 }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4F6B2-F266-43DB-93D7-D513D547E88E}"/>
              </a:ext>
            </a:extLst>
          </p:cNvPr>
          <p:cNvSpPr txBox="1"/>
          <p:nvPr/>
        </p:nvSpPr>
        <p:spPr>
          <a:xfrm>
            <a:off x="313931" y="237565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[ 7 + 8 { 72 x 4 }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CF34B-EE45-475F-A121-BFCD8CB1BCDE}"/>
              </a:ext>
            </a:extLst>
          </p:cNvPr>
          <p:cNvSpPr txBox="1"/>
          <p:nvPr/>
        </p:nvSpPr>
        <p:spPr>
          <a:xfrm>
            <a:off x="304963" y="265580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[ 7 + 8 x 288 ]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D4D3B-9A44-456B-82EF-432F69EA072A}"/>
              </a:ext>
            </a:extLst>
          </p:cNvPr>
          <p:cNvSpPr txBox="1"/>
          <p:nvPr/>
        </p:nvSpPr>
        <p:spPr>
          <a:xfrm>
            <a:off x="309439" y="2969576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[ 7 + 2304 ]</a:t>
            </a:r>
          </a:p>
        </p:txBody>
      </p:sp>
    </p:spTree>
    <p:extLst>
      <p:ext uri="{BB962C8B-B14F-4D97-AF65-F5344CB8AC3E}">
        <p14:creationId xmlns:p14="http://schemas.microsoft.com/office/powerpoint/2010/main" val="9411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CD3C-DAC5-46BF-BD8D-E3D38B86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about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B7DA-2F2F-4F17-A213-34ECEF174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45 + 3 { 34 – 18 – 14 } ÷ 3 [ 17 + 3 × 4 – ( 2 × 7 ) ] 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8F514-E93D-44C6-9866-EFF7558A0B36}"/>
              </a:ext>
            </a:extLst>
          </p:cNvPr>
          <p:cNvSpPr txBox="1"/>
          <p:nvPr/>
        </p:nvSpPr>
        <p:spPr>
          <a:xfrm>
            <a:off x="439447" y="45946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O/P: 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1103D-B4AE-4AD2-9C07-9C8AD636C856}"/>
              </a:ext>
            </a:extLst>
          </p:cNvPr>
          <p:cNvSpPr txBox="1"/>
          <p:nvPr/>
        </p:nvSpPr>
        <p:spPr>
          <a:xfrm>
            <a:off x="439447" y="1835524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+ 3 { 16 – 14 } / 3 [ 17 + 3 x 4 – ( 2 x 7 )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B552B-6C41-47A8-9B81-056D345226EC}"/>
              </a:ext>
            </a:extLst>
          </p:cNvPr>
          <p:cNvSpPr txBox="1"/>
          <p:nvPr/>
        </p:nvSpPr>
        <p:spPr>
          <a:xfrm>
            <a:off x="437201" y="2122398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+ 3 x 2 / 3 [ 17 + 3 x 4 – ( 2 x 7 )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CEEB2-6397-482C-B67B-94FBC8C0555B}"/>
              </a:ext>
            </a:extLst>
          </p:cNvPr>
          <p:cNvSpPr txBox="1"/>
          <p:nvPr/>
        </p:nvSpPr>
        <p:spPr>
          <a:xfrm>
            <a:off x="441679" y="2375658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+ 3 x 2 / 3 [ 17 + 3 x 4 – 14 ]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C367E-C368-431D-8B10-5E23CEA5F1F3}"/>
              </a:ext>
            </a:extLst>
          </p:cNvPr>
          <p:cNvSpPr txBox="1"/>
          <p:nvPr/>
        </p:nvSpPr>
        <p:spPr>
          <a:xfrm>
            <a:off x="432711" y="2655806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+ 3 x 2 / 3 [ 17 + 12 – 14 ]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33CE8-8105-4F0F-BF9F-C5E80B740CB7}"/>
              </a:ext>
            </a:extLst>
          </p:cNvPr>
          <p:cNvSpPr txBox="1"/>
          <p:nvPr/>
        </p:nvSpPr>
        <p:spPr>
          <a:xfrm>
            <a:off x="437187" y="2969576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+ 3 x 2 / 3 [ 29 – 14 ]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E2BF5-DDE7-47B8-B2BB-98480AA15595}"/>
              </a:ext>
            </a:extLst>
          </p:cNvPr>
          <p:cNvSpPr txBox="1"/>
          <p:nvPr/>
        </p:nvSpPr>
        <p:spPr>
          <a:xfrm>
            <a:off x="434946" y="3269898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+ 3 x 2 / 3 x 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E16DF-AA74-402E-AA35-705CC9CA1BF4}"/>
              </a:ext>
            </a:extLst>
          </p:cNvPr>
          <p:cNvSpPr txBox="1"/>
          <p:nvPr/>
        </p:nvSpPr>
        <p:spPr>
          <a:xfrm>
            <a:off x="432701" y="360383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+ 6 / 3 x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3271D-53D0-46B7-A11D-002FCE6DAC71}"/>
              </a:ext>
            </a:extLst>
          </p:cNvPr>
          <p:cNvSpPr txBox="1"/>
          <p:nvPr/>
        </p:nvSpPr>
        <p:spPr>
          <a:xfrm>
            <a:off x="423733" y="394449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+ 2 x 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E2982-D597-4C11-B4E4-FCE4541F0D9C}"/>
              </a:ext>
            </a:extLst>
          </p:cNvPr>
          <p:cNvSpPr txBox="1"/>
          <p:nvPr/>
        </p:nvSpPr>
        <p:spPr>
          <a:xfrm>
            <a:off x="414763" y="42380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 + 30</a:t>
            </a:r>
          </a:p>
        </p:txBody>
      </p:sp>
    </p:spTree>
    <p:extLst>
      <p:ext uri="{BB962C8B-B14F-4D97-AF65-F5344CB8AC3E}">
        <p14:creationId xmlns:p14="http://schemas.microsoft.com/office/powerpoint/2010/main" val="30928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A30A-9D58-4CE7-94A7-3EA78647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Operator Precedence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F49A6E-A75E-40AC-A17D-659ABA767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977858"/>
              </p:ext>
            </p:extLst>
          </p:nvPr>
        </p:nvGraphicFramePr>
        <p:xfrm>
          <a:off x="1033463" y="1395413"/>
          <a:ext cx="70770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3" imgW="7077240" imgH="2352600" progId="Paint.Picture">
                  <p:embed/>
                </p:oleObj>
              </mc:Choice>
              <mc:Fallback>
                <p:oleObj name="Bitmap Image" r:id="rId3" imgW="7077240" imgH="235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463" y="1395413"/>
                        <a:ext cx="7077075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53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4141-C231-4257-8CFB-D9A7AE0D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Operator Precedence in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E408F-399E-4DBD-AAB7-8672601F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2" y="1095947"/>
            <a:ext cx="520137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41A-89E5-47D3-8540-B7516594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9D3D3-A210-4D86-BA3A-F651C236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79" y="375915"/>
            <a:ext cx="532521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7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83F0-0780-4D36-9890-62E19503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When to use associativity?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FCA7-50E8-460A-A468-AB3720FF4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only use associativity when we have two or more operators that have the same precedence in an expression.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point to note here is that associativity is not applicable when we are defining the order of evaluation of operands with different levels of precedence.</a:t>
            </a:r>
          </a:p>
          <a:p>
            <a:r>
              <a:rPr lang="en-GB" b="1" i="0" dirty="0">
                <a:solidFill>
                  <a:srgbClr val="FF0000"/>
                </a:solidFill>
                <a:effectLst/>
                <a:latin typeface="urw-din"/>
              </a:rPr>
              <a:t>All operators with the same precedence have same associativity</a:t>
            </a:r>
            <a:r>
              <a:rPr lang="en-GB" b="0" i="0" dirty="0">
                <a:solidFill>
                  <a:srgbClr val="FF0000"/>
                </a:solidFill>
                <a:effectLst/>
                <a:latin typeface="urw-din"/>
              </a:rPr>
              <a:t> 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urw-din"/>
              </a:rPr>
              <a:t>This is necessary, otherwise, there won’t be any way for the compiler to decide evaluation order of expressions which have two operators of same precedence and different associativity. For example + and – have the same associativity.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F44E-B75F-49DF-9BD7-02AFF4C7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07735F-C9A7-4FAC-8117-4D60E95BF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98426"/>
              </p:ext>
            </p:extLst>
          </p:nvPr>
        </p:nvGraphicFramePr>
        <p:xfrm>
          <a:off x="1524000" y="1459230"/>
          <a:ext cx="6096000" cy="1112520"/>
        </p:xfrm>
        <a:graphic>
          <a:graphicData uri="http://schemas.openxmlformats.org/drawingml/2006/table">
            <a:tbl>
              <a:tblPr firstRow="1" bandRow="1">
                <a:tableStyleId>{06B96E9D-D859-4117-91C2-3AECC48BC5D3}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59337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219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3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3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32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5498E6-5DCE-4ADD-BED4-A007E0849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63507"/>
              </p:ext>
            </p:extLst>
          </p:nvPr>
        </p:nvGraphicFramePr>
        <p:xfrm>
          <a:off x="1521752" y="3406813"/>
          <a:ext cx="6096000" cy="1112520"/>
        </p:xfrm>
        <a:graphic>
          <a:graphicData uri="http://schemas.openxmlformats.org/drawingml/2006/table">
            <a:tbl>
              <a:tblPr firstRow="1" bandRow="1">
                <a:tableStyleId>{06B96E9D-D859-4117-91C2-3AECC48BC5D3}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59337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219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3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Same/Different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3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32701"/>
                  </a:ext>
                </a:extLst>
              </a:tr>
            </a:tbl>
          </a:graphicData>
        </a:graphic>
      </p:graphicFrame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F2E43DB-26F9-440F-88F1-4EF86950515D}"/>
              </a:ext>
            </a:extLst>
          </p:cNvPr>
          <p:cNvSpPr/>
          <p:nvPr/>
        </p:nvSpPr>
        <p:spPr>
          <a:xfrm>
            <a:off x="3785337" y="1195219"/>
            <a:ext cx="1568830" cy="145496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8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5FCE-5ABA-4846-9376-0DB82546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979817-AE20-466D-A7A6-47569EA98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4880"/>
              </p:ext>
            </p:extLst>
          </p:nvPr>
        </p:nvGraphicFramePr>
        <p:xfrm>
          <a:off x="1524000" y="1087625"/>
          <a:ext cx="60960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14611320" imgH="9048600" progId="Paint.Picture">
                  <p:embed/>
                </p:oleObj>
              </mc:Choice>
              <mc:Fallback>
                <p:oleObj name="Bitmap Image" r:id="rId3" imgW="14611320" imgH="9048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087625"/>
                        <a:ext cx="6096000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68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DB46-5128-4E40-9A96-9688F67E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55F77A-6F11-4E30-9D6D-3E79C2C28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27821"/>
              </p:ext>
            </p:extLst>
          </p:nvPr>
        </p:nvGraphicFramePr>
        <p:xfrm>
          <a:off x="1524000" y="1017725"/>
          <a:ext cx="60960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 Image" r:id="rId3" imgW="15297120" imgH="9420120" progId="Paint.Picture">
                  <p:embed/>
                </p:oleObj>
              </mc:Choice>
              <mc:Fallback>
                <p:oleObj name="Bitmap Image" r:id="rId3" imgW="15297120" imgH="942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017725"/>
                        <a:ext cx="6096000" cy="375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60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4A1-7924-43AD-B751-7ED18A52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82FB-B6B2-4272-969F-6FF72950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7201"/>
            <a:ext cx="8520600" cy="572700"/>
          </a:xfrm>
        </p:spPr>
        <p:txBody>
          <a:bodyPr/>
          <a:lstStyle/>
          <a:p>
            <a:r>
              <a:rPr lang="en-GB" dirty="0"/>
              <a:t>12 + 3 – 4 / 2 &lt; 3 + 1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0201B-39C9-4531-B8A3-F844CB6D15FE}"/>
              </a:ext>
            </a:extLst>
          </p:cNvPr>
          <p:cNvSpPr txBox="1"/>
          <p:nvPr/>
        </p:nvSpPr>
        <p:spPr>
          <a:xfrm>
            <a:off x="309454" y="306221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O/P: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32D25-5DCD-4BF3-AF8A-9E95DF40518B}"/>
              </a:ext>
            </a:extLst>
          </p:cNvPr>
          <p:cNvSpPr txBox="1"/>
          <p:nvPr/>
        </p:nvSpPr>
        <p:spPr>
          <a:xfrm>
            <a:off x="311700" y="1793689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+ 3 – 2 &lt; 3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E42A3-922A-4FD2-8202-3FE61B75948A}"/>
              </a:ext>
            </a:extLst>
          </p:cNvPr>
          <p:cNvSpPr txBox="1"/>
          <p:nvPr/>
        </p:nvSpPr>
        <p:spPr>
          <a:xfrm>
            <a:off x="309454" y="212762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 – 2 &lt; 3 + 1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61D8F-6253-4C34-B84D-4C68549E0BEB}"/>
              </a:ext>
            </a:extLst>
          </p:cNvPr>
          <p:cNvSpPr txBox="1"/>
          <p:nvPr/>
        </p:nvSpPr>
        <p:spPr>
          <a:xfrm>
            <a:off x="313931" y="2421226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 &lt; 3 + 1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AE958-ED1C-41C0-AEB3-C64FD7BAC14F}"/>
              </a:ext>
            </a:extLst>
          </p:cNvPr>
          <p:cNvSpPr txBox="1"/>
          <p:nvPr/>
        </p:nvSpPr>
        <p:spPr>
          <a:xfrm>
            <a:off x="311684" y="274172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 &lt; 4</a:t>
            </a:r>
          </a:p>
        </p:txBody>
      </p:sp>
    </p:spTree>
    <p:extLst>
      <p:ext uri="{BB962C8B-B14F-4D97-AF65-F5344CB8AC3E}">
        <p14:creationId xmlns:p14="http://schemas.microsoft.com/office/powerpoint/2010/main" val="21432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15E-D57F-438F-A281-7C04645F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E109A-4802-46C6-88C5-1DDEEAE4C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pt-BR" dirty="0"/>
              <a:t>main()</a:t>
            </a:r>
          </a:p>
          <a:p>
            <a:pPr marL="114300" indent="0">
              <a:buNone/>
            </a:pPr>
            <a:r>
              <a:rPr lang="pt-BR" dirty="0"/>
              <a:t>{</a:t>
            </a:r>
          </a:p>
          <a:p>
            <a:pPr marL="114300" indent="0">
              <a:buNone/>
            </a:pPr>
            <a:r>
              <a:rPr lang="pt-BR" dirty="0"/>
              <a:t>	int a, b, c, d;</a:t>
            </a:r>
          </a:p>
          <a:p>
            <a:pPr marL="114300" indent="0">
              <a:buNone/>
            </a:pPr>
            <a:r>
              <a:rPr lang="pt-BR" dirty="0"/>
              <a:t>	a = 15;</a:t>
            </a:r>
          </a:p>
          <a:p>
            <a:pPr marL="114300" indent="0">
              <a:buNone/>
            </a:pPr>
            <a:r>
              <a:rPr lang="pt-BR" dirty="0"/>
              <a:t>	b = 10;</a:t>
            </a:r>
          </a:p>
          <a:p>
            <a:pPr marL="114300" indent="0">
              <a:buNone/>
            </a:pPr>
            <a:r>
              <a:rPr lang="pt-BR" dirty="0"/>
              <a:t>	c = ++a - b;</a:t>
            </a:r>
          </a:p>
          <a:p>
            <a:pPr marL="114300" indent="0">
              <a:buNone/>
            </a:pPr>
            <a:r>
              <a:rPr lang="pt-BR" dirty="0"/>
              <a:t>	printf(“a = %d b = %d c = %d\n”,a, b, c);</a:t>
            </a:r>
          </a:p>
          <a:p>
            <a:pPr marL="114300" indent="0">
              <a:buNone/>
            </a:pPr>
            <a:r>
              <a:rPr lang="pt-BR" dirty="0"/>
              <a:t>	d = b++ +a;</a:t>
            </a:r>
          </a:p>
          <a:p>
            <a:pPr marL="114300" indent="0">
              <a:buNone/>
            </a:pPr>
            <a:r>
              <a:rPr lang="pt-BR" dirty="0"/>
              <a:t>	printf(“a = %d b = %d d = %d\n”,a, b, d);</a:t>
            </a:r>
          </a:p>
          <a:p>
            <a:pPr marL="114300" indent="0">
              <a:buNone/>
            </a:pPr>
            <a:r>
              <a:rPr lang="pt-BR" dirty="0"/>
              <a:t>	printf(“a/b = %d\n”, a/b);</a:t>
            </a:r>
          </a:p>
          <a:p>
            <a:pPr marL="114300" indent="0">
              <a:buNone/>
            </a:pPr>
            <a:r>
              <a:rPr lang="pt-BR" dirty="0"/>
              <a:t>	printf(“a%%b = %d\n”, a%b);</a:t>
            </a:r>
          </a:p>
          <a:p>
            <a:pPr marL="114300" indent="0">
              <a:buNone/>
            </a:pPr>
            <a:r>
              <a:rPr lang="pt-BR" dirty="0"/>
              <a:t>	printf(“a *= b = %d\n”, a*=b);</a:t>
            </a:r>
          </a:p>
          <a:p>
            <a:pPr marL="114300" indent="0">
              <a:buNone/>
            </a:pPr>
            <a:r>
              <a:rPr lang="pt-BR" dirty="0"/>
              <a:t>	printf(“%d\n”, (c&gt;d) ? 1 : 0);</a:t>
            </a:r>
          </a:p>
          <a:p>
            <a:pPr marL="114300" indent="0">
              <a:buNone/>
            </a:pPr>
            <a:r>
              <a:rPr lang="pt-BR" dirty="0"/>
              <a:t>	printf(“%d\n”, (c&lt;d) ? 1 : 0);</a:t>
            </a:r>
          </a:p>
          <a:p>
            <a:pPr marL="114300" indent="0">
              <a:buNone/>
            </a:pPr>
            <a:r>
              <a:rPr lang="pt-BR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73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719A-357A-44AC-894E-3784BD27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A2C7-A407-4935-9F73-18F38F5A8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X = -5 * 4 / 2 * 3  + -1 * 2;</a:t>
            </a:r>
          </a:p>
        </p:txBody>
      </p:sp>
    </p:spTree>
    <p:extLst>
      <p:ext uri="{BB962C8B-B14F-4D97-AF65-F5344CB8AC3E}">
        <p14:creationId xmlns:p14="http://schemas.microsoft.com/office/powerpoint/2010/main" val="100736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63FD-6953-42E8-A16D-CD2142DD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CE4CA-8BFB-415F-87E5-512C7B64F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Operator precedence if not used correctly, can give absurd results.</a:t>
            </a:r>
          </a:p>
          <a:p>
            <a:endParaRPr lang="en-GB" dirty="0"/>
          </a:p>
          <a:p>
            <a:r>
              <a:rPr lang="en-GB" dirty="0"/>
              <a:t>Always use parenthesis to define precedence. </a:t>
            </a:r>
          </a:p>
        </p:txBody>
      </p:sp>
    </p:spTree>
    <p:extLst>
      <p:ext uri="{BB962C8B-B14F-4D97-AF65-F5344CB8AC3E}">
        <p14:creationId xmlns:p14="http://schemas.microsoft.com/office/powerpoint/2010/main" val="253374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E5C8-6675-4C2A-9CD0-670ED23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E70C-474B-46DA-94FC-631775C49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GB" dirty="0"/>
              <a:t>main() {</a:t>
            </a:r>
          </a:p>
          <a:p>
            <a:pPr marL="114300" indent="0">
              <a:buNone/>
            </a:pPr>
            <a:r>
              <a:rPr lang="en-GB" dirty="0"/>
              <a:t>   int a = 20;</a:t>
            </a:r>
          </a:p>
          <a:p>
            <a:pPr marL="114300" indent="0">
              <a:buNone/>
            </a:pPr>
            <a:r>
              <a:rPr lang="en-GB" dirty="0"/>
              <a:t>   int b = 10;</a:t>
            </a:r>
          </a:p>
          <a:p>
            <a:pPr marL="114300" indent="0">
              <a:buNone/>
            </a:pPr>
            <a:r>
              <a:rPr lang="en-GB" dirty="0"/>
              <a:t>   int c = 15;</a:t>
            </a:r>
          </a:p>
          <a:p>
            <a:pPr marL="114300" indent="0">
              <a:buNone/>
            </a:pPr>
            <a:r>
              <a:rPr lang="en-GB" dirty="0"/>
              <a:t>   int d = 5;</a:t>
            </a:r>
          </a:p>
          <a:p>
            <a:pPr marL="114300" indent="0">
              <a:buNone/>
            </a:pPr>
            <a:r>
              <a:rPr lang="en-GB" dirty="0"/>
              <a:t>   int e;</a:t>
            </a:r>
          </a:p>
          <a:p>
            <a:pPr marL="114300" indent="0">
              <a:buNone/>
            </a:pPr>
            <a:r>
              <a:rPr lang="en-GB" dirty="0"/>
              <a:t>   e = (a + b) * c / d; // ( 30 * 15 ) / 5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(a + b) * c / d is : %d\n", e );</a:t>
            </a:r>
          </a:p>
          <a:p>
            <a:pPr marL="114300" indent="0">
              <a:buNone/>
            </a:pPr>
            <a:r>
              <a:rPr lang="en-GB" dirty="0"/>
              <a:t>   e = ((a + b) * c) / d; // (30 * 15 ) / 5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((a + b) * c) / d is : %d\n" , e );</a:t>
            </a:r>
          </a:p>
          <a:p>
            <a:pPr marL="114300" indent="0">
              <a:buNone/>
            </a:pPr>
            <a:r>
              <a:rPr lang="en-GB" dirty="0"/>
              <a:t>   e = (a + b) * (c / d); // (30) * (15/5)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(a + b) * (c / d) is : %d\n", e );</a:t>
            </a:r>
          </a:p>
          <a:p>
            <a:pPr marL="114300" indent="0">
              <a:buNone/>
            </a:pPr>
            <a:r>
              <a:rPr lang="en-GB" dirty="0"/>
              <a:t>   e = a + (b * c) / d; // 20 + (150/5)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a + (b * c) / d is : %d\n" , e );</a:t>
            </a:r>
          </a:p>
          <a:p>
            <a:pPr marL="114300" indent="0">
              <a:buNone/>
            </a:pPr>
            <a:r>
              <a:rPr lang="en-GB" dirty="0"/>
              <a:t>   return 0;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F5BE8-0751-4BD4-AC85-8323F4FE82E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Value of (a + b) * c / d is : 90</a:t>
            </a:r>
          </a:p>
          <a:p>
            <a:pPr marL="139700" indent="0">
              <a:buNone/>
            </a:pPr>
            <a:r>
              <a:rPr lang="en-GB" dirty="0"/>
              <a:t>Value of ((a + b) * c) / d is : 90</a:t>
            </a:r>
          </a:p>
          <a:p>
            <a:pPr marL="139700" indent="0">
              <a:buNone/>
            </a:pPr>
            <a:r>
              <a:rPr lang="en-GB" dirty="0"/>
              <a:t>Value of (a + b) * (c / d) is : 90</a:t>
            </a:r>
          </a:p>
          <a:p>
            <a:pPr marL="139700" indent="0">
              <a:buNone/>
            </a:pPr>
            <a:r>
              <a:rPr lang="en-GB" dirty="0"/>
              <a:t>Value of a + (b * c) / d is : 50</a:t>
            </a:r>
          </a:p>
        </p:txBody>
      </p:sp>
    </p:spTree>
    <p:extLst>
      <p:ext uri="{BB962C8B-B14F-4D97-AF65-F5344CB8AC3E}">
        <p14:creationId xmlns:p14="http://schemas.microsoft.com/office/powerpoint/2010/main" val="408008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33F67F-14D3-4CCE-92BA-90264BD5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the following true?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95573-ED6F-4360-AEA2-2BBB64E95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5 + 5 = = 10 || 1 + 3 = = 5</a:t>
            </a:r>
          </a:p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!(5 + 5 &gt;=10)</a:t>
            </a:r>
          </a:p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5 &gt; 10 || 10 &lt; 20 &amp;&amp; 3 &lt; 5</a:t>
            </a:r>
            <a:endParaRPr lang="en-GB" dirty="0">
              <a:solidFill>
                <a:srgbClr val="231F20"/>
              </a:solidFill>
              <a:latin typeface="Generic47-Regular"/>
            </a:endParaRPr>
          </a:p>
          <a:p>
            <a:r>
              <a:rPr lang="en-GB" sz="1800" b="0" i="0" u="none" strike="noStrike" baseline="0" dirty="0">
                <a:solidFill>
                  <a:srgbClr val="231F20"/>
                </a:solidFill>
                <a:latin typeface="Generic47-Regular"/>
              </a:rPr>
              <a:t>10 ! = 15 &amp;&amp; !(10&lt;20) || 15 &gt; 30</a:t>
            </a:r>
            <a:endParaRPr lang="en-GB" dirty="0"/>
          </a:p>
          <a:p>
            <a:endParaRPr lang="en-GB" sz="1800" b="0" i="0" u="none" strike="noStrike" baseline="0" dirty="0">
              <a:solidFill>
                <a:srgbClr val="231F20"/>
              </a:solidFill>
              <a:latin typeface="Generic47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3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3D36-688D-49F8-9C2D-7E70564D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6E85-AC7D-47C2-B0CB-37EABEFB8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a = 16 b = 10 c = 6</a:t>
            </a:r>
          </a:p>
          <a:p>
            <a:pPr marL="114300" indent="0">
              <a:buNone/>
            </a:pPr>
            <a:r>
              <a:rPr lang="pt-BR" dirty="0"/>
              <a:t>a = 16 b = 11 d = 26</a:t>
            </a:r>
          </a:p>
          <a:p>
            <a:pPr marL="114300" indent="0">
              <a:buNone/>
            </a:pPr>
            <a:r>
              <a:rPr lang="pt-BR" dirty="0"/>
              <a:t>a/b = 1</a:t>
            </a:r>
          </a:p>
          <a:p>
            <a:pPr marL="114300" indent="0">
              <a:buNone/>
            </a:pPr>
            <a:r>
              <a:rPr lang="pt-BR" dirty="0"/>
              <a:t>a%b = 5</a:t>
            </a:r>
          </a:p>
          <a:p>
            <a:pPr marL="114300" indent="0">
              <a:buNone/>
            </a:pPr>
            <a:r>
              <a:rPr lang="pt-BR" dirty="0"/>
              <a:t>a *=b = 176</a:t>
            </a:r>
          </a:p>
          <a:p>
            <a:pPr marL="114300" indent="0">
              <a:buNone/>
            </a:pPr>
            <a:r>
              <a:rPr lang="pt-BR" dirty="0"/>
              <a:t>0</a:t>
            </a:r>
          </a:p>
          <a:p>
            <a:pPr marL="114300" indent="0">
              <a:buNone/>
            </a:pPr>
            <a:r>
              <a:rPr lang="pt-BR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9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687B-F29C-402D-B834-7FD3FC19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A5068-D66E-4652-8C88-DE7E53091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/>
              <a:t>main()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float a, b, c, x, y, z;</a:t>
            </a:r>
          </a:p>
          <a:p>
            <a:pPr marL="114300" indent="0">
              <a:buNone/>
            </a:pPr>
            <a:r>
              <a:rPr lang="en-GB" dirty="0"/>
              <a:t>	a = 9;</a:t>
            </a:r>
          </a:p>
          <a:p>
            <a:pPr marL="114300" indent="0">
              <a:buNone/>
            </a:pPr>
            <a:r>
              <a:rPr lang="en-GB" dirty="0"/>
              <a:t>	b = 12;</a:t>
            </a:r>
          </a:p>
          <a:p>
            <a:pPr marL="114300" indent="0">
              <a:buNone/>
            </a:pPr>
            <a:r>
              <a:rPr lang="en-GB" dirty="0"/>
              <a:t>	c = 3;</a:t>
            </a:r>
          </a:p>
          <a:p>
            <a:pPr marL="114300" indent="0">
              <a:buNone/>
            </a:pPr>
            <a:r>
              <a:rPr lang="en-GB" dirty="0"/>
              <a:t>	x = a – b / 3 + c * 2 - 1;</a:t>
            </a:r>
          </a:p>
          <a:p>
            <a:pPr marL="114300" indent="0">
              <a:buNone/>
            </a:pPr>
            <a:r>
              <a:rPr lang="en-GB" dirty="0"/>
              <a:t>	y = a – b / (3 + c) * (2 - 1);</a:t>
            </a:r>
          </a:p>
          <a:p>
            <a:pPr marL="114300" indent="0">
              <a:buNone/>
            </a:pPr>
            <a:r>
              <a:rPr lang="en-GB" dirty="0"/>
              <a:t>	z = a – (b / (3 + c) * 2) - 1;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(“x = %f\n”, x);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(“y = %f\n”, y);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(“z = %f\n”, z);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8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81A2-52B7-4788-B72E-3FDCEFDE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8B5DD-550E-4C92-A037-8647B98CC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/>
              <a:t>x = 10.000000</a:t>
            </a:r>
          </a:p>
          <a:p>
            <a:pPr marL="114300" indent="0">
              <a:buNone/>
            </a:pPr>
            <a:r>
              <a:rPr lang="pl-PL" dirty="0"/>
              <a:t>y = 7.000000</a:t>
            </a:r>
          </a:p>
          <a:p>
            <a:pPr marL="114300" indent="0">
              <a:buNone/>
            </a:pPr>
            <a:r>
              <a:rPr lang="pl-PL" dirty="0"/>
              <a:t>z = 4.000000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6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097B-C4C4-49B3-B9B9-6588C24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Interesting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E915-7B3E-46A2-BF0A-C76BCB52E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#include&lt;stdio.h&gt;</a:t>
            </a:r>
          </a:p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596900" lvl="1" indent="0">
              <a:buNone/>
            </a:pPr>
            <a:r>
              <a:rPr lang="en-GB" sz="1800" dirty="0"/>
              <a:t>float no1 = 10.2;</a:t>
            </a:r>
          </a:p>
          <a:p>
            <a:pPr marL="596900" lvl="1" indent="0">
              <a:buNone/>
            </a:pPr>
            <a:r>
              <a:rPr lang="en-GB" sz="1800" dirty="0"/>
              <a:t>float no2 = 20.4;</a:t>
            </a:r>
          </a:p>
          <a:p>
            <a:pPr marL="596900" lvl="1" indent="0">
              <a:buNone/>
            </a:pPr>
            <a:r>
              <a:rPr lang="en-GB" sz="1800" dirty="0"/>
              <a:t>float sum = 0;</a:t>
            </a:r>
          </a:p>
          <a:p>
            <a:pPr marL="596900" lvl="1" indent="0">
              <a:buNone/>
            </a:pPr>
            <a:r>
              <a:rPr lang="en-GB" sz="1800" dirty="0"/>
              <a:t>sum = no1 + no2;</a:t>
            </a:r>
          </a:p>
          <a:p>
            <a:pPr marL="596900" lvl="1" indent="0">
              <a:buNone/>
            </a:pPr>
            <a:r>
              <a:rPr lang="en-GB" sz="1800" dirty="0" err="1"/>
              <a:t>printf</a:t>
            </a:r>
            <a:r>
              <a:rPr lang="en-GB" sz="1800" dirty="0"/>
              <a:t>(“Sum: %f”, sum);</a:t>
            </a:r>
          </a:p>
          <a:p>
            <a:pPr marL="596900" lvl="1" indent="0">
              <a:buNone/>
            </a:pPr>
            <a:r>
              <a:rPr lang="en-GB" sz="1800" dirty="0"/>
              <a:t>}</a:t>
            </a:r>
          </a:p>
          <a:p>
            <a:pPr marL="596900" lvl="1" indent="0">
              <a:buNone/>
            </a:pPr>
            <a:endParaRPr lang="en-GB" sz="1800" dirty="0"/>
          </a:p>
          <a:p>
            <a:pPr marL="139700" indent="0">
              <a:buNone/>
            </a:pPr>
            <a:r>
              <a:rPr lang="en-GB" dirty="0"/>
              <a:t>What is the output in this case?</a:t>
            </a:r>
          </a:p>
        </p:txBody>
      </p:sp>
    </p:spTree>
    <p:extLst>
      <p:ext uri="{BB962C8B-B14F-4D97-AF65-F5344CB8AC3E}">
        <p14:creationId xmlns:p14="http://schemas.microsoft.com/office/powerpoint/2010/main" val="4686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E80-2A64-4CEA-9F0F-7327CCE0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541F-3AE0-4044-808E-D066D8ECF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sizeof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139700" indent="0">
              <a:buNone/>
            </a:pPr>
            <a:r>
              <a:rPr lang="en-GB" dirty="0"/>
              <a:t>Did you try the following? What did you get?</a:t>
            </a:r>
          </a:p>
          <a:p>
            <a:pPr marL="596900" lvl="1" indent="0">
              <a:buNone/>
            </a:pPr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sizeof</a:t>
            </a:r>
            <a:r>
              <a:rPr lang="en-GB" dirty="0"/>
              <a:t>(5.2));</a:t>
            </a:r>
          </a:p>
          <a:p>
            <a:pPr marL="596900" lvl="1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Did you get 4 or 8?</a:t>
            </a:r>
          </a:p>
          <a:p>
            <a:pPr marL="5969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3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E342-35FD-4F63-9270-4322FF9B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Default decimal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4AC9-FFB0-4FD7-8D85-467746186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By default, C programming considers decimal values as double.</a:t>
            </a:r>
          </a:p>
          <a:p>
            <a:endParaRPr lang="en-GB" dirty="0"/>
          </a:p>
          <a:p>
            <a:r>
              <a:rPr lang="en-GB" dirty="0"/>
              <a:t>That is why you get output as 8 and not 4.</a:t>
            </a:r>
          </a:p>
          <a:p>
            <a:endParaRPr lang="en-GB" dirty="0"/>
          </a:p>
          <a:p>
            <a:r>
              <a:rPr lang="en-GB" dirty="0"/>
              <a:t>Remember the value 5.2 used by us is literal constant. If you declare a float variable and find its size, you will get 4 as output.</a:t>
            </a:r>
          </a:p>
          <a:p>
            <a:endParaRPr lang="en-GB" dirty="0"/>
          </a:p>
          <a:p>
            <a:r>
              <a:rPr lang="en-GB" dirty="0"/>
              <a:t>Another type of constant is called symbolic constant</a:t>
            </a:r>
          </a:p>
          <a:p>
            <a:pPr marL="114300" indent="0">
              <a:buNone/>
            </a:pPr>
            <a:r>
              <a:rPr lang="en-GB" dirty="0"/>
              <a:t>#define PI 3.14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Constant variable</a:t>
            </a:r>
          </a:p>
          <a:p>
            <a:pPr marL="114300" indent="0">
              <a:buNone/>
            </a:pPr>
            <a:r>
              <a:rPr lang="en-GB" dirty="0" err="1"/>
              <a:t>const</a:t>
            </a:r>
            <a:r>
              <a:rPr lang="en-GB" dirty="0"/>
              <a:t> int I = 10;</a:t>
            </a:r>
          </a:p>
        </p:txBody>
      </p:sp>
    </p:spTree>
    <p:extLst>
      <p:ext uri="{BB962C8B-B14F-4D97-AF65-F5344CB8AC3E}">
        <p14:creationId xmlns:p14="http://schemas.microsoft.com/office/powerpoint/2010/main" val="144020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E80-2A64-4CEA-9F0F-7327CCE0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541F-3AE0-4044-808E-D066D8ECF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comma operator</a:t>
            </a:r>
          </a:p>
          <a:p>
            <a:pPr lvl="1"/>
            <a:r>
              <a:rPr lang="en-GB" dirty="0"/>
              <a:t>value = (x=5, y=7, </a:t>
            </a:r>
            <a:r>
              <a:rPr lang="en-GB" dirty="0" err="1"/>
              <a:t>x+y</a:t>
            </a:r>
            <a:r>
              <a:rPr lang="en-GB" dirty="0"/>
              <a:t>);</a:t>
            </a:r>
          </a:p>
          <a:p>
            <a:pPr lvl="1"/>
            <a:r>
              <a:rPr lang="en-GB" dirty="0" err="1"/>
              <a:t>printf</a:t>
            </a:r>
            <a:r>
              <a:rPr lang="en-GB" dirty="0"/>
              <a:t>(“%d”, value);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139700" indent="0">
              <a:buNone/>
            </a:pPr>
            <a:r>
              <a:rPr lang="en-GB" dirty="0"/>
              <a:t>#include&lt;stdio.h&gt;</a:t>
            </a:r>
          </a:p>
          <a:p>
            <a:pPr marL="139700" indent="0">
              <a:buNone/>
            </a:pPr>
            <a:r>
              <a:rPr lang="en-GB" dirty="0"/>
              <a:t>void main(){    </a:t>
            </a:r>
          </a:p>
          <a:p>
            <a:pPr marL="139700" indent="0">
              <a:buNone/>
            </a:pPr>
            <a:r>
              <a:rPr lang="en-GB" dirty="0"/>
              <a:t>	int value, x, y;    </a:t>
            </a:r>
          </a:p>
          <a:p>
            <a:pPr marL="139700" indent="0">
              <a:buNone/>
            </a:pPr>
            <a:r>
              <a:rPr lang="en-GB" dirty="0"/>
              <a:t>	value = (x=5, y=7, </a:t>
            </a:r>
            <a:r>
              <a:rPr lang="en-GB" dirty="0" err="1"/>
              <a:t>x+y</a:t>
            </a:r>
            <a:r>
              <a:rPr lang="en-GB" dirty="0"/>
              <a:t>);    </a:t>
            </a:r>
          </a:p>
          <a:p>
            <a:pPr marL="1397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("%d", value);</a:t>
            </a:r>
          </a:p>
          <a:p>
            <a:pPr marL="1397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744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1337</Words>
  <Application>Microsoft Office PowerPoint</Application>
  <PresentationFormat>On-screen Show (16:9)</PresentationFormat>
  <Paragraphs>172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Generic47-Regular</vt:lpstr>
      <vt:lpstr>Roboto</vt:lpstr>
      <vt:lpstr>urw-din</vt:lpstr>
      <vt:lpstr>Simple Light</vt:lpstr>
      <vt:lpstr>Bitmap Image</vt:lpstr>
      <vt:lpstr>Operators and Expressions</vt:lpstr>
      <vt:lpstr>Review</vt:lpstr>
      <vt:lpstr>Output</vt:lpstr>
      <vt:lpstr>Review</vt:lpstr>
      <vt:lpstr>Output</vt:lpstr>
      <vt:lpstr>Interesting Question</vt:lpstr>
      <vt:lpstr>Special Operators</vt:lpstr>
      <vt:lpstr>Default decimal number</vt:lpstr>
      <vt:lpstr>Special Operators</vt:lpstr>
      <vt:lpstr>What is the result?</vt:lpstr>
      <vt:lpstr>What about this?</vt:lpstr>
      <vt:lpstr>Operator Precedence</vt:lpstr>
      <vt:lpstr>Operator Precedence in C</vt:lpstr>
      <vt:lpstr>Contd.</vt:lpstr>
      <vt:lpstr>When to use associativity?</vt:lpstr>
      <vt:lpstr>Truth Table</vt:lpstr>
      <vt:lpstr>Example</vt:lpstr>
      <vt:lpstr>Example</vt:lpstr>
      <vt:lpstr>Example</vt:lpstr>
      <vt:lpstr>Example</vt:lpstr>
      <vt:lpstr>Caution</vt:lpstr>
      <vt:lpstr>Code</vt:lpstr>
      <vt:lpstr>Is the following true?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</dc:title>
  <dc:creator>Nachiket Tapas</dc:creator>
  <cp:lastModifiedBy>Nachiket</cp:lastModifiedBy>
  <cp:revision>21</cp:revision>
  <dcterms:modified xsi:type="dcterms:W3CDTF">2022-01-08T05:29:19Z</dcterms:modified>
</cp:coreProperties>
</file>