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6" r:id="rId2"/>
    <p:sldId id="277" r:id="rId3"/>
    <p:sldId id="273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302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304" r:id="rId31"/>
    <p:sldId id="305" r:id="rId32"/>
    <p:sldId id="306" r:id="rId33"/>
    <p:sldId id="307" r:id="rId34"/>
    <p:sldId id="309" r:id="rId35"/>
    <p:sldId id="308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3173-347B-448B-9FC0-B418FC36014B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A77D-8DD9-44EC-B07C-9CD1D9062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1CE-F8D9-4DC1-9E61-5C47167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E17-F80E-41A5-B881-F960A9E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38D-333F-4408-963F-5ECBDA8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9B03-A402-4004-963D-A695B11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C3D-8612-4F10-950F-53BEEE7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75B9-0C43-40F8-8F21-B68188B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F62-39F1-415A-8780-B9BB913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CB09-39AE-44C7-B0D2-2FDC876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9EA7-784B-45F4-8F14-57E9D9F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01C-A6FB-4F99-81A6-6CFF969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3895-4BB6-48B7-96B4-48FCF50D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E66F-5485-4083-9A6A-5BA2A774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65BD-33B0-4E6C-A6F8-4BBD11E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2-CBB3-4A1E-99BB-8DD43158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34D4-484E-426E-81D8-79A9B4F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B4FD-5149-409F-A763-FC44401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0709-E711-426E-9164-CAAA84E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A37-9AEA-499B-8A32-9929F88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7A2-E12A-4BAC-96B8-66DCAA7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319-64CF-4DD5-80DA-A60A8AD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20C-4141-46AD-82F0-095FAD7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5A3-9DAD-426D-857D-B1B4C69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73DF-9A9F-4DE7-8727-116742A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2B3-5043-4C0F-BEAE-7ECE33A1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1635-6099-47B3-AC87-E3C6D7A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76-990B-49BB-8EFD-35ABF3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162F-D54C-417B-8E86-BAE5A5C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2453-E837-45A3-A11E-450D7367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3EDB-C8FD-4B23-B708-7E3231E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30A-2C2E-4DFF-81A9-3C2578F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4B5-AEEE-4133-9913-89EBC9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AEE-9174-412A-AC0C-F2DD60B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EDEC-CF12-4A04-A119-EF3C14B0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C27-1DB3-45AC-B51B-CE1E8863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F4AFA-D8C2-424B-859E-B155D254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2993-DFC0-4B01-8DE4-267C3C2F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C0F0-34F1-45CC-869A-BDE303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D635D-4160-4EA6-B533-C3E2469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4CA0-AB9D-4054-BEA0-93C722B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CE-E6D0-418D-B029-4743CE6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3CEC-F990-4669-8208-A45CF5D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9898-3E04-4083-BF45-5DCEC3E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9BC7-6E7B-41C8-89FF-2EC39C2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5513-ED84-4160-B437-1B51DCF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71112-7354-4341-9D12-4A880A9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6041-BC50-4F73-8514-265C36EC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7C-FBFA-4C01-AE49-C068274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C9E-F351-4383-8823-E7AB49BF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4A78-981A-4EBE-89EB-4C8DF66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2626-19F2-46F7-A460-76E68C2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76ED-764B-48AB-9819-0DE9D0F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6C9-20CC-408D-9851-4C733BB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FB0-3A87-49FE-8919-AA7807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845-0F40-4520-8627-7A2849D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7FE1-02CB-4E2C-BA39-E0DA9163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066B-F09D-4500-9929-FE6469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1D8F-7DC5-4188-8F23-A39F22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2CC8-FCB0-4DB8-98CF-79C746F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D7B6-9F64-4AE4-B19C-72C4F1C8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F873-D1F0-413B-867B-ED2D08E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189B-2C99-4457-81A3-06DB6BEA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0F4-3569-446E-BB5A-98D840BCFF53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01A3-C447-4436-B69C-662EE044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96DB-8281-48F9-8BEF-955E3F76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68AB3E-02EB-4A8B-8764-BE7AD9C44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8C073-66FE-4ECC-844A-2F8F4EE61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3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FC6-E2B6-4FD8-92D3-A500EEF3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C516-947B-4358-A4EA-8628A0A4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num</a:t>
            </a:r>
            <a:r>
              <a:rPr lang="en-GB" dirty="0"/>
              <a:t>[] = { 1, 22, 16, -1, 23};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num</a:t>
            </a:r>
            <a:r>
              <a:rPr lang="en-GB" dirty="0"/>
              <a:t> is a pointer pointing to first element </a:t>
            </a:r>
            <a:r>
              <a:rPr lang="en-GB" dirty="0" err="1"/>
              <a:t>num</a:t>
            </a:r>
            <a:r>
              <a:rPr lang="en-GB" dirty="0"/>
              <a:t>[0].</a:t>
            </a:r>
          </a:p>
          <a:p>
            <a:pPr marL="0" indent="0">
              <a:buNone/>
            </a:pPr>
            <a:r>
              <a:rPr lang="en-GB" dirty="0"/>
              <a:t>similarly, </a:t>
            </a:r>
            <a:r>
              <a:rPr lang="en-GB" dirty="0" err="1"/>
              <a:t>num</a:t>
            </a:r>
            <a:r>
              <a:rPr lang="en-GB" dirty="0"/>
              <a:t> + 1 points to </a:t>
            </a:r>
            <a:r>
              <a:rPr lang="en-GB" dirty="0" err="1"/>
              <a:t>num</a:t>
            </a:r>
            <a:r>
              <a:rPr lang="en-GB" dirty="0"/>
              <a:t>[1]</a:t>
            </a:r>
          </a:p>
          <a:p>
            <a:pPr marL="0" indent="0">
              <a:buNone/>
            </a:pPr>
            <a:r>
              <a:rPr lang="en-GB" dirty="0"/>
              <a:t>and, </a:t>
            </a:r>
            <a:r>
              <a:rPr lang="en-GB" dirty="0" err="1"/>
              <a:t>num</a:t>
            </a:r>
            <a:r>
              <a:rPr lang="en-GB" dirty="0"/>
              <a:t> + 2 points to </a:t>
            </a:r>
            <a:r>
              <a:rPr lang="en-GB" dirty="0" err="1"/>
              <a:t>num</a:t>
            </a:r>
            <a:r>
              <a:rPr lang="en-GB" dirty="0"/>
              <a:t>[2]</a:t>
            </a:r>
          </a:p>
          <a:p>
            <a:pPr marL="0" indent="0">
              <a:buNone/>
            </a:pPr>
            <a:r>
              <a:rPr lang="en-GB" dirty="0"/>
              <a:t>and, so 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will be the output of the following: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(“%d %d %d”, *(num+1), *(num+2), *(num+3));</a:t>
            </a:r>
          </a:p>
        </p:txBody>
      </p:sp>
    </p:spTree>
    <p:extLst>
      <p:ext uri="{BB962C8B-B14F-4D97-AF65-F5344CB8AC3E}">
        <p14:creationId xmlns:p14="http://schemas.microsoft.com/office/powerpoint/2010/main" val="424479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55EC-12E0-438E-983D-EE08F331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AA66-FE47-4F47-9368-BD5F0345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void main() {    	</a:t>
            </a:r>
          </a:p>
          <a:p>
            <a:pPr marL="0" indent="0">
              <a:buNone/>
            </a:pPr>
            <a:r>
              <a:rPr lang="en-GB" dirty="0"/>
              <a:t>	char str[] = "Welcome to CSVTU";    	</a:t>
            </a:r>
          </a:p>
          <a:p>
            <a:pPr marL="0" indent="0">
              <a:buNone/>
            </a:pPr>
            <a:r>
              <a:rPr lang="en-GB" dirty="0"/>
              <a:t>	char *</a:t>
            </a:r>
            <a:r>
              <a:rPr lang="en-GB" dirty="0" err="1"/>
              <a:t>ptr</a:t>
            </a:r>
            <a:r>
              <a:rPr lang="en-GB" dirty="0"/>
              <a:t> = str + 11;	//initialization    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("%s\n", </a:t>
            </a:r>
            <a:r>
              <a:rPr lang="en-GB" dirty="0" err="1"/>
              <a:t>ptr</a:t>
            </a:r>
            <a:r>
              <a:rPr lang="en-GB" dirty="0"/>
              <a:t>);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("%s\n", </a:t>
            </a:r>
            <a:r>
              <a:rPr lang="en-GB" dirty="0" err="1"/>
              <a:t>ptr</a:t>
            </a:r>
            <a:r>
              <a:rPr lang="en-GB" dirty="0"/>
              <a:t> - 3);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7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BB9-EF4D-46CE-BD03-D954A911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47D8-C6DC-47ED-B3BF-6CE61C12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C, array names are pointers and can be used interchangeably in most cases.</a:t>
            </a:r>
          </a:p>
          <a:p>
            <a:r>
              <a:rPr lang="en-GB" dirty="0"/>
              <a:t>However, array names can not be assigned, but pointer variables can be.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ar</a:t>
            </a:r>
            <a:r>
              <a:rPr lang="en-GB" dirty="0"/>
              <a:t>[10], *b;</a:t>
            </a:r>
          </a:p>
          <a:p>
            <a:pPr marL="0" indent="0">
              <a:buNone/>
            </a:pPr>
            <a:r>
              <a:rPr lang="en-GB" dirty="0"/>
              <a:t>	b = </a:t>
            </a:r>
            <a:r>
              <a:rPr lang="en-GB" dirty="0" err="1"/>
              <a:t>ar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b = b + 1; 	//This is okay</a:t>
            </a:r>
          </a:p>
          <a:p>
            <a:pPr marL="0" indent="0">
              <a:buNone/>
            </a:pPr>
            <a:r>
              <a:rPr lang="en-GB" dirty="0"/>
              <a:t>	b++;		//This is okay as well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ar</a:t>
            </a:r>
            <a:r>
              <a:rPr lang="en-GB" dirty="0"/>
              <a:t> = </a:t>
            </a:r>
            <a:r>
              <a:rPr lang="en-GB" dirty="0" err="1"/>
              <a:t>ar</a:t>
            </a:r>
            <a:r>
              <a:rPr lang="en-GB" dirty="0"/>
              <a:t> + 2;	//Error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ar</a:t>
            </a:r>
            <a:r>
              <a:rPr lang="en-GB" dirty="0"/>
              <a:t> = b;		//Error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9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168-FACA-49BD-A66B-0DCC5C56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Two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E0C8DD-ECB2-4702-87F2-69A936BAE3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void swap(int a, int b) {	</a:t>
            </a:r>
          </a:p>
          <a:p>
            <a:pPr marL="0" indent="0">
              <a:buNone/>
            </a:pPr>
            <a:r>
              <a:rPr lang="en-GB" dirty="0"/>
              <a:t>	int t;	</a:t>
            </a:r>
          </a:p>
          <a:p>
            <a:pPr marL="0" indent="0">
              <a:buNone/>
            </a:pPr>
            <a:r>
              <a:rPr lang="en-GB" dirty="0"/>
              <a:t>	t = a; a=b; b=t;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 %d\n", a, 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	</a:t>
            </a:r>
          </a:p>
          <a:p>
            <a:pPr marL="0" indent="0">
              <a:buNone/>
            </a:pPr>
            <a:r>
              <a:rPr lang="en-GB" dirty="0"/>
              <a:t>	int a = 1, b = 2;	</a:t>
            </a:r>
          </a:p>
          <a:p>
            <a:pPr marL="0" indent="0">
              <a:buNone/>
            </a:pPr>
            <a:r>
              <a:rPr lang="en-GB" dirty="0"/>
              <a:t>	swap(a, b);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 %d\n", a, 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1ABC87-2AE4-4A34-AC3E-2E2F404D2A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void swap(int * a, int * b) {</a:t>
            </a:r>
          </a:p>
          <a:p>
            <a:pPr marL="0" indent="0">
              <a:buNone/>
            </a:pPr>
            <a:r>
              <a:rPr lang="en-GB" dirty="0"/>
              <a:t>	int t;</a:t>
            </a:r>
          </a:p>
          <a:p>
            <a:pPr marL="0" indent="0">
              <a:buNone/>
            </a:pPr>
            <a:r>
              <a:rPr lang="en-GB" dirty="0"/>
              <a:t>	t = *a; *a=*b; *b=t;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 %d”, *a, *b);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a = 1, b = 2;</a:t>
            </a:r>
          </a:p>
          <a:p>
            <a:pPr marL="0" indent="0">
              <a:buNone/>
            </a:pPr>
            <a:r>
              <a:rPr lang="en-GB" dirty="0"/>
              <a:t>	swap(&amp;a, &amp;b);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 %d”, a, 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3B0025-5D64-43AE-A3F3-FAE0EE15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 the following code work?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8EA48-0809-4D33-BE5B-8508599C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void swap(int * </a:t>
            </a:r>
            <a:r>
              <a:rPr lang="en-GB" dirty="0" err="1"/>
              <a:t>ptra</a:t>
            </a:r>
            <a:r>
              <a:rPr lang="en-GB" dirty="0"/>
              <a:t>, int * </a:t>
            </a:r>
            <a:r>
              <a:rPr lang="en-GB" dirty="0" err="1"/>
              <a:t>ptrb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int * </a:t>
            </a:r>
            <a:r>
              <a:rPr lang="en-GB" dirty="0" err="1"/>
              <a:t>ptrt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ptrt</a:t>
            </a:r>
            <a:r>
              <a:rPr lang="en-GB" dirty="0"/>
              <a:t> = </a:t>
            </a:r>
            <a:r>
              <a:rPr lang="en-GB" dirty="0" err="1"/>
              <a:t>ptra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ptra</a:t>
            </a:r>
            <a:r>
              <a:rPr lang="en-GB" dirty="0"/>
              <a:t> = </a:t>
            </a:r>
            <a:r>
              <a:rPr lang="en-GB" dirty="0" err="1"/>
              <a:t>ptrb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ptrb</a:t>
            </a:r>
            <a:r>
              <a:rPr lang="en-GB" dirty="0"/>
              <a:t> = </a:t>
            </a:r>
            <a:r>
              <a:rPr lang="en-GB" dirty="0" err="1"/>
              <a:t>ptrt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 %d”, *</a:t>
            </a:r>
            <a:r>
              <a:rPr lang="en-GB" dirty="0" err="1"/>
              <a:t>ptra</a:t>
            </a:r>
            <a:r>
              <a:rPr lang="en-GB" dirty="0"/>
              <a:t>, *</a:t>
            </a:r>
            <a:r>
              <a:rPr lang="en-GB" dirty="0" err="1"/>
              <a:t>ptrb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a = 1, b = 2;</a:t>
            </a:r>
          </a:p>
          <a:p>
            <a:pPr marL="0" indent="0">
              <a:buNone/>
            </a:pPr>
            <a:r>
              <a:rPr lang="en-GB" dirty="0"/>
              <a:t>	swap(&amp;a, &amp;b);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 %d”, a, b);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31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EEAD-2878-49E9-89CC-3515978B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3D32-237E-4BD0-BB27-531C0F50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have a pointer P to  some memory call, P is also stored somewhere in the memory.</a:t>
            </a:r>
          </a:p>
          <a:p>
            <a:r>
              <a:rPr lang="en-GB" dirty="0"/>
              <a:t>So, we can also talk about the address that stores P.</a:t>
            </a:r>
          </a:p>
          <a:p>
            <a:pPr marL="0" indent="0">
              <a:buNone/>
            </a:pPr>
            <a:r>
              <a:rPr lang="en-GB" dirty="0"/>
              <a:t>int a = 10;</a:t>
            </a:r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 = &amp;a;</a:t>
            </a:r>
          </a:p>
          <a:p>
            <a:pPr marL="0" indent="0">
              <a:buNone/>
            </a:pPr>
            <a:r>
              <a:rPr lang="en-GB" dirty="0"/>
              <a:t>int ** </a:t>
            </a:r>
            <a:r>
              <a:rPr lang="en-GB" dirty="0" err="1"/>
              <a:t>ptrptr</a:t>
            </a:r>
            <a:r>
              <a:rPr lang="en-GB" dirty="0"/>
              <a:t> = &amp;</a:t>
            </a:r>
            <a:r>
              <a:rPr lang="en-GB" dirty="0" err="1"/>
              <a:t>ptr</a:t>
            </a:r>
            <a:r>
              <a:rPr lang="en-GB" dirty="0"/>
              <a:t>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F7E42-C69B-4F90-83A8-C992792A95CE}"/>
              </a:ext>
            </a:extLst>
          </p:cNvPr>
          <p:cNvSpPr/>
          <p:nvPr/>
        </p:nvSpPr>
        <p:spPr>
          <a:xfrm>
            <a:off x="5798916" y="523176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0061FF18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70B6C-6941-4BA8-8A42-A4557390D51E}"/>
              </a:ext>
            </a:extLst>
          </p:cNvPr>
          <p:cNvSpPr/>
          <p:nvPr/>
        </p:nvSpPr>
        <p:spPr>
          <a:xfrm>
            <a:off x="8335700" y="524526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80760-ACE2-4794-8F5C-64E7333CCF15}"/>
              </a:ext>
            </a:extLst>
          </p:cNvPr>
          <p:cNvSpPr txBox="1"/>
          <p:nvPr/>
        </p:nvSpPr>
        <p:spPr>
          <a:xfrm>
            <a:off x="5926237" y="4768773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ptr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6C74-E653-470B-B2FE-6FAA52FED160}"/>
              </a:ext>
            </a:extLst>
          </p:cNvPr>
          <p:cNvSpPr txBox="1"/>
          <p:nvPr/>
        </p:nvSpPr>
        <p:spPr>
          <a:xfrm>
            <a:off x="8474593" y="48054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AE932-F698-4E9E-B5AB-8D27958348D3}"/>
              </a:ext>
            </a:extLst>
          </p:cNvPr>
          <p:cNvSpPr txBox="1"/>
          <p:nvPr/>
        </p:nvSpPr>
        <p:spPr>
          <a:xfrm>
            <a:off x="8335700" y="622964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0061FF18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89125-16F3-4108-AB86-32DB5114303B}"/>
              </a:ext>
            </a:extLst>
          </p:cNvPr>
          <p:cNvSpPr txBox="1"/>
          <p:nvPr/>
        </p:nvSpPr>
        <p:spPr>
          <a:xfrm>
            <a:off x="5768050" y="621999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0061FF55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A7D03F-C8FF-41F3-92EA-D036B1CEED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713316" y="5688960"/>
            <a:ext cx="1622384" cy="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3AA6D-C311-4DB9-B745-8E486A46D0DE}"/>
              </a:ext>
            </a:extLst>
          </p:cNvPr>
          <p:cNvSpPr/>
          <p:nvPr/>
        </p:nvSpPr>
        <p:spPr>
          <a:xfrm>
            <a:off x="2924054" y="524526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0061FF55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ABA3E-5D1D-4E6E-BCF8-7DA10EDFF855}"/>
              </a:ext>
            </a:extLst>
          </p:cNvPr>
          <p:cNvSpPr txBox="1"/>
          <p:nvPr/>
        </p:nvSpPr>
        <p:spPr>
          <a:xfrm>
            <a:off x="3011024" y="4875929"/>
            <a:ext cx="7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ptrptr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D234FF-2462-492F-80EF-0D250A695A88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3838454" y="5688960"/>
            <a:ext cx="1960462" cy="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07F124-F351-4C6D-8B13-F2C7CF5F95CA}"/>
              </a:ext>
            </a:extLst>
          </p:cNvPr>
          <p:cNvSpPr txBox="1"/>
          <p:nvPr/>
        </p:nvSpPr>
        <p:spPr>
          <a:xfrm>
            <a:off x="2832064" y="621371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0061FF22</a:t>
            </a:r>
          </a:p>
        </p:txBody>
      </p:sp>
    </p:spTree>
    <p:extLst>
      <p:ext uri="{BB962C8B-B14F-4D97-AF65-F5344CB8AC3E}">
        <p14:creationId xmlns:p14="http://schemas.microsoft.com/office/powerpoint/2010/main" val="342436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FBD3-6E0C-4BEB-8380-8FA563CC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vs 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92F0-0577-4E65-A64E-065726BF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(“int: %</a:t>
            </a:r>
            <a:r>
              <a:rPr lang="en-GB" dirty="0" err="1"/>
              <a:t>lu</a:t>
            </a:r>
            <a:r>
              <a:rPr lang="en-GB" dirty="0"/>
              <a:t>”,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(“int: %</a:t>
            </a:r>
            <a:r>
              <a:rPr lang="en-GB" dirty="0" err="1"/>
              <a:t>lu</a:t>
            </a:r>
            <a:r>
              <a:rPr lang="en-GB" dirty="0"/>
              <a:t>”, </a:t>
            </a:r>
            <a:r>
              <a:rPr lang="en-GB" dirty="0" err="1"/>
              <a:t>sizeof</a:t>
            </a:r>
            <a:r>
              <a:rPr lang="en-GB" dirty="0"/>
              <a:t>(float));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(“int: %</a:t>
            </a:r>
            <a:r>
              <a:rPr lang="en-GB" dirty="0" err="1"/>
              <a:t>lu</a:t>
            </a:r>
            <a:r>
              <a:rPr lang="en-GB" dirty="0"/>
              <a:t>”, </a:t>
            </a:r>
            <a:r>
              <a:rPr lang="en-GB" dirty="0" err="1"/>
              <a:t>sizeof</a:t>
            </a:r>
            <a:r>
              <a:rPr lang="en-GB" dirty="0"/>
              <a:t>(double));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(“int: %</a:t>
            </a:r>
            <a:r>
              <a:rPr lang="en-GB" dirty="0" err="1"/>
              <a:t>lu</a:t>
            </a:r>
            <a:r>
              <a:rPr lang="en-GB" dirty="0"/>
              <a:t>”, </a:t>
            </a:r>
            <a:r>
              <a:rPr lang="en-GB" dirty="0" err="1"/>
              <a:t>sizeof</a:t>
            </a:r>
            <a:r>
              <a:rPr lang="en-GB" dirty="0"/>
              <a:t>(int *));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(“int: %</a:t>
            </a:r>
            <a:r>
              <a:rPr lang="en-GB" dirty="0" err="1"/>
              <a:t>lu</a:t>
            </a:r>
            <a:r>
              <a:rPr lang="en-GB" dirty="0"/>
              <a:t>”, </a:t>
            </a:r>
            <a:r>
              <a:rPr lang="en-GB" dirty="0" err="1"/>
              <a:t>sizeof</a:t>
            </a:r>
            <a:r>
              <a:rPr lang="en-GB" dirty="0"/>
              <a:t>(float *));</a:t>
            </a:r>
          </a:p>
          <a:p>
            <a:pPr marL="0" indent="0">
              <a:buNone/>
            </a:pPr>
            <a:r>
              <a:rPr lang="en-GB" dirty="0" err="1"/>
              <a:t>printf</a:t>
            </a:r>
            <a:r>
              <a:rPr lang="en-GB" dirty="0"/>
              <a:t>(“int: %</a:t>
            </a:r>
            <a:r>
              <a:rPr lang="en-GB" dirty="0" err="1"/>
              <a:t>lu</a:t>
            </a:r>
            <a:r>
              <a:rPr lang="en-GB" dirty="0"/>
              <a:t>”, </a:t>
            </a:r>
            <a:r>
              <a:rPr lang="en-GB" dirty="0" err="1"/>
              <a:t>sizeof</a:t>
            </a:r>
            <a:r>
              <a:rPr lang="en-GB" dirty="0"/>
              <a:t>(double *));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Since a pointer variable holds the address, thus, the size of pointer variable is same irrespective of data type.</a:t>
            </a:r>
          </a:p>
        </p:txBody>
      </p:sp>
    </p:spTree>
    <p:extLst>
      <p:ext uri="{BB962C8B-B14F-4D97-AF65-F5344CB8AC3E}">
        <p14:creationId xmlns:p14="http://schemas.microsoft.com/office/powerpoint/2010/main" val="94858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97D6-3200-4FF1-84DB-9D0A8946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234C-6385-48C2-9150-0905580E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declare an array, size has to be specified before hand.</a:t>
            </a:r>
          </a:p>
          <a:p>
            <a:r>
              <a:rPr lang="en-GB" dirty="0"/>
              <a:t>During compilation, the C compiler knows how much space to allocate to the program.</a:t>
            </a:r>
          </a:p>
          <a:p>
            <a:pPr lvl="1"/>
            <a:r>
              <a:rPr lang="en-GB" dirty="0"/>
              <a:t>space for each variable.</a:t>
            </a:r>
          </a:p>
          <a:p>
            <a:pPr lvl="1"/>
            <a:r>
              <a:rPr lang="en-GB" dirty="0"/>
              <a:t>space for an array depending on the size.</a:t>
            </a:r>
          </a:p>
          <a:p>
            <a:r>
              <a:rPr lang="en-GB" dirty="0"/>
              <a:t>This memory is allocated in a part of the memory known as the stack.</a:t>
            </a:r>
          </a:p>
          <a:p>
            <a:r>
              <a:rPr lang="en-GB" dirty="0"/>
              <a:t>Need to assume worst case scenario</a:t>
            </a:r>
          </a:p>
          <a:p>
            <a:pPr lvl="1"/>
            <a:r>
              <a:rPr lang="en-GB" dirty="0"/>
              <a:t>May result in wastage of memory</a:t>
            </a:r>
          </a:p>
        </p:txBody>
      </p:sp>
    </p:spTree>
    <p:extLst>
      <p:ext uri="{BB962C8B-B14F-4D97-AF65-F5344CB8AC3E}">
        <p14:creationId xmlns:p14="http://schemas.microsoft.com/office/powerpoint/2010/main" val="403448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788E-4A85-4EF2-B6D6-B7AE36B9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2EC2-F8C1-4BE1-966E-FFFBAE5F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way of allocating memory to a program during runtime.</a:t>
            </a:r>
          </a:p>
          <a:p>
            <a:r>
              <a:rPr lang="en-GB" dirty="0"/>
              <a:t>This is known as dynamic memory allocation.</a:t>
            </a:r>
          </a:p>
          <a:p>
            <a:r>
              <a:rPr lang="en-GB" dirty="0"/>
              <a:t>Dynamic allocation is done in a part of the memory called the heap.</a:t>
            </a:r>
          </a:p>
          <a:p>
            <a:r>
              <a:rPr lang="en-GB" dirty="0"/>
              <a:t>You can control the memory allocated depending on the actual input(s).</a:t>
            </a:r>
          </a:p>
          <a:p>
            <a:pPr lvl="1"/>
            <a:r>
              <a:rPr lang="en-GB" dirty="0"/>
              <a:t>less wastage</a:t>
            </a:r>
          </a:p>
        </p:txBody>
      </p:sp>
    </p:spTree>
    <p:extLst>
      <p:ext uri="{BB962C8B-B14F-4D97-AF65-F5344CB8AC3E}">
        <p14:creationId xmlns:p14="http://schemas.microsoft.com/office/powerpoint/2010/main" val="69447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498E-C1A8-41D9-B51E-30A31001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malloc()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A4F5-4CE3-4A88-A8EC-4A6BD606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malloc function is declared in </a:t>
            </a:r>
            <a:r>
              <a:rPr lang="en-GB" dirty="0" err="1"/>
              <a:t>stdlib.h</a:t>
            </a:r>
            <a:endParaRPr lang="en-GB" dirty="0"/>
          </a:p>
          <a:p>
            <a:r>
              <a:rPr lang="en-GB" dirty="0"/>
              <a:t>Takes as argument an integer (say n, typically &gt; 0)</a:t>
            </a:r>
          </a:p>
          <a:p>
            <a:r>
              <a:rPr lang="en-GB" dirty="0"/>
              <a:t>Allocates n consecutive bytes of memory space, and</a:t>
            </a:r>
          </a:p>
          <a:p>
            <a:r>
              <a:rPr lang="en-GB" dirty="0"/>
              <a:t>return the address of the first cell of this memory space.</a:t>
            </a:r>
          </a:p>
          <a:p>
            <a:r>
              <a:rPr lang="en-GB" dirty="0"/>
              <a:t>The return type is void 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r>
              <a:rPr lang="en-GB" dirty="0"/>
              <a:t>(void *) malloc(byte-size)</a:t>
            </a:r>
            <a:br>
              <a:rPr lang="en-GB" dirty="0"/>
            </a:br>
            <a:r>
              <a:rPr lang="en-GB" dirty="0"/>
              <a:t>(void *) malloc(number of blocks X size of a block)</a:t>
            </a:r>
          </a:p>
        </p:txBody>
      </p:sp>
    </p:spTree>
    <p:extLst>
      <p:ext uri="{BB962C8B-B14F-4D97-AF65-F5344CB8AC3E}">
        <p14:creationId xmlns:p14="http://schemas.microsoft.com/office/powerpoint/2010/main" val="309212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30A0-597C-43CE-9B03-413EF4AC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to print the address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F37E-F719-4DF9-9C3C-AE51474C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void main(void)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a;</a:t>
            </a:r>
          </a:p>
          <a:p>
            <a:pPr marL="0" indent="0">
              <a:buNone/>
            </a:pPr>
            <a:r>
              <a:rPr lang="en-GB" dirty="0"/>
              <a:t>	float b;</a:t>
            </a:r>
          </a:p>
          <a:p>
            <a:pPr marL="0" indent="0">
              <a:buNone/>
            </a:pPr>
            <a:r>
              <a:rPr lang="en-GB" dirty="0"/>
              <a:t>	char c;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("Address of a: %p\n", &amp;a);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("Address of b: %p\n", &amp;b);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("Address of c: %p\n", &amp;c);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14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38AD-D9EE-4311-B2B9-E45D648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* does not mean pointer to nothing!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8445-27C2-475F-9BBC-8D11FC6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malloc knows nothing about the memory blocks it has allocated.</a:t>
            </a:r>
          </a:p>
          <a:p>
            <a:r>
              <a:rPr lang="en-GB" dirty="0"/>
              <a:t>void * means it is pointer to something about which nothing is known.</a:t>
            </a:r>
          </a:p>
          <a:p>
            <a:r>
              <a:rPr lang="en-GB" dirty="0"/>
              <a:t>The blocks allocated by malloc can be used to store anything provided we allocate enough of them. </a:t>
            </a:r>
          </a:p>
        </p:txBody>
      </p:sp>
    </p:spTree>
    <p:extLst>
      <p:ext uri="{BB962C8B-B14F-4D97-AF65-F5344CB8AC3E}">
        <p14:creationId xmlns:p14="http://schemas.microsoft.com/office/powerpoint/2010/main" val="269917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6C2D-B302-4264-A1CF-00D5479B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340B-122A-49CB-A71F-5CDE753B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ptr</a:t>
            </a:r>
            <a:r>
              <a:rPr lang="en-GB" dirty="0"/>
              <a:t> = (int *) malloc(10 *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above code will reserve a memory big enough to store 10 integers. Since, we are going to use it to store integers, we explicitly type caste it to integer pointer.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sizeof</a:t>
            </a:r>
            <a:r>
              <a:rPr lang="en-GB" dirty="0"/>
              <a:t> operator makes the code machine independent.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malloc evaluates its arguments at runtime to allocate space. Returns a void *, pointer to first address of allocated space.</a:t>
            </a:r>
          </a:p>
        </p:txBody>
      </p:sp>
    </p:spTree>
    <p:extLst>
      <p:ext uri="{BB962C8B-B14F-4D97-AF65-F5344CB8AC3E}">
        <p14:creationId xmlns:p14="http://schemas.microsoft.com/office/powerpoint/2010/main" val="987898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B384-41DF-443C-9083-D67CCC0E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B07A-7542-4518-9ABA-BAC43CB5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Write a program that reads two integers, n and m, and stores powers of n from 0 up to m (n^0, n^1, n^2, ..., </a:t>
            </a:r>
            <a:r>
              <a:rPr lang="en-GB" dirty="0" err="1"/>
              <a:t>n^m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#include&lt;stdlib.h&gt;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int * pow, </a:t>
            </a:r>
            <a:r>
              <a:rPr lang="en-GB" dirty="0" err="1"/>
              <a:t>i</a:t>
            </a:r>
            <a:r>
              <a:rPr lang="en-GB" dirty="0"/>
              <a:t>, n, m;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scanf</a:t>
            </a:r>
            <a:r>
              <a:rPr lang="en-GB" dirty="0"/>
              <a:t>(“%d %d”, &amp;n, &amp;m);</a:t>
            </a:r>
          </a:p>
          <a:p>
            <a:pPr marL="0" indent="0">
              <a:buNone/>
            </a:pPr>
            <a:r>
              <a:rPr lang="en-GB" dirty="0"/>
              <a:t>	pow = (int *) malloc ((m+1) *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marL="0" indent="0">
              <a:buNone/>
            </a:pPr>
            <a:r>
              <a:rPr lang="en-GB" dirty="0"/>
              <a:t>	pow[0] = 1;</a:t>
            </a:r>
          </a:p>
          <a:p>
            <a:pPr marL="0" indent="0">
              <a:buNone/>
            </a:pPr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=1; </a:t>
            </a:r>
            <a:r>
              <a:rPr lang="en-GB" dirty="0" err="1"/>
              <a:t>i</a:t>
            </a:r>
            <a:r>
              <a:rPr lang="en-GB" dirty="0"/>
              <a:t>&lt;=m;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None/>
            </a:pPr>
            <a:r>
              <a:rPr lang="en-GB" dirty="0"/>
              <a:t>		pow[</a:t>
            </a:r>
            <a:r>
              <a:rPr lang="en-GB" dirty="0" err="1"/>
              <a:t>i</a:t>
            </a:r>
            <a:r>
              <a:rPr lang="en-GB" dirty="0"/>
              <a:t>] = pow[i-1] * n;</a:t>
            </a:r>
          </a:p>
          <a:p>
            <a:pPr marL="0" indent="0">
              <a:buNone/>
            </a:pPr>
            <a:r>
              <a:rPr lang="en-GB" dirty="0"/>
              <a:t>	 for 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&lt;=m;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(“%d\n”, pow[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141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0CE9-9B06-47D6-A77E-B2EEB2DD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1938-4FFB-4343-8C92-A3492650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special pointer value to denote “points-to-nothing.”</a:t>
            </a:r>
          </a:p>
          <a:p>
            <a:r>
              <a:rPr lang="en-GB" dirty="0"/>
              <a:t>C uses the value 0 or name NULL.</a:t>
            </a:r>
          </a:p>
          <a:p>
            <a:r>
              <a:rPr lang="en-GB" dirty="0"/>
              <a:t>A malloc call can return NULL if it is not possible to satisfy memory request.</a:t>
            </a:r>
          </a:p>
          <a:p>
            <a:pPr lvl="1"/>
            <a:r>
              <a:rPr lang="en-GB" dirty="0"/>
              <a:t>negative or zero size argument</a:t>
            </a:r>
          </a:p>
          <a:p>
            <a:pPr lvl="1"/>
            <a:r>
              <a:rPr lang="en-GB" dirty="0"/>
              <a:t>too big size argument</a:t>
            </a:r>
          </a:p>
          <a:p>
            <a:pPr lvl="1"/>
            <a:endParaRPr lang="en-GB" dirty="0"/>
          </a:p>
          <a:p>
            <a:r>
              <a:rPr lang="en-GB" dirty="0"/>
              <a:t>Uninitialized pointer has GARBAGE value, NOT NULL.</a:t>
            </a:r>
          </a:p>
          <a:p>
            <a:r>
              <a:rPr lang="en-GB" dirty="0"/>
              <a:t>Memory returned by malloc is not initialized.</a:t>
            </a:r>
          </a:p>
        </p:txBody>
      </p:sp>
    </p:spTree>
    <p:extLst>
      <p:ext uri="{BB962C8B-B14F-4D97-AF65-F5344CB8AC3E}">
        <p14:creationId xmlns:p14="http://schemas.microsoft.com/office/powerpoint/2010/main" val="283131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6FF5-6366-40E2-BE51-0B9250E4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calloc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0CB6-00AF-4C68-B9A9-0BBB5F3D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malloc(), allocates memory for n=element array of size bytes each. Memory is initialized to 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r>
              <a:rPr lang="en-GB" dirty="0"/>
              <a:t>(void *) </a:t>
            </a:r>
            <a:r>
              <a:rPr lang="en-GB" dirty="0" err="1"/>
              <a:t>calloc</a:t>
            </a:r>
            <a:r>
              <a:rPr lang="en-GB" dirty="0"/>
              <a:t>(n, element-size);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ptr</a:t>
            </a:r>
            <a:r>
              <a:rPr lang="en-GB" dirty="0"/>
              <a:t> = (int *) </a:t>
            </a:r>
            <a:r>
              <a:rPr lang="en-GB" dirty="0" err="1"/>
              <a:t>calloc</a:t>
            </a:r>
            <a:r>
              <a:rPr lang="en-GB" dirty="0"/>
              <a:t>(n,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3603787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A24F-C468-42B5-889B-FCE30200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realloc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4E30-0D69-4063-87D3-AF38D96F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Changes the size of the memory block pointed to by </a:t>
            </a:r>
            <a:r>
              <a:rPr lang="en-GB" dirty="0" err="1"/>
              <a:t>ptr</a:t>
            </a:r>
            <a:r>
              <a:rPr lang="en-GB" dirty="0"/>
              <a:t> to size bytes.</a:t>
            </a:r>
          </a:p>
          <a:p>
            <a:r>
              <a:rPr lang="en-GB" dirty="0"/>
              <a:t>Reallocation of memory maintains the already present value and new blocks will be initialized with default garbage value.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r>
              <a:rPr lang="en-GB" dirty="0" err="1"/>
              <a:t>realloc</a:t>
            </a:r>
            <a:r>
              <a:rPr lang="en-GB" dirty="0"/>
              <a:t>(</a:t>
            </a:r>
            <a:r>
              <a:rPr lang="en-GB" dirty="0" err="1"/>
              <a:t>ptr</a:t>
            </a:r>
            <a:r>
              <a:rPr lang="en-GB" dirty="0"/>
              <a:t>, new-size);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ptr</a:t>
            </a:r>
            <a:r>
              <a:rPr lang="en-GB" dirty="0"/>
              <a:t> = (int *)</a:t>
            </a:r>
            <a:r>
              <a:rPr lang="en-GB" dirty="0" err="1"/>
              <a:t>calloc</a:t>
            </a:r>
            <a:r>
              <a:rPr lang="en-GB" dirty="0"/>
              <a:t>(n,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marL="0" indent="0">
              <a:buNone/>
            </a:pP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realloc</a:t>
            </a:r>
            <a:r>
              <a:rPr lang="en-GB" dirty="0"/>
              <a:t>(</a:t>
            </a:r>
            <a:r>
              <a:rPr lang="en-GB" dirty="0" err="1"/>
              <a:t>ptr</a:t>
            </a:r>
            <a:r>
              <a:rPr lang="en-GB" dirty="0"/>
              <a:t>, n*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125824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4B2E-30D5-4CAF-B080-59953213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E945-B287-4E2F-8513-8E36CC2D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Power to allocate memory when needed must be complimented by the responsibility to de-allocate memory when no longer needed!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Syntax:</a:t>
            </a:r>
          </a:p>
          <a:p>
            <a:pPr marL="0" indent="0">
              <a:buNone/>
            </a:pPr>
            <a:r>
              <a:rPr lang="en-GB" dirty="0"/>
              <a:t>free(pointer variable);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ptr</a:t>
            </a:r>
            <a:r>
              <a:rPr lang="en-GB" dirty="0"/>
              <a:t> = (int *) malloc(10 *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marL="0" indent="0">
              <a:buNone/>
            </a:pPr>
            <a:r>
              <a:rPr lang="en-GB" dirty="0"/>
              <a:t>free(</a:t>
            </a:r>
            <a:r>
              <a:rPr lang="en-GB" dirty="0" err="1"/>
              <a:t>ptr</a:t>
            </a:r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187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F33C-4D8A-4550-A25A-0467CF1D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0169-BDCB-45BC-B8C3-4CE6A9DC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following declaration</a:t>
            </a:r>
          </a:p>
          <a:p>
            <a:pPr marL="0" indent="0">
              <a:buNone/>
            </a:pPr>
            <a:r>
              <a:rPr lang="en-GB" dirty="0"/>
              <a:t>	int * </a:t>
            </a:r>
            <a:r>
              <a:rPr lang="en-GB" dirty="0" err="1"/>
              <a:t>arr</a:t>
            </a:r>
            <a:r>
              <a:rPr lang="en-GB" dirty="0"/>
              <a:t>[3];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do we read it?</a:t>
            </a:r>
          </a:p>
          <a:p>
            <a:pPr marL="0" indent="0">
              <a:buNone/>
            </a:pPr>
            <a:r>
              <a:rPr lang="en-GB" dirty="0"/>
              <a:t>It is an array of pointers to integers.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F3D0A-8824-4052-847C-3EA353AC1F11}"/>
              </a:ext>
            </a:extLst>
          </p:cNvPr>
          <p:cNvSpPr/>
          <p:nvPr/>
        </p:nvSpPr>
        <p:spPr>
          <a:xfrm>
            <a:off x="5092861" y="4791919"/>
            <a:ext cx="532435" cy="41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E1F24-328F-458B-8978-9BA32D4BCEEE}"/>
              </a:ext>
            </a:extLst>
          </p:cNvPr>
          <p:cNvSpPr/>
          <p:nvPr/>
        </p:nvSpPr>
        <p:spPr>
          <a:xfrm>
            <a:off x="5092861" y="5208608"/>
            <a:ext cx="532435" cy="41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B0B4-5D63-48AD-BF57-8E438BC43C1A}"/>
              </a:ext>
            </a:extLst>
          </p:cNvPr>
          <p:cNvSpPr/>
          <p:nvPr/>
        </p:nvSpPr>
        <p:spPr>
          <a:xfrm>
            <a:off x="5092860" y="5625297"/>
            <a:ext cx="532435" cy="41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097B1-1830-42CA-A5D1-39406FBBC348}"/>
              </a:ext>
            </a:extLst>
          </p:cNvPr>
          <p:cNvSpPr txBox="1"/>
          <p:nvPr/>
        </p:nvSpPr>
        <p:spPr>
          <a:xfrm>
            <a:off x="5092860" y="44719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arr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6B0F9-76C6-4E8B-AD3B-D623918F7307}"/>
              </a:ext>
            </a:extLst>
          </p:cNvPr>
          <p:cNvCxnSpPr>
            <a:stCxn id="4" idx="3"/>
          </p:cNvCxnSpPr>
          <p:nvPr/>
        </p:nvCxnSpPr>
        <p:spPr>
          <a:xfrm flipV="1">
            <a:off x="5625296" y="5000263"/>
            <a:ext cx="995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06DB86-28DB-4178-A4D1-CEB0B10BD3E3}"/>
              </a:ext>
            </a:extLst>
          </p:cNvPr>
          <p:cNvCxnSpPr>
            <a:stCxn id="5" idx="3"/>
          </p:cNvCxnSpPr>
          <p:nvPr/>
        </p:nvCxnSpPr>
        <p:spPr>
          <a:xfrm flipV="1">
            <a:off x="5625296" y="5416952"/>
            <a:ext cx="1041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B189F-6660-4A51-AD56-DEE2D825B6DC}"/>
              </a:ext>
            </a:extLst>
          </p:cNvPr>
          <p:cNvCxnSpPr>
            <a:stCxn id="6" idx="3"/>
          </p:cNvCxnSpPr>
          <p:nvPr/>
        </p:nvCxnSpPr>
        <p:spPr>
          <a:xfrm flipV="1">
            <a:off x="5625295" y="5833641"/>
            <a:ext cx="1041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9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F33C-4D8A-4550-A25A-0467CF1D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Pointers (</a:t>
            </a:r>
            <a:r>
              <a:rPr lang="en-GB" dirty="0" err="1"/>
              <a:t>contd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0169-BDCB-45BC-B8C3-4CE6A9DC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Dynamic memory equivalent:</a:t>
            </a:r>
          </a:p>
          <a:p>
            <a:pPr marL="0" indent="0">
              <a:buNone/>
            </a:pPr>
            <a:r>
              <a:rPr lang="en-GB" dirty="0"/>
              <a:t>int **</a:t>
            </a:r>
            <a:r>
              <a:rPr lang="en-GB" dirty="0" err="1"/>
              <a:t>arr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arr</a:t>
            </a:r>
            <a:r>
              <a:rPr lang="en-GB" dirty="0"/>
              <a:t> = (int **) malloc ( 3 * </a:t>
            </a:r>
            <a:r>
              <a:rPr lang="en-GB" dirty="0" err="1"/>
              <a:t>sizeof</a:t>
            </a:r>
            <a:r>
              <a:rPr lang="en-GB" dirty="0"/>
              <a:t>(int *));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F3D0A-8824-4052-847C-3EA353AC1F11}"/>
              </a:ext>
            </a:extLst>
          </p:cNvPr>
          <p:cNvSpPr/>
          <p:nvPr/>
        </p:nvSpPr>
        <p:spPr>
          <a:xfrm>
            <a:off x="4109013" y="4699322"/>
            <a:ext cx="532435" cy="41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E1F24-328F-458B-8978-9BA32D4BCEEE}"/>
              </a:ext>
            </a:extLst>
          </p:cNvPr>
          <p:cNvSpPr/>
          <p:nvPr/>
        </p:nvSpPr>
        <p:spPr>
          <a:xfrm>
            <a:off x="4109013" y="5116011"/>
            <a:ext cx="532435" cy="41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B0B4-5D63-48AD-BF57-8E438BC43C1A}"/>
              </a:ext>
            </a:extLst>
          </p:cNvPr>
          <p:cNvSpPr/>
          <p:nvPr/>
        </p:nvSpPr>
        <p:spPr>
          <a:xfrm>
            <a:off x="4109012" y="5532700"/>
            <a:ext cx="532435" cy="416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097B1-1830-42CA-A5D1-39406FBBC348}"/>
              </a:ext>
            </a:extLst>
          </p:cNvPr>
          <p:cNvSpPr txBox="1"/>
          <p:nvPr/>
        </p:nvSpPr>
        <p:spPr>
          <a:xfrm>
            <a:off x="4109012" y="437932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arr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6B0F9-76C6-4E8B-AD3B-D623918F7307}"/>
              </a:ext>
            </a:extLst>
          </p:cNvPr>
          <p:cNvCxnSpPr>
            <a:stCxn id="4" idx="3"/>
          </p:cNvCxnSpPr>
          <p:nvPr/>
        </p:nvCxnSpPr>
        <p:spPr>
          <a:xfrm flipV="1">
            <a:off x="4641448" y="4907666"/>
            <a:ext cx="995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06DB86-28DB-4178-A4D1-CEB0B10BD3E3}"/>
              </a:ext>
            </a:extLst>
          </p:cNvPr>
          <p:cNvCxnSpPr>
            <a:stCxn id="5" idx="3"/>
          </p:cNvCxnSpPr>
          <p:nvPr/>
        </p:nvCxnSpPr>
        <p:spPr>
          <a:xfrm flipV="1">
            <a:off x="4641448" y="5324355"/>
            <a:ext cx="1041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B189F-6660-4A51-AD56-DEE2D825B6DC}"/>
              </a:ext>
            </a:extLst>
          </p:cNvPr>
          <p:cNvCxnSpPr>
            <a:stCxn id="6" idx="3"/>
          </p:cNvCxnSpPr>
          <p:nvPr/>
        </p:nvCxnSpPr>
        <p:spPr>
          <a:xfrm flipV="1">
            <a:off x="4641447" y="5741044"/>
            <a:ext cx="1041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0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9EC0-FB65-4B88-9F97-A8DE1589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DB21-DDDB-4904-B06B-2A27698B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Individual elements in the array </a:t>
            </a:r>
            <a:r>
              <a:rPr lang="en-GB" dirty="0" err="1"/>
              <a:t>arr</a:t>
            </a:r>
            <a:r>
              <a:rPr lang="en-GB" dirty="0"/>
              <a:t> (</a:t>
            </a:r>
            <a:r>
              <a:rPr lang="en-GB" dirty="0" err="1"/>
              <a:t>arr</a:t>
            </a:r>
            <a:r>
              <a:rPr lang="en-GB" dirty="0"/>
              <a:t>[0], </a:t>
            </a:r>
            <a:r>
              <a:rPr lang="en-GB" dirty="0" err="1"/>
              <a:t>arr</a:t>
            </a:r>
            <a:r>
              <a:rPr lang="en-GB" dirty="0"/>
              <a:t>[1], ..., </a:t>
            </a:r>
            <a:r>
              <a:rPr lang="en-GB" dirty="0" err="1"/>
              <a:t>arr</a:t>
            </a:r>
            <a:r>
              <a:rPr lang="en-GB" dirty="0"/>
              <a:t>[9]) are NOT allocated any space. Uninitialized.</a:t>
            </a:r>
          </a:p>
          <a:p>
            <a:r>
              <a:rPr lang="en-GB" dirty="0"/>
              <a:t>We need to do it (directly or indirectly) before using them.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j;</a:t>
            </a:r>
          </a:p>
          <a:p>
            <a:pPr marL="0" indent="0">
              <a:buNone/>
            </a:pPr>
            <a:r>
              <a:rPr lang="en-GB" dirty="0"/>
              <a:t>for( j=0; j&lt;10;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arr</a:t>
            </a:r>
            <a:r>
              <a:rPr lang="en-GB" dirty="0"/>
              <a:t>[j] = (int *) malloc (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7028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5FC6-AD3E-4EF9-88AB-07C8B74F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E758-9313-43F5-8C32-1D007789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special type of variable that contains an address of a memory location.</a:t>
            </a:r>
          </a:p>
          <a:p>
            <a:r>
              <a:rPr lang="en-GB" dirty="0"/>
              <a:t>Think of pointer as a new data type that holds memory addresses.</a:t>
            </a:r>
          </a:p>
          <a:p>
            <a:r>
              <a:rPr lang="en-GB" dirty="0"/>
              <a:t>It is associated with the type of data that is contained in the memory location.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int var = 20;</a:t>
            </a:r>
          </a:p>
          <a:p>
            <a:pPr marL="0" indent="0">
              <a:buNone/>
            </a:pPr>
            <a:r>
              <a:rPr lang="en-GB" dirty="0"/>
              <a:t>	int *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ptr</a:t>
            </a:r>
            <a:r>
              <a:rPr lang="en-GB" dirty="0"/>
              <a:t> = &amp;var;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FDB4B4-8D23-4D29-87B5-087D0AF448CE}"/>
              </a:ext>
            </a:extLst>
          </p:cNvPr>
          <p:cNvSpPr/>
          <p:nvPr/>
        </p:nvSpPr>
        <p:spPr>
          <a:xfrm>
            <a:off x="4953965" y="494239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0061FF18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3B54-0175-4E1E-B26A-21EC8CBC1D4B}"/>
              </a:ext>
            </a:extLst>
          </p:cNvPr>
          <p:cNvSpPr/>
          <p:nvPr/>
        </p:nvSpPr>
        <p:spPr>
          <a:xfrm>
            <a:off x="7490749" y="49558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FA77B-CABF-409B-B1E5-5BB1F76E4984}"/>
              </a:ext>
            </a:extLst>
          </p:cNvPr>
          <p:cNvSpPr txBox="1"/>
          <p:nvPr/>
        </p:nvSpPr>
        <p:spPr>
          <a:xfrm>
            <a:off x="5081286" y="4479403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ptr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7B93D-17EA-4F34-A227-8F8FDC5B5C1C}"/>
              </a:ext>
            </a:extLst>
          </p:cNvPr>
          <p:cNvSpPr txBox="1"/>
          <p:nvPr/>
        </p:nvSpPr>
        <p:spPr>
          <a:xfrm>
            <a:off x="7629642" y="451605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7A5F2-548D-4DB1-99B8-5472AA872F44}"/>
              </a:ext>
            </a:extLst>
          </p:cNvPr>
          <p:cNvSpPr txBox="1"/>
          <p:nvPr/>
        </p:nvSpPr>
        <p:spPr>
          <a:xfrm>
            <a:off x="7490749" y="594027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0061FF18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C5AB4-DBA8-439D-A323-FC3BBAF5B1C8}"/>
              </a:ext>
            </a:extLst>
          </p:cNvPr>
          <p:cNvSpPr txBox="1"/>
          <p:nvPr/>
        </p:nvSpPr>
        <p:spPr>
          <a:xfrm>
            <a:off x="4923099" y="593062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0061FF55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66450F-A657-4C1A-944E-8E6FDF8910F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868365" y="5399590"/>
            <a:ext cx="1622384" cy="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2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F264-B564-458A-87F3-484CD6C9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6A98-8C8E-4431-AD11-DD6AF83D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Take two matrices as input and find their sum.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mat1[3][3], mat2[3][3], </a:t>
            </a:r>
            <a:r>
              <a:rPr lang="en-GB" dirty="0" err="1"/>
              <a:t>sumMat</a:t>
            </a:r>
            <a:r>
              <a:rPr lang="en-GB" dirty="0"/>
              <a:t>[3][3];</a:t>
            </a:r>
          </a:p>
          <a:p>
            <a:pPr marL="0" indent="0"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pPr marL="0" indent="0">
              <a:buNone/>
            </a:pPr>
            <a:r>
              <a:rPr lang="en-GB" dirty="0"/>
              <a:t>	for(int j=0; j&lt;3; </a:t>
            </a:r>
            <a:r>
              <a:rPr lang="en-GB" dirty="0" err="1"/>
              <a:t>j++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sumMat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 = mat1[</a:t>
            </a:r>
            <a:r>
              <a:rPr lang="en-GB" dirty="0" err="1"/>
              <a:t>i</a:t>
            </a:r>
            <a:r>
              <a:rPr lang="en-GB" dirty="0"/>
              <a:t>][j] + mat2[</a:t>
            </a:r>
            <a:r>
              <a:rPr lang="en-GB" dirty="0" err="1"/>
              <a:t>i</a:t>
            </a:r>
            <a:r>
              <a:rPr lang="en-GB" dirty="0"/>
              <a:t>][j];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1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C51C-4E61-43E3-80F1-B40E6453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returning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18E7-DF00-47B7-A17D-5B60920B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char * </a:t>
            </a:r>
            <a:r>
              <a:rPr lang="en-GB" dirty="0" err="1"/>
              <a:t>strdup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 s);</a:t>
            </a:r>
          </a:p>
          <a:p>
            <a:r>
              <a:rPr lang="en-GB" dirty="0"/>
              <a:t>It creates a copy of the string passed as argument.</a:t>
            </a:r>
          </a:p>
          <a:p>
            <a:r>
              <a:rPr lang="en-GB" dirty="0"/>
              <a:t>Copy is created in dynamically allocated memory block of sufficient size.</a:t>
            </a:r>
          </a:p>
          <a:p>
            <a:r>
              <a:rPr lang="en-GB" dirty="0"/>
              <a:t>Returns a pointer to the copy created.</a:t>
            </a:r>
          </a:p>
          <a:p>
            <a:r>
              <a:rPr lang="en-GB" dirty="0"/>
              <a:t>C does not allow returning an array of any type from a function. But we can use pointer to simulate the same.</a:t>
            </a:r>
          </a:p>
        </p:txBody>
      </p:sp>
    </p:spTree>
    <p:extLst>
      <p:ext uri="{BB962C8B-B14F-4D97-AF65-F5344CB8AC3E}">
        <p14:creationId xmlns:p14="http://schemas.microsoft.com/office/powerpoint/2010/main" val="358784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B4F4-43BB-4881-856F-E031123C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Code: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1686-6E7C-4238-95EE-A1F501C9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* fun();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*</a:t>
            </a:r>
            <a:r>
              <a:rPr lang="en-GB" dirty="0" err="1"/>
              <a:t>func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* fun() {</a:t>
            </a:r>
          </a:p>
          <a:p>
            <a:pPr marL="0" indent="0">
              <a:buNone/>
            </a:pPr>
            <a:r>
              <a:rPr lang="en-GB" dirty="0"/>
              <a:t>	int *p ,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p = &amp;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i</a:t>
            </a:r>
            <a:r>
              <a:rPr lang="en-GB" dirty="0"/>
              <a:t> = 10;</a:t>
            </a:r>
          </a:p>
          <a:p>
            <a:pPr marL="0" indent="0">
              <a:buNone/>
            </a:pPr>
            <a:r>
              <a:rPr lang="en-GB" dirty="0"/>
              <a:t>	return p;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//This program will give garbage as fun will be removed on completion and thus, </a:t>
            </a:r>
            <a:r>
              <a:rPr lang="en-GB" dirty="0" err="1"/>
              <a:t>i</a:t>
            </a:r>
            <a:r>
              <a:rPr lang="en-GB" dirty="0"/>
              <a:t> to which </a:t>
            </a:r>
            <a:r>
              <a:rPr lang="en-GB" dirty="0" err="1"/>
              <a:t>pis</a:t>
            </a:r>
            <a:r>
              <a:rPr lang="en-GB" dirty="0"/>
              <a:t> pointing will be destroyed.</a:t>
            </a:r>
          </a:p>
        </p:txBody>
      </p:sp>
    </p:spTree>
    <p:extLst>
      <p:ext uri="{BB962C8B-B14F-4D97-AF65-F5344CB8AC3E}">
        <p14:creationId xmlns:p14="http://schemas.microsoft.com/office/powerpoint/2010/main" val="32529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DB5E-61BC-41A7-AEAF-35CEF945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689F-FC75-4CEA-8A90-132AC9DE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* fun();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*</a:t>
            </a:r>
            <a:r>
              <a:rPr lang="en-GB" dirty="0" err="1"/>
              <a:t>func</a:t>
            </a:r>
            <a:r>
              <a:rPr lang="en-GB" dirty="0"/>
              <a:t>());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int * fun() {</a:t>
            </a:r>
          </a:p>
          <a:p>
            <a:pPr marL="0" indent="0">
              <a:buNone/>
            </a:pPr>
            <a:r>
              <a:rPr lang="en-GB" dirty="0"/>
              <a:t>	int *p;</a:t>
            </a:r>
          </a:p>
          <a:p>
            <a:pPr marL="0" indent="0">
              <a:buNone/>
            </a:pPr>
            <a:r>
              <a:rPr lang="en-GB" dirty="0"/>
              <a:t>	p = (int *)malloc(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marL="0" indent="0">
              <a:buNone/>
            </a:pPr>
            <a:r>
              <a:rPr lang="en-GB" dirty="0"/>
              <a:t>	*p = 10;</a:t>
            </a:r>
          </a:p>
          <a:p>
            <a:pPr marL="0" indent="0">
              <a:buNone/>
            </a:pPr>
            <a:r>
              <a:rPr lang="en-GB" dirty="0"/>
              <a:t>	return p;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07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D2D3-64F5-4F17-B2EF-9DC88EED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C815-C2EE-49F2-A713-A0C6A9F0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* a;</a:t>
            </a:r>
          </a:p>
          <a:p>
            <a:pPr marL="0" indent="0">
              <a:buNone/>
            </a:pPr>
            <a:r>
              <a:rPr lang="en-GB" dirty="0"/>
              <a:t>a = (int *) malloc(5*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  <a:p>
            <a:pPr marL="0" indent="0">
              <a:buNone/>
            </a:pPr>
            <a:r>
              <a:rPr lang="en-GB" dirty="0"/>
              <a:t>a = NULL;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Memory is allocated but is never freed. This leads to leakage in memory.</a:t>
            </a:r>
          </a:p>
          <a:p>
            <a:r>
              <a:rPr lang="en-GB" dirty="0"/>
              <a:t>We can neither free it nor access it.</a:t>
            </a:r>
          </a:p>
        </p:txBody>
      </p:sp>
    </p:spTree>
    <p:extLst>
      <p:ext uri="{BB962C8B-B14F-4D97-AF65-F5344CB8AC3E}">
        <p14:creationId xmlns:p14="http://schemas.microsoft.com/office/powerpoint/2010/main" val="1497423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AD3C-30F2-4E67-A9E2-03D1B37E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Dangling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A7DC-9261-4989-BAB9-B929042A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char * </a:t>
            </a:r>
            <a:r>
              <a:rPr lang="en-GB" dirty="0" err="1"/>
              <a:t>ptr</a:t>
            </a:r>
            <a:r>
              <a:rPr lang="en-GB" dirty="0"/>
              <a:t> = (char *) malloc(</a:t>
            </a:r>
            <a:r>
              <a:rPr lang="en-GB" dirty="0" err="1"/>
              <a:t>sizeof</a:t>
            </a:r>
            <a:r>
              <a:rPr lang="en-GB" dirty="0"/>
              <a:t>(char));</a:t>
            </a:r>
          </a:p>
          <a:p>
            <a:pPr marL="0" indent="0">
              <a:buNone/>
            </a:pPr>
            <a:r>
              <a:rPr lang="en-GB" dirty="0"/>
              <a:t>char * ptr1 =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free(</a:t>
            </a:r>
            <a:r>
              <a:rPr lang="en-GB" dirty="0" err="1"/>
              <a:t>ptr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Pointer is pointing to a location that no longer exist.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D62975-A74C-4A63-9375-46F5CD8ACFF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void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char * </a:t>
            </a:r>
            <a:r>
              <a:rPr lang="en-GB" dirty="0" err="1"/>
              <a:t>dp</a:t>
            </a:r>
            <a:r>
              <a:rPr lang="en-GB" dirty="0"/>
              <a:t>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char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	</a:t>
            </a:r>
            <a:r>
              <a:rPr lang="en-GB" dirty="0" err="1"/>
              <a:t>dp</a:t>
            </a:r>
            <a:r>
              <a:rPr lang="en-GB" dirty="0"/>
              <a:t> = &amp;c;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26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03E-B00E-4BBA-A592-06B96465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Dimensional Array vs Multi Level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BE9F-3BA9-4F21-A4BF-DC44BE3F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a[2][3]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**b;</a:t>
            </a:r>
          </a:p>
          <a:p>
            <a:pPr marL="0" indent="0">
              <a:buNone/>
            </a:pPr>
            <a:r>
              <a:rPr lang="en-GB" dirty="0"/>
              <a:t>b = (int **) malloc(2*</a:t>
            </a:r>
            <a:r>
              <a:rPr lang="en-GB" dirty="0" err="1"/>
              <a:t>sizeof</a:t>
            </a:r>
            <a:r>
              <a:rPr lang="en-GB" dirty="0"/>
              <a:t>(int *));</a:t>
            </a:r>
          </a:p>
          <a:p>
            <a:pPr marL="0" indent="0">
              <a:buNone/>
            </a:pPr>
            <a:r>
              <a:rPr lang="en-GB" dirty="0"/>
              <a:t>b[0] = (int *) malloc(3*</a:t>
            </a:r>
            <a:r>
              <a:rPr lang="en-GB" dirty="0" err="1"/>
              <a:t>sizeof</a:t>
            </a:r>
            <a:r>
              <a:rPr lang="en-GB" dirty="0"/>
              <a:t>(int *));</a:t>
            </a:r>
          </a:p>
          <a:p>
            <a:pPr marL="0" indent="0">
              <a:buNone/>
            </a:pPr>
            <a:r>
              <a:rPr lang="en-GB"/>
              <a:t>b[1] </a:t>
            </a:r>
            <a:r>
              <a:rPr lang="en-GB" dirty="0"/>
              <a:t>= (int *) malloc(3*</a:t>
            </a:r>
            <a:r>
              <a:rPr lang="en-GB" dirty="0" err="1"/>
              <a:t>sizeof</a:t>
            </a:r>
            <a:r>
              <a:rPr lang="en-GB" dirty="0"/>
              <a:t>(int *));</a:t>
            </a:r>
          </a:p>
        </p:txBody>
      </p:sp>
    </p:spTree>
    <p:extLst>
      <p:ext uri="{BB962C8B-B14F-4D97-AF65-F5344CB8AC3E}">
        <p14:creationId xmlns:p14="http://schemas.microsoft.com/office/powerpoint/2010/main" val="107527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DB00-0E43-4CE8-886D-2900BA2E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5F59-D28D-4C90-A77C-E9920906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A[] = {31, 4, 10, 35, 59, 31, 3, 25};</a:t>
            </a:r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 = &amp;A[1];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C2D7A-9F8F-4BE7-B8B5-D2A6C3AB9E7C}"/>
              </a:ext>
            </a:extLst>
          </p:cNvPr>
          <p:cNvSpPr/>
          <p:nvPr/>
        </p:nvSpPr>
        <p:spPr>
          <a:xfrm>
            <a:off x="1481560" y="421318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89832-58C3-48FA-9079-3AE7B9D4B17F}"/>
              </a:ext>
            </a:extLst>
          </p:cNvPr>
          <p:cNvSpPr/>
          <p:nvPr/>
        </p:nvSpPr>
        <p:spPr>
          <a:xfrm>
            <a:off x="3090441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A4574-6AB2-4880-9E78-684708A0F384}"/>
              </a:ext>
            </a:extLst>
          </p:cNvPr>
          <p:cNvSpPr/>
          <p:nvPr/>
        </p:nvSpPr>
        <p:spPr>
          <a:xfrm>
            <a:off x="4004841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7FB54-694E-4F5C-B0F8-34459C30D76B}"/>
              </a:ext>
            </a:extLst>
          </p:cNvPr>
          <p:cNvSpPr/>
          <p:nvPr/>
        </p:nvSpPr>
        <p:spPr>
          <a:xfrm>
            <a:off x="4919241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E311F-A013-4BA7-AF42-D5691630DD22}"/>
              </a:ext>
            </a:extLst>
          </p:cNvPr>
          <p:cNvSpPr/>
          <p:nvPr/>
        </p:nvSpPr>
        <p:spPr>
          <a:xfrm>
            <a:off x="5793130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25884-4554-4281-A92E-08ED98F7EEAB}"/>
              </a:ext>
            </a:extLst>
          </p:cNvPr>
          <p:cNvSpPr/>
          <p:nvPr/>
        </p:nvSpPr>
        <p:spPr>
          <a:xfrm>
            <a:off x="6707530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E8E11-1C50-4FCA-B9A4-2A4FD8166C41}"/>
              </a:ext>
            </a:extLst>
          </p:cNvPr>
          <p:cNvSpPr/>
          <p:nvPr/>
        </p:nvSpPr>
        <p:spPr>
          <a:xfrm>
            <a:off x="7540908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51EDCF-A8FC-4A57-B761-3F0D4354A90F}"/>
              </a:ext>
            </a:extLst>
          </p:cNvPr>
          <p:cNvSpPr/>
          <p:nvPr/>
        </p:nvSpPr>
        <p:spPr>
          <a:xfrm>
            <a:off x="8455308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44083-E5E3-4999-88E0-F19D99FB7701}"/>
              </a:ext>
            </a:extLst>
          </p:cNvPr>
          <p:cNvSpPr/>
          <p:nvPr/>
        </p:nvSpPr>
        <p:spPr>
          <a:xfrm>
            <a:off x="9369708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C962D-7167-46F4-9DC1-60684EFDB0FA}"/>
              </a:ext>
            </a:extLst>
          </p:cNvPr>
          <p:cNvSpPr txBox="1"/>
          <p:nvPr/>
        </p:nvSpPr>
        <p:spPr>
          <a:xfrm>
            <a:off x="1794077" y="38775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6248D2-1714-4DC1-BED1-BD53E60ED46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203047" y="4863297"/>
            <a:ext cx="623106" cy="1151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E74045-296A-49EC-BD06-A021A311B6EC}"/>
              </a:ext>
            </a:extLst>
          </p:cNvPr>
          <p:cNvSpPr/>
          <p:nvPr/>
        </p:nvSpPr>
        <p:spPr>
          <a:xfrm>
            <a:off x="4006769" y="32428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005E0-8F0B-49BC-A73F-1ABEA0EC3BAE}"/>
              </a:ext>
            </a:extLst>
          </p:cNvPr>
          <p:cNvSpPr txBox="1"/>
          <p:nvPr/>
        </p:nvSpPr>
        <p:spPr>
          <a:xfrm>
            <a:off x="4207609" y="2873508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ptr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32A083-C2F3-4BD7-A8CA-128CC0577B4C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flipH="1">
            <a:off x="4462041" y="4157240"/>
            <a:ext cx="1928" cy="113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6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DB00-0E43-4CE8-886D-2900BA2E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5F59-D28D-4C90-A77C-E9920906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A[] = {31, 4, 10, 35, 59, 31, 3, 25};</a:t>
            </a:r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 = &amp;A[1];</a:t>
            </a:r>
          </a:p>
          <a:p>
            <a:pPr marL="0" indent="0">
              <a:buNone/>
            </a:pPr>
            <a:r>
              <a:rPr lang="en-GB" dirty="0" err="1"/>
              <a:t>scanf</a:t>
            </a:r>
            <a:r>
              <a:rPr lang="en-GB" dirty="0"/>
              <a:t>(“%d”, &amp;A[1]);</a:t>
            </a:r>
          </a:p>
          <a:p>
            <a:pPr marL="0" indent="0">
              <a:buNone/>
            </a:pPr>
            <a:r>
              <a:rPr lang="en-GB" dirty="0" err="1"/>
              <a:t>scanf</a:t>
            </a:r>
            <a:r>
              <a:rPr lang="en-GB" dirty="0"/>
              <a:t>(“%d”, </a:t>
            </a:r>
            <a:r>
              <a:rPr lang="en-GB" dirty="0" err="1"/>
              <a:t>ptr</a:t>
            </a:r>
            <a:r>
              <a:rPr lang="en-GB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C2D7A-9F8F-4BE7-B8B5-D2A6C3AB9E7C}"/>
              </a:ext>
            </a:extLst>
          </p:cNvPr>
          <p:cNvSpPr/>
          <p:nvPr/>
        </p:nvSpPr>
        <p:spPr>
          <a:xfrm>
            <a:off x="1481560" y="421318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89832-58C3-48FA-9079-3AE7B9D4B17F}"/>
              </a:ext>
            </a:extLst>
          </p:cNvPr>
          <p:cNvSpPr/>
          <p:nvPr/>
        </p:nvSpPr>
        <p:spPr>
          <a:xfrm>
            <a:off x="3090441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A4574-6AB2-4880-9E78-684708A0F384}"/>
              </a:ext>
            </a:extLst>
          </p:cNvPr>
          <p:cNvSpPr/>
          <p:nvPr/>
        </p:nvSpPr>
        <p:spPr>
          <a:xfrm>
            <a:off x="4004841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7FB54-694E-4F5C-B0F8-34459C30D76B}"/>
              </a:ext>
            </a:extLst>
          </p:cNvPr>
          <p:cNvSpPr/>
          <p:nvPr/>
        </p:nvSpPr>
        <p:spPr>
          <a:xfrm>
            <a:off x="4919241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E311F-A013-4BA7-AF42-D5691630DD22}"/>
              </a:ext>
            </a:extLst>
          </p:cNvPr>
          <p:cNvSpPr/>
          <p:nvPr/>
        </p:nvSpPr>
        <p:spPr>
          <a:xfrm>
            <a:off x="5793130" y="52934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25884-4554-4281-A92E-08ED98F7EEAB}"/>
              </a:ext>
            </a:extLst>
          </p:cNvPr>
          <p:cNvSpPr/>
          <p:nvPr/>
        </p:nvSpPr>
        <p:spPr>
          <a:xfrm>
            <a:off x="6707530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E8E11-1C50-4FCA-B9A4-2A4FD8166C41}"/>
              </a:ext>
            </a:extLst>
          </p:cNvPr>
          <p:cNvSpPr/>
          <p:nvPr/>
        </p:nvSpPr>
        <p:spPr>
          <a:xfrm>
            <a:off x="7540908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51EDCF-A8FC-4A57-B761-3F0D4354A90F}"/>
              </a:ext>
            </a:extLst>
          </p:cNvPr>
          <p:cNvSpPr/>
          <p:nvPr/>
        </p:nvSpPr>
        <p:spPr>
          <a:xfrm>
            <a:off x="8455308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44083-E5E3-4999-88E0-F19D99FB7701}"/>
              </a:ext>
            </a:extLst>
          </p:cNvPr>
          <p:cNvSpPr/>
          <p:nvPr/>
        </p:nvSpPr>
        <p:spPr>
          <a:xfrm>
            <a:off x="9369708" y="529349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C962D-7167-46F4-9DC1-60684EFDB0FA}"/>
              </a:ext>
            </a:extLst>
          </p:cNvPr>
          <p:cNvSpPr txBox="1"/>
          <p:nvPr/>
        </p:nvSpPr>
        <p:spPr>
          <a:xfrm>
            <a:off x="1794077" y="38775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6248D2-1714-4DC1-BED1-BD53E60ED46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203047" y="4863297"/>
            <a:ext cx="623106" cy="1151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E74045-296A-49EC-BD06-A021A311B6EC}"/>
              </a:ext>
            </a:extLst>
          </p:cNvPr>
          <p:cNvSpPr/>
          <p:nvPr/>
        </p:nvSpPr>
        <p:spPr>
          <a:xfrm>
            <a:off x="6666807" y="342031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005E0-8F0B-49BC-A73F-1ABEA0EC3BAE}"/>
              </a:ext>
            </a:extLst>
          </p:cNvPr>
          <p:cNvSpPr txBox="1"/>
          <p:nvPr/>
        </p:nvSpPr>
        <p:spPr>
          <a:xfrm>
            <a:off x="6892725" y="3073078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ptr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32A083-C2F3-4BD7-A8CA-128CC0577B4C}"/>
              </a:ext>
            </a:extLst>
          </p:cNvPr>
          <p:cNvCxnSpPr>
            <a:stCxn id="15" idx="2"/>
            <a:endCxn id="6" idx="0"/>
          </p:cNvCxnSpPr>
          <p:nvPr/>
        </p:nvCxnSpPr>
        <p:spPr>
          <a:xfrm flipH="1">
            <a:off x="4462041" y="4334719"/>
            <a:ext cx="2661966" cy="95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1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24EC-7142-4386-9457-69E8685A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FBA1-A2B7-4A7C-9FE8-18179B35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56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is of type int [] (array of integer).</a:t>
            </a:r>
          </a:p>
          <a:p>
            <a:r>
              <a:rPr lang="en-GB" dirty="0"/>
              <a:t>Internally, A stores the pointer to A[0].</a:t>
            </a:r>
          </a:p>
          <a:p>
            <a:r>
              <a:rPr lang="en-GB" dirty="0"/>
              <a:t>Thus, in order to access an element of an array, you can use int * wherever you used int[]. As per our previous example, you can use *</a:t>
            </a:r>
            <a:r>
              <a:rPr lang="en-GB" dirty="0" err="1"/>
              <a:t>prt</a:t>
            </a:r>
            <a:r>
              <a:rPr lang="en-GB" dirty="0"/>
              <a:t> in place of A[1].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main() {	</a:t>
            </a:r>
          </a:p>
          <a:p>
            <a:pPr marL="0" indent="0">
              <a:buNone/>
            </a:pPr>
            <a:r>
              <a:rPr lang="en-GB" dirty="0"/>
              <a:t>	int A[] = {1, 2, 3};	</a:t>
            </a:r>
          </a:p>
          <a:p>
            <a:pPr marL="0" indent="0">
              <a:buNone/>
            </a:pPr>
            <a:r>
              <a:rPr lang="en-GB" dirty="0"/>
              <a:t>	int * </a:t>
            </a:r>
            <a:r>
              <a:rPr lang="en-GB" dirty="0" err="1"/>
              <a:t>ptr</a:t>
            </a:r>
            <a:r>
              <a:rPr lang="en-GB" dirty="0"/>
              <a:t> = A;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 %d %d\n", A[0], A[1], A[2]);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 %d %d\n", </a:t>
            </a:r>
            <a:r>
              <a:rPr lang="en-GB" dirty="0" err="1"/>
              <a:t>ptr</a:t>
            </a:r>
            <a:r>
              <a:rPr lang="en-GB" dirty="0"/>
              <a:t>[0], </a:t>
            </a:r>
            <a:r>
              <a:rPr lang="en-GB" dirty="0" err="1"/>
              <a:t>ptr</a:t>
            </a:r>
            <a:r>
              <a:rPr lang="en-GB" dirty="0"/>
              <a:t>[1], </a:t>
            </a:r>
            <a:r>
              <a:rPr lang="en-GB" dirty="0" err="1"/>
              <a:t>ptr</a:t>
            </a:r>
            <a:r>
              <a:rPr lang="en-GB" dirty="0"/>
              <a:t>[2]);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44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529D-2F63-4869-BECD-AD8859B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Declaration and 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8622-9288-4BBA-B537-E2A5970C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temp = 10;</a:t>
            </a:r>
          </a:p>
          <a:p>
            <a:pPr marL="0" indent="0">
              <a:buNone/>
            </a:pPr>
            <a:r>
              <a:rPr lang="en-GB" dirty="0"/>
              <a:t>	int * </a:t>
            </a:r>
            <a:r>
              <a:rPr lang="en-GB" dirty="0" err="1"/>
              <a:t>ptr</a:t>
            </a:r>
            <a:r>
              <a:rPr lang="en-GB" dirty="0"/>
              <a:t> = &amp;temp;  //declaration (with datatype)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*</a:t>
            </a:r>
            <a:r>
              <a:rPr lang="en-GB" dirty="0" err="1"/>
              <a:t>ptr</a:t>
            </a:r>
            <a:r>
              <a:rPr lang="en-GB" dirty="0"/>
              <a:t>); 	//de-referencing (anywhere else in the program)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Output:</a:t>
            </a:r>
          </a:p>
          <a:p>
            <a:pPr marL="0" indent="0">
              <a:buNone/>
            </a:pPr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975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941D-5822-4728-90DA-64199A8C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21C3-7F67-4DF2-A77C-AF2A9A07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will be the output of the following:</a:t>
            </a:r>
          </a:p>
          <a:p>
            <a:pPr marL="0" indent="0">
              <a:buNone/>
            </a:pPr>
            <a:r>
              <a:rPr lang="en-GB" dirty="0"/>
              <a:t>	int a = 10;</a:t>
            </a:r>
          </a:p>
          <a:p>
            <a:pPr marL="0" indent="0">
              <a:buNone/>
            </a:pPr>
            <a:r>
              <a:rPr lang="en-GB" dirty="0"/>
              <a:t>	int * </a:t>
            </a:r>
            <a:r>
              <a:rPr lang="en-GB" dirty="0" err="1"/>
              <a:t>ptr</a:t>
            </a:r>
            <a:r>
              <a:rPr lang="en-GB" dirty="0"/>
              <a:t> = &amp;a;</a:t>
            </a:r>
          </a:p>
          <a:p>
            <a:pPr marL="0" indent="0">
              <a:buNone/>
            </a:pPr>
            <a:r>
              <a:rPr lang="en-GB" dirty="0"/>
              <a:t>	*</a:t>
            </a:r>
            <a:r>
              <a:rPr lang="en-GB" dirty="0" err="1"/>
              <a:t>ptr</a:t>
            </a:r>
            <a:r>
              <a:rPr lang="en-GB" dirty="0"/>
              <a:t> = *</a:t>
            </a:r>
            <a:r>
              <a:rPr lang="en-GB" dirty="0" err="1"/>
              <a:t>ptr</a:t>
            </a:r>
            <a:r>
              <a:rPr lang="en-GB" dirty="0"/>
              <a:t> + 5;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88116-D0D8-40BC-BD24-97B9B443FA42}"/>
              </a:ext>
            </a:extLst>
          </p:cNvPr>
          <p:cNvSpPr/>
          <p:nvPr/>
        </p:nvSpPr>
        <p:spPr>
          <a:xfrm>
            <a:off x="4051140" y="4722471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0061FF18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E73FF-33CA-45F0-AC46-AB48B7EFB940}"/>
              </a:ext>
            </a:extLst>
          </p:cNvPr>
          <p:cNvSpPr/>
          <p:nvPr/>
        </p:nvSpPr>
        <p:spPr>
          <a:xfrm>
            <a:off x="6587924" y="473597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E7C3C-9BA9-47D8-BCAA-1639805226AD}"/>
              </a:ext>
            </a:extLst>
          </p:cNvPr>
          <p:cNvSpPr txBox="1"/>
          <p:nvPr/>
        </p:nvSpPr>
        <p:spPr>
          <a:xfrm>
            <a:off x="4178461" y="4259484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ptr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85F3F-7F81-47FB-9CC0-0F4C7CE6BB5B}"/>
              </a:ext>
            </a:extLst>
          </p:cNvPr>
          <p:cNvSpPr txBox="1"/>
          <p:nvPr/>
        </p:nvSpPr>
        <p:spPr>
          <a:xfrm>
            <a:off x="6726817" y="429613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1C6FC-F1B7-48BD-BCD4-17E6396A4883}"/>
              </a:ext>
            </a:extLst>
          </p:cNvPr>
          <p:cNvSpPr txBox="1"/>
          <p:nvPr/>
        </p:nvSpPr>
        <p:spPr>
          <a:xfrm>
            <a:off x="6587924" y="572035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0061FF18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8BE74-9584-4428-9D4B-EB723E918155}"/>
              </a:ext>
            </a:extLst>
          </p:cNvPr>
          <p:cNvSpPr txBox="1"/>
          <p:nvPr/>
        </p:nvSpPr>
        <p:spPr>
          <a:xfrm>
            <a:off x="4020274" y="571070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0061FF55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2DFA30-2301-4746-B1BF-C0361A2DE7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965540" y="5179671"/>
            <a:ext cx="1622384" cy="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C275-9489-4E50-A823-CB5943CE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6B36-AEE2-48F2-8099-E76071A1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A[] = {31, 4, 10, 35, 59, 31, 3, 25};</a:t>
            </a:r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ptr</a:t>
            </a:r>
            <a:r>
              <a:rPr lang="en-GB" dirty="0"/>
              <a:t> = &amp;A[1];</a:t>
            </a:r>
          </a:p>
          <a:p>
            <a:pPr marL="0" indent="0">
              <a:buNone/>
            </a:pPr>
            <a:r>
              <a:rPr lang="en-GB" dirty="0"/>
              <a:t>A[2] = *A + *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570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2495</Words>
  <Application>Microsoft Office PowerPoint</Application>
  <PresentationFormat>Widescreen</PresentationFormat>
  <Paragraphs>349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Pointers</vt:lpstr>
      <vt:lpstr>Program to print the address of a variable</vt:lpstr>
      <vt:lpstr>Dictionary Definitions</vt:lpstr>
      <vt:lpstr>Example I</vt:lpstr>
      <vt:lpstr>Example II</vt:lpstr>
      <vt:lpstr>Interesting</vt:lpstr>
      <vt:lpstr>Declaration and Dereferencing</vt:lpstr>
      <vt:lpstr>Pointer Arithmetic</vt:lpstr>
      <vt:lpstr>Contd.</vt:lpstr>
      <vt:lpstr>Contd.</vt:lpstr>
      <vt:lpstr>Question</vt:lpstr>
      <vt:lpstr>Array and Pointer</vt:lpstr>
      <vt:lpstr>Swap Two Variables</vt:lpstr>
      <vt:lpstr>Will the following code work?</vt:lpstr>
      <vt:lpstr>Pointer to a pointer</vt:lpstr>
      <vt:lpstr>Static vs Dynamic Memory Allocation</vt:lpstr>
      <vt:lpstr>Static Memory Allocation</vt:lpstr>
      <vt:lpstr>Dynamic Memory Allocation</vt:lpstr>
      <vt:lpstr>malloc() function</vt:lpstr>
      <vt:lpstr>void * does not mean pointer to nothing!</vt:lpstr>
      <vt:lpstr>Integer Array</vt:lpstr>
      <vt:lpstr>Problem</vt:lpstr>
      <vt:lpstr>NULL</vt:lpstr>
      <vt:lpstr>calloc() function</vt:lpstr>
      <vt:lpstr>realloc() function</vt:lpstr>
      <vt:lpstr>free()</vt:lpstr>
      <vt:lpstr>Array of Pointers</vt:lpstr>
      <vt:lpstr>Array of Pointers (contd)</vt:lpstr>
      <vt:lpstr>Things to remember!</vt:lpstr>
      <vt:lpstr>Matrix </vt:lpstr>
      <vt:lpstr>Function returning pointer</vt:lpstr>
      <vt:lpstr>Code: Alert</vt:lpstr>
      <vt:lpstr>Code</vt:lpstr>
      <vt:lpstr>Memory Leaks</vt:lpstr>
      <vt:lpstr>Dangling Pointers</vt:lpstr>
      <vt:lpstr>Multi Dimensional Array vs Multi Level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Nachiket</dc:creator>
  <cp:lastModifiedBy>Nachiket</cp:lastModifiedBy>
  <cp:revision>289</cp:revision>
  <dcterms:created xsi:type="dcterms:W3CDTF">2022-02-11T06:55:17Z</dcterms:created>
  <dcterms:modified xsi:type="dcterms:W3CDTF">2022-02-26T04:52:35Z</dcterms:modified>
</cp:coreProperties>
</file>