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64" r:id="rId3"/>
    <p:sldId id="284" r:id="rId4"/>
    <p:sldId id="265" r:id="rId5"/>
    <p:sldId id="266" r:id="rId6"/>
    <p:sldId id="267" r:id="rId7"/>
    <p:sldId id="273" r:id="rId8"/>
    <p:sldId id="268" r:id="rId9"/>
    <p:sldId id="269" r:id="rId10"/>
    <p:sldId id="271" r:id="rId11"/>
    <p:sldId id="270" r:id="rId12"/>
    <p:sldId id="272" r:id="rId13"/>
    <p:sldId id="274" r:id="rId14"/>
    <p:sldId id="275" r:id="rId15"/>
    <p:sldId id="276" r:id="rId16"/>
    <p:sldId id="277" r:id="rId17"/>
    <p:sldId id="278" r:id="rId18"/>
    <p:sldId id="279" r:id="rId19"/>
    <p:sldId id="280" r:id="rId20"/>
    <p:sldId id="282" r:id="rId21"/>
    <p:sldId id="281" r:id="rId22"/>
    <p:sldId id="283" r:id="rId23"/>
    <p:sldId id="285" r:id="rId24"/>
    <p:sldId id="286" r:id="rId25"/>
    <p:sldId id="287" r:id="rId26"/>
    <p:sldId id="288" r:id="rId27"/>
    <p:sldId id="289" r:id="rId28"/>
    <p:sldId id="290" r:id="rId29"/>
    <p:sldId id="291"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25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7299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5649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203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5612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Enumeration and Structures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239D-70BF-4096-AE5B-A6CBB6CA17D3}"/>
              </a:ext>
            </a:extLst>
          </p:cNvPr>
          <p:cNvSpPr>
            <a:spLocks noGrp="1"/>
          </p:cNvSpPr>
          <p:nvPr>
            <p:ph type="title"/>
          </p:nvPr>
        </p:nvSpPr>
        <p:spPr/>
        <p:txBody>
          <a:bodyPr>
            <a:normAutofit fontScale="90000"/>
          </a:bodyPr>
          <a:lstStyle/>
          <a:p>
            <a:r>
              <a:rPr lang="en-GB" dirty="0"/>
              <a:t>Function with structures as parameters</a:t>
            </a:r>
          </a:p>
        </p:txBody>
      </p:sp>
      <p:sp>
        <p:nvSpPr>
          <p:cNvPr id="3" name="Text Placeholder 2">
            <a:extLst>
              <a:ext uri="{FF2B5EF4-FFF2-40B4-BE49-F238E27FC236}">
                <a16:creationId xmlns:a16="http://schemas.microsoft.com/office/drawing/2014/main" id="{D21411B7-9A73-489C-B72E-19965FBCB286}"/>
              </a:ext>
            </a:extLst>
          </p:cNvPr>
          <p:cNvSpPr>
            <a:spLocks noGrp="1"/>
          </p:cNvSpPr>
          <p:nvPr>
            <p:ph type="body" idx="1"/>
          </p:nvPr>
        </p:nvSpPr>
        <p:spPr/>
        <p:txBody>
          <a:bodyPr>
            <a:normAutofit fontScale="85000" lnSpcReduction="20000"/>
          </a:bodyPr>
          <a:lstStyle/>
          <a:p>
            <a:pPr marL="114300" indent="0">
              <a:buNone/>
            </a:pPr>
            <a:r>
              <a:rPr lang="en-GB" dirty="0"/>
              <a:t>#include&lt;stdio.h&gt;</a:t>
            </a:r>
          </a:p>
          <a:p>
            <a:pPr marL="114300" indent="0">
              <a:buNone/>
            </a:pPr>
            <a:r>
              <a:rPr lang="en-GB" dirty="0"/>
              <a:t>#include&lt;math.h&gt;</a:t>
            </a:r>
          </a:p>
          <a:p>
            <a:pPr marL="114300" indent="0">
              <a:buNone/>
            </a:pPr>
            <a:r>
              <a:rPr lang="en-GB" dirty="0"/>
              <a:t>struct point {</a:t>
            </a:r>
          </a:p>
          <a:p>
            <a:pPr marL="114300" indent="0">
              <a:buNone/>
            </a:pPr>
            <a:r>
              <a:rPr lang="en-GB" dirty="0"/>
              <a:t>	int x; int y;</a:t>
            </a:r>
          </a:p>
          <a:p>
            <a:pPr marL="114300" indent="0">
              <a:buNone/>
            </a:pPr>
            <a:r>
              <a:rPr lang="en-GB" dirty="0"/>
              <a:t>};</a:t>
            </a:r>
          </a:p>
          <a:p>
            <a:pPr marL="114300" indent="0">
              <a:buNone/>
            </a:pPr>
            <a:r>
              <a:rPr lang="en-GB" dirty="0"/>
              <a:t>double norm2(struct point p) {</a:t>
            </a:r>
          </a:p>
          <a:p>
            <a:pPr marL="114300" indent="0">
              <a:buNone/>
            </a:pPr>
            <a:r>
              <a:rPr lang="en-GB" dirty="0"/>
              <a:t>	return sqrt( </a:t>
            </a:r>
            <a:r>
              <a:rPr lang="en-GB" dirty="0" err="1"/>
              <a:t>p.x</a:t>
            </a:r>
            <a:r>
              <a:rPr lang="en-GB" dirty="0"/>
              <a:t> * </a:t>
            </a:r>
            <a:r>
              <a:rPr lang="en-GB" dirty="0" err="1"/>
              <a:t>p.x</a:t>
            </a:r>
            <a:r>
              <a:rPr lang="en-GB" dirty="0"/>
              <a:t> + </a:t>
            </a:r>
            <a:r>
              <a:rPr lang="en-GB" dirty="0" err="1"/>
              <a:t>p.y</a:t>
            </a:r>
            <a:r>
              <a:rPr lang="en-GB" dirty="0"/>
              <a:t> * </a:t>
            </a:r>
            <a:r>
              <a:rPr lang="en-GB" dirty="0" err="1"/>
              <a:t>p.y</a:t>
            </a:r>
            <a:r>
              <a:rPr lang="en-GB" dirty="0"/>
              <a:t> );</a:t>
            </a:r>
          </a:p>
          <a:p>
            <a:pPr marL="114300" indent="0">
              <a:buNone/>
            </a:pPr>
            <a:r>
              <a:rPr lang="en-GB" dirty="0"/>
              <a:t>}</a:t>
            </a:r>
          </a:p>
          <a:p>
            <a:pPr marL="114300" indent="0">
              <a:buNone/>
            </a:pPr>
            <a:r>
              <a:rPr lang="en-GB" dirty="0"/>
              <a:t>void main() {</a:t>
            </a:r>
          </a:p>
          <a:p>
            <a:pPr marL="114300" indent="0">
              <a:buNone/>
            </a:pPr>
            <a:r>
              <a:rPr lang="en-GB" dirty="0"/>
              <a:t>	struct point </a:t>
            </a:r>
            <a:r>
              <a:rPr lang="en-GB" dirty="0" err="1"/>
              <a:t>pt</a:t>
            </a:r>
            <a:r>
              <a:rPr lang="en-GB" dirty="0"/>
              <a:t>;</a:t>
            </a:r>
          </a:p>
          <a:p>
            <a:pPr marL="114300" indent="0">
              <a:buNone/>
            </a:pPr>
            <a:r>
              <a:rPr lang="en-GB" dirty="0"/>
              <a:t>	</a:t>
            </a:r>
            <a:r>
              <a:rPr lang="en-GB" dirty="0" err="1"/>
              <a:t>pt.x</a:t>
            </a:r>
            <a:r>
              <a:rPr lang="en-GB" dirty="0"/>
              <a:t> = 3;</a:t>
            </a:r>
          </a:p>
          <a:p>
            <a:pPr marL="114300" indent="0">
              <a:buNone/>
            </a:pPr>
            <a:r>
              <a:rPr lang="en-GB" dirty="0"/>
              <a:t>	</a:t>
            </a:r>
            <a:r>
              <a:rPr lang="en-GB" dirty="0" err="1"/>
              <a:t>pt.y</a:t>
            </a:r>
            <a:r>
              <a:rPr lang="en-GB" dirty="0"/>
              <a:t> = 4;</a:t>
            </a:r>
          </a:p>
          <a:p>
            <a:pPr marL="114300" indent="0">
              <a:buNone/>
            </a:pPr>
            <a:r>
              <a:rPr lang="en-GB" dirty="0"/>
              <a:t>	</a:t>
            </a:r>
            <a:r>
              <a:rPr lang="en-GB" dirty="0" err="1"/>
              <a:t>printf</a:t>
            </a:r>
            <a:r>
              <a:rPr lang="en-GB" dirty="0"/>
              <a:t>(“%</a:t>
            </a:r>
            <a:r>
              <a:rPr lang="en-GB" dirty="0" err="1"/>
              <a:t>lf</a:t>
            </a:r>
            <a:r>
              <a:rPr lang="en-GB" dirty="0"/>
              <a:t>”, norm2(</a:t>
            </a:r>
            <a:r>
              <a:rPr lang="en-GB" dirty="0" err="1"/>
              <a:t>pt</a:t>
            </a:r>
            <a:r>
              <a:rPr lang="en-GB" dirty="0"/>
              <a:t>));</a:t>
            </a:r>
          </a:p>
          <a:p>
            <a:pPr marL="114300" indent="0">
              <a:buNone/>
            </a:pPr>
            <a:r>
              <a:rPr lang="en-GB" dirty="0"/>
              <a:t>}</a:t>
            </a:r>
          </a:p>
        </p:txBody>
      </p:sp>
    </p:spTree>
    <p:extLst>
      <p:ext uri="{BB962C8B-B14F-4D97-AF65-F5344CB8AC3E}">
        <p14:creationId xmlns:p14="http://schemas.microsoft.com/office/powerpoint/2010/main" val="120630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C8BC-7013-4E34-B607-6A4885146F4A}"/>
              </a:ext>
            </a:extLst>
          </p:cNvPr>
          <p:cNvSpPr>
            <a:spLocks noGrp="1"/>
          </p:cNvSpPr>
          <p:nvPr>
            <p:ph type="title"/>
          </p:nvPr>
        </p:nvSpPr>
        <p:spPr/>
        <p:txBody>
          <a:bodyPr>
            <a:normAutofit fontScale="90000"/>
          </a:bodyPr>
          <a:lstStyle/>
          <a:p>
            <a:r>
              <a:rPr lang="en-GB" dirty="0"/>
              <a:t>Functions returning structures</a:t>
            </a:r>
          </a:p>
        </p:txBody>
      </p:sp>
      <p:sp>
        <p:nvSpPr>
          <p:cNvPr id="3" name="Text Placeholder 2">
            <a:extLst>
              <a:ext uri="{FF2B5EF4-FFF2-40B4-BE49-F238E27FC236}">
                <a16:creationId xmlns:a16="http://schemas.microsoft.com/office/drawing/2014/main" id="{6B442007-AE92-49CD-9A06-481ACC30BB9E}"/>
              </a:ext>
            </a:extLst>
          </p:cNvPr>
          <p:cNvSpPr>
            <a:spLocks noGrp="1"/>
          </p:cNvSpPr>
          <p:nvPr>
            <p:ph type="body" idx="1"/>
          </p:nvPr>
        </p:nvSpPr>
        <p:spPr/>
        <p:txBody>
          <a:bodyPr>
            <a:normAutofit fontScale="92500" lnSpcReduction="20000"/>
          </a:bodyPr>
          <a:lstStyle/>
          <a:p>
            <a:pPr marL="114300" indent="0">
              <a:buNone/>
            </a:pPr>
            <a:r>
              <a:rPr lang="en-GB" dirty="0"/>
              <a:t>struct point {</a:t>
            </a:r>
          </a:p>
          <a:p>
            <a:pPr marL="114300" indent="0">
              <a:buNone/>
            </a:pPr>
            <a:r>
              <a:rPr lang="en-GB" dirty="0"/>
              <a:t>	int x; int y;	};</a:t>
            </a:r>
          </a:p>
          <a:p>
            <a:pPr marL="114300" indent="0">
              <a:buNone/>
            </a:pPr>
            <a:r>
              <a:rPr lang="en-GB" dirty="0"/>
              <a:t>struct point </a:t>
            </a:r>
            <a:r>
              <a:rPr lang="en-GB" dirty="0" err="1"/>
              <a:t>make_pt</a:t>
            </a:r>
            <a:r>
              <a:rPr lang="en-GB" dirty="0"/>
              <a:t>(int x, int y) {</a:t>
            </a:r>
          </a:p>
          <a:p>
            <a:pPr marL="114300" indent="0">
              <a:buNone/>
            </a:pPr>
            <a:r>
              <a:rPr lang="en-GB" dirty="0"/>
              <a:t>	struct point temp;</a:t>
            </a:r>
          </a:p>
          <a:p>
            <a:pPr marL="114300" indent="0">
              <a:buNone/>
            </a:pPr>
            <a:r>
              <a:rPr lang="en-GB" dirty="0"/>
              <a:t>	</a:t>
            </a:r>
            <a:r>
              <a:rPr lang="en-GB" dirty="0" err="1"/>
              <a:t>temp.x</a:t>
            </a:r>
            <a:r>
              <a:rPr lang="en-GB" dirty="0"/>
              <a:t> = x;</a:t>
            </a:r>
          </a:p>
          <a:p>
            <a:pPr marL="114300" indent="0">
              <a:buNone/>
            </a:pPr>
            <a:r>
              <a:rPr lang="en-GB" dirty="0"/>
              <a:t>	</a:t>
            </a:r>
            <a:r>
              <a:rPr lang="en-GB" dirty="0" err="1"/>
              <a:t>temp.y</a:t>
            </a:r>
            <a:r>
              <a:rPr lang="en-GB" dirty="0"/>
              <a:t> = y;</a:t>
            </a:r>
          </a:p>
          <a:p>
            <a:pPr marL="114300" indent="0">
              <a:buNone/>
            </a:pPr>
            <a:r>
              <a:rPr lang="en-GB" dirty="0"/>
              <a:t>	return temp;	}</a:t>
            </a:r>
          </a:p>
          <a:p>
            <a:pPr marL="114300" indent="0">
              <a:buNone/>
            </a:pPr>
            <a:r>
              <a:rPr lang="en-GB" dirty="0"/>
              <a:t>void main() {</a:t>
            </a:r>
          </a:p>
          <a:p>
            <a:pPr marL="114300" indent="0">
              <a:buNone/>
            </a:pPr>
            <a:r>
              <a:rPr lang="en-GB" dirty="0"/>
              <a:t>	int </a:t>
            </a:r>
            <a:r>
              <a:rPr lang="en-GB" dirty="0" err="1"/>
              <a:t>x,y</a:t>
            </a:r>
            <a:r>
              <a:rPr lang="en-GB" dirty="0"/>
              <a:t>;</a:t>
            </a:r>
          </a:p>
          <a:p>
            <a:pPr marL="114300" indent="0">
              <a:buNone/>
            </a:pPr>
            <a:r>
              <a:rPr lang="en-GB" dirty="0"/>
              <a:t>	struct point </a:t>
            </a:r>
            <a:r>
              <a:rPr lang="en-GB" dirty="0" err="1"/>
              <a:t>pt</a:t>
            </a:r>
            <a:r>
              <a:rPr lang="en-GB" dirty="0"/>
              <a:t>;</a:t>
            </a:r>
          </a:p>
          <a:p>
            <a:pPr marL="114300" indent="0">
              <a:buNone/>
            </a:pPr>
            <a:r>
              <a:rPr lang="en-GB" dirty="0"/>
              <a:t>	</a:t>
            </a:r>
            <a:r>
              <a:rPr lang="en-GB" dirty="0" err="1"/>
              <a:t>scanf</a:t>
            </a:r>
            <a:r>
              <a:rPr lang="en-GB" dirty="0"/>
              <a:t>(“%d %d”, &amp;x, &amp;y);</a:t>
            </a:r>
          </a:p>
          <a:p>
            <a:pPr marL="114300" indent="0">
              <a:buNone/>
            </a:pPr>
            <a:r>
              <a:rPr lang="en-GB" dirty="0"/>
              <a:t>	</a:t>
            </a:r>
            <a:r>
              <a:rPr lang="en-GB" dirty="0" err="1"/>
              <a:t>pt</a:t>
            </a:r>
            <a:r>
              <a:rPr lang="en-GB" dirty="0"/>
              <a:t> = </a:t>
            </a:r>
            <a:r>
              <a:rPr lang="en-GB" dirty="0" err="1"/>
              <a:t>make_pt</a:t>
            </a:r>
            <a:r>
              <a:rPr lang="en-GB" dirty="0"/>
              <a:t>(x, y);</a:t>
            </a:r>
          </a:p>
          <a:p>
            <a:pPr marL="114300" indent="0">
              <a:buNone/>
            </a:pPr>
            <a:r>
              <a:rPr lang="en-GB" dirty="0"/>
              <a:t>}</a:t>
            </a:r>
          </a:p>
        </p:txBody>
      </p:sp>
    </p:spTree>
    <p:extLst>
      <p:ext uri="{BB962C8B-B14F-4D97-AF65-F5344CB8AC3E}">
        <p14:creationId xmlns:p14="http://schemas.microsoft.com/office/powerpoint/2010/main" val="263102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B5B7-19FF-4859-953D-EEE1978D6477}"/>
              </a:ext>
            </a:extLst>
          </p:cNvPr>
          <p:cNvSpPr>
            <a:spLocks noGrp="1"/>
          </p:cNvSpPr>
          <p:nvPr>
            <p:ph type="title"/>
          </p:nvPr>
        </p:nvSpPr>
        <p:spPr/>
        <p:txBody>
          <a:bodyPr>
            <a:normAutofit fontScale="90000"/>
          </a:bodyPr>
          <a:lstStyle/>
          <a:p>
            <a:r>
              <a:rPr lang="en-GB" dirty="0"/>
              <a:t>Structures inside structures</a:t>
            </a:r>
          </a:p>
        </p:txBody>
      </p:sp>
      <p:sp>
        <p:nvSpPr>
          <p:cNvPr id="3" name="Text Placeholder 2">
            <a:extLst>
              <a:ext uri="{FF2B5EF4-FFF2-40B4-BE49-F238E27FC236}">
                <a16:creationId xmlns:a16="http://schemas.microsoft.com/office/drawing/2014/main" id="{F5E879C7-0ABB-484A-B32B-2BCE2A777543}"/>
              </a:ext>
            </a:extLst>
          </p:cNvPr>
          <p:cNvSpPr>
            <a:spLocks noGrp="1"/>
          </p:cNvSpPr>
          <p:nvPr>
            <p:ph type="body" idx="1"/>
          </p:nvPr>
        </p:nvSpPr>
        <p:spPr/>
        <p:txBody>
          <a:bodyPr>
            <a:normAutofit fontScale="85000" lnSpcReduction="20000"/>
          </a:bodyPr>
          <a:lstStyle/>
          <a:p>
            <a:pPr marL="114300" indent="0">
              <a:buNone/>
            </a:pPr>
            <a:r>
              <a:rPr lang="en-GB" dirty="0"/>
              <a:t>struct point {</a:t>
            </a:r>
          </a:p>
          <a:p>
            <a:pPr marL="114300" indent="0">
              <a:buNone/>
            </a:pPr>
            <a:r>
              <a:rPr lang="en-GB" dirty="0"/>
              <a:t>	int x; int y;</a:t>
            </a:r>
          </a:p>
          <a:p>
            <a:pPr marL="114300" indent="0">
              <a:buNone/>
            </a:pPr>
            <a:r>
              <a:rPr lang="en-GB" dirty="0"/>
              <a:t>};</a:t>
            </a:r>
          </a:p>
          <a:p>
            <a:pPr marL="114300" indent="0">
              <a:buNone/>
            </a:pPr>
            <a:r>
              <a:rPr lang="en-GB" dirty="0"/>
              <a:t>struct </a:t>
            </a:r>
            <a:r>
              <a:rPr lang="en-GB" dirty="0" err="1"/>
              <a:t>rect</a:t>
            </a:r>
            <a:r>
              <a:rPr lang="en-GB" dirty="0"/>
              <a:t> {</a:t>
            </a:r>
          </a:p>
          <a:p>
            <a:pPr marL="114300" indent="0">
              <a:buNone/>
            </a:pPr>
            <a:r>
              <a:rPr lang="en-GB" dirty="0"/>
              <a:t>	struct point </a:t>
            </a:r>
            <a:r>
              <a:rPr lang="en-GB" dirty="0" err="1"/>
              <a:t>leftbot</a:t>
            </a:r>
            <a:r>
              <a:rPr lang="en-GB" dirty="0"/>
              <a:t>;</a:t>
            </a:r>
          </a:p>
          <a:p>
            <a:pPr marL="114300" indent="0">
              <a:buNone/>
            </a:pPr>
            <a:r>
              <a:rPr lang="en-GB" dirty="0"/>
              <a:t>	struct point </a:t>
            </a:r>
            <a:r>
              <a:rPr lang="en-GB" dirty="0" err="1"/>
              <a:t>righttop</a:t>
            </a:r>
            <a:r>
              <a:rPr lang="en-GB" dirty="0"/>
              <a:t>;</a:t>
            </a:r>
          </a:p>
          <a:p>
            <a:pPr marL="114300" indent="0">
              <a:buNone/>
            </a:pPr>
            <a:r>
              <a:rPr lang="en-GB" dirty="0"/>
              <a:t>};</a:t>
            </a:r>
          </a:p>
          <a:p>
            <a:pPr marL="114300" indent="0">
              <a:buNone/>
            </a:pPr>
            <a:r>
              <a:rPr lang="en-GB" dirty="0"/>
              <a:t>void main() {</a:t>
            </a:r>
          </a:p>
          <a:p>
            <a:pPr marL="114300" indent="0">
              <a:buNone/>
            </a:pPr>
            <a:r>
              <a:rPr lang="en-GB" dirty="0"/>
              <a:t>	struct </a:t>
            </a:r>
            <a:r>
              <a:rPr lang="en-GB" dirty="0" err="1"/>
              <a:t>rect</a:t>
            </a:r>
            <a:r>
              <a:rPr lang="en-GB" dirty="0"/>
              <a:t> r;</a:t>
            </a:r>
          </a:p>
          <a:p>
            <a:pPr marL="114300" indent="0">
              <a:buNone/>
            </a:pPr>
            <a:r>
              <a:rPr lang="en-GB" dirty="0"/>
              <a:t>	</a:t>
            </a:r>
            <a:r>
              <a:rPr lang="en-GB" dirty="0" err="1"/>
              <a:t>r.leftbot.x</a:t>
            </a:r>
            <a:r>
              <a:rPr lang="en-GB" dirty="0"/>
              <a:t> = 0;</a:t>
            </a:r>
          </a:p>
          <a:p>
            <a:pPr marL="114300" indent="0">
              <a:buNone/>
            </a:pPr>
            <a:r>
              <a:rPr lang="en-GB" dirty="0"/>
              <a:t>	</a:t>
            </a:r>
            <a:r>
              <a:rPr lang="en-GB" dirty="0" err="1"/>
              <a:t>r.leftbot.y</a:t>
            </a:r>
            <a:r>
              <a:rPr lang="en-GB" dirty="0"/>
              <a:t> = 0;</a:t>
            </a:r>
          </a:p>
          <a:p>
            <a:pPr marL="114300" indent="0">
              <a:buNone/>
            </a:pPr>
            <a:r>
              <a:rPr lang="en-GB" dirty="0"/>
              <a:t>	</a:t>
            </a:r>
            <a:r>
              <a:rPr lang="en-GB" dirty="0" err="1"/>
              <a:t>r.righttop.x</a:t>
            </a:r>
            <a:r>
              <a:rPr lang="en-GB" dirty="0"/>
              <a:t> = 1;</a:t>
            </a:r>
          </a:p>
          <a:p>
            <a:pPr marL="114300" indent="0">
              <a:buNone/>
            </a:pPr>
            <a:r>
              <a:rPr lang="en-GB" dirty="0"/>
              <a:t>	r. </a:t>
            </a:r>
            <a:r>
              <a:rPr lang="en-GB" dirty="0" err="1"/>
              <a:t>righttop.y</a:t>
            </a:r>
            <a:r>
              <a:rPr lang="en-GB" dirty="0"/>
              <a:t> = 1;</a:t>
            </a:r>
          </a:p>
          <a:p>
            <a:pPr marL="114300" indent="0">
              <a:buNone/>
            </a:pPr>
            <a:r>
              <a:rPr lang="en-GB" dirty="0"/>
              <a:t>}</a:t>
            </a:r>
          </a:p>
        </p:txBody>
      </p:sp>
    </p:spTree>
    <p:extLst>
      <p:ext uri="{BB962C8B-B14F-4D97-AF65-F5344CB8AC3E}">
        <p14:creationId xmlns:p14="http://schemas.microsoft.com/office/powerpoint/2010/main" val="385313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ABA7-B4EE-413F-9041-1813B828239A}"/>
              </a:ext>
            </a:extLst>
          </p:cNvPr>
          <p:cNvSpPr>
            <a:spLocks noGrp="1"/>
          </p:cNvSpPr>
          <p:nvPr>
            <p:ph type="title"/>
          </p:nvPr>
        </p:nvSpPr>
        <p:spPr/>
        <p:txBody>
          <a:bodyPr>
            <a:normAutofit fontScale="90000"/>
          </a:bodyPr>
          <a:lstStyle/>
          <a:p>
            <a:r>
              <a:rPr lang="en-GB" dirty="0"/>
              <a:t>Passing structure address</a:t>
            </a:r>
          </a:p>
        </p:txBody>
      </p:sp>
      <p:sp>
        <p:nvSpPr>
          <p:cNvPr id="3" name="Text Placeholder 2">
            <a:extLst>
              <a:ext uri="{FF2B5EF4-FFF2-40B4-BE49-F238E27FC236}">
                <a16:creationId xmlns:a16="http://schemas.microsoft.com/office/drawing/2014/main" id="{BFEF6521-C884-4DF1-A137-93961D71A7FF}"/>
              </a:ext>
            </a:extLst>
          </p:cNvPr>
          <p:cNvSpPr>
            <a:spLocks noGrp="1"/>
          </p:cNvSpPr>
          <p:nvPr>
            <p:ph type="body" idx="1"/>
          </p:nvPr>
        </p:nvSpPr>
        <p:spPr>
          <a:xfrm>
            <a:off x="311700" y="1152475"/>
            <a:ext cx="4515277" cy="3416400"/>
          </a:xfrm>
        </p:spPr>
        <p:txBody>
          <a:bodyPr>
            <a:normAutofit/>
          </a:bodyPr>
          <a:lstStyle/>
          <a:p>
            <a:pPr marL="114300" indent="0">
              <a:buNone/>
            </a:pPr>
            <a:r>
              <a:rPr lang="en-GB" dirty="0"/>
              <a:t>struct point {</a:t>
            </a:r>
          </a:p>
          <a:p>
            <a:pPr marL="114300" indent="0">
              <a:buNone/>
            </a:pPr>
            <a:r>
              <a:rPr lang="en-GB" dirty="0"/>
              <a:t>	int x; int y; };</a:t>
            </a:r>
          </a:p>
          <a:p>
            <a:pPr marL="114300" indent="0">
              <a:buNone/>
            </a:pPr>
            <a:r>
              <a:rPr lang="en-GB" dirty="0"/>
              <a:t>struct </a:t>
            </a:r>
            <a:r>
              <a:rPr lang="en-GB" dirty="0" err="1"/>
              <a:t>rect</a:t>
            </a:r>
            <a:r>
              <a:rPr lang="en-GB" dirty="0"/>
              <a:t> {</a:t>
            </a:r>
          </a:p>
          <a:p>
            <a:pPr marL="114300" indent="0">
              <a:buNone/>
            </a:pPr>
            <a:r>
              <a:rPr lang="en-GB" dirty="0"/>
              <a:t>	struct point </a:t>
            </a:r>
            <a:r>
              <a:rPr lang="en-GB" dirty="0" err="1"/>
              <a:t>leftbot</a:t>
            </a:r>
            <a:r>
              <a:rPr lang="en-GB" dirty="0"/>
              <a:t>;</a:t>
            </a:r>
          </a:p>
          <a:p>
            <a:pPr marL="114300" indent="0">
              <a:buNone/>
            </a:pPr>
            <a:r>
              <a:rPr lang="en-GB" dirty="0"/>
              <a:t>	struct point </a:t>
            </a:r>
            <a:r>
              <a:rPr lang="en-GB" dirty="0" err="1"/>
              <a:t>righttop</a:t>
            </a:r>
            <a:r>
              <a:rPr lang="en-GB" dirty="0"/>
              <a:t>;</a:t>
            </a:r>
          </a:p>
          <a:p>
            <a:pPr marL="114300" indent="0">
              <a:buNone/>
            </a:pPr>
            <a:r>
              <a:rPr lang="en-GB" dirty="0"/>
              <a:t>};</a:t>
            </a:r>
          </a:p>
        </p:txBody>
      </p:sp>
      <p:sp>
        <p:nvSpPr>
          <p:cNvPr id="4" name="Text Placeholder 2">
            <a:extLst>
              <a:ext uri="{FF2B5EF4-FFF2-40B4-BE49-F238E27FC236}">
                <a16:creationId xmlns:a16="http://schemas.microsoft.com/office/drawing/2014/main" id="{3DEB0FE3-2F71-4681-B932-5A64EC4A9E78}"/>
              </a:ext>
            </a:extLst>
          </p:cNvPr>
          <p:cNvSpPr txBox="1">
            <a:spLocks/>
          </p:cNvSpPr>
          <p:nvPr/>
        </p:nvSpPr>
        <p:spPr>
          <a:xfrm>
            <a:off x="3868616" y="1152475"/>
            <a:ext cx="5218662"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dirty="0"/>
              <a:t>int area(struct </a:t>
            </a:r>
            <a:r>
              <a:rPr lang="en-GB" dirty="0" err="1"/>
              <a:t>rect</a:t>
            </a:r>
            <a:r>
              <a:rPr lang="en-GB" dirty="0"/>
              <a:t> *pr) {</a:t>
            </a:r>
          </a:p>
          <a:p>
            <a:pPr marL="114300" indent="0">
              <a:buFont typeface="Arial"/>
              <a:buNone/>
            </a:pPr>
            <a:r>
              <a:rPr lang="en-GB" dirty="0"/>
              <a:t>	return ((*pr).</a:t>
            </a:r>
            <a:r>
              <a:rPr lang="en-GB" dirty="0" err="1"/>
              <a:t>righttop.x</a:t>
            </a:r>
            <a:r>
              <a:rPr lang="en-GB" dirty="0"/>
              <a:t> - (*pr).</a:t>
            </a:r>
            <a:r>
              <a:rPr lang="en-GB" dirty="0" err="1"/>
              <a:t>leftbot.x</a:t>
            </a:r>
            <a:r>
              <a:rPr lang="en-GB" dirty="0"/>
              <a:t>) * </a:t>
            </a:r>
          </a:p>
          <a:p>
            <a:pPr marL="114300" indent="0">
              <a:buFont typeface="Arial"/>
              <a:buNone/>
            </a:pPr>
            <a:r>
              <a:rPr lang="en-GB" dirty="0"/>
              <a:t>	           ((*pr).</a:t>
            </a:r>
            <a:r>
              <a:rPr lang="en-GB" dirty="0" err="1"/>
              <a:t>righttop.y</a:t>
            </a:r>
            <a:r>
              <a:rPr lang="en-GB" dirty="0"/>
              <a:t> - (*pr).</a:t>
            </a:r>
            <a:r>
              <a:rPr lang="en-GB" dirty="0" err="1"/>
              <a:t>leftbot.y</a:t>
            </a:r>
            <a:r>
              <a:rPr lang="en-GB" dirty="0"/>
              <a:t>);</a:t>
            </a:r>
          </a:p>
          <a:p>
            <a:pPr marL="114300" indent="0">
              <a:buFont typeface="Arial"/>
              <a:buNone/>
            </a:pPr>
            <a:r>
              <a:rPr lang="en-GB" dirty="0"/>
              <a:t>}</a:t>
            </a:r>
          </a:p>
          <a:p>
            <a:pPr marL="114300" indent="0">
              <a:buFont typeface="Arial"/>
              <a:buNone/>
            </a:pPr>
            <a:r>
              <a:rPr lang="en-GB" dirty="0"/>
              <a:t>void main() {</a:t>
            </a:r>
          </a:p>
          <a:p>
            <a:pPr marL="114300" indent="0">
              <a:buFont typeface="Arial"/>
              <a:buNone/>
            </a:pPr>
            <a:r>
              <a:rPr lang="en-GB" dirty="0"/>
              <a:t>	struct </a:t>
            </a:r>
            <a:r>
              <a:rPr lang="en-GB" dirty="0" err="1"/>
              <a:t>rect</a:t>
            </a:r>
            <a:r>
              <a:rPr lang="en-GB" dirty="0"/>
              <a:t> r = {{0,0}, {1,1}};</a:t>
            </a:r>
          </a:p>
          <a:p>
            <a:pPr marL="114300" indent="0">
              <a:buFont typeface="Arial"/>
              <a:buNone/>
            </a:pPr>
            <a:r>
              <a:rPr lang="en-GB" dirty="0"/>
              <a:t>	area (&amp;r);</a:t>
            </a:r>
          </a:p>
          <a:p>
            <a:pPr marL="114300" indent="0">
              <a:buFont typeface="Arial"/>
              <a:buNone/>
            </a:pPr>
            <a:r>
              <a:rPr lang="en-GB" dirty="0"/>
              <a:t>}</a:t>
            </a:r>
          </a:p>
        </p:txBody>
      </p:sp>
    </p:spTree>
    <p:extLst>
      <p:ext uri="{BB962C8B-B14F-4D97-AF65-F5344CB8AC3E}">
        <p14:creationId xmlns:p14="http://schemas.microsoft.com/office/powerpoint/2010/main" val="220021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2373-8C61-408E-AB8B-EC15014E122A}"/>
              </a:ext>
            </a:extLst>
          </p:cNvPr>
          <p:cNvSpPr>
            <a:spLocks noGrp="1"/>
          </p:cNvSpPr>
          <p:nvPr>
            <p:ph type="title"/>
          </p:nvPr>
        </p:nvSpPr>
        <p:spPr/>
        <p:txBody>
          <a:bodyPr>
            <a:normAutofit fontScale="90000"/>
          </a:bodyPr>
          <a:lstStyle/>
          <a:p>
            <a:r>
              <a:rPr lang="en-GB" dirty="0"/>
              <a:t>Things to remember</a:t>
            </a:r>
          </a:p>
        </p:txBody>
      </p:sp>
      <p:sp>
        <p:nvSpPr>
          <p:cNvPr id="3" name="Text Placeholder 2">
            <a:extLst>
              <a:ext uri="{FF2B5EF4-FFF2-40B4-BE49-F238E27FC236}">
                <a16:creationId xmlns:a16="http://schemas.microsoft.com/office/drawing/2014/main" id="{1CD07185-1D1A-4D4D-B89E-8FA4A32923A0}"/>
              </a:ext>
            </a:extLst>
          </p:cNvPr>
          <p:cNvSpPr>
            <a:spLocks noGrp="1"/>
          </p:cNvSpPr>
          <p:nvPr>
            <p:ph type="body" idx="1"/>
          </p:nvPr>
        </p:nvSpPr>
        <p:spPr/>
        <p:txBody>
          <a:bodyPr/>
          <a:lstStyle/>
          <a:p>
            <a:r>
              <a:rPr lang="en-GB" dirty="0"/>
              <a:t>pr is pointer to struct rect.</a:t>
            </a:r>
          </a:p>
          <a:p>
            <a:r>
              <a:rPr lang="en-GB" dirty="0"/>
              <a:t>To access a field of the struct pointed to by struct </a:t>
            </a:r>
            <a:r>
              <a:rPr lang="en-GB" dirty="0" err="1"/>
              <a:t>rect</a:t>
            </a:r>
            <a:r>
              <a:rPr lang="en-GB" dirty="0"/>
              <a:t>, use</a:t>
            </a:r>
          </a:p>
          <a:p>
            <a:pPr marL="114300" indent="0">
              <a:buNone/>
            </a:pPr>
            <a:r>
              <a:rPr lang="en-GB" dirty="0"/>
              <a:t>	(*pr).</a:t>
            </a:r>
            <a:r>
              <a:rPr lang="en-GB" dirty="0" err="1"/>
              <a:t>leftbot</a:t>
            </a:r>
            <a:endParaRPr lang="en-GB" dirty="0"/>
          </a:p>
          <a:p>
            <a:pPr marL="114300" indent="0">
              <a:buNone/>
            </a:pPr>
            <a:r>
              <a:rPr lang="en-GB" dirty="0"/>
              <a:t>	(*pr).</a:t>
            </a:r>
            <a:r>
              <a:rPr lang="en-GB" dirty="0" err="1"/>
              <a:t>righttop</a:t>
            </a:r>
            <a:endParaRPr lang="en-GB" dirty="0"/>
          </a:p>
          <a:p>
            <a:r>
              <a:rPr lang="en-GB" dirty="0"/>
              <a:t>Bracket around *pr i.e. (*pr) is essential as * has lower precedence than “.”</a:t>
            </a:r>
          </a:p>
        </p:txBody>
      </p:sp>
    </p:spTree>
    <p:extLst>
      <p:ext uri="{BB962C8B-B14F-4D97-AF65-F5344CB8AC3E}">
        <p14:creationId xmlns:p14="http://schemas.microsoft.com/office/powerpoint/2010/main" val="3202584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D766-C491-4875-AAEC-141EF9B2C585}"/>
              </a:ext>
            </a:extLst>
          </p:cNvPr>
          <p:cNvSpPr>
            <a:spLocks noGrp="1"/>
          </p:cNvSpPr>
          <p:nvPr>
            <p:ph type="title"/>
          </p:nvPr>
        </p:nvSpPr>
        <p:spPr/>
        <p:txBody>
          <a:bodyPr>
            <a:normAutofit fontScale="90000"/>
          </a:bodyPr>
          <a:lstStyle/>
          <a:p>
            <a:r>
              <a:rPr lang="en-GB" dirty="0"/>
              <a:t>Structure Pointers</a:t>
            </a:r>
          </a:p>
        </p:txBody>
      </p:sp>
      <p:sp>
        <p:nvSpPr>
          <p:cNvPr id="3" name="Text Placeholder 2">
            <a:extLst>
              <a:ext uri="{FF2B5EF4-FFF2-40B4-BE49-F238E27FC236}">
                <a16:creationId xmlns:a16="http://schemas.microsoft.com/office/drawing/2014/main" id="{CD2CC0BD-5DDA-4C08-88C4-0626C6BC9D3E}"/>
              </a:ext>
            </a:extLst>
          </p:cNvPr>
          <p:cNvSpPr>
            <a:spLocks noGrp="1"/>
          </p:cNvSpPr>
          <p:nvPr>
            <p:ph type="body" idx="1"/>
          </p:nvPr>
        </p:nvSpPr>
        <p:spPr/>
        <p:txBody>
          <a:bodyPr/>
          <a:lstStyle/>
          <a:p>
            <a:pPr marL="114300" indent="0">
              <a:buNone/>
            </a:pPr>
            <a:r>
              <a:rPr lang="en-GB" dirty="0"/>
              <a:t>struct point {</a:t>
            </a:r>
          </a:p>
          <a:p>
            <a:pPr marL="114300" indent="0">
              <a:buNone/>
            </a:pPr>
            <a:r>
              <a:rPr lang="en-GB" dirty="0"/>
              <a:t>	int x; int y;	};</a:t>
            </a:r>
          </a:p>
          <a:p>
            <a:pPr marL="114300" indent="0">
              <a:buNone/>
            </a:pPr>
            <a:r>
              <a:rPr lang="en-GB" dirty="0"/>
              <a:t>struct </a:t>
            </a:r>
            <a:r>
              <a:rPr lang="en-GB" dirty="0" err="1"/>
              <a:t>rect</a:t>
            </a:r>
            <a:r>
              <a:rPr lang="en-GB" dirty="0"/>
              <a:t> {</a:t>
            </a:r>
          </a:p>
          <a:p>
            <a:pPr marL="114300" indent="0">
              <a:buNone/>
            </a:pPr>
            <a:r>
              <a:rPr lang="en-GB" dirty="0"/>
              <a:t>	struct point </a:t>
            </a:r>
            <a:r>
              <a:rPr lang="en-GB" dirty="0" err="1"/>
              <a:t>leftbot</a:t>
            </a:r>
            <a:r>
              <a:rPr lang="en-GB" dirty="0"/>
              <a:t>;</a:t>
            </a:r>
          </a:p>
          <a:p>
            <a:pPr marL="114300" indent="0">
              <a:buNone/>
            </a:pPr>
            <a:r>
              <a:rPr lang="en-GB" dirty="0"/>
              <a:t>	struct point </a:t>
            </a:r>
            <a:r>
              <a:rPr lang="en-GB" dirty="0" err="1"/>
              <a:t>righttop</a:t>
            </a:r>
            <a:r>
              <a:rPr lang="en-GB" dirty="0"/>
              <a:t>;	};</a:t>
            </a:r>
          </a:p>
          <a:p>
            <a:pPr marL="114300" indent="0">
              <a:buNone/>
            </a:pPr>
            <a:r>
              <a:rPr lang="en-GB" dirty="0"/>
              <a:t>struct </a:t>
            </a:r>
            <a:r>
              <a:rPr lang="en-GB" dirty="0" err="1"/>
              <a:t>rect</a:t>
            </a:r>
            <a:r>
              <a:rPr lang="en-GB" dirty="0"/>
              <a:t> *pr;</a:t>
            </a:r>
          </a:p>
          <a:p>
            <a:pPr marL="114300" indent="0">
              <a:buNone/>
            </a:pPr>
            <a:endParaRPr lang="en-GB" dirty="0"/>
          </a:p>
          <a:p>
            <a:r>
              <a:rPr lang="en-GB" dirty="0"/>
              <a:t>-&gt; notation is used to access a field of a structure pointed by a pointer.</a:t>
            </a:r>
          </a:p>
          <a:p>
            <a:r>
              <a:rPr lang="en-GB" dirty="0"/>
              <a:t>pr -&gt; </a:t>
            </a:r>
            <a:r>
              <a:rPr lang="en-GB" dirty="0" err="1"/>
              <a:t>leftbot</a:t>
            </a:r>
            <a:r>
              <a:rPr lang="en-GB" dirty="0"/>
              <a:t> is equivalent to (*pr).</a:t>
            </a:r>
            <a:r>
              <a:rPr lang="en-GB" dirty="0" err="1"/>
              <a:t>leftbot</a:t>
            </a:r>
            <a:endParaRPr lang="en-GB" dirty="0"/>
          </a:p>
          <a:p>
            <a:r>
              <a:rPr lang="en-GB" dirty="0"/>
              <a:t>-&gt; and . are left-associative and have same precedence.</a:t>
            </a:r>
          </a:p>
        </p:txBody>
      </p:sp>
    </p:spTree>
    <p:extLst>
      <p:ext uri="{BB962C8B-B14F-4D97-AF65-F5344CB8AC3E}">
        <p14:creationId xmlns:p14="http://schemas.microsoft.com/office/powerpoint/2010/main" val="197459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AD2C-3543-4609-8AAD-D5A599153825}"/>
              </a:ext>
            </a:extLst>
          </p:cNvPr>
          <p:cNvSpPr>
            <a:spLocks noGrp="1"/>
          </p:cNvSpPr>
          <p:nvPr>
            <p:ph type="title"/>
          </p:nvPr>
        </p:nvSpPr>
        <p:spPr/>
        <p:txBody>
          <a:bodyPr>
            <a:normAutofit fontScale="90000"/>
          </a:bodyPr>
          <a:lstStyle/>
          <a:p>
            <a:r>
              <a:rPr lang="en-GB" dirty="0"/>
              <a:t>Self-referential structure</a:t>
            </a:r>
          </a:p>
        </p:txBody>
      </p:sp>
      <p:sp>
        <p:nvSpPr>
          <p:cNvPr id="3" name="Text Placeholder 2">
            <a:extLst>
              <a:ext uri="{FF2B5EF4-FFF2-40B4-BE49-F238E27FC236}">
                <a16:creationId xmlns:a16="http://schemas.microsoft.com/office/drawing/2014/main" id="{9ED962DB-49BE-4850-AEE7-EF0E99DEEE60}"/>
              </a:ext>
            </a:extLst>
          </p:cNvPr>
          <p:cNvSpPr>
            <a:spLocks noGrp="1"/>
          </p:cNvSpPr>
          <p:nvPr>
            <p:ph type="body" idx="1"/>
          </p:nvPr>
        </p:nvSpPr>
        <p:spPr/>
        <p:txBody>
          <a:bodyPr/>
          <a:lstStyle/>
          <a:p>
            <a:r>
              <a:rPr lang="en-GB" dirty="0"/>
              <a:t>Consider the following structure</a:t>
            </a:r>
          </a:p>
          <a:p>
            <a:pPr marL="114300" indent="0">
              <a:buNone/>
            </a:pPr>
            <a:r>
              <a:rPr lang="en-GB" dirty="0"/>
              <a:t>struct node {</a:t>
            </a:r>
          </a:p>
          <a:p>
            <a:pPr marL="114300" indent="0">
              <a:buNone/>
            </a:pPr>
            <a:r>
              <a:rPr lang="en-GB" dirty="0"/>
              <a:t>	int data;</a:t>
            </a:r>
          </a:p>
          <a:p>
            <a:pPr marL="114300" indent="0">
              <a:buNone/>
            </a:pPr>
            <a:r>
              <a:rPr lang="en-GB" dirty="0"/>
              <a:t>	struct node * next;</a:t>
            </a:r>
          </a:p>
          <a:p>
            <a:pPr marL="114300" indent="0">
              <a:buNone/>
            </a:pPr>
            <a:r>
              <a:rPr lang="en-GB" dirty="0"/>
              <a:t>}</a:t>
            </a:r>
          </a:p>
          <a:p>
            <a:pPr marL="114300" indent="0">
              <a:buNone/>
            </a:pPr>
            <a:endParaRPr lang="en-GB" dirty="0"/>
          </a:p>
          <a:p>
            <a:r>
              <a:rPr lang="en-GB" dirty="0"/>
              <a:t>Defines struct node, used as a node (element) in a linked list.</a:t>
            </a:r>
          </a:p>
          <a:p>
            <a:r>
              <a:rPr lang="en-GB" dirty="0"/>
              <a:t>You cannot define struct node inside struct node as it will create a recursive definition of unknown or infinite size.</a:t>
            </a:r>
          </a:p>
          <a:p>
            <a:r>
              <a:rPr lang="en-GB" dirty="0"/>
              <a:t>This is used to create a linked list, a list of node elements.</a:t>
            </a:r>
          </a:p>
          <a:p>
            <a:pPr marL="114300" indent="0">
              <a:buNone/>
            </a:pPr>
            <a:endParaRPr lang="en-GB" dirty="0"/>
          </a:p>
        </p:txBody>
      </p:sp>
      <p:pic>
        <p:nvPicPr>
          <p:cNvPr id="5" name="Picture 4">
            <a:extLst>
              <a:ext uri="{FF2B5EF4-FFF2-40B4-BE49-F238E27FC236}">
                <a16:creationId xmlns:a16="http://schemas.microsoft.com/office/drawing/2014/main" id="{51DE2901-BD27-437A-AF81-7E982CD39996}"/>
              </a:ext>
            </a:extLst>
          </p:cNvPr>
          <p:cNvPicPr>
            <a:picLocks noChangeAspect="1"/>
          </p:cNvPicPr>
          <p:nvPr/>
        </p:nvPicPr>
        <p:blipFill>
          <a:blip r:embed="rId2"/>
          <a:stretch>
            <a:fillRect/>
          </a:stretch>
        </p:blipFill>
        <p:spPr>
          <a:xfrm>
            <a:off x="1833623" y="4352230"/>
            <a:ext cx="6998677" cy="692489"/>
          </a:xfrm>
          <a:prstGeom prst="rect">
            <a:avLst/>
          </a:prstGeom>
        </p:spPr>
      </p:pic>
    </p:spTree>
    <p:extLst>
      <p:ext uri="{BB962C8B-B14F-4D97-AF65-F5344CB8AC3E}">
        <p14:creationId xmlns:p14="http://schemas.microsoft.com/office/powerpoint/2010/main" val="175004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14A8-3017-43BB-A9B6-6F52D87C05D6}"/>
              </a:ext>
            </a:extLst>
          </p:cNvPr>
          <p:cNvSpPr>
            <a:spLocks noGrp="1"/>
          </p:cNvSpPr>
          <p:nvPr>
            <p:ph type="title"/>
          </p:nvPr>
        </p:nvSpPr>
        <p:spPr/>
        <p:txBody>
          <a:bodyPr>
            <a:normAutofit fontScale="90000"/>
          </a:bodyPr>
          <a:lstStyle/>
          <a:p>
            <a:r>
              <a:rPr lang="en-GB" dirty="0"/>
              <a:t>Linked Lists</a:t>
            </a:r>
          </a:p>
        </p:txBody>
      </p:sp>
      <p:sp>
        <p:nvSpPr>
          <p:cNvPr id="3" name="Text Placeholder 2">
            <a:extLst>
              <a:ext uri="{FF2B5EF4-FFF2-40B4-BE49-F238E27FC236}">
                <a16:creationId xmlns:a16="http://schemas.microsoft.com/office/drawing/2014/main" id="{A3C66D9D-E059-41CD-9F5E-3A0437ED0B01}"/>
              </a:ext>
            </a:extLst>
          </p:cNvPr>
          <p:cNvSpPr>
            <a:spLocks noGrp="1"/>
          </p:cNvSpPr>
          <p:nvPr>
            <p:ph type="body" idx="1"/>
          </p:nvPr>
        </p:nvSpPr>
        <p:spPr/>
        <p:txBody>
          <a:bodyPr/>
          <a:lstStyle/>
          <a:p>
            <a:r>
              <a:rPr lang="en-GB" dirty="0"/>
              <a:t>The list is modelled by a variable (head(: points to the first node of the list.</a:t>
            </a:r>
          </a:p>
          <a:p>
            <a:r>
              <a:rPr lang="en-GB" dirty="0"/>
              <a:t>head == NULL implies empty list.</a:t>
            </a:r>
          </a:p>
          <a:p>
            <a:r>
              <a:rPr lang="en-GB" dirty="0"/>
              <a:t>The next field of the last node is NULL.</a:t>
            </a:r>
          </a:p>
          <a:p>
            <a:r>
              <a:rPr lang="en-GB" dirty="0"/>
              <a:t>Name head is just a convention – can give any name to the pointer to first node, but head is used most often.</a:t>
            </a:r>
          </a:p>
        </p:txBody>
      </p:sp>
    </p:spTree>
    <p:extLst>
      <p:ext uri="{BB962C8B-B14F-4D97-AF65-F5344CB8AC3E}">
        <p14:creationId xmlns:p14="http://schemas.microsoft.com/office/powerpoint/2010/main" val="22713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E032-B2EE-4810-BAB4-1F40AECDE502}"/>
              </a:ext>
            </a:extLst>
          </p:cNvPr>
          <p:cNvSpPr>
            <a:spLocks noGrp="1"/>
          </p:cNvSpPr>
          <p:nvPr>
            <p:ph type="title"/>
          </p:nvPr>
        </p:nvSpPr>
        <p:spPr/>
        <p:txBody>
          <a:bodyPr>
            <a:normAutofit fontScale="90000"/>
          </a:bodyPr>
          <a:lstStyle/>
          <a:p>
            <a:r>
              <a:rPr lang="en-GB" dirty="0"/>
              <a:t>Displaying a Linked List</a:t>
            </a:r>
          </a:p>
        </p:txBody>
      </p:sp>
      <p:sp>
        <p:nvSpPr>
          <p:cNvPr id="3" name="Text Placeholder 2">
            <a:extLst>
              <a:ext uri="{FF2B5EF4-FFF2-40B4-BE49-F238E27FC236}">
                <a16:creationId xmlns:a16="http://schemas.microsoft.com/office/drawing/2014/main" id="{B95E9B15-4E15-434D-936B-CFCFBDAB80DF}"/>
              </a:ext>
            </a:extLst>
          </p:cNvPr>
          <p:cNvSpPr>
            <a:spLocks noGrp="1"/>
          </p:cNvSpPr>
          <p:nvPr>
            <p:ph type="body" idx="1"/>
          </p:nvPr>
        </p:nvSpPr>
        <p:spPr/>
        <p:txBody>
          <a:bodyPr/>
          <a:lstStyle/>
          <a:p>
            <a:pPr marL="114300" indent="0">
              <a:buNone/>
            </a:pPr>
            <a:r>
              <a:rPr lang="en-GB" dirty="0"/>
              <a:t>void </a:t>
            </a:r>
            <a:r>
              <a:rPr lang="en-GB" dirty="0" err="1"/>
              <a:t>display_list</a:t>
            </a:r>
            <a:r>
              <a:rPr lang="en-GB" dirty="0"/>
              <a:t>(struct node *head) {</a:t>
            </a:r>
          </a:p>
          <a:p>
            <a:pPr marL="114300" indent="0">
              <a:buNone/>
            </a:pPr>
            <a:r>
              <a:rPr lang="en-GB" dirty="0"/>
              <a:t>	struct node * cur = head;</a:t>
            </a:r>
          </a:p>
          <a:p>
            <a:pPr marL="114300" indent="0">
              <a:buNone/>
            </a:pPr>
            <a:r>
              <a:rPr lang="en-GB" dirty="0"/>
              <a:t>	while(cur != NULL) {</a:t>
            </a:r>
          </a:p>
          <a:p>
            <a:pPr marL="114300" indent="0">
              <a:buNone/>
            </a:pPr>
            <a:r>
              <a:rPr lang="en-GB" dirty="0"/>
              <a:t>		</a:t>
            </a:r>
            <a:r>
              <a:rPr lang="en-GB" dirty="0" err="1"/>
              <a:t>printf</a:t>
            </a:r>
            <a:r>
              <a:rPr lang="en-GB" dirty="0"/>
              <a:t>(“%d	”, cur-&gt;data);</a:t>
            </a:r>
          </a:p>
          <a:p>
            <a:pPr marL="114300" indent="0">
              <a:buNone/>
            </a:pPr>
            <a:r>
              <a:rPr lang="en-GB" dirty="0"/>
              <a:t>		cur = cur -&gt; next;</a:t>
            </a:r>
          </a:p>
          <a:p>
            <a:pPr marL="114300" indent="0">
              <a:buNone/>
            </a:pPr>
            <a:r>
              <a:rPr lang="en-GB" dirty="0"/>
              <a:t>	}</a:t>
            </a:r>
          </a:p>
          <a:p>
            <a:pPr marL="114300" indent="0">
              <a:buNone/>
            </a:pPr>
            <a:r>
              <a:rPr lang="en-GB" dirty="0"/>
              <a:t>	</a:t>
            </a:r>
            <a:r>
              <a:rPr lang="en-GB" dirty="0" err="1"/>
              <a:t>printf</a:t>
            </a:r>
            <a:r>
              <a:rPr lang="en-GB" dirty="0"/>
              <a:t>(“\n”);</a:t>
            </a:r>
          </a:p>
          <a:p>
            <a:pPr marL="114300" indent="0">
              <a:buNone/>
            </a:pPr>
            <a:r>
              <a:rPr lang="en-GB" dirty="0"/>
              <a:t>}</a:t>
            </a:r>
          </a:p>
        </p:txBody>
      </p:sp>
    </p:spTree>
    <p:extLst>
      <p:ext uri="{BB962C8B-B14F-4D97-AF65-F5344CB8AC3E}">
        <p14:creationId xmlns:p14="http://schemas.microsoft.com/office/powerpoint/2010/main" val="142760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D1D-6529-48F7-BFD3-DBB887D47AB1}"/>
              </a:ext>
            </a:extLst>
          </p:cNvPr>
          <p:cNvSpPr>
            <a:spLocks noGrp="1"/>
          </p:cNvSpPr>
          <p:nvPr>
            <p:ph type="title"/>
          </p:nvPr>
        </p:nvSpPr>
        <p:spPr/>
        <p:txBody>
          <a:bodyPr>
            <a:normAutofit fontScale="90000"/>
          </a:bodyPr>
          <a:lstStyle/>
          <a:p>
            <a:r>
              <a:rPr lang="en-GB" dirty="0"/>
              <a:t>Create a new node and insert at front	</a:t>
            </a:r>
          </a:p>
        </p:txBody>
      </p:sp>
      <p:sp>
        <p:nvSpPr>
          <p:cNvPr id="3" name="Text Placeholder 2">
            <a:extLst>
              <a:ext uri="{FF2B5EF4-FFF2-40B4-BE49-F238E27FC236}">
                <a16:creationId xmlns:a16="http://schemas.microsoft.com/office/drawing/2014/main" id="{DEDEEE61-B5C2-45D1-A484-0D0D63DD2860}"/>
              </a:ext>
            </a:extLst>
          </p:cNvPr>
          <p:cNvSpPr>
            <a:spLocks noGrp="1"/>
          </p:cNvSpPr>
          <p:nvPr>
            <p:ph type="body" idx="1"/>
          </p:nvPr>
        </p:nvSpPr>
        <p:spPr>
          <a:xfrm>
            <a:off x="311700" y="1152474"/>
            <a:ext cx="8520600" cy="3991025"/>
          </a:xfrm>
        </p:spPr>
        <p:txBody>
          <a:bodyPr>
            <a:normAutofit fontScale="92500" lnSpcReduction="10000"/>
          </a:bodyPr>
          <a:lstStyle/>
          <a:p>
            <a:pPr marL="114300" indent="0">
              <a:buNone/>
            </a:pPr>
            <a:r>
              <a:rPr lang="en-GB" dirty="0"/>
              <a:t>struct node * </a:t>
            </a:r>
            <a:r>
              <a:rPr lang="en-GB" dirty="0" err="1"/>
              <a:t>make_node</a:t>
            </a:r>
            <a:r>
              <a:rPr lang="en-GB" dirty="0"/>
              <a:t>(int </a:t>
            </a:r>
            <a:r>
              <a:rPr lang="en-GB" dirty="0" err="1"/>
              <a:t>val</a:t>
            </a:r>
            <a:r>
              <a:rPr lang="en-GB" dirty="0"/>
              <a:t>) {</a:t>
            </a:r>
          </a:p>
          <a:p>
            <a:pPr marL="114300" indent="0">
              <a:buNone/>
            </a:pPr>
            <a:r>
              <a:rPr lang="en-GB" dirty="0"/>
              <a:t>	struct node * </a:t>
            </a:r>
            <a:r>
              <a:rPr lang="en-GB" dirty="0" err="1"/>
              <a:t>nd</a:t>
            </a:r>
            <a:r>
              <a:rPr lang="en-GB" dirty="0"/>
              <a:t>;</a:t>
            </a:r>
          </a:p>
          <a:p>
            <a:pPr marL="114300" indent="0">
              <a:buNone/>
            </a:pPr>
            <a:r>
              <a:rPr lang="en-GB" dirty="0"/>
              <a:t>	</a:t>
            </a:r>
            <a:r>
              <a:rPr lang="en-GB" dirty="0" err="1"/>
              <a:t>nd</a:t>
            </a:r>
            <a:r>
              <a:rPr lang="en-GB" dirty="0"/>
              <a:t> = (struct node *) </a:t>
            </a:r>
            <a:r>
              <a:rPr lang="en-GB" dirty="0" err="1"/>
              <a:t>calloc</a:t>
            </a:r>
            <a:r>
              <a:rPr lang="en-GB" dirty="0"/>
              <a:t>(1, </a:t>
            </a:r>
            <a:r>
              <a:rPr lang="en-GB" dirty="0" err="1"/>
              <a:t>sizeof</a:t>
            </a:r>
            <a:r>
              <a:rPr lang="en-GB" dirty="0"/>
              <a:t>(struct node));</a:t>
            </a:r>
          </a:p>
          <a:p>
            <a:pPr marL="114300" indent="0">
              <a:buNone/>
            </a:pPr>
            <a:r>
              <a:rPr lang="en-GB" dirty="0"/>
              <a:t>	</a:t>
            </a:r>
            <a:r>
              <a:rPr lang="en-GB" dirty="0" err="1"/>
              <a:t>nd</a:t>
            </a:r>
            <a:r>
              <a:rPr lang="en-GB" dirty="0"/>
              <a:t>-&gt;data = </a:t>
            </a:r>
            <a:r>
              <a:rPr lang="en-GB" dirty="0" err="1"/>
              <a:t>val</a:t>
            </a:r>
            <a:r>
              <a:rPr lang="en-GB" dirty="0"/>
              <a:t>;</a:t>
            </a:r>
          </a:p>
          <a:p>
            <a:pPr marL="114300" indent="0">
              <a:buNone/>
            </a:pPr>
            <a:r>
              <a:rPr lang="en-GB" dirty="0"/>
              <a:t>	</a:t>
            </a:r>
            <a:r>
              <a:rPr lang="en-GB" dirty="0" err="1"/>
              <a:t>nd</a:t>
            </a:r>
            <a:r>
              <a:rPr lang="en-GB" dirty="0"/>
              <a:t>-&gt;next = NULL;</a:t>
            </a:r>
          </a:p>
          <a:p>
            <a:pPr marL="114300" indent="0">
              <a:buNone/>
            </a:pPr>
            <a:r>
              <a:rPr lang="en-GB" dirty="0"/>
              <a:t>	return </a:t>
            </a:r>
            <a:r>
              <a:rPr lang="en-GB" dirty="0" err="1"/>
              <a:t>nd</a:t>
            </a:r>
            <a:r>
              <a:rPr lang="en-GB" dirty="0"/>
              <a:t>;</a:t>
            </a:r>
          </a:p>
          <a:p>
            <a:pPr marL="114300" indent="0">
              <a:buNone/>
            </a:pPr>
            <a:r>
              <a:rPr lang="en-GB" dirty="0"/>
              <a:t>}</a:t>
            </a:r>
          </a:p>
          <a:p>
            <a:pPr marL="114300" indent="0">
              <a:buNone/>
            </a:pPr>
            <a:r>
              <a:rPr lang="en-GB" dirty="0"/>
              <a:t>struct node * </a:t>
            </a:r>
            <a:r>
              <a:rPr lang="en-GB" dirty="0" err="1"/>
              <a:t>insert_front</a:t>
            </a:r>
            <a:r>
              <a:rPr lang="en-GB" dirty="0"/>
              <a:t>(int </a:t>
            </a:r>
            <a:r>
              <a:rPr lang="en-GB" dirty="0" err="1"/>
              <a:t>val</a:t>
            </a:r>
            <a:r>
              <a:rPr lang="en-GB" dirty="0"/>
              <a:t>, struct node * head) {</a:t>
            </a:r>
          </a:p>
          <a:p>
            <a:pPr marL="114300" indent="0">
              <a:buNone/>
            </a:pPr>
            <a:r>
              <a:rPr lang="en-GB" dirty="0"/>
              <a:t>	struct node * </a:t>
            </a:r>
            <a:r>
              <a:rPr lang="en-GB" dirty="0" err="1"/>
              <a:t>newnode</a:t>
            </a:r>
            <a:r>
              <a:rPr lang="en-GB" dirty="0"/>
              <a:t> = </a:t>
            </a:r>
            <a:r>
              <a:rPr lang="en-GB" dirty="0" err="1"/>
              <a:t>make_node</a:t>
            </a:r>
            <a:r>
              <a:rPr lang="en-GB" dirty="0"/>
              <a:t>(</a:t>
            </a:r>
            <a:r>
              <a:rPr lang="en-GB" dirty="0" err="1"/>
              <a:t>val</a:t>
            </a:r>
            <a:r>
              <a:rPr lang="en-GB" dirty="0"/>
              <a:t>);</a:t>
            </a:r>
          </a:p>
          <a:p>
            <a:pPr marL="114300" indent="0">
              <a:buNone/>
            </a:pPr>
            <a:r>
              <a:rPr lang="en-GB" dirty="0"/>
              <a:t>	</a:t>
            </a:r>
            <a:r>
              <a:rPr lang="en-GB" dirty="0" err="1"/>
              <a:t>newnode</a:t>
            </a:r>
            <a:r>
              <a:rPr lang="en-GB" dirty="0"/>
              <a:t>-&gt;next = head;</a:t>
            </a:r>
          </a:p>
          <a:p>
            <a:pPr marL="114300" indent="0">
              <a:buNone/>
            </a:pPr>
            <a:r>
              <a:rPr lang="en-GB" dirty="0"/>
              <a:t>	head = </a:t>
            </a:r>
            <a:r>
              <a:rPr lang="en-GB" dirty="0" err="1"/>
              <a:t>newnode</a:t>
            </a:r>
            <a:r>
              <a:rPr lang="en-GB" dirty="0"/>
              <a:t>;</a:t>
            </a:r>
          </a:p>
          <a:p>
            <a:pPr marL="114300" indent="0">
              <a:buNone/>
            </a:pPr>
            <a:r>
              <a:rPr lang="en-GB" dirty="0"/>
              <a:t>	return head;</a:t>
            </a:r>
          </a:p>
          <a:p>
            <a:pPr marL="114300" indent="0">
              <a:buNone/>
            </a:pPr>
            <a:r>
              <a:rPr lang="en-GB" dirty="0"/>
              <a:t>}</a:t>
            </a:r>
          </a:p>
        </p:txBody>
      </p:sp>
    </p:spTree>
    <p:extLst>
      <p:ext uri="{BB962C8B-B14F-4D97-AF65-F5344CB8AC3E}">
        <p14:creationId xmlns:p14="http://schemas.microsoft.com/office/powerpoint/2010/main" val="46198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CACA-B347-4816-AECD-3E85B0B63EE2}"/>
              </a:ext>
            </a:extLst>
          </p:cNvPr>
          <p:cNvSpPr>
            <a:spLocks noGrp="1"/>
          </p:cNvSpPr>
          <p:nvPr>
            <p:ph type="title"/>
          </p:nvPr>
        </p:nvSpPr>
        <p:spPr/>
        <p:txBody>
          <a:bodyPr>
            <a:normAutofit fontScale="90000"/>
          </a:bodyPr>
          <a:lstStyle/>
          <a:p>
            <a:r>
              <a:rPr lang="en-GB" dirty="0"/>
              <a:t>Enumerated Type</a:t>
            </a:r>
          </a:p>
        </p:txBody>
      </p:sp>
      <p:sp>
        <p:nvSpPr>
          <p:cNvPr id="3" name="Text Placeholder 2">
            <a:extLst>
              <a:ext uri="{FF2B5EF4-FFF2-40B4-BE49-F238E27FC236}">
                <a16:creationId xmlns:a16="http://schemas.microsoft.com/office/drawing/2014/main" id="{8E97E90F-36ED-4143-BC6D-B1D4B557305E}"/>
              </a:ext>
            </a:extLst>
          </p:cNvPr>
          <p:cNvSpPr>
            <a:spLocks noGrp="1"/>
          </p:cNvSpPr>
          <p:nvPr>
            <p:ph type="body" idx="1"/>
          </p:nvPr>
        </p:nvSpPr>
        <p:spPr/>
        <p:txBody>
          <a:bodyPr>
            <a:normAutofit lnSpcReduction="10000"/>
          </a:bodyPr>
          <a:lstStyle/>
          <a:p>
            <a:r>
              <a:rPr lang="en-GB" dirty="0"/>
              <a:t>Enumerated type allows us to create our own symbolic name for a list of related ideas.</a:t>
            </a:r>
          </a:p>
          <a:p>
            <a:r>
              <a:rPr lang="en-GB" dirty="0"/>
              <a:t>The keyword for an enumerated type is </a:t>
            </a:r>
            <a:r>
              <a:rPr lang="en-GB" dirty="0" err="1"/>
              <a:t>enum</a:t>
            </a:r>
            <a:r>
              <a:rPr lang="en-GB" dirty="0"/>
              <a:t>.</a:t>
            </a:r>
          </a:p>
          <a:p>
            <a:r>
              <a:rPr lang="en-GB" dirty="0"/>
              <a:t>We could create an enumerated type to represent various “account types”, by using the following statement:</a:t>
            </a:r>
          </a:p>
          <a:p>
            <a:endParaRPr lang="en-GB" dirty="0"/>
          </a:p>
          <a:p>
            <a:pPr marL="114300" indent="0">
              <a:buNone/>
            </a:pPr>
            <a:r>
              <a:rPr lang="en-GB" dirty="0" err="1"/>
              <a:t>enum</a:t>
            </a:r>
            <a:r>
              <a:rPr lang="en-GB" dirty="0"/>
              <a:t> </a:t>
            </a:r>
            <a:r>
              <a:rPr lang="en-GB" dirty="0" err="1"/>
              <a:t>act_type</a:t>
            </a:r>
            <a:r>
              <a:rPr lang="en-GB" dirty="0"/>
              <a:t> {saving, current, </a:t>
            </a:r>
            <a:r>
              <a:rPr lang="en-GB" dirty="0" err="1"/>
              <a:t>fixdeposit</a:t>
            </a:r>
            <a:r>
              <a:rPr lang="en-GB" dirty="0"/>
              <a:t>, minor };</a:t>
            </a:r>
          </a:p>
          <a:p>
            <a:pPr marL="114300" indent="0">
              <a:buNone/>
            </a:pPr>
            <a:r>
              <a:rPr lang="en-GB" dirty="0" err="1"/>
              <a:t>enum</a:t>
            </a:r>
            <a:r>
              <a:rPr lang="en-GB" dirty="0"/>
              <a:t> </a:t>
            </a:r>
            <a:r>
              <a:rPr lang="en-GB" dirty="0" err="1"/>
              <a:t>act_type</a:t>
            </a:r>
            <a:r>
              <a:rPr lang="en-GB" dirty="0"/>
              <a:t> a;</a:t>
            </a:r>
          </a:p>
          <a:p>
            <a:pPr marL="114300" indent="0">
              <a:buNone/>
            </a:pPr>
            <a:r>
              <a:rPr lang="en-GB" dirty="0"/>
              <a:t>a = minor;</a:t>
            </a:r>
          </a:p>
          <a:p>
            <a:pPr marL="114300" indent="0">
              <a:buNone/>
            </a:pPr>
            <a:r>
              <a:rPr lang="en-GB" dirty="0"/>
              <a:t>if(a == current)</a:t>
            </a:r>
          </a:p>
          <a:p>
            <a:pPr marL="114300" indent="0">
              <a:buNone/>
            </a:pPr>
            <a:r>
              <a:rPr lang="en-GB" dirty="0"/>
              <a:t>	</a:t>
            </a:r>
            <a:r>
              <a:rPr lang="en-GB" dirty="0" err="1"/>
              <a:t>printf</a:t>
            </a:r>
            <a:r>
              <a:rPr lang="en-GB" dirty="0"/>
              <a:t>(“Current account balance is: %f”, </a:t>
            </a:r>
            <a:r>
              <a:rPr lang="en-GB" dirty="0" err="1"/>
              <a:t>curBalance</a:t>
            </a:r>
            <a:r>
              <a:rPr lang="en-GB" dirty="0"/>
              <a:t>);</a:t>
            </a:r>
          </a:p>
        </p:txBody>
      </p:sp>
    </p:spTree>
    <p:extLst>
      <p:ext uri="{BB962C8B-B14F-4D97-AF65-F5344CB8AC3E}">
        <p14:creationId xmlns:p14="http://schemas.microsoft.com/office/powerpoint/2010/main" val="185855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D1D-6529-48F7-BFD3-DBB887D47AB1}"/>
              </a:ext>
            </a:extLst>
          </p:cNvPr>
          <p:cNvSpPr>
            <a:spLocks noGrp="1"/>
          </p:cNvSpPr>
          <p:nvPr>
            <p:ph type="title"/>
          </p:nvPr>
        </p:nvSpPr>
        <p:spPr/>
        <p:txBody>
          <a:bodyPr>
            <a:normAutofit fontScale="90000"/>
          </a:bodyPr>
          <a:lstStyle/>
          <a:p>
            <a:r>
              <a:rPr lang="en-GB" dirty="0"/>
              <a:t>Delete a node from front	</a:t>
            </a:r>
          </a:p>
        </p:txBody>
      </p:sp>
      <p:sp>
        <p:nvSpPr>
          <p:cNvPr id="3" name="Text Placeholder 2">
            <a:extLst>
              <a:ext uri="{FF2B5EF4-FFF2-40B4-BE49-F238E27FC236}">
                <a16:creationId xmlns:a16="http://schemas.microsoft.com/office/drawing/2014/main" id="{DEDEEE61-B5C2-45D1-A484-0D0D63DD2860}"/>
              </a:ext>
            </a:extLst>
          </p:cNvPr>
          <p:cNvSpPr>
            <a:spLocks noGrp="1"/>
          </p:cNvSpPr>
          <p:nvPr>
            <p:ph type="body" idx="1"/>
          </p:nvPr>
        </p:nvSpPr>
        <p:spPr>
          <a:xfrm>
            <a:off x="311700" y="1152474"/>
            <a:ext cx="8520600" cy="3991025"/>
          </a:xfrm>
        </p:spPr>
        <p:txBody>
          <a:bodyPr>
            <a:normAutofit/>
          </a:bodyPr>
          <a:lstStyle/>
          <a:p>
            <a:pPr marL="114300" indent="0">
              <a:buNone/>
            </a:pPr>
            <a:r>
              <a:rPr lang="en-GB" dirty="0"/>
              <a:t>struct node * </a:t>
            </a:r>
            <a:r>
              <a:rPr lang="en-GB" dirty="0" err="1"/>
              <a:t>delete_front</a:t>
            </a:r>
            <a:r>
              <a:rPr lang="en-GB" dirty="0"/>
              <a:t>(struct node * head) {</a:t>
            </a:r>
          </a:p>
          <a:p>
            <a:pPr marL="114300" indent="0">
              <a:buNone/>
            </a:pPr>
            <a:r>
              <a:rPr lang="en-GB" dirty="0"/>
              <a:t>	struct node * </a:t>
            </a:r>
            <a:r>
              <a:rPr lang="en-GB" dirty="0" err="1"/>
              <a:t>tempnode</a:t>
            </a:r>
            <a:r>
              <a:rPr lang="en-GB" dirty="0"/>
              <a:t> = head;</a:t>
            </a:r>
          </a:p>
          <a:p>
            <a:pPr marL="114300" indent="0">
              <a:buNone/>
            </a:pPr>
            <a:r>
              <a:rPr lang="en-GB" dirty="0"/>
              <a:t>	head = head -&gt; next;</a:t>
            </a:r>
          </a:p>
          <a:p>
            <a:pPr marL="114300" indent="0">
              <a:buNone/>
            </a:pPr>
            <a:r>
              <a:rPr lang="en-GB" dirty="0"/>
              <a:t>	</a:t>
            </a:r>
            <a:r>
              <a:rPr lang="en-GB" dirty="0" err="1"/>
              <a:t>printf</a:t>
            </a:r>
            <a:r>
              <a:rPr lang="en-GB" dirty="0"/>
              <a:t>("Deleted node: %d", </a:t>
            </a:r>
            <a:r>
              <a:rPr lang="en-GB" dirty="0" err="1"/>
              <a:t>tempnode</a:t>
            </a:r>
            <a:r>
              <a:rPr lang="en-GB" dirty="0"/>
              <a:t> -&gt; data);</a:t>
            </a:r>
          </a:p>
          <a:p>
            <a:pPr marL="114300" indent="0">
              <a:buNone/>
            </a:pPr>
            <a:r>
              <a:rPr lang="en-GB" dirty="0"/>
              <a:t>	return head;</a:t>
            </a:r>
          </a:p>
          <a:p>
            <a:pPr marL="114300" indent="0">
              <a:buNone/>
            </a:pPr>
            <a:r>
              <a:rPr lang="en-GB" dirty="0"/>
              <a:t>}</a:t>
            </a:r>
          </a:p>
        </p:txBody>
      </p:sp>
    </p:spTree>
    <p:extLst>
      <p:ext uri="{BB962C8B-B14F-4D97-AF65-F5344CB8AC3E}">
        <p14:creationId xmlns:p14="http://schemas.microsoft.com/office/powerpoint/2010/main" val="413494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35A9-2039-4408-BA91-E7480F46D1C0}"/>
              </a:ext>
            </a:extLst>
          </p:cNvPr>
          <p:cNvSpPr>
            <a:spLocks noGrp="1"/>
          </p:cNvSpPr>
          <p:nvPr>
            <p:ph type="title"/>
          </p:nvPr>
        </p:nvSpPr>
        <p:spPr/>
        <p:txBody>
          <a:bodyPr>
            <a:normAutofit fontScale="90000"/>
          </a:bodyPr>
          <a:lstStyle/>
          <a:p>
            <a:r>
              <a:rPr lang="en-GB" dirty="0"/>
              <a:t>Create a new node and insert at end</a:t>
            </a:r>
          </a:p>
        </p:txBody>
      </p:sp>
      <p:sp>
        <p:nvSpPr>
          <p:cNvPr id="3" name="Text Placeholder 2">
            <a:extLst>
              <a:ext uri="{FF2B5EF4-FFF2-40B4-BE49-F238E27FC236}">
                <a16:creationId xmlns:a16="http://schemas.microsoft.com/office/drawing/2014/main" id="{9EA5869B-A4FD-4BA6-BBD0-48AF75C75BAD}"/>
              </a:ext>
            </a:extLst>
          </p:cNvPr>
          <p:cNvSpPr>
            <a:spLocks noGrp="1"/>
          </p:cNvSpPr>
          <p:nvPr>
            <p:ph type="body" idx="1"/>
          </p:nvPr>
        </p:nvSpPr>
        <p:spPr>
          <a:xfrm>
            <a:off x="311700" y="1152474"/>
            <a:ext cx="8520600" cy="3991025"/>
          </a:xfrm>
        </p:spPr>
        <p:txBody>
          <a:bodyPr>
            <a:normAutofit fontScale="85000" lnSpcReduction="20000"/>
          </a:bodyPr>
          <a:lstStyle/>
          <a:p>
            <a:pPr marL="114300" indent="0">
              <a:buNone/>
            </a:pPr>
            <a:r>
              <a:rPr lang="en-GB" dirty="0"/>
              <a:t>struct node * </a:t>
            </a:r>
            <a:r>
              <a:rPr lang="en-GB" dirty="0" err="1"/>
              <a:t>make_node</a:t>
            </a:r>
            <a:r>
              <a:rPr lang="en-GB" dirty="0"/>
              <a:t>(int </a:t>
            </a:r>
            <a:r>
              <a:rPr lang="en-GB" dirty="0" err="1"/>
              <a:t>val</a:t>
            </a:r>
            <a:r>
              <a:rPr lang="en-GB" dirty="0"/>
              <a:t>) {</a:t>
            </a:r>
          </a:p>
          <a:p>
            <a:pPr marL="114300" indent="0">
              <a:buNone/>
            </a:pPr>
            <a:r>
              <a:rPr lang="en-GB" dirty="0"/>
              <a:t>	struct node * </a:t>
            </a:r>
            <a:r>
              <a:rPr lang="en-GB" dirty="0" err="1"/>
              <a:t>nd</a:t>
            </a:r>
            <a:r>
              <a:rPr lang="en-GB" dirty="0"/>
              <a:t>;</a:t>
            </a:r>
          </a:p>
          <a:p>
            <a:pPr marL="114300" indent="0">
              <a:buNone/>
            </a:pPr>
            <a:r>
              <a:rPr lang="en-GB" dirty="0"/>
              <a:t>	</a:t>
            </a:r>
            <a:r>
              <a:rPr lang="en-GB" dirty="0" err="1"/>
              <a:t>nd</a:t>
            </a:r>
            <a:r>
              <a:rPr lang="en-GB" dirty="0"/>
              <a:t> = (struct node *) </a:t>
            </a:r>
            <a:r>
              <a:rPr lang="en-GB" dirty="0" err="1"/>
              <a:t>calloc</a:t>
            </a:r>
            <a:r>
              <a:rPr lang="en-GB" dirty="0"/>
              <a:t>(1, </a:t>
            </a:r>
            <a:r>
              <a:rPr lang="en-GB" dirty="0" err="1"/>
              <a:t>sizeof</a:t>
            </a:r>
            <a:r>
              <a:rPr lang="en-GB" dirty="0"/>
              <a:t>(struct node));</a:t>
            </a:r>
          </a:p>
          <a:p>
            <a:pPr marL="114300" indent="0">
              <a:buNone/>
            </a:pPr>
            <a:r>
              <a:rPr lang="en-GB" dirty="0"/>
              <a:t>	</a:t>
            </a:r>
            <a:r>
              <a:rPr lang="en-GB" dirty="0" err="1"/>
              <a:t>nd</a:t>
            </a:r>
            <a:r>
              <a:rPr lang="en-GB" dirty="0"/>
              <a:t>-&gt;data = </a:t>
            </a:r>
            <a:r>
              <a:rPr lang="en-GB" dirty="0" err="1"/>
              <a:t>val</a:t>
            </a:r>
            <a:r>
              <a:rPr lang="en-GB" dirty="0"/>
              <a:t>;</a:t>
            </a:r>
          </a:p>
          <a:p>
            <a:pPr marL="114300" indent="0">
              <a:buNone/>
            </a:pPr>
            <a:r>
              <a:rPr lang="en-GB" dirty="0"/>
              <a:t>	</a:t>
            </a:r>
            <a:r>
              <a:rPr lang="en-GB" dirty="0" err="1"/>
              <a:t>nd</a:t>
            </a:r>
            <a:r>
              <a:rPr lang="en-GB" dirty="0"/>
              <a:t>-&gt;next = NULL;</a:t>
            </a:r>
          </a:p>
          <a:p>
            <a:pPr marL="114300" indent="0">
              <a:buNone/>
            </a:pPr>
            <a:r>
              <a:rPr lang="en-GB" dirty="0"/>
              <a:t>	return </a:t>
            </a:r>
            <a:r>
              <a:rPr lang="en-GB" dirty="0" err="1"/>
              <a:t>nd</a:t>
            </a:r>
            <a:r>
              <a:rPr lang="en-GB" dirty="0"/>
              <a:t>;</a:t>
            </a:r>
          </a:p>
          <a:p>
            <a:pPr marL="114300" indent="0">
              <a:buNone/>
            </a:pPr>
            <a:r>
              <a:rPr lang="en-GB" dirty="0"/>
              <a:t>}</a:t>
            </a:r>
          </a:p>
          <a:p>
            <a:pPr marL="114300" indent="0">
              <a:buNone/>
            </a:pPr>
            <a:r>
              <a:rPr lang="en-GB" dirty="0"/>
              <a:t>struct node * </a:t>
            </a:r>
            <a:r>
              <a:rPr lang="en-GB" dirty="0" err="1"/>
              <a:t>insert_end</a:t>
            </a:r>
            <a:r>
              <a:rPr lang="en-GB" dirty="0"/>
              <a:t>(int </a:t>
            </a:r>
            <a:r>
              <a:rPr lang="en-GB" dirty="0" err="1"/>
              <a:t>val</a:t>
            </a:r>
            <a:r>
              <a:rPr lang="en-GB" dirty="0"/>
              <a:t>, struct node * head) {</a:t>
            </a:r>
          </a:p>
          <a:p>
            <a:pPr marL="114300" indent="0">
              <a:buNone/>
            </a:pPr>
            <a:r>
              <a:rPr lang="en-GB" dirty="0"/>
              <a:t>	struct node * </a:t>
            </a:r>
            <a:r>
              <a:rPr lang="en-GB" dirty="0" err="1"/>
              <a:t>ptr</a:t>
            </a:r>
            <a:r>
              <a:rPr lang="en-GB" dirty="0"/>
              <a:t> = head;</a:t>
            </a:r>
          </a:p>
          <a:p>
            <a:pPr marL="114300" indent="0">
              <a:buNone/>
            </a:pPr>
            <a:r>
              <a:rPr lang="en-GB" dirty="0"/>
              <a:t>	while(</a:t>
            </a:r>
            <a:r>
              <a:rPr lang="en-GB" dirty="0" err="1"/>
              <a:t>ptr</a:t>
            </a:r>
            <a:r>
              <a:rPr lang="en-GB" dirty="0"/>
              <a:t> -&gt; next != NULL) {</a:t>
            </a:r>
          </a:p>
          <a:p>
            <a:pPr marL="114300" indent="0">
              <a:buNone/>
            </a:pPr>
            <a:r>
              <a:rPr lang="en-GB" dirty="0"/>
              <a:t>		</a:t>
            </a:r>
            <a:r>
              <a:rPr lang="en-GB" dirty="0" err="1"/>
              <a:t>ptr</a:t>
            </a:r>
            <a:r>
              <a:rPr lang="en-GB" dirty="0"/>
              <a:t> = </a:t>
            </a:r>
            <a:r>
              <a:rPr lang="en-GB" dirty="0" err="1"/>
              <a:t>ptr</a:t>
            </a:r>
            <a:r>
              <a:rPr lang="en-GB" dirty="0"/>
              <a:t> -&gt; next;</a:t>
            </a:r>
          </a:p>
          <a:p>
            <a:pPr marL="114300" indent="0">
              <a:buNone/>
            </a:pPr>
            <a:r>
              <a:rPr lang="en-GB" dirty="0"/>
              <a:t>	}</a:t>
            </a:r>
          </a:p>
          <a:p>
            <a:pPr marL="114300" indent="0">
              <a:buNone/>
            </a:pPr>
            <a:r>
              <a:rPr lang="en-GB" dirty="0"/>
              <a:t>	struct node * </a:t>
            </a:r>
            <a:r>
              <a:rPr lang="en-GB" dirty="0" err="1"/>
              <a:t>newnode</a:t>
            </a:r>
            <a:r>
              <a:rPr lang="en-GB" dirty="0"/>
              <a:t> = </a:t>
            </a:r>
            <a:r>
              <a:rPr lang="en-GB" dirty="0" err="1"/>
              <a:t>make_node</a:t>
            </a:r>
            <a:r>
              <a:rPr lang="en-GB" dirty="0"/>
              <a:t>(</a:t>
            </a:r>
            <a:r>
              <a:rPr lang="en-GB" dirty="0" err="1"/>
              <a:t>val</a:t>
            </a:r>
            <a:r>
              <a:rPr lang="en-GB" dirty="0"/>
              <a:t>);</a:t>
            </a:r>
          </a:p>
          <a:p>
            <a:pPr marL="114300" indent="0">
              <a:buNone/>
            </a:pPr>
            <a:r>
              <a:rPr lang="en-GB" dirty="0"/>
              <a:t>	</a:t>
            </a:r>
            <a:r>
              <a:rPr lang="en-GB" dirty="0" err="1"/>
              <a:t>ptr</a:t>
            </a:r>
            <a:r>
              <a:rPr lang="en-GB" dirty="0"/>
              <a:t> -&gt; next = </a:t>
            </a:r>
            <a:r>
              <a:rPr lang="en-GB" dirty="0" err="1"/>
              <a:t>newnode</a:t>
            </a:r>
            <a:r>
              <a:rPr lang="en-GB" dirty="0"/>
              <a:t>;</a:t>
            </a:r>
          </a:p>
          <a:p>
            <a:pPr marL="114300" indent="0">
              <a:buNone/>
            </a:pPr>
            <a:r>
              <a:rPr lang="en-GB" dirty="0"/>
              <a:t>	return head;</a:t>
            </a:r>
          </a:p>
          <a:p>
            <a:pPr marL="114300" indent="0">
              <a:buNone/>
            </a:pPr>
            <a:r>
              <a:rPr lang="en-GB" dirty="0"/>
              <a:t>}</a:t>
            </a:r>
          </a:p>
        </p:txBody>
      </p:sp>
    </p:spTree>
    <p:extLst>
      <p:ext uri="{BB962C8B-B14F-4D97-AF65-F5344CB8AC3E}">
        <p14:creationId xmlns:p14="http://schemas.microsoft.com/office/powerpoint/2010/main" val="135413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0F9E-32FA-4B20-A455-2AD27B65E399}"/>
              </a:ext>
            </a:extLst>
          </p:cNvPr>
          <p:cNvSpPr>
            <a:spLocks noGrp="1"/>
          </p:cNvSpPr>
          <p:nvPr>
            <p:ph type="title"/>
          </p:nvPr>
        </p:nvSpPr>
        <p:spPr/>
        <p:txBody>
          <a:bodyPr>
            <a:normAutofit fontScale="90000"/>
          </a:bodyPr>
          <a:lstStyle/>
          <a:p>
            <a:r>
              <a:rPr lang="en-GB" dirty="0"/>
              <a:t>Delete node at the end</a:t>
            </a:r>
          </a:p>
        </p:txBody>
      </p:sp>
      <p:sp>
        <p:nvSpPr>
          <p:cNvPr id="3" name="Text Placeholder 2">
            <a:extLst>
              <a:ext uri="{FF2B5EF4-FFF2-40B4-BE49-F238E27FC236}">
                <a16:creationId xmlns:a16="http://schemas.microsoft.com/office/drawing/2014/main" id="{731F8D93-1D58-4664-9E6A-784961F9A27F}"/>
              </a:ext>
            </a:extLst>
          </p:cNvPr>
          <p:cNvSpPr>
            <a:spLocks noGrp="1"/>
          </p:cNvSpPr>
          <p:nvPr>
            <p:ph type="body" idx="1"/>
          </p:nvPr>
        </p:nvSpPr>
        <p:spPr/>
        <p:txBody>
          <a:bodyPr>
            <a:normAutofit/>
          </a:bodyPr>
          <a:lstStyle/>
          <a:p>
            <a:pPr marL="114300" indent="0">
              <a:buNone/>
            </a:pPr>
            <a:r>
              <a:rPr lang="en-GB" dirty="0"/>
              <a:t>struct node * </a:t>
            </a:r>
            <a:r>
              <a:rPr lang="en-GB" dirty="0" err="1"/>
              <a:t>delete_end</a:t>
            </a:r>
            <a:r>
              <a:rPr lang="en-GB" dirty="0"/>
              <a:t>(struct node * head) {</a:t>
            </a:r>
          </a:p>
          <a:p>
            <a:pPr marL="114300" indent="0">
              <a:buNone/>
            </a:pPr>
            <a:r>
              <a:rPr lang="en-GB" dirty="0"/>
              <a:t>	struct node * </a:t>
            </a:r>
            <a:r>
              <a:rPr lang="en-GB" dirty="0" err="1"/>
              <a:t>ptr</a:t>
            </a:r>
            <a:r>
              <a:rPr lang="en-GB" dirty="0"/>
              <a:t> = head, * </a:t>
            </a:r>
            <a:r>
              <a:rPr lang="en-GB" dirty="0" err="1"/>
              <a:t>prev</a:t>
            </a:r>
            <a:r>
              <a:rPr lang="en-GB" dirty="0"/>
              <a:t> = NULL;</a:t>
            </a:r>
          </a:p>
          <a:p>
            <a:pPr marL="114300" indent="0">
              <a:buNone/>
            </a:pPr>
            <a:r>
              <a:rPr lang="en-GB" dirty="0"/>
              <a:t>	while(</a:t>
            </a:r>
            <a:r>
              <a:rPr lang="en-GB" dirty="0" err="1"/>
              <a:t>ptr</a:t>
            </a:r>
            <a:r>
              <a:rPr lang="en-GB" dirty="0"/>
              <a:t> -&gt; next != NULL) {</a:t>
            </a:r>
          </a:p>
          <a:p>
            <a:pPr marL="114300" indent="0">
              <a:buNone/>
            </a:pPr>
            <a:r>
              <a:rPr lang="en-GB" dirty="0"/>
              <a:t>		</a:t>
            </a:r>
            <a:r>
              <a:rPr lang="en-GB" dirty="0" err="1"/>
              <a:t>prev</a:t>
            </a:r>
            <a:r>
              <a:rPr lang="en-GB" dirty="0"/>
              <a:t> = </a:t>
            </a:r>
            <a:r>
              <a:rPr lang="en-GB" dirty="0" err="1"/>
              <a:t>ptr</a:t>
            </a:r>
            <a:r>
              <a:rPr lang="en-GB" dirty="0"/>
              <a:t>;</a:t>
            </a:r>
          </a:p>
          <a:p>
            <a:pPr marL="114300" indent="0">
              <a:buNone/>
            </a:pPr>
            <a:r>
              <a:rPr lang="en-GB" dirty="0"/>
              <a:t>		</a:t>
            </a:r>
            <a:r>
              <a:rPr lang="en-GB" dirty="0" err="1"/>
              <a:t>ptr</a:t>
            </a:r>
            <a:r>
              <a:rPr lang="en-GB" dirty="0"/>
              <a:t> = </a:t>
            </a:r>
            <a:r>
              <a:rPr lang="en-GB" dirty="0" err="1"/>
              <a:t>ptr</a:t>
            </a:r>
            <a:r>
              <a:rPr lang="en-GB" dirty="0"/>
              <a:t> -&gt; next;</a:t>
            </a:r>
          </a:p>
          <a:p>
            <a:pPr marL="114300" indent="0">
              <a:buNone/>
            </a:pPr>
            <a:r>
              <a:rPr lang="en-GB" dirty="0"/>
              <a:t>	}</a:t>
            </a:r>
          </a:p>
          <a:p>
            <a:pPr marL="114300" indent="0">
              <a:buNone/>
            </a:pPr>
            <a:r>
              <a:rPr lang="en-GB" dirty="0"/>
              <a:t>	</a:t>
            </a:r>
            <a:r>
              <a:rPr lang="en-GB" dirty="0" err="1"/>
              <a:t>prev</a:t>
            </a:r>
            <a:r>
              <a:rPr lang="en-GB" dirty="0"/>
              <a:t> -&gt; next = NULL;</a:t>
            </a:r>
          </a:p>
          <a:p>
            <a:pPr marL="114300" indent="0">
              <a:buNone/>
            </a:pPr>
            <a:r>
              <a:rPr lang="en-GB" dirty="0"/>
              <a:t>	</a:t>
            </a:r>
            <a:r>
              <a:rPr lang="en-GB" dirty="0" err="1"/>
              <a:t>printf</a:t>
            </a:r>
            <a:r>
              <a:rPr lang="en-GB" dirty="0"/>
              <a:t>("Deleted node: %d", </a:t>
            </a:r>
            <a:r>
              <a:rPr lang="en-GB" dirty="0" err="1"/>
              <a:t>ptr</a:t>
            </a:r>
            <a:r>
              <a:rPr lang="en-GB" dirty="0"/>
              <a:t> -&gt; data);</a:t>
            </a:r>
          </a:p>
          <a:p>
            <a:pPr marL="114300" indent="0">
              <a:buNone/>
            </a:pPr>
            <a:r>
              <a:rPr lang="en-GB" dirty="0"/>
              <a:t>	return head;</a:t>
            </a:r>
          </a:p>
          <a:p>
            <a:pPr marL="114300" indent="0">
              <a:buNone/>
            </a:pPr>
            <a:r>
              <a:rPr lang="en-GB" dirty="0"/>
              <a:t>}</a:t>
            </a:r>
          </a:p>
        </p:txBody>
      </p:sp>
    </p:spTree>
    <p:extLst>
      <p:ext uri="{BB962C8B-B14F-4D97-AF65-F5344CB8AC3E}">
        <p14:creationId xmlns:p14="http://schemas.microsoft.com/office/powerpoint/2010/main" val="94218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8F71-2A00-45AC-B9EF-1AE7008D1616}"/>
              </a:ext>
            </a:extLst>
          </p:cNvPr>
          <p:cNvSpPr>
            <a:spLocks noGrp="1"/>
          </p:cNvSpPr>
          <p:nvPr>
            <p:ph type="title"/>
          </p:nvPr>
        </p:nvSpPr>
        <p:spPr/>
        <p:txBody>
          <a:bodyPr>
            <a:normAutofit fontScale="90000"/>
          </a:bodyPr>
          <a:lstStyle/>
          <a:p>
            <a:r>
              <a:rPr lang="en-GB" dirty="0"/>
              <a:t>Union</a:t>
            </a:r>
          </a:p>
        </p:txBody>
      </p:sp>
      <p:sp>
        <p:nvSpPr>
          <p:cNvPr id="3" name="Text Placeholder 2">
            <a:extLst>
              <a:ext uri="{FF2B5EF4-FFF2-40B4-BE49-F238E27FC236}">
                <a16:creationId xmlns:a16="http://schemas.microsoft.com/office/drawing/2014/main" id="{E775573F-5A35-4C7D-935F-3601938CD4E9}"/>
              </a:ext>
            </a:extLst>
          </p:cNvPr>
          <p:cNvSpPr>
            <a:spLocks noGrp="1"/>
          </p:cNvSpPr>
          <p:nvPr>
            <p:ph type="body" idx="1"/>
          </p:nvPr>
        </p:nvSpPr>
        <p:spPr/>
        <p:txBody>
          <a:bodyPr/>
          <a:lstStyle/>
          <a:p>
            <a:r>
              <a:rPr lang="en-GB" dirty="0"/>
              <a:t>Union is an user defined datatype in C programming language. </a:t>
            </a:r>
          </a:p>
          <a:p>
            <a:r>
              <a:rPr lang="en-GB" dirty="0"/>
              <a:t>It is a collection of variables of different datatypes in the same memory location. </a:t>
            </a:r>
          </a:p>
          <a:p>
            <a:r>
              <a:rPr lang="en-GB" dirty="0"/>
              <a:t>We can define a union with many members, but at a given point of time only one member can contain a value. </a:t>
            </a:r>
          </a:p>
        </p:txBody>
      </p:sp>
    </p:spTree>
    <p:extLst>
      <p:ext uri="{BB962C8B-B14F-4D97-AF65-F5344CB8AC3E}">
        <p14:creationId xmlns:p14="http://schemas.microsoft.com/office/powerpoint/2010/main" val="60306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5A24-8D30-46F7-A74D-70C022A36716}"/>
              </a:ext>
            </a:extLst>
          </p:cNvPr>
          <p:cNvSpPr>
            <a:spLocks noGrp="1"/>
          </p:cNvSpPr>
          <p:nvPr>
            <p:ph type="title"/>
          </p:nvPr>
        </p:nvSpPr>
        <p:spPr/>
        <p:txBody>
          <a:bodyPr>
            <a:normAutofit fontScale="90000"/>
          </a:bodyPr>
          <a:lstStyle/>
          <a:p>
            <a:r>
              <a:rPr lang="en-GB" dirty="0"/>
              <a:t>Why?</a:t>
            </a:r>
          </a:p>
        </p:txBody>
      </p:sp>
      <p:sp>
        <p:nvSpPr>
          <p:cNvPr id="3" name="Text Placeholder 2">
            <a:extLst>
              <a:ext uri="{FF2B5EF4-FFF2-40B4-BE49-F238E27FC236}">
                <a16:creationId xmlns:a16="http://schemas.microsoft.com/office/drawing/2014/main" id="{71A25FA7-F33A-4F65-B005-FCC01014B1E3}"/>
              </a:ext>
            </a:extLst>
          </p:cNvPr>
          <p:cNvSpPr>
            <a:spLocks noGrp="1"/>
          </p:cNvSpPr>
          <p:nvPr>
            <p:ph type="body" idx="1"/>
          </p:nvPr>
        </p:nvSpPr>
        <p:spPr/>
        <p:txBody>
          <a:bodyPr/>
          <a:lstStyle/>
          <a:p>
            <a:r>
              <a:rPr lang="en-GB" dirty="0"/>
              <a:t>C unions are used to save memory. To better understand an union, think of it as a chunk of memory that is used to store variables of different types. When we want to assign a new value to a field, then the existing data is replaced with new data. </a:t>
            </a:r>
          </a:p>
          <a:p>
            <a:r>
              <a:rPr lang="en-GB" dirty="0"/>
              <a:t>C unions allow data members which are mutually exclusive to share the same memory. This is quite important when memory is valuable, such as in embedded systems. Unions are mostly used in embedded programming where direct access to the memory is needed. </a:t>
            </a:r>
          </a:p>
        </p:txBody>
      </p:sp>
    </p:spTree>
    <p:extLst>
      <p:ext uri="{BB962C8B-B14F-4D97-AF65-F5344CB8AC3E}">
        <p14:creationId xmlns:p14="http://schemas.microsoft.com/office/powerpoint/2010/main" val="2830855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8E94-FA14-4298-8A43-9FDAABDEDC7B}"/>
              </a:ext>
            </a:extLst>
          </p:cNvPr>
          <p:cNvSpPr>
            <a:spLocks noGrp="1"/>
          </p:cNvSpPr>
          <p:nvPr>
            <p:ph type="title"/>
          </p:nvPr>
        </p:nvSpPr>
        <p:spPr/>
        <p:txBody>
          <a:bodyPr>
            <a:normAutofit fontScale="90000"/>
          </a:bodyPr>
          <a:lstStyle/>
          <a:p>
            <a:r>
              <a:rPr lang="en-GB" dirty="0"/>
              <a:t>Union vs Structure</a:t>
            </a:r>
          </a:p>
        </p:txBody>
      </p:sp>
      <p:sp>
        <p:nvSpPr>
          <p:cNvPr id="3" name="Text Placeholder 2">
            <a:extLst>
              <a:ext uri="{FF2B5EF4-FFF2-40B4-BE49-F238E27FC236}">
                <a16:creationId xmlns:a16="http://schemas.microsoft.com/office/drawing/2014/main" id="{E9DA57C9-E29F-4679-AAED-19DC819C5308}"/>
              </a:ext>
            </a:extLst>
          </p:cNvPr>
          <p:cNvSpPr>
            <a:spLocks noGrp="1"/>
          </p:cNvSpPr>
          <p:nvPr>
            <p:ph type="body" idx="1"/>
          </p:nvPr>
        </p:nvSpPr>
        <p:spPr/>
        <p:txBody>
          <a:bodyPr/>
          <a:lstStyle/>
          <a:p>
            <a:pPr marL="114300" indent="0">
              <a:buNone/>
            </a:pPr>
            <a:r>
              <a:rPr lang="en-GB" dirty="0"/>
              <a:t>The main difference between structure and a union is that:</a:t>
            </a:r>
          </a:p>
          <a:p>
            <a:r>
              <a:rPr lang="en-GB" dirty="0"/>
              <a:t>Structs allocate enough space to store all of the fields in the struct. The first one is stored at the beginning of the struct, the second is stored after that, and so on. </a:t>
            </a:r>
          </a:p>
          <a:p>
            <a:r>
              <a:rPr lang="en-GB" dirty="0"/>
              <a:t>Unions only allocate enough space to store the largest field listed, and all fields are stored at the same space.</a:t>
            </a:r>
          </a:p>
        </p:txBody>
      </p:sp>
    </p:spTree>
    <p:extLst>
      <p:ext uri="{BB962C8B-B14F-4D97-AF65-F5344CB8AC3E}">
        <p14:creationId xmlns:p14="http://schemas.microsoft.com/office/powerpoint/2010/main" val="338179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44C1-D013-4DD7-AE04-14D1BCAB0A89}"/>
              </a:ext>
            </a:extLst>
          </p:cNvPr>
          <p:cNvSpPr>
            <a:spLocks noGrp="1"/>
          </p:cNvSpPr>
          <p:nvPr>
            <p:ph type="title"/>
          </p:nvPr>
        </p:nvSpPr>
        <p:spPr/>
        <p:txBody>
          <a:bodyPr>
            <a:normAutofit fontScale="90000"/>
          </a:bodyPr>
          <a:lstStyle/>
          <a:p>
            <a:r>
              <a:rPr lang="en-GB" dirty="0"/>
              <a:t>Syntax</a:t>
            </a:r>
          </a:p>
        </p:txBody>
      </p:sp>
      <p:sp>
        <p:nvSpPr>
          <p:cNvPr id="3" name="Text Placeholder 2">
            <a:extLst>
              <a:ext uri="{FF2B5EF4-FFF2-40B4-BE49-F238E27FC236}">
                <a16:creationId xmlns:a16="http://schemas.microsoft.com/office/drawing/2014/main" id="{5D22172B-63BE-487A-9C7A-CD1F83DBEC9E}"/>
              </a:ext>
            </a:extLst>
          </p:cNvPr>
          <p:cNvSpPr>
            <a:spLocks noGrp="1"/>
          </p:cNvSpPr>
          <p:nvPr>
            <p:ph type="body" idx="1"/>
          </p:nvPr>
        </p:nvSpPr>
        <p:spPr/>
        <p:txBody>
          <a:bodyPr/>
          <a:lstStyle/>
          <a:p>
            <a:pPr marL="114300" indent="0">
              <a:buNone/>
            </a:pPr>
            <a:r>
              <a:rPr lang="en-GB" dirty="0"/>
              <a:t>union </a:t>
            </a:r>
            <a:r>
              <a:rPr lang="en-GB" dirty="0" err="1"/>
              <a:t>union_name</a:t>
            </a:r>
            <a:r>
              <a:rPr lang="en-GB" dirty="0"/>
              <a:t> { </a:t>
            </a:r>
          </a:p>
          <a:p>
            <a:pPr marL="114300" indent="0">
              <a:buNone/>
            </a:pPr>
            <a:r>
              <a:rPr lang="en-GB" dirty="0"/>
              <a:t>	datatype </a:t>
            </a:r>
            <a:r>
              <a:rPr lang="en-GB" dirty="0" err="1"/>
              <a:t>field_name</a:t>
            </a:r>
            <a:r>
              <a:rPr lang="en-GB" dirty="0"/>
              <a:t>; </a:t>
            </a:r>
          </a:p>
          <a:p>
            <a:pPr marL="114300" indent="0">
              <a:buNone/>
            </a:pPr>
            <a:r>
              <a:rPr lang="en-GB" dirty="0"/>
              <a:t>	datatype </a:t>
            </a:r>
            <a:r>
              <a:rPr lang="en-GB" dirty="0" err="1"/>
              <a:t>field_name</a:t>
            </a:r>
            <a:r>
              <a:rPr lang="en-GB" dirty="0"/>
              <a:t>; </a:t>
            </a:r>
          </a:p>
          <a:p>
            <a:pPr marL="114300" indent="0">
              <a:buNone/>
            </a:pPr>
            <a:r>
              <a:rPr lang="en-GB" dirty="0"/>
              <a:t>	// more variables </a:t>
            </a:r>
          </a:p>
          <a:p>
            <a:pPr marL="114300" indent="0">
              <a:buNone/>
            </a:pPr>
            <a:r>
              <a:rPr lang="en-GB" dirty="0"/>
              <a:t>};</a:t>
            </a:r>
          </a:p>
          <a:p>
            <a:pPr marL="114300" indent="0">
              <a:buNone/>
            </a:pPr>
            <a:endParaRPr lang="en-GB" dirty="0"/>
          </a:p>
          <a:p>
            <a:pPr marL="114300" indent="0">
              <a:buNone/>
            </a:pPr>
            <a:r>
              <a:rPr lang="en-GB" dirty="0"/>
              <a:t>To access the fields of a union, use dot(.) operator i.e., the variable name followed by dot operator followed by field name. </a:t>
            </a:r>
          </a:p>
        </p:txBody>
      </p:sp>
    </p:spTree>
    <p:extLst>
      <p:ext uri="{BB962C8B-B14F-4D97-AF65-F5344CB8AC3E}">
        <p14:creationId xmlns:p14="http://schemas.microsoft.com/office/powerpoint/2010/main" val="1854577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6D58-B50E-4D99-82BF-37A6449DCB9A}"/>
              </a:ext>
            </a:extLst>
          </p:cNvPr>
          <p:cNvSpPr>
            <a:spLocks noGrp="1"/>
          </p:cNvSpPr>
          <p:nvPr>
            <p:ph type="title"/>
          </p:nvPr>
        </p:nvSpPr>
        <p:spPr/>
        <p:txBody>
          <a:bodyPr>
            <a:normAutofit fontScale="90000"/>
          </a:bodyPr>
          <a:lstStyle/>
          <a:p>
            <a:r>
              <a:rPr lang="en-GB" dirty="0"/>
              <a:t>Example</a:t>
            </a:r>
          </a:p>
        </p:txBody>
      </p:sp>
      <p:sp>
        <p:nvSpPr>
          <p:cNvPr id="3" name="Text Placeholder 2">
            <a:extLst>
              <a:ext uri="{FF2B5EF4-FFF2-40B4-BE49-F238E27FC236}">
                <a16:creationId xmlns:a16="http://schemas.microsoft.com/office/drawing/2014/main" id="{C6BFFDD6-FA4C-4B97-9A5B-6592D3EE3FF1}"/>
              </a:ext>
            </a:extLst>
          </p:cNvPr>
          <p:cNvSpPr>
            <a:spLocks noGrp="1"/>
          </p:cNvSpPr>
          <p:nvPr>
            <p:ph type="body" idx="1"/>
          </p:nvPr>
        </p:nvSpPr>
        <p:spPr>
          <a:xfrm>
            <a:off x="311700" y="1152474"/>
            <a:ext cx="8520600" cy="3991025"/>
          </a:xfrm>
        </p:spPr>
        <p:txBody>
          <a:bodyPr>
            <a:normAutofit fontScale="92500" lnSpcReduction="20000"/>
          </a:bodyPr>
          <a:lstStyle/>
          <a:p>
            <a:pPr marL="114300" indent="0">
              <a:buNone/>
            </a:pPr>
            <a:r>
              <a:rPr lang="en-GB" dirty="0"/>
              <a:t>#include&lt;stdio.h&gt; </a:t>
            </a:r>
          </a:p>
          <a:p>
            <a:pPr marL="114300" indent="0">
              <a:buNone/>
            </a:pPr>
            <a:r>
              <a:rPr lang="en-GB" dirty="0"/>
              <a:t>struct test1 { </a:t>
            </a:r>
          </a:p>
          <a:p>
            <a:pPr marL="114300" indent="0">
              <a:buNone/>
            </a:pPr>
            <a:r>
              <a:rPr lang="en-GB" dirty="0"/>
              <a:t>	int x, y; 	}; </a:t>
            </a:r>
          </a:p>
          <a:p>
            <a:pPr marL="114300" indent="0">
              <a:buNone/>
            </a:pPr>
            <a:r>
              <a:rPr lang="en-GB" dirty="0"/>
              <a:t>union test { </a:t>
            </a:r>
          </a:p>
          <a:p>
            <a:pPr marL="114300" indent="0">
              <a:buNone/>
            </a:pPr>
            <a:r>
              <a:rPr lang="en-GB" dirty="0"/>
              <a:t>	int x, y; 	}; </a:t>
            </a:r>
          </a:p>
          <a:p>
            <a:pPr marL="114300" indent="0">
              <a:buNone/>
            </a:pPr>
            <a:r>
              <a:rPr lang="en-GB" dirty="0"/>
              <a:t>void main() { </a:t>
            </a:r>
          </a:p>
          <a:p>
            <a:pPr marL="114300" indent="0">
              <a:buNone/>
            </a:pPr>
            <a:r>
              <a:rPr lang="en-GB" dirty="0"/>
              <a:t>	struct test1 t1={1,2}; </a:t>
            </a:r>
          </a:p>
          <a:p>
            <a:pPr marL="114300" indent="0">
              <a:buNone/>
            </a:pPr>
            <a:r>
              <a:rPr lang="en-GB" dirty="0"/>
              <a:t>	union test t; </a:t>
            </a:r>
          </a:p>
          <a:p>
            <a:pPr marL="114300" indent="0">
              <a:buNone/>
            </a:pPr>
            <a:r>
              <a:rPr lang="en-GB" dirty="0"/>
              <a:t>	</a:t>
            </a:r>
            <a:r>
              <a:rPr lang="en-GB" dirty="0" err="1"/>
              <a:t>t.x</a:t>
            </a:r>
            <a:r>
              <a:rPr lang="en-GB" dirty="0"/>
              <a:t> = 3; // </a:t>
            </a:r>
            <a:r>
              <a:rPr lang="en-GB" dirty="0" err="1"/>
              <a:t>t.y</a:t>
            </a:r>
            <a:r>
              <a:rPr lang="en-GB" dirty="0"/>
              <a:t> also gets value 3 </a:t>
            </a:r>
          </a:p>
          <a:p>
            <a:pPr marL="114300" indent="0">
              <a:buNone/>
            </a:pPr>
            <a:r>
              <a:rPr lang="en-GB" dirty="0"/>
              <a:t>	</a:t>
            </a:r>
            <a:r>
              <a:rPr lang="en-GB" dirty="0" err="1"/>
              <a:t>printf</a:t>
            </a:r>
            <a:r>
              <a:rPr lang="en-GB" dirty="0"/>
              <a:t> ("after fixing x value the coordinates of t will be %d %d\n\n",</a:t>
            </a:r>
            <a:r>
              <a:rPr lang="en-GB" dirty="0" err="1"/>
              <a:t>t.x</a:t>
            </a:r>
            <a:r>
              <a:rPr lang="en-GB" dirty="0"/>
              <a:t>, </a:t>
            </a:r>
            <a:r>
              <a:rPr lang="en-GB" dirty="0" err="1"/>
              <a:t>t.y</a:t>
            </a:r>
            <a:r>
              <a:rPr lang="en-GB" dirty="0"/>
              <a:t>); </a:t>
            </a:r>
          </a:p>
          <a:p>
            <a:pPr marL="114300" indent="0">
              <a:buNone/>
            </a:pPr>
            <a:r>
              <a:rPr lang="en-GB" dirty="0"/>
              <a:t>	</a:t>
            </a:r>
            <a:r>
              <a:rPr lang="en-GB" dirty="0" err="1"/>
              <a:t>t.y</a:t>
            </a:r>
            <a:r>
              <a:rPr lang="en-GB" dirty="0"/>
              <a:t> = 4; // </a:t>
            </a:r>
            <a:r>
              <a:rPr lang="en-GB" dirty="0" err="1"/>
              <a:t>t.x</a:t>
            </a:r>
            <a:r>
              <a:rPr lang="en-GB" dirty="0"/>
              <a:t> is also updated to 4 </a:t>
            </a:r>
          </a:p>
          <a:p>
            <a:pPr marL="114300" indent="0">
              <a:buNone/>
            </a:pPr>
            <a:r>
              <a:rPr lang="en-GB" dirty="0"/>
              <a:t>	</a:t>
            </a:r>
            <a:r>
              <a:rPr lang="en-GB" dirty="0" err="1"/>
              <a:t>printf</a:t>
            </a:r>
            <a:r>
              <a:rPr lang="en-GB" dirty="0"/>
              <a:t> ("After fixing y value the coordinates of t will be %d %d\n\n", </a:t>
            </a:r>
            <a:r>
              <a:rPr lang="en-GB" dirty="0" err="1"/>
              <a:t>t.x</a:t>
            </a:r>
            <a:r>
              <a:rPr lang="en-GB" dirty="0"/>
              <a:t>, </a:t>
            </a:r>
            <a:r>
              <a:rPr lang="en-GB" dirty="0" err="1"/>
              <a:t>t.y</a:t>
            </a:r>
            <a:r>
              <a:rPr lang="en-GB" dirty="0"/>
              <a:t>); 	</a:t>
            </a:r>
            <a:r>
              <a:rPr lang="en-GB" dirty="0" err="1"/>
              <a:t>printf</a:t>
            </a:r>
            <a:r>
              <a:rPr lang="en-GB" dirty="0"/>
              <a:t>("The coordinates of t1 are %d %d",t1.x,t1.y); return 0; </a:t>
            </a:r>
          </a:p>
          <a:p>
            <a:pPr marL="114300" indent="0">
              <a:buNone/>
            </a:pPr>
            <a:r>
              <a:rPr lang="en-GB" dirty="0"/>
              <a:t>} </a:t>
            </a:r>
          </a:p>
        </p:txBody>
      </p:sp>
    </p:spTree>
    <p:extLst>
      <p:ext uri="{BB962C8B-B14F-4D97-AF65-F5344CB8AC3E}">
        <p14:creationId xmlns:p14="http://schemas.microsoft.com/office/powerpoint/2010/main" val="411257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E772-BF94-403B-9F45-F75D7D5121B3}"/>
              </a:ext>
            </a:extLst>
          </p:cNvPr>
          <p:cNvSpPr>
            <a:spLocks noGrp="1"/>
          </p:cNvSpPr>
          <p:nvPr>
            <p:ph type="title"/>
          </p:nvPr>
        </p:nvSpPr>
        <p:spPr/>
        <p:txBody>
          <a:bodyPr>
            <a:normAutofit fontScale="90000"/>
          </a:bodyPr>
          <a:lstStyle/>
          <a:p>
            <a:r>
              <a:rPr lang="en-GB" dirty="0"/>
              <a:t>Union inside Structure</a:t>
            </a:r>
          </a:p>
        </p:txBody>
      </p:sp>
      <p:sp>
        <p:nvSpPr>
          <p:cNvPr id="3" name="Text Placeholder 2">
            <a:extLst>
              <a:ext uri="{FF2B5EF4-FFF2-40B4-BE49-F238E27FC236}">
                <a16:creationId xmlns:a16="http://schemas.microsoft.com/office/drawing/2014/main" id="{324C43B1-3EFF-40FE-85B2-DDC0553EBC1E}"/>
              </a:ext>
            </a:extLst>
          </p:cNvPr>
          <p:cNvSpPr>
            <a:spLocks noGrp="1"/>
          </p:cNvSpPr>
          <p:nvPr>
            <p:ph type="body" idx="1"/>
          </p:nvPr>
        </p:nvSpPr>
        <p:spPr>
          <a:xfrm>
            <a:off x="311700" y="1152474"/>
            <a:ext cx="4260300" cy="3991025"/>
          </a:xfrm>
        </p:spPr>
        <p:txBody>
          <a:bodyPr>
            <a:normAutofit fontScale="70000" lnSpcReduction="20000"/>
          </a:bodyPr>
          <a:lstStyle/>
          <a:p>
            <a:pPr marL="114300" indent="0">
              <a:buNone/>
            </a:pPr>
            <a:r>
              <a:rPr lang="en-GB" dirty="0"/>
              <a:t>#include&lt;stdio.h&gt; </a:t>
            </a:r>
          </a:p>
          <a:p>
            <a:pPr marL="114300" indent="0">
              <a:buNone/>
            </a:pPr>
            <a:r>
              <a:rPr lang="en-GB" dirty="0"/>
              <a:t>struct student { </a:t>
            </a:r>
          </a:p>
          <a:p>
            <a:pPr marL="114300" indent="0">
              <a:buNone/>
            </a:pPr>
            <a:r>
              <a:rPr lang="en-GB" dirty="0"/>
              <a:t>	union { </a:t>
            </a:r>
          </a:p>
          <a:p>
            <a:pPr marL="114300" indent="0">
              <a:buNone/>
            </a:pPr>
            <a:r>
              <a:rPr lang="en-GB" dirty="0"/>
              <a:t>	//anonymous union (unnamed union) </a:t>
            </a:r>
          </a:p>
          <a:p>
            <a:pPr marL="114300" indent="0">
              <a:buNone/>
            </a:pPr>
            <a:r>
              <a:rPr lang="en-GB" dirty="0"/>
              <a:t>		char name[10]; </a:t>
            </a:r>
          </a:p>
          <a:p>
            <a:pPr marL="114300" indent="0">
              <a:buNone/>
            </a:pPr>
            <a:r>
              <a:rPr lang="en-GB" dirty="0"/>
              <a:t>		int roll; </a:t>
            </a:r>
          </a:p>
          <a:p>
            <a:pPr marL="114300" indent="0">
              <a:buNone/>
            </a:pPr>
            <a:r>
              <a:rPr lang="en-GB" dirty="0"/>
              <a:t>	}; </a:t>
            </a:r>
          </a:p>
          <a:p>
            <a:pPr marL="114300" indent="0">
              <a:buNone/>
            </a:pPr>
            <a:r>
              <a:rPr lang="en-GB" dirty="0"/>
              <a:t>	int mark; </a:t>
            </a:r>
          </a:p>
          <a:p>
            <a:pPr marL="114300" indent="0">
              <a:buNone/>
            </a:pPr>
            <a:r>
              <a:rPr lang="en-GB" dirty="0"/>
              <a:t>}; </a:t>
            </a:r>
          </a:p>
          <a:p>
            <a:pPr marL="114300" indent="0">
              <a:buNone/>
            </a:pPr>
            <a:r>
              <a:rPr lang="en-GB" dirty="0"/>
              <a:t>void main() { </a:t>
            </a:r>
          </a:p>
          <a:p>
            <a:pPr marL="114300" indent="0">
              <a:buNone/>
            </a:pPr>
            <a:r>
              <a:rPr lang="en-GB" dirty="0"/>
              <a:t>    struct student stud; </a:t>
            </a:r>
          </a:p>
          <a:p>
            <a:pPr marL="114300" indent="0">
              <a:buNone/>
            </a:pPr>
            <a:r>
              <a:rPr lang="en-GB" dirty="0"/>
              <a:t>    char choice; </a:t>
            </a:r>
          </a:p>
          <a:p>
            <a:pPr marL="114300" indent="0">
              <a:buNone/>
            </a:pPr>
            <a:r>
              <a:rPr lang="en-GB" dirty="0"/>
              <a:t>    </a:t>
            </a:r>
            <a:r>
              <a:rPr lang="en-GB" dirty="0" err="1"/>
              <a:t>printf</a:t>
            </a:r>
            <a:r>
              <a:rPr lang="en-GB" dirty="0"/>
              <a:t>("\n You can enter your name or roll number "); </a:t>
            </a:r>
          </a:p>
          <a:p>
            <a:pPr marL="114300" indent="0">
              <a:buNone/>
            </a:pPr>
            <a:r>
              <a:rPr lang="en-GB" dirty="0"/>
              <a:t>    </a:t>
            </a:r>
            <a:r>
              <a:rPr lang="en-GB" dirty="0" err="1"/>
              <a:t>printf</a:t>
            </a:r>
            <a:r>
              <a:rPr lang="en-GB" dirty="0"/>
              <a:t>("\n Do you want to enter the name (y or n): "); </a:t>
            </a:r>
          </a:p>
          <a:p>
            <a:pPr marL="114300" indent="0">
              <a:buNone/>
            </a:pPr>
            <a:r>
              <a:rPr lang="en-GB" dirty="0"/>
              <a:t>    </a:t>
            </a:r>
            <a:r>
              <a:rPr lang="en-GB" dirty="0" err="1"/>
              <a:t>scanf</a:t>
            </a:r>
            <a:r>
              <a:rPr lang="en-GB" dirty="0"/>
              <a:t>("%</a:t>
            </a:r>
            <a:r>
              <a:rPr lang="en-GB" dirty="0" err="1"/>
              <a:t>c",&amp;choice</a:t>
            </a:r>
            <a:r>
              <a:rPr lang="en-GB" dirty="0"/>
              <a:t>); </a:t>
            </a:r>
          </a:p>
          <a:p>
            <a:pPr marL="114300" indent="0">
              <a:buNone/>
            </a:pPr>
            <a:r>
              <a:rPr lang="en-GB" dirty="0"/>
              <a:t>    if(choice=='y'||choice=='Y') { </a:t>
            </a:r>
          </a:p>
          <a:p>
            <a:pPr marL="114300" indent="0">
              <a:buNone/>
            </a:pPr>
            <a:r>
              <a:rPr lang="en-GB" dirty="0"/>
              <a:t>		</a:t>
            </a:r>
          </a:p>
        </p:txBody>
      </p:sp>
      <p:sp>
        <p:nvSpPr>
          <p:cNvPr id="4" name="Text Placeholder 2">
            <a:extLst>
              <a:ext uri="{FF2B5EF4-FFF2-40B4-BE49-F238E27FC236}">
                <a16:creationId xmlns:a16="http://schemas.microsoft.com/office/drawing/2014/main" id="{F4DE74E6-8A76-440B-BFE2-4F118DD05259}"/>
              </a:ext>
            </a:extLst>
          </p:cNvPr>
          <p:cNvSpPr txBox="1">
            <a:spLocks/>
          </p:cNvSpPr>
          <p:nvPr/>
        </p:nvSpPr>
        <p:spPr>
          <a:xfrm>
            <a:off x="4572000" y="1152475"/>
            <a:ext cx="4260300" cy="399102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dirty="0"/>
              <a:t>	</a:t>
            </a:r>
            <a:r>
              <a:rPr lang="en-GB" dirty="0" err="1"/>
              <a:t>printf</a:t>
            </a:r>
            <a:r>
              <a:rPr lang="en-GB" dirty="0"/>
              <a:t>("\n Enter name: "); </a:t>
            </a:r>
          </a:p>
          <a:p>
            <a:pPr marL="114300" indent="0">
              <a:buFont typeface="Arial"/>
              <a:buNone/>
            </a:pPr>
            <a:r>
              <a:rPr lang="en-GB" dirty="0"/>
              <a:t>	</a:t>
            </a:r>
            <a:r>
              <a:rPr lang="en-GB" dirty="0" err="1"/>
              <a:t>scanf</a:t>
            </a:r>
            <a:r>
              <a:rPr lang="en-GB" dirty="0"/>
              <a:t>("%</a:t>
            </a:r>
            <a:r>
              <a:rPr lang="en-GB" dirty="0" err="1"/>
              <a:t>s",stud.name</a:t>
            </a:r>
            <a:r>
              <a:rPr lang="en-GB" dirty="0"/>
              <a:t>); </a:t>
            </a:r>
          </a:p>
          <a:p>
            <a:pPr marL="114300" indent="0">
              <a:buFont typeface="Arial"/>
              <a:buNone/>
            </a:pPr>
            <a:r>
              <a:rPr lang="en-GB" dirty="0"/>
              <a:t>	</a:t>
            </a:r>
            <a:r>
              <a:rPr lang="en-GB" dirty="0" err="1"/>
              <a:t>printf</a:t>
            </a:r>
            <a:r>
              <a:rPr lang="en-GB" dirty="0"/>
              <a:t>("\n Name:%</a:t>
            </a:r>
            <a:r>
              <a:rPr lang="en-GB" dirty="0" err="1"/>
              <a:t>s",stud.name</a:t>
            </a:r>
            <a:r>
              <a:rPr lang="en-GB" dirty="0"/>
              <a:t>); } </a:t>
            </a:r>
          </a:p>
          <a:p>
            <a:pPr marL="114300" indent="0">
              <a:buFont typeface="Arial"/>
              <a:buNone/>
            </a:pPr>
            <a:r>
              <a:rPr lang="en-GB" dirty="0"/>
              <a:t>else { </a:t>
            </a:r>
          </a:p>
          <a:p>
            <a:pPr marL="114300" indent="0">
              <a:buFont typeface="Arial"/>
              <a:buNone/>
            </a:pPr>
            <a:r>
              <a:rPr lang="en-GB" dirty="0"/>
              <a:t>	</a:t>
            </a:r>
            <a:r>
              <a:rPr lang="en-GB" dirty="0" err="1"/>
              <a:t>printf</a:t>
            </a:r>
            <a:r>
              <a:rPr lang="en-GB" dirty="0"/>
              <a:t>("\n Enter roll number"); </a:t>
            </a:r>
          </a:p>
          <a:p>
            <a:pPr marL="114300" indent="0">
              <a:buFont typeface="Arial"/>
              <a:buNone/>
            </a:pPr>
            <a:r>
              <a:rPr lang="en-GB" dirty="0"/>
              <a:t>	</a:t>
            </a:r>
            <a:r>
              <a:rPr lang="en-GB" dirty="0" err="1"/>
              <a:t>scanf</a:t>
            </a:r>
            <a:r>
              <a:rPr lang="en-GB" dirty="0"/>
              <a:t>("%d",&amp;</a:t>
            </a:r>
            <a:r>
              <a:rPr lang="en-GB" dirty="0" err="1"/>
              <a:t>stud.roll</a:t>
            </a:r>
            <a:r>
              <a:rPr lang="en-GB" dirty="0"/>
              <a:t>); </a:t>
            </a:r>
          </a:p>
          <a:p>
            <a:pPr marL="114300" indent="0">
              <a:buFont typeface="Arial"/>
              <a:buNone/>
            </a:pPr>
            <a:r>
              <a:rPr lang="en-GB" dirty="0"/>
              <a:t>	</a:t>
            </a:r>
            <a:r>
              <a:rPr lang="en-GB" dirty="0" err="1"/>
              <a:t>printf</a:t>
            </a:r>
            <a:r>
              <a:rPr lang="en-GB" dirty="0"/>
              <a:t>("\n Roll:%d",</a:t>
            </a:r>
            <a:r>
              <a:rPr lang="en-GB" dirty="0" err="1"/>
              <a:t>stud.roll</a:t>
            </a:r>
            <a:r>
              <a:rPr lang="en-GB" dirty="0"/>
              <a:t>); </a:t>
            </a:r>
          </a:p>
          <a:p>
            <a:pPr marL="114300" indent="0">
              <a:buFont typeface="Arial"/>
              <a:buNone/>
            </a:pPr>
            <a:r>
              <a:rPr lang="en-GB" dirty="0"/>
              <a:t>} </a:t>
            </a:r>
          </a:p>
          <a:p>
            <a:pPr marL="114300" indent="0">
              <a:buFont typeface="Arial"/>
              <a:buNone/>
            </a:pPr>
            <a:r>
              <a:rPr lang="en-GB" dirty="0" err="1"/>
              <a:t>printf</a:t>
            </a:r>
            <a:r>
              <a:rPr lang="en-GB" dirty="0"/>
              <a:t>("\n Enter marks"); </a:t>
            </a:r>
          </a:p>
          <a:p>
            <a:pPr marL="114300" indent="0">
              <a:buFont typeface="Arial"/>
              <a:buNone/>
            </a:pPr>
            <a:r>
              <a:rPr lang="en-GB" dirty="0" err="1"/>
              <a:t>scanf</a:t>
            </a:r>
            <a:r>
              <a:rPr lang="en-GB" dirty="0"/>
              <a:t>("%d",&amp;</a:t>
            </a:r>
            <a:r>
              <a:rPr lang="en-GB" dirty="0" err="1"/>
              <a:t>stud.mark</a:t>
            </a:r>
            <a:r>
              <a:rPr lang="en-GB" dirty="0"/>
              <a:t>); </a:t>
            </a:r>
          </a:p>
          <a:p>
            <a:pPr marL="114300" indent="0">
              <a:buFont typeface="Arial"/>
              <a:buNone/>
            </a:pPr>
            <a:r>
              <a:rPr lang="en-GB" dirty="0" err="1"/>
              <a:t>printf</a:t>
            </a:r>
            <a:r>
              <a:rPr lang="en-GB" dirty="0"/>
              <a:t>("\n Marks:%d",</a:t>
            </a:r>
            <a:r>
              <a:rPr lang="en-GB" dirty="0" err="1"/>
              <a:t>stud.mark</a:t>
            </a:r>
            <a:r>
              <a:rPr lang="en-GB" dirty="0"/>
              <a:t>); </a:t>
            </a:r>
          </a:p>
          <a:p>
            <a:pPr marL="114300" indent="0">
              <a:buFont typeface="Arial"/>
              <a:buNone/>
            </a:pPr>
            <a:r>
              <a:rPr lang="en-GB" dirty="0"/>
              <a:t>} </a:t>
            </a:r>
          </a:p>
        </p:txBody>
      </p:sp>
    </p:spTree>
    <p:extLst>
      <p:ext uri="{BB962C8B-B14F-4D97-AF65-F5344CB8AC3E}">
        <p14:creationId xmlns:p14="http://schemas.microsoft.com/office/powerpoint/2010/main" val="318609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AB9C-9C79-4CE0-8EE0-D7873DB292A6}"/>
              </a:ext>
            </a:extLst>
          </p:cNvPr>
          <p:cNvSpPr>
            <a:spLocks noGrp="1"/>
          </p:cNvSpPr>
          <p:nvPr>
            <p:ph type="title"/>
          </p:nvPr>
        </p:nvSpPr>
        <p:spPr/>
        <p:txBody>
          <a:bodyPr>
            <a:normAutofit fontScale="90000"/>
          </a:bodyPr>
          <a:lstStyle/>
          <a:p>
            <a:r>
              <a:rPr lang="en-GB" dirty="0"/>
              <a:t>Structure inside Union</a:t>
            </a:r>
          </a:p>
        </p:txBody>
      </p:sp>
      <p:sp>
        <p:nvSpPr>
          <p:cNvPr id="3" name="Text Placeholder 2">
            <a:extLst>
              <a:ext uri="{FF2B5EF4-FFF2-40B4-BE49-F238E27FC236}">
                <a16:creationId xmlns:a16="http://schemas.microsoft.com/office/drawing/2014/main" id="{4AEA9B7E-4A76-4722-9B30-7E71E6461C47}"/>
              </a:ext>
            </a:extLst>
          </p:cNvPr>
          <p:cNvSpPr>
            <a:spLocks noGrp="1"/>
          </p:cNvSpPr>
          <p:nvPr>
            <p:ph type="body" idx="1"/>
          </p:nvPr>
        </p:nvSpPr>
        <p:spPr>
          <a:xfrm>
            <a:off x="311700" y="1152474"/>
            <a:ext cx="4260300" cy="3991025"/>
          </a:xfrm>
        </p:spPr>
        <p:txBody>
          <a:bodyPr>
            <a:normAutofit fontScale="85000" lnSpcReduction="20000"/>
          </a:bodyPr>
          <a:lstStyle/>
          <a:p>
            <a:pPr marL="114300" indent="0">
              <a:buNone/>
            </a:pPr>
            <a:r>
              <a:rPr lang="en-GB" dirty="0"/>
              <a:t>#include&lt;stdio.h&gt; </a:t>
            </a:r>
          </a:p>
          <a:p>
            <a:pPr marL="114300" indent="0">
              <a:buNone/>
            </a:pPr>
            <a:r>
              <a:rPr lang="en-GB" dirty="0"/>
              <a:t>void main() { </a:t>
            </a:r>
          </a:p>
          <a:p>
            <a:pPr marL="114300" indent="0">
              <a:buNone/>
            </a:pPr>
            <a:r>
              <a:rPr lang="en-GB" dirty="0"/>
              <a:t>	struct student { </a:t>
            </a:r>
          </a:p>
          <a:p>
            <a:pPr marL="114300" indent="0">
              <a:buNone/>
            </a:pPr>
            <a:r>
              <a:rPr lang="en-GB" dirty="0"/>
              <a:t>		char name[30]; </a:t>
            </a:r>
          </a:p>
          <a:p>
            <a:pPr marL="114300" indent="0">
              <a:buNone/>
            </a:pPr>
            <a:r>
              <a:rPr lang="en-GB" dirty="0"/>
              <a:t>		int </a:t>
            </a:r>
            <a:r>
              <a:rPr lang="en-GB" dirty="0" err="1"/>
              <a:t>rollno</a:t>
            </a:r>
            <a:r>
              <a:rPr lang="en-GB" dirty="0"/>
              <a:t>; </a:t>
            </a:r>
          </a:p>
          <a:p>
            <a:pPr marL="114300" indent="0">
              <a:buNone/>
            </a:pPr>
            <a:r>
              <a:rPr lang="en-GB" dirty="0"/>
              <a:t>		float percentage; </a:t>
            </a:r>
          </a:p>
          <a:p>
            <a:pPr marL="114300" indent="0">
              <a:buNone/>
            </a:pPr>
            <a:r>
              <a:rPr lang="en-GB" dirty="0"/>
              <a:t>	}; </a:t>
            </a:r>
          </a:p>
          <a:p>
            <a:pPr marL="114300" indent="0">
              <a:buNone/>
            </a:pPr>
            <a:r>
              <a:rPr lang="en-GB" dirty="0"/>
              <a:t>	union details { </a:t>
            </a:r>
          </a:p>
          <a:p>
            <a:pPr marL="114300" indent="0">
              <a:buNone/>
            </a:pPr>
            <a:r>
              <a:rPr lang="en-GB" dirty="0"/>
              <a:t>		struct student s1; </a:t>
            </a:r>
          </a:p>
          <a:p>
            <a:pPr marL="114300" indent="0">
              <a:buNone/>
            </a:pPr>
            <a:r>
              <a:rPr lang="en-GB" dirty="0"/>
              <a:t>	}; </a:t>
            </a:r>
          </a:p>
          <a:p>
            <a:pPr marL="114300" indent="0">
              <a:buNone/>
            </a:pPr>
            <a:r>
              <a:rPr lang="en-GB" dirty="0"/>
              <a:t>	union details set; </a:t>
            </a:r>
          </a:p>
          <a:p>
            <a:pPr marL="114300" indent="0">
              <a:buNone/>
            </a:pPr>
            <a:r>
              <a:rPr lang="en-GB" dirty="0"/>
              <a:t>	</a:t>
            </a:r>
            <a:r>
              <a:rPr lang="en-GB" dirty="0" err="1"/>
              <a:t>printf</a:t>
            </a:r>
            <a:r>
              <a:rPr lang="en-GB" dirty="0"/>
              <a:t>("Enter details:"); </a:t>
            </a:r>
          </a:p>
          <a:p>
            <a:pPr marL="114300" indent="0">
              <a:buNone/>
            </a:pPr>
            <a:r>
              <a:rPr lang="en-GB" dirty="0"/>
              <a:t>	</a:t>
            </a:r>
            <a:r>
              <a:rPr lang="en-GB" dirty="0" err="1"/>
              <a:t>printf</a:t>
            </a:r>
            <a:r>
              <a:rPr lang="en-GB" dirty="0"/>
              <a:t>("\</a:t>
            </a:r>
            <a:r>
              <a:rPr lang="en-GB" dirty="0" err="1"/>
              <a:t>nEnter</a:t>
            </a:r>
            <a:r>
              <a:rPr lang="en-GB" dirty="0"/>
              <a:t> name : "); </a:t>
            </a:r>
          </a:p>
          <a:p>
            <a:pPr marL="114300" indent="0">
              <a:buNone/>
            </a:pPr>
            <a:r>
              <a:rPr lang="en-GB" dirty="0"/>
              <a:t>	</a:t>
            </a:r>
            <a:r>
              <a:rPr lang="en-GB" dirty="0" err="1"/>
              <a:t>scanf</a:t>
            </a:r>
            <a:r>
              <a:rPr lang="en-GB" dirty="0"/>
              <a:t>("%s", set.s1.name); </a:t>
            </a:r>
          </a:p>
          <a:p>
            <a:pPr marL="114300" indent="0">
              <a:buNone/>
            </a:pPr>
            <a:r>
              <a:rPr lang="en-GB" dirty="0"/>
              <a:t>	</a:t>
            </a:r>
            <a:r>
              <a:rPr lang="en-GB" dirty="0" err="1"/>
              <a:t>printf</a:t>
            </a:r>
            <a:r>
              <a:rPr lang="en-GB" dirty="0"/>
              <a:t>("\</a:t>
            </a:r>
            <a:r>
              <a:rPr lang="en-GB" dirty="0" err="1"/>
              <a:t>nEnter</a:t>
            </a:r>
            <a:r>
              <a:rPr lang="en-GB" dirty="0"/>
              <a:t> roll no : "); </a:t>
            </a:r>
          </a:p>
          <a:p>
            <a:pPr marL="114300" indent="0">
              <a:buNone/>
            </a:pPr>
            <a:r>
              <a:rPr lang="en-GB" dirty="0"/>
              <a:t>	</a:t>
            </a:r>
            <a:r>
              <a:rPr lang="en-GB" dirty="0" err="1"/>
              <a:t>scanf</a:t>
            </a:r>
            <a:r>
              <a:rPr lang="en-GB" dirty="0"/>
              <a:t>("%d", &amp;set.s1.rollno); </a:t>
            </a:r>
          </a:p>
          <a:p>
            <a:pPr marL="114300" indent="0">
              <a:buNone/>
            </a:pPr>
            <a:r>
              <a:rPr lang="en-GB" dirty="0"/>
              <a:t>	</a:t>
            </a:r>
          </a:p>
        </p:txBody>
      </p:sp>
      <p:sp>
        <p:nvSpPr>
          <p:cNvPr id="4" name="Text Placeholder 2">
            <a:extLst>
              <a:ext uri="{FF2B5EF4-FFF2-40B4-BE49-F238E27FC236}">
                <a16:creationId xmlns:a16="http://schemas.microsoft.com/office/drawing/2014/main" id="{6564408A-D525-428E-A9EC-CD5E7449E219}"/>
              </a:ext>
            </a:extLst>
          </p:cNvPr>
          <p:cNvSpPr txBox="1">
            <a:spLocks/>
          </p:cNvSpPr>
          <p:nvPr/>
        </p:nvSpPr>
        <p:spPr>
          <a:xfrm>
            <a:off x="4572000" y="1152475"/>
            <a:ext cx="4260300" cy="399102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dirty="0"/>
              <a:t>    </a:t>
            </a:r>
            <a:r>
              <a:rPr lang="en-GB" dirty="0" err="1"/>
              <a:t>printf</a:t>
            </a:r>
            <a:r>
              <a:rPr lang="en-GB" dirty="0"/>
              <a:t>("\</a:t>
            </a:r>
            <a:r>
              <a:rPr lang="en-GB" dirty="0" err="1"/>
              <a:t>nEnter</a:t>
            </a:r>
            <a:r>
              <a:rPr lang="en-GB" dirty="0"/>
              <a:t> percentage :"); </a:t>
            </a:r>
          </a:p>
          <a:p>
            <a:pPr marL="114300" indent="0">
              <a:buFont typeface="Arial"/>
              <a:buNone/>
            </a:pPr>
            <a:r>
              <a:rPr lang="en-GB" dirty="0"/>
              <a:t>    </a:t>
            </a:r>
            <a:r>
              <a:rPr lang="en-GB" dirty="0" err="1"/>
              <a:t>scanf</a:t>
            </a:r>
            <a:r>
              <a:rPr lang="en-GB" dirty="0"/>
              <a:t>("%f", &amp;set.s1.percentage); </a:t>
            </a:r>
          </a:p>
          <a:p>
            <a:pPr marL="114300" indent="0">
              <a:buFont typeface="Arial"/>
              <a:buNone/>
            </a:pPr>
            <a:r>
              <a:rPr lang="en-GB" dirty="0"/>
              <a:t>    </a:t>
            </a:r>
            <a:r>
              <a:rPr lang="en-GB" dirty="0" err="1"/>
              <a:t>printf</a:t>
            </a:r>
            <a:r>
              <a:rPr lang="en-GB" dirty="0"/>
              <a:t>("\</a:t>
            </a:r>
            <a:r>
              <a:rPr lang="en-GB" dirty="0" err="1"/>
              <a:t>nThe</a:t>
            </a:r>
            <a:r>
              <a:rPr lang="en-GB" dirty="0"/>
              <a:t> student details are : \n"); </a:t>
            </a:r>
          </a:p>
          <a:p>
            <a:pPr marL="114300" indent="0">
              <a:buFont typeface="Arial"/>
              <a:buNone/>
            </a:pPr>
            <a:r>
              <a:rPr lang="en-GB" dirty="0"/>
              <a:t>    </a:t>
            </a:r>
            <a:r>
              <a:rPr lang="en-GB" dirty="0" err="1"/>
              <a:t>printf</a:t>
            </a:r>
            <a:r>
              <a:rPr lang="en-GB" dirty="0"/>
              <a:t>("\name : %s", set.s1.name); </a:t>
            </a:r>
          </a:p>
          <a:p>
            <a:pPr marL="114300" indent="0">
              <a:buFont typeface="Arial"/>
              <a:buNone/>
            </a:pPr>
            <a:r>
              <a:rPr lang="en-GB" dirty="0"/>
              <a:t>    </a:t>
            </a:r>
            <a:r>
              <a:rPr lang="en-GB" dirty="0" err="1"/>
              <a:t>printf</a:t>
            </a:r>
            <a:r>
              <a:rPr lang="en-GB" dirty="0"/>
              <a:t>("\</a:t>
            </a:r>
            <a:r>
              <a:rPr lang="en-GB" dirty="0" err="1"/>
              <a:t>nRollno</a:t>
            </a:r>
            <a:r>
              <a:rPr lang="en-GB" dirty="0"/>
              <a:t> : %d", set.s1.rollno); </a:t>
            </a:r>
          </a:p>
          <a:p>
            <a:pPr marL="114300" indent="0">
              <a:buFont typeface="Arial"/>
              <a:buNone/>
            </a:pPr>
            <a:r>
              <a:rPr lang="en-GB" dirty="0"/>
              <a:t>    </a:t>
            </a:r>
            <a:r>
              <a:rPr lang="en-GB" dirty="0" err="1"/>
              <a:t>printf</a:t>
            </a:r>
            <a:r>
              <a:rPr lang="en-GB" dirty="0"/>
              <a:t>("\</a:t>
            </a:r>
            <a:r>
              <a:rPr lang="en-GB" dirty="0" err="1"/>
              <a:t>nPercentage</a:t>
            </a:r>
            <a:r>
              <a:rPr lang="en-GB" dirty="0"/>
              <a:t> : %f", 	set.s1.percentage); </a:t>
            </a:r>
          </a:p>
          <a:p>
            <a:pPr marL="114300" indent="0">
              <a:buFont typeface="Arial"/>
              <a:buNone/>
            </a:pPr>
            <a:r>
              <a:rPr lang="en-GB" dirty="0"/>
              <a:t>}</a:t>
            </a:r>
          </a:p>
        </p:txBody>
      </p:sp>
    </p:spTree>
    <p:extLst>
      <p:ext uri="{BB962C8B-B14F-4D97-AF65-F5344CB8AC3E}">
        <p14:creationId xmlns:p14="http://schemas.microsoft.com/office/powerpoint/2010/main" val="383945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D25F-CF9B-4AD9-A900-CCCCF2FFE3BE}"/>
              </a:ext>
            </a:extLst>
          </p:cNvPr>
          <p:cNvSpPr>
            <a:spLocks noGrp="1"/>
          </p:cNvSpPr>
          <p:nvPr>
            <p:ph type="title"/>
          </p:nvPr>
        </p:nvSpPr>
        <p:spPr/>
        <p:txBody>
          <a:bodyPr>
            <a:normAutofit fontScale="90000"/>
          </a:bodyPr>
          <a:lstStyle/>
          <a:p>
            <a:r>
              <a:rPr lang="en-GB" dirty="0"/>
              <a:t>Example</a:t>
            </a:r>
          </a:p>
        </p:txBody>
      </p:sp>
      <p:sp>
        <p:nvSpPr>
          <p:cNvPr id="3" name="Text Placeholder 2">
            <a:extLst>
              <a:ext uri="{FF2B5EF4-FFF2-40B4-BE49-F238E27FC236}">
                <a16:creationId xmlns:a16="http://schemas.microsoft.com/office/drawing/2014/main" id="{D31EBDF8-4DA9-408D-8340-E2BD539D942F}"/>
              </a:ext>
            </a:extLst>
          </p:cNvPr>
          <p:cNvSpPr>
            <a:spLocks noGrp="1"/>
          </p:cNvSpPr>
          <p:nvPr>
            <p:ph type="body" idx="1"/>
          </p:nvPr>
        </p:nvSpPr>
        <p:spPr/>
        <p:txBody>
          <a:bodyPr/>
          <a:lstStyle/>
          <a:p>
            <a:pPr marL="114300" indent="0" algn="l">
              <a:buNone/>
            </a:pPr>
            <a:r>
              <a:rPr lang="en-GB" b="0" i="0" dirty="0">
                <a:solidFill>
                  <a:srgbClr val="000000"/>
                </a:solidFill>
                <a:effectLst/>
                <a:latin typeface="Quicksand"/>
              </a:rPr>
              <a:t>What is your highest level of education? </a:t>
            </a:r>
            <a:endParaRPr lang="en-GB" b="0" i="0" dirty="0">
              <a:effectLst/>
              <a:latin typeface="Quicksand"/>
            </a:endParaRPr>
          </a:p>
          <a:p>
            <a:pPr algn="l">
              <a:buFont typeface="Arial" panose="020B0604020202020204" pitchFamily="34" charset="0"/>
              <a:buChar char="•"/>
            </a:pPr>
            <a:r>
              <a:rPr lang="en-GB" b="0" i="0" dirty="0">
                <a:effectLst/>
                <a:latin typeface="Quicksand"/>
              </a:rPr>
              <a:t>Middle School</a:t>
            </a:r>
          </a:p>
          <a:p>
            <a:pPr algn="l">
              <a:buFont typeface="Arial" panose="020B0604020202020204" pitchFamily="34" charset="0"/>
              <a:buChar char="•"/>
            </a:pPr>
            <a:r>
              <a:rPr lang="en-GB" b="0" i="0" dirty="0">
                <a:effectLst/>
                <a:latin typeface="Quicksand"/>
              </a:rPr>
              <a:t>High School</a:t>
            </a:r>
          </a:p>
          <a:p>
            <a:pPr algn="l">
              <a:buFont typeface="Arial" panose="020B0604020202020204" pitchFamily="34" charset="0"/>
              <a:buChar char="•"/>
            </a:pPr>
            <a:r>
              <a:rPr lang="en-GB" b="0" i="0" dirty="0">
                <a:effectLst/>
                <a:latin typeface="Quicksand"/>
              </a:rPr>
              <a:t>BSc. </a:t>
            </a:r>
          </a:p>
          <a:p>
            <a:pPr algn="l">
              <a:buFont typeface="Arial" panose="020B0604020202020204" pitchFamily="34" charset="0"/>
              <a:buChar char="•"/>
            </a:pPr>
            <a:r>
              <a:rPr lang="en-GB" b="0" i="0" dirty="0">
                <a:effectLst/>
                <a:latin typeface="Quicksand"/>
              </a:rPr>
              <a:t>MSc. </a:t>
            </a:r>
          </a:p>
          <a:p>
            <a:pPr algn="l">
              <a:buFont typeface="Arial" panose="020B0604020202020204" pitchFamily="34" charset="0"/>
              <a:buChar char="•"/>
            </a:pPr>
            <a:r>
              <a:rPr lang="en-GB" dirty="0">
                <a:latin typeface="Quicksand"/>
              </a:rPr>
              <a:t>BE</a:t>
            </a:r>
          </a:p>
          <a:p>
            <a:pPr algn="l">
              <a:buFont typeface="Arial" panose="020B0604020202020204" pitchFamily="34" charset="0"/>
              <a:buChar char="•"/>
            </a:pPr>
            <a:r>
              <a:rPr lang="en-GB" b="0" i="0" dirty="0">
                <a:effectLst/>
                <a:latin typeface="Quicksand"/>
              </a:rPr>
              <a:t>BTech</a:t>
            </a:r>
          </a:p>
          <a:p>
            <a:pPr algn="l">
              <a:buFont typeface="Arial" panose="020B0604020202020204" pitchFamily="34" charset="0"/>
              <a:buChar char="•"/>
            </a:pPr>
            <a:r>
              <a:rPr lang="en-GB" dirty="0">
                <a:latin typeface="Quicksand"/>
              </a:rPr>
              <a:t>ME</a:t>
            </a:r>
          </a:p>
          <a:p>
            <a:pPr algn="l">
              <a:buFont typeface="Arial" panose="020B0604020202020204" pitchFamily="34" charset="0"/>
              <a:buChar char="•"/>
            </a:pPr>
            <a:r>
              <a:rPr lang="en-GB" b="0" i="0" dirty="0">
                <a:effectLst/>
                <a:latin typeface="Quicksand"/>
              </a:rPr>
              <a:t>MTech</a:t>
            </a:r>
          </a:p>
          <a:p>
            <a:pPr algn="l">
              <a:buFont typeface="Arial" panose="020B0604020202020204" pitchFamily="34" charset="0"/>
              <a:buChar char="•"/>
            </a:pPr>
            <a:r>
              <a:rPr lang="en-GB" b="0" i="0" dirty="0">
                <a:effectLst/>
                <a:latin typeface="Quicksand"/>
              </a:rPr>
              <a:t>PhD</a:t>
            </a:r>
          </a:p>
          <a:p>
            <a:endParaRPr lang="en-GB" dirty="0"/>
          </a:p>
        </p:txBody>
      </p:sp>
    </p:spTree>
    <p:extLst>
      <p:ext uri="{BB962C8B-B14F-4D97-AF65-F5344CB8AC3E}">
        <p14:creationId xmlns:p14="http://schemas.microsoft.com/office/powerpoint/2010/main" val="12145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8E75-1B52-4A46-8601-2E9A2215BB54}"/>
              </a:ext>
            </a:extLst>
          </p:cNvPr>
          <p:cNvSpPr>
            <a:spLocks noGrp="1"/>
          </p:cNvSpPr>
          <p:nvPr>
            <p:ph type="title"/>
          </p:nvPr>
        </p:nvSpPr>
        <p:spPr/>
        <p:txBody>
          <a:bodyPr>
            <a:normAutofit fontScale="90000"/>
          </a:bodyPr>
          <a:lstStyle/>
          <a:p>
            <a:r>
              <a:rPr lang="en-GB" dirty="0"/>
              <a:t>Actually what happens!</a:t>
            </a:r>
          </a:p>
        </p:txBody>
      </p:sp>
      <p:sp>
        <p:nvSpPr>
          <p:cNvPr id="3" name="Text Placeholder 2">
            <a:extLst>
              <a:ext uri="{FF2B5EF4-FFF2-40B4-BE49-F238E27FC236}">
                <a16:creationId xmlns:a16="http://schemas.microsoft.com/office/drawing/2014/main" id="{9A7574CE-6AEF-4F79-9336-2951A85FA6B9}"/>
              </a:ext>
            </a:extLst>
          </p:cNvPr>
          <p:cNvSpPr>
            <a:spLocks noGrp="1"/>
          </p:cNvSpPr>
          <p:nvPr>
            <p:ph type="body" idx="1"/>
          </p:nvPr>
        </p:nvSpPr>
        <p:spPr/>
        <p:txBody>
          <a:bodyPr/>
          <a:lstStyle/>
          <a:p>
            <a:pPr marL="114300" indent="0">
              <a:buNone/>
            </a:pPr>
            <a:r>
              <a:rPr lang="en-GB" dirty="0" err="1"/>
              <a:t>enum</a:t>
            </a:r>
            <a:r>
              <a:rPr lang="en-GB" dirty="0"/>
              <a:t> </a:t>
            </a:r>
            <a:r>
              <a:rPr lang="en-GB" dirty="0" err="1"/>
              <a:t>act_type</a:t>
            </a:r>
            <a:r>
              <a:rPr lang="en-GB" dirty="0"/>
              <a:t> {saving, current, </a:t>
            </a:r>
            <a:r>
              <a:rPr lang="en-GB" dirty="0" err="1"/>
              <a:t>fixdeposit</a:t>
            </a:r>
            <a:r>
              <a:rPr lang="en-GB" dirty="0"/>
              <a:t>, minor };</a:t>
            </a:r>
          </a:p>
          <a:p>
            <a:pPr marL="114300" indent="0">
              <a:buNone/>
            </a:pPr>
            <a:r>
              <a:rPr lang="en-GB" dirty="0"/>
              <a:t>//saving = 0, current = 1, </a:t>
            </a:r>
            <a:r>
              <a:rPr lang="en-GB" dirty="0" err="1"/>
              <a:t>fixdeposit</a:t>
            </a:r>
            <a:r>
              <a:rPr lang="en-GB" dirty="0"/>
              <a:t> = 2, minor = 3</a:t>
            </a:r>
          </a:p>
          <a:p>
            <a:pPr marL="114300" indent="0">
              <a:buNone/>
            </a:pPr>
            <a:r>
              <a:rPr lang="en-GB" dirty="0" err="1"/>
              <a:t>enum</a:t>
            </a:r>
            <a:r>
              <a:rPr lang="en-GB" dirty="0"/>
              <a:t> </a:t>
            </a:r>
            <a:r>
              <a:rPr lang="en-GB" dirty="0" err="1"/>
              <a:t>act_type</a:t>
            </a:r>
            <a:r>
              <a:rPr lang="en-GB" dirty="0"/>
              <a:t> a;</a:t>
            </a:r>
          </a:p>
          <a:p>
            <a:pPr marL="114300" indent="0">
              <a:buNone/>
            </a:pPr>
            <a:r>
              <a:rPr lang="en-GB" dirty="0"/>
              <a:t>a = minor;	//a = 3;</a:t>
            </a:r>
          </a:p>
          <a:p>
            <a:pPr marL="114300" indent="0">
              <a:buNone/>
            </a:pPr>
            <a:r>
              <a:rPr lang="en-GB" dirty="0"/>
              <a:t>if(a == current)	//if(a == 1)</a:t>
            </a:r>
          </a:p>
          <a:p>
            <a:pPr marL="114300" indent="0">
              <a:buNone/>
            </a:pPr>
            <a:r>
              <a:rPr lang="en-GB" dirty="0"/>
              <a:t>	</a:t>
            </a:r>
            <a:r>
              <a:rPr lang="en-GB" dirty="0" err="1"/>
              <a:t>printf</a:t>
            </a:r>
            <a:r>
              <a:rPr lang="en-GB" dirty="0"/>
              <a:t>(“Current account balance is: %f”, </a:t>
            </a:r>
            <a:r>
              <a:rPr lang="en-GB" dirty="0" err="1"/>
              <a:t>curBalance</a:t>
            </a:r>
            <a:r>
              <a:rPr lang="en-GB" dirty="0"/>
              <a:t>);</a:t>
            </a:r>
          </a:p>
          <a:p>
            <a:endParaRPr lang="en-GB" dirty="0"/>
          </a:p>
        </p:txBody>
      </p:sp>
    </p:spTree>
    <p:extLst>
      <p:ext uri="{BB962C8B-B14F-4D97-AF65-F5344CB8AC3E}">
        <p14:creationId xmlns:p14="http://schemas.microsoft.com/office/powerpoint/2010/main" val="239858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7420-C565-4444-92D7-52AE02D58D61}"/>
              </a:ext>
            </a:extLst>
          </p:cNvPr>
          <p:cNvSpPr>
            <a:spLocks noGrp="1"/>
          </p:cNvSpPr>
          <p:nvPr>
            <p:ph type="title"/>
          </p:nvPr>
        </p:nvSpPr>
        <p:spPr/>
        <p:txBody>
          <a:bodyPr>
            <a:normAutofit fontScale="90000"/>
          </a:bodyPr>
          <a:lstStyle/>
          <a:p>
            <a:r>
              <a:rPr lang="en-GB" dirty="0"/>
              <a:t>Structures</a:t>
            </a:r>
          </a:p>
        </p:txBody>
      </p:sp>
      <p:sp>
        <p:nvSpPr>
          <p:cNvPr id="3" name="Text Placeholder 2">
            <a:extLst>
              <a:ext uri="{FF2B5EF4-FFF2-40B4-BE49-F238E27FC236}">
                <a16:creationId xmlns:a16="http://schemas.microsoft.com/office/drawing/2014/main" id="{B26A0124-4C46-4C5D-B53C-0AD018CB1CB4}"/>
              </a:ext>
            </a:extLst>
          </p:cNvPr>
          <p:cNvSpPr>
            <a:spLocks noGrp="1"/>
          </p:cNvSpPr>
          <p:nvPr>
            <p:ph type="body" idx="1"/>
          </p:nvPr>
        </p:nvSpPr>
        <p:spPr/>
        <p:txBody>
          <a:bodyPr>
            <a:normAutofit lnSpcReduction="10000"/>
          </a:bodyPr>
          <a:lstStyle/>
          <a:p>
            <a:r>
              <a:rPr lang="en-GB" dirty="0"/>
              <a:t>Consider a situation where you need to receive 100 students’ roll number, student first name, student last name, branch as input. How will you manage the situation?</a:t>
            </a:r>
          </a:p>
          <a:p>
            <a:pPr marL="114300" indent="0">
              <a:buNone/>
            </a:pPr>
            <a:endParaRPr lang="en-GB" dirty="0"/>
          </a:p>
          <a:p>
            <a:pPr marL="114300" indent="0">
              <a:buNone/>
            </a:pPr>
            <a:r>
              <a:rPr lang="en-GB" dirty="0"/>
              <a:t>int </a:t>
            </a:r>
            <a:r>
              <a:rPr lang="en-GB" dirty="0" err="1"/>
              <a:t>rollNumber</a:t>
            </a:r>
            <a:r>
              <a:rPr lang="en-GB" dirty="0"/>
              <a:t>[100];</a:t>
            </a:r>
          </a:p>
          <a:p>
            <a:pPr marL="114300" indent="0">
              <a:buNone/>
            </a:pPr>
            <a:r>
              <a:rPr lang="en-GB" dirty="0"/>
              <a:t>char </a:t>
            </a:r>
            <a:r>
              <a:rPr lang="en-GB" dirty="0" err="1"/>
              <a:t>firstName</a:t>
            </a:r>
            <a:r>
              <a:rPr lang="en-GB" dirty="0"/>
              <a:t>[100][20];</a:t>
            </a:r>
          </a:p>
          <a:p>
            <a:pPr marL="114300" indent="0">
              <a:buNone/>
            </a:pPr>
            <a:r>
              <a:rPr lang="en-GB" dirty="0"/>
              <a:t>char </a:t>
            </a:r>
            <a:r>
              <a:rPr lang="en-GB" dirty="0" err="1"/>
              <a:t>lastName</a:t>
            </a:r>
            <a:r>
              <a:rPr lang="en-GB" dirty="0"/>
              <a:t>[100][20];</a:t>
            </a:r>
          </a:p>
          <a:p>
            <a:pPr marL="114300" indent="0">
              <a:buNone/>
            </a:pPr>
            <a:r>
              <a:rPr lang="en-GB" dirty="0"/>
              <a:t>char branch[100][20];</a:t>
            </a:r>
          </a:p>
          <a:p>
            <a:pPr marL="114300" indent="0">
              <a:buNone/>
            </a:pPr>
            <a:endParaRPr lang="en-GB" dirty="0"/>
          </a:p>
          <a:p>
            <a:pPr marL="114300" indent="0">
              <a:buNone/>
            </a:pPr>
            <a:r>
              <a:rPr lang="en-GB" dirty="0"/>
              <a:t>This, however, is not realistic. You can think of a possible solution like a file containing all your details at one place, one student at a time.</a:t>
            </a:r>
          </a:p>
        </p:txBody>
      </p:sp>
    </p:spTree>
    <p:extLst>
      <p:ext uri="{BB962C8B-B14F-4D97-AF65-F5344CB8AC3E}">
        <p14:creationId xmlns:p14="http://schemas.microsoft.com/office/powerpoint/2010/main" val="404782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CBFC-D9ED-4B17-A562-2738431568C0}"/>
              </a:ext>
            </a:extLst>
          </p:cNvPr>
          <p:cNvSpPr>
            <a:spLocks noGrp="1"/>
          </p:cNvSpPr>
          <p:nvPr>
            <p:ph type="title"/>
          </p:nvPr>
        </p:nvSpPr>
        <p:spPr/>
        <p:txBody>
          <a:bodyPr>
            <a:normAutofit fontScale="90000"/>
          </a:bodyPr>
          <a:lstStyle/>
          <a:p>
            <a:r>
              <a:rPr lang="en-GB" dirty="0"/>
              <a:t>What is a structure?</a:t>
            </a:r>
          </a:p>
        </p:txBody>
      </p:sp>
      <p:sp>
        <p:nvSpPr>
          <p:cNvPr id="3" name="Text Placeholder 2">
            <a:extLst>
              <a:ext uri="{FF2B5EF4-FFF2-40B4-BE49-F238E27FC236}">
                <a16:creationId xmlns:a16="http://schemas.microsoft.com/office/drawing/2014/main" id="{9652AC48-25EC-404C-BB4E-6ADE0B07057E}"/>
              </a:ext>
            </a:extLst>
          </p:cNvPr>
          <p:cNvSpPr>
            <a:spLocks noGrp="1"/>
          </p:cNvSpPr>
          <p:nvPr>
            <p:ph type="body" idx="1"/>
          </p:nvPr>
        </p:nvSpPr>
        <p:spPr/>
        <p:txBody>
          <a:bodyPr>
            <a:normAutofit fontScale="85000" lnSpcReduction="20000"/>
          </a:bodyPr>
          <a:lstStyle/>
          <a:p>
            <a:r>
              <a:rPr lang="en-GB" dirty="0"/>
              <a:t>It is a user defined data type and is a collection of variables under a common name.</a:t>
            </a:r>
          </a:p>
          <a:p>
            <a:r>
              <a:rPr lang="en-GB" dirty="0"/>
              <a:t>The variables can be of different types including arrays, pointers or structures themselves.</a:t>
            </a:r>
          </a:p>
          <a:p>
            <a:r>
              <a:rPr lang="en-GB" dirty="0"/>
              <a:t>Structure variables are called fields.</a:t>
            </a:r>
          </a:p>
          <a:p>
            <a:pPr marL="114300" indent="0">
              <a:buNone/>
            </a:pPr>
            <a:endParaRPr lang="en-GB" dirty="0"/>
          </a:p>
          <a:p>
            <a:pPr marL="114300" indent="0">
              <a:buNone/>
            </a:pPr>
            <a:r>
              <a:rPr lang="en-GB" dirty="0"/>
              <a:t>//This is called structure blueprint</a:t>
            </a:r>
          </a:p>
          <a:p>
            <a:pPr marL="114300" indent="0">
              <a:buNone/>
            </a:pPr>
            <a:r>
              <a:rPr lang="en-GB" dirty="0"/>
              <a:t>struct point {</a:t>
            </a:r>
          </a:p>
          <a:p>
            <a:pPr marL="114300" indent="0">
              <a:buNone/>
            </a:pPr>
            <a:r>
              <a:rPr lang="en-GB" dirty="0"/>
              <a:t>	int x;</a:t>
            </a:r>
          </a:p>
          <a:p>
            <a:pPr marL="114300" indent="0">
              <a:buNone/>
            </a:pPr>
            <a:r>
              <a:rPr lang="en-GB" dirty="0"/>
              <a:t>	int y;</a:t>
            </a:r>
          </a:p>
          <a:p>
            <a:pPr marL="114300" indent="0">
              <a:buNone/>
            </a:pPr>
            <a:r>
              <a:rPr lang="en-GB" dirty="0"/>
              <a:t>};</a:t>
            </a:r>
          </a:p>
          <a:p>
            <a:pPr marL="114300" indent="0">
              <a:buNone/>
            </a:pPr>
            <a:r>
              <a:rPr lang="en-GB" dirty="0"/>
              <a:t>struct point </a:t>
            </a:r>
            <a:r>
              <a:rPr lang="en-GB" dirty="0" err="1"/>
              <a:t>pt</a:t>
            </a:r>
            <a:r>
              <a:rPr lang="en-GB" dirty="0"/>
              <a:t>;	//This is structure declaration</a:t>
            </a:r>
          </a:p>
          <a:p>
            <a:pPr marL="114300" indent="0">
              <a:buNone/>
            </a:pPr>
            <a:endParaRPr lang="en-GB" dirty="0"/>
          </a:p>
          <a:p>
            <a:pPr marL="114300" indent="0">
              <a:buNone/>
            </a:pPr>
            <a:r>
              <a:rPr lang="en-GB" dirty="0"/>
              <a:t>To access the fields of a structure variable, we use the dot operator.</a:t>
            </a:r>
          </a:p>
          <a:p>
            <a:pPr marL="114300" indent="0">
              <a:buNone/>
            </a:pPr>
            <a:r>
              <a:rPr lang="en-GB" dirty="0" err="1"/>
              <a:t>pt.x</a:t>
            </a:r>
            <a:r>
              <a:rPr lang="en-GB" dirty="0"/>
              <a:t> = 0;</a:t>
            </a:r>
          </a:p>
          <a:p>
            <a:pPr marL="114300" indent="0">
              <a:buNone/>
            </a:pPr>
            <a:r>
              <a:rPr lang="en-GB" dirty="0" err="1"/>
              <a:t>pt.y</a:t>
            </a:r>
            <a:r>
              <a:rPr lang="en-GB" dirty="0"/>
              <a:t> = 0;</a:t>
            </a:r>
          </a:p>
        </p:txBody>
      </p:sp>
    </p:spTree>
    <p:extLst>
      <p:ext uri="{BB962C8B-B14F-4D97-AF65-F5344CB8AC3E}">
        <p14:creationId xmlns:p14="http://schemas.microsoft.com/office/powerpoint/2010/main" val="87046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F02E-B45D-4B4B-ABA8-687357712162}"/>
              </a:ext>
            </a:extLst>
          </p:cNvPr>
          <p:cNvSpPr>
            <a:spLocks noGrp="1"/>
          </p:cNvSpPr>
          <p:nvPr>
            <p:ph type="title"/>
          </p:nvPr>
        </p:nvSpPr>
        <p:spPr/>
        <p:txBody>
          <a:bodyPr>
            <a:normAutofit fontScale="90000"/>
          </a:bodyPr>
          <a:lstStyle/>
          <a:p>
            <a:r>
              <a:rPr lang="en-GB" dirty="0"/>
              <a:t>Initializing structures</a:t>
            </a:r>
          </a:p>
        </p:txBody>
      </p:sp>
      <p:sp>
        <p:nvSpPr>
          <p:cNvPr id="3" name="Text Placeholder 2">
            <a:extLst>
              <a:ext uri="{FF2B5EF4-FFF2-40B4-BE49-F238E27FC236}">
                <a16:creationId xmlns:a16="http://schemas.microsoft.com/office/drawing/2014/main" id="{1D91852F-7B68-48E2-824B-C87FBCAC92AF}"/>
              </a:ext>
            </a:extLst>
          </p:cNvPr>
          <p:cNvSpPr>
            <a:spLocks noGrp="1"/>
          </p:cNvSpPr>
          <p:nvPr>
            <p:ph type="body" idx="1"/>
          </p:nvPr>
        </p:nvSpPr>
        <p:spPr/>
        <p:txBody>
          <a:bodyPr/>
          <a:lstStyle/>
          <a:p>
            <a:pPr marL="114300" indent="0">
              <a:buNone/>
            </a:pPr>
            <a:r>
              <a:rPr lang="en-GB" dirty="0"/>
              <a:t>struct point {</a:t>
            </a:r>
          </a:p>
          <a:p>
            <a:pPr marL="114300" indent="0">
              <a:buNone/>
            </a:pPr>
            <a:r>
              <a:rPr lang="en-GB" dirty="0"/>
              <a:t>	int x; int y;</a:t>
            </a:r>
          </a:p>
          <a:p>
            <a:pPr marL="114300" indent="0">
              <a:buNone/>
            </a:pPr>
            <a:r>
              <a:rPr lang="en-GB" dirty="0"/>
              <a:t>};</a:t>
            </a:r>
          </a:p>
          <a:p>
            <a:pPr marL="114300" indent="0">
              <a:buNone/>
            </a:pPr>
            <a:r>
              <a:rPr lang="en-GB" dirty="0"/>
              <a:t>struct point p = {0, 0};</a:t>
            </a:r>
          </a:p>
          <a:p>
            <a:pPr marL="114300" indent="0">
              <a:buNone/>
            </a:pPr>
            <a:r>
              <a:rPr lang="en-GB" dirty="0"/>
              <a:t>struct point q = p; 	//This is valid unlike arrays or strings</a:t>
            </a:r>
          </a:p>
        </p:txBody>
      </p:sp>
    </p:spTree>
    <p:extLst>
      <p:ext uri="{BB962C8B-B14F-4D97-AF65-F5344CB8AC3E}">
        <p14:creationId xmlns:p14="http://schemas.microsoft.com/office/powerpoint/2010/main" val="35436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21F9-298C-4BB5-B8CC-EBC164C71EF2}"/>
              </a:ext>
            </a:extLst>
          </p:cNvPr>
          <p:cNvSpPr>
            <a:spLocks noGrp="1"/>
          </p:cNvSpPr>
          <p:nvPr>
            <p:ph type="title"/>
          </p:nvPr>
        </p:nvSpPr>
        <p:spPr/>
        <p:txBody>
          <a:bodyPr>
            <a:normAutofit fontScale="90000"/>
          </a:bodyPr>
          <a:lstStyle/>
          <a:p>
            <a:r>
              <a:rPr lang="en-GB" dirty="0"/>
              <a:t>Array of structures</a:t>
            </a:r>
          </a:p>
        </p:txBody>
      </p:sp>
      <p:sp>
        <p:nvSpPr>
          <p:cNvPr id="3" name="Text Placeholder 2">
            <a:extLst>
              <a:ext uri="{FF2B5EF4-FFF2-40B4-BE49-F238E27FC236}">
                <a16:creationId xmlns:a16="http://schemas.microsoft.com/office/drawing/2014/main" id="{D238DD07-CF63-4EF0-AB9F-3E85130FC0EF}"/>
              </a:ext>
            </a:extLst>
          </p:cNvPr>
          <p:cNvSpPr>
            <a:spLocks noGrp="1"/>
          </p:cNvSpPr>
          <p:nvPr>
            <p:ph type="body" idx="1"/>
          </p:nvPr>
        </p:nvSpPr>
        <p:spPr/>
        <p:txBody>
          <a:bodyPr>
            <a:normAutofit lnSpcReduction="10000"/>
          </a:bodyPr>
          <a:lstStyle/>
          <a:p>
            <a:pPr marL="114300" indent="0">
              <a:buNone/>
            </a:pPr>
            <a:r>
              <a:rPr lang="en-GB" dirty="0"/>
              <a:t>struct point {</a:t>
            </a:r>
          </a:p>
          <a:p>
            <a:pPr marL="114300" indent="0">
              <a:buNone/>
            </a:pPr>
            <a:r>
              <a:rPr lang="en-GB" dirty="0"/>
              <a:t>	int x;</a:t>
            </a:r>
          </a:p>
          <a:p>
            <a:pPr marL="114300" indent="0">
              <a:buNone/>
            </a:pPr>
            <a:r>
              <a:rPr lang="en-GB" dirty="0"/>
              <a:t>	int y;</a:t>
            </a:r>
          </a:p>
          <a:p>
            <a:pPr marL="114300" indent="0">
              <a:buNone/>
            </a:pPr>
            <a:r>
              <a:rPr lang="en-GB" dirty="0"/>
              <a:t>};</a:t>
            </a:r>
          </a:p>
          <a:p>
            <a:pPr marL="114300" indent="0">
              <a:buNone/>
            </a:pPr>
            <a:r>
              <a:rPr lang="en-GB" dirty="0"/>
              <a:t>struct point pt1, pt2;</a:t>
            </a:r>
          </a:p>
          <a:p>
            <a:pPr marL="114300" indent="0">
              <a:buNone/>
            </a:pPr>
            <a:r>
              <a:rPr lang="en-GB" dirty="0"/>
              <a:t>struct point pts[6];	//array of structures</a:t>
            </a:r>
          </a:p>
          <a:p>
            <a:pPr marL="114300" indent="0">
              <a:buNone/>
            </a:pPr>
            <a:r>
              <a:rPr lang="en-GB" dirty="0"/>
              <a:t>int </a:t>
            </a:r>
            <a:r>
              <a:rPr lang="en-GB" dirty="0" err="1"/>
              <a:t>i</a:t>
            </a:r>
            <a:r>
              <a:rPr lang="en-GB" dirty="0"/>
              <a:t>;</a:t>
            </a:r>
          </a:p>
          <a:p>
            <a:pPr marL="114300" indent="0">
              <a:buNone/>
            </a:pPr>
            <a:r>
              <a:rPr lang="en-GB" dirty="0"/>
              <a:t>for(</a:t>
            </a:r>
            <a:r>
              <a:rPr lang="en-GB" dirty="0" err="1"/>
              <a:t>i</a:t>
            </a:r>
            <a:r>
              <a:rPr lang="en-GB" dirty="0"/>
              <a:t>=0; </a:t>
            </a:r>
            <a:r>
              <a:rPr lang="en-GB" dirty="0" err="1"/>
              <a:t>i</a:t>
            </a:r>
            <a:r>
              <a:rPr lang="en-GB" dirty="0"/>
              <a:t>&lt;6; </a:t>
            </a:r>
            <a:r>
              <a:rPr lang="en-GB" dirty="0" err="1"/>
              <a:t>i</a:t>
            </a:r>
            <a:r>
              <a:rPr lang="en-GB" dirty="0"/>
              <a:t>++) {</a:t>
            </a:r>
          </a:p>
          <a:p>
            <a:pPr marL="114300" indent="0">
              <a:buNone/>
            </a:pPr>
            <a:r>
              <a:rPr lang="en-GB" dirty="0"/>
              <a:t>	pts[</a:t>
            </a:r>
            <a:r>
              <a:rPr lang="en-GB" dirty="0" err="1"/>
              <a:t>i</a:t>
            </a:r>
            <a:r>
              <a:rPr lang="en-GB" dirty="0"/>
              <a:t>].x = </a:t>
            </a:r>
            <a:r>
              <a:rPr lang="en-GB" dirty="0" err="1"/>
              <a:t>i</a:t>
            </a:r>
            <a:r>
              <a:rPr lang="en-GB" dirty="0"/>
              <a:t>;</a:t>
            </a:r>
          </a:p>
          <a:p>
            <a:pPr marL="114300" indent="0">
              <a:buNone/>
            </a:pPr>
            <a:r>
              <a:rPr lang="en-GB" dirty="0"/>
              <a:t>	pts[</a:t>
            </a:r>
            <a:r>
              <a:rPr lang="en-GB" dirty="0" err="1"/>
              <a:t>i</a:t>
            </a:r>
            <a:r>
              <a:rPr lang="en-GB" dirty="0"/>
              <a:t>].y = </a:t>
            </a:r>
            <a:r>
              <a:rPr lang="en-GB" dirty="0" err="1"/>
              <a:t>i</a:t>
            </a:r>
            <a:r>
              <a:rPr lang="en-GB" dirty="0"/>
              <a:t>;</a:t>
            </a:r>
          </a:p>
          <a:p>
            <a:pPr marL="114300" indent="0">
              <a:buNone/>
            </a:pPr>
            <a:r>
              <a:rPr lang="en-GB" dirty="0"/>
              <a:t>}</a:t>
            </a:r>
          </a:p>
        </p:txBody>
      </p:sp>
    </p:spTree>
    <p:extLst>
      <p:ext uri="{BB962C8B-B14F-4D97-AF65-F5344CB8AC3E}">
        <p14:creationId xmlns:p14="http://schemas.microsoft.com/office/powerpoint/2010/main" val="153682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33A0-ED36-4A4A-9C34-96E8CA628C89}"/>
              </a:ext>
            </a:extLst>
          </p:cNvPr>
          <p:cNvSpPr>
            <a:spLocks noGrp="1"/>
          </p:cNvSpPr>
          <p:nvPr>
            <p:ph type="title"/>
          </p:nvPr>
        </p:nvSpPr>
        <p:spPr/>
        <p:txBody>
          <a:bodyPr>
            <a:normAutofit fontScale="90000"/>
          </a:bodyPr>
          <a:lstStyle/>
          <a:p>
            <a:r>
              <a:rPr lang="en-GB" dirty="0"/>
              <a:t>Reading value into structure</a:t>
            </a:r>
          </a:p>
        </p:txBody>
      </p:sp>
      <p:sp>
        <p:nvSpPr>
          <p:cNvPr id="3" name="Text Placeholder 2">
            <a:extLst>
              <a:ext uri="{FF2B5EF4-FFF2-40B4-BE49-F238E27FC236}">
                <a16:creationId xmlns:a16="http://schemas.microsoft.com/office/drawing/2014/main" id="{D90D4082-1565-43E2-9EFC-D24C04878653}"/>
              </a:ext>
            </a:extLst>
          </p:cNvPr>
          <p:cNvSpPr>
            <a:spLocks noGrp="1"/>
          </p:cNvSpPr>
          <p:nvPr>
            <p:ph type="body" idx="1"/>
          </p:nvPr>
        </p:nvSpPr>
        <p:spPr/>
        <p:txBody>
          <a:bodyPr/>
          <a:lstStyle/>
          <a:p>
            <a:pPr marL="114300" indent="0">
              <a:buNone/>
            </a:pPr>
            <a:r>
              <a:rPr lang="en-GB" dirty="0"/>
              <a:t>struct point {</a:t>
            </a:r>
          </a:p>
          <a:p>
            <a:pPr marL="114300" indent="0">
              <a:buNone/>
            </a:pPr>
            <a:r>
              <a:rPr lang="en-GB" dirty="0"/>
              <a:t>	int x;</a:t>
            </a:r>
          </a:p>
          <a:p>
            <a:pPr marL="114300" indent="0">
              <a:buNone/>
            </a:pPr>
            <a:r>
              <a:rPr lang="en-GB" dirty="0"/>
              <a:t>	int y;</a:t>
            </a:r>
          </a:p>
          <a:p>
            <a:pPr marL="114300" indent="0">
              <a:buNone/>
            </a:pPr>
            <a:r>
              <a:rPr lang="en-GB" dirty="0"/>
              <a:t>};</a:t>
            </a:r>
          </a:p>
          <a:p>
            <a:pPr marL="114300" indent="0">
              <a:buNone/>
            </a:pPr>
            <a:r>
              <a:rPr lang="en-GB" dirty="0"/>
              <a:t>void main() {</a:t>
            </a:r>
          </a:p>
          <a:p>
            <a:pPr marL="114300" indent="0">
              <a:buNone/>
            </a:pPr>
            <a:r>
              <a:rPr lang="en-GB" dirty="0"/>
              <a:t>	int x, y;</a:t>
            </a:r>
          </a:p>
          <a:p>
            <a:pPr marL="114300" indent="0">
              <a:buNone/>
            </a:pPr>
            <a:r>
              <a:rPr lang="en-GB" dirty="0"/>
              <a:t>	struct point </a:t>
            </a:r>
            <a:r>
              <a:rPr lang="en-GB" dirty="0" err="1"/>
              <a:t>pt</a:t>
            </a:r>
            <a:r>
              <a:rPr lang="en-GB" dirty="0"/>
              <a:t>;</a:t>
            </a:r>
          </a:p>
          <a:p>
            <a:pPr marL="114300" indent="0">
              <a:buNone/>
            </a:pPr>
            <a:r>
              <a:rPr lang="en-GB" dirty="0"/>
              <a:t>	</a:t>
            </a:r>
            <a:r>
              <a:rPr lang="en-GB" dirty="0" err="1"/>
              <a:t>scanf</a:t>
            </a:r>
            <a:r>
              <a:rPr lang="en-GB" dirty="0"/>
              <a:t>(“%d %d”, &amp;(</a:t>
            </a:r>
            <a:r>
              <a:rPr lang="en-GB" dirty="0" err="1"/>
              <a:t>pt.x</a:t>
            </a:r>
            <a:r>
              <a:rPr lang="en-GB" dirty="0"/>
              <a:t>), &amp;(</a:t>
            </a:r>
            <a:r>
              <a:rPr lang="en-GB" dirty="0" err="1"/>
              <a:t>pt.y</a:t>
            </a:r>
            <a:r>
              <a:rPr lang="en-GB" dirty="0"/>
              <a:t>));</a:t>
            </a:r>
          </a:p>
          <a:p>
            <a:pPr marL="114300" indent="0">
              <a:buNone/>
            </a:pPr>
            <a:r>
              <a:rPr lang="en-GB" dirty="0"/>
              <a:t>}</a:t>
            </a:r>
          </a:p>
        </p:txBody>
      </p:sp>
    </p:spTree>
    <p:extLst>
      <p:ext uri="{BB962C8B-B14F-4D97-AF65-F5344CB8AC3E}">
        <p14:creationId xmlns:p14="http://schemas.microsoft.com/office/powerpoint/2010/main" val="73766533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4219</TotalTime>
  <Words>2376</Words>
  <Application>Microsoft Office PowerPoint</Application>
  <PresentationFormat>On-screen Show (16:9)</PresentationFormat>
  <Paragraphs>318</Paragraphs>
  <Slides>29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Quicksand</vt:lpstr>
      <vt:lpstr>Simple Light</vt:lpstr>
      <vt:lpstr>Enumeration and Structures</vt:lpstr>
      <vt:lpstr>Enumerated Type</vt:lpstr>
      <vt:lpstr>Example</vt:lpstr>
      <vt:lpstr>Actually what happens!</vt:lpstr>
      <vt:lpstr>Structures</vt:lpstr>
      <vt:lpstr>What is a structure?</vt:lpstr>
      <vt:lpstr>Initializing structures</vt:lpstr>
      <vt:lpstr>Array of structures</vt:lpstr>
      <vt:lpstr>Reading value into structure</vt:lpstr>
      <vt:lpstr>Function with structures as parameters</vt:lpstr>
      <vt:lpstr>Functions returning structures</vt:lpstr>
      <vt:lpstr>Structures inside structures</vt:lpstr>
      <vt:lpstr>Passing structure address</vt:lpstr>
      <vt:lpstr>Things to remember</vt:lpstr>
      <vt:lpstr>Structure Pointers</vt:lpstr>
      <vt:lpstr>Self-referential structure</vt:lpstr>
      <vt:lpstr>Linked Lists</vt:lpstr>
      <vt:lpstr>Displaying a Linked List</vt:lpstr>
      <vt:lpstr>Create a new node and insert at front </vt:lpstr>
      <vt:lpstr>Delete a node from front </vt:lpstr>
      <vt:lpstr>Create a new node and insert at end</vt:lpstr>
      <vt:lpstr>Delete node at the end</vt:lpstr>
      <vt:lpstr>Union</vt:lpstr>
      <vt:lpstr>Why?</vt:lpstr>
      <vt:lpstr>Union vs Structure</vt:lpstr>
      <vt:lpstr>Syntax</vt:lpstr>
      <vt:lpstr>Example</vt:lpstr>
      <vt:lpstr>Union inside Structure</vt:lpstr>
      <vt:lpstr>Structure inside Union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Programming Concepts in C Lab</dc:title>
  <cp:lastModifiedBy>Nachiket</cp:lastModifiedBy>
  <cp:revision>173</cp:revision>
  <dcterms:modified xsi:type="dcterms:W3CDTF">2022-03-08T07:17:32Z</dcterms:modified>
</cp:coreProperties>
</file>