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4" r:id="rId3"/>
    <p:sldId id="265" r:id="rId4"/>
    <p:sldId id="266" r:id="rId5"/>
    <p:sldId id="267" r:id="rId6"/>
    <p:sldId id="268" r:id="rId7"/>
    <p:sldId id="269" r:id="rId8"/>
    <p:sldId id="270" r:id="rId9"/>
    <p:sldId id="274" r:id="rId10"/>
    <p:sldId id="271" r:id="rId11"/>
    <p:sldId id="272" r:id="rId12"/>
    <p:sldId id="273" r:id="rId13"/>
    <p:sldId id="275" r:id="rId14"/>
    <p:sldId id="276" r:id="rId15"/>
    <p:sldId id="27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5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6567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25290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Command Line and File Handling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6E70-8E64-486E-9DE7-AC150B556880}"/>
              </a:ext>
            </a:extLst>
          </p:cNvPr>
          <p:cNvSpPr>
            <a:spLocks noGrp="1"/>
          </p:cNvSpPr>
          <p:nvPr>
            <p:ph type="title"/>
          </p:nvPr>
        </p:nvSpPr>
        <p:spPr/>
        <p:txBody>
          <a:bodyPr>
            <a:normAutofit fontScale="90000"/>
          </a:bodyPr>
          <a:lstStyle/>
          <a:p>
            <a:r>
              <a:rPr lang="en-GB" dirty="0" err="1"/>
              <a:t>fclose</a:t>
            </a:r>
            <a:r>
              <a:rPr lang="en-GB" dirty="0"/>
              <a:t> function</a:t>
            </a:r>
          </a:p>
        </p:txBody>
      </p:sp>
      <p:sp>
        <p:nvSpPr>
          <p:cNvPr id="3" name="Text Placeholder 2">
            <a:extLst>
              <a:ext uri="{FF2B5EF4-FFF2-40B4-BE49-F238E27FC236}">
                <a16:creationId xmlns:a16="http://schemas.microsoft.com/office/drawing/2014/main" id="{C92AB043-0C6E-44E9-9948-03A5E43F0947}"/>
              </a:ext>
            </a:extLst>
          </p:cNvPr>
          <p:cNvSpPr>
            <a:spLocks noGrp="1"/>
          </p:cNvSpPr>
          <p:nvPr>
            <p:ph type="body" idx="1"/>
          </p:nvPr>
        </p:nvSpPr>
        <p:spPr/>
        <p:txBody>
          <a:bodyPr/>
          <a:lstStyle/>
          <a:p>
            <a:pPr marL="114300" indent="0">
              <a:buNone/>
            </a:pPr>
            <a:r>
              <a:rPr lang="en-GB" dirty="0"/>
              <a:t>int </a:t>
            </a:r>
            <a:r>
              <a:rPr lang="en-GB" dirty="0" err="1"/>
              <a:t>fclose</a:t>
            </a:r>
            <a:r>
              <a:rPr lang="en-GB" dirty="0"/>
              <a:t>(FILE * </a:t>
            </a:r>
            <a:r>
              <a:rPr lang="en-GB" dirty="0" err="1"/>
              <a:t>fp</a:t>
            </a:r>
            <a:r>
              <a:rPr lang="en-GB" dirty="0"/>
              <a:t>)</a:t>
            </a:r>
          </a:p>
          <a:p>
            <a:r>
              <a:rPr lang="en-GB" dirty="0"/>
              <a:t>An open file must be closed after last use.</a:t>
            </a:r>
          </a:p>
        </p:txBody>
      </p:sp>
    </p:spTree>
    <p:extLst>
      <p:ext uri="{BB962C8B-B14F-4D97-AF65-F5344CB8AC3E}">
        <p14:creationId xmlns:p14="http://schemas.microsoft.com/office/powerpoint/2010/main" val="210974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A42B7-D0B4-4C38-9590-F3B65B1C106B}"/>
              </a:ext>
            </a:extLst>
          </p:cNvPr>
          <p:cNvSpPr>
            <a:spLocks noGrp="1"/>
          </p:cNvSpPr>
          <p:nvPr>
            <p:ph type="title"/>
          </p:nvPr>
        </p:nvSpPr>
        <p:spPr/>
        <p:txBody>
          <a:bodyPr>
            <a:normAutofit fontScale="90000"/>
          </a:bodyPr>
          <a:lstStyle/>
          <a:p>
            <a:r>
              <a:rPr lang="en-GB" dirty="0"/>
              <a:t>Program to display the content of a file</a:t>
            </a:r>
          </a:p>
        </p:txBody>
      </p:sp>
      <p:sp>
        <p:nvSpPr>
          <p:cNvPr id="3" name="Text Placeholder 2">
            <a:extLst>
              <a:ext uri="{FF2B5EF4-FFF2-40B4-BE49-F238E27FC236}">
                <a16:creationId xmlns:a16="http://schemas.microsoft.com/office/drawing/2014/main" id="{C5743DBA-8AE7-4970-A8E6-D3BA06F284B2}"/>
              </a:ext>
            </a:extLst>
          </p:cNvPr>
          <p:cNvSpPr>
            <a:spLocks noGrp="1"/>
          </p:cNvSpPr>
          <p:nvPr>
            <p:ph type="body" idx="1"/>
          </p:nvPr>
        </p:nvSpPr>
        <p:spPr/>
        <p:txBody>
          <a:bodyPr>
            <a:normAutofit lnSpcReduction="10000"/>
          </a:bodyPr>
          <a:lstStyle/>
          <a:p>
            <a:pPr marL="114300" indent="0">
              <a:buNone/>
            </a:pPr>
            <a:r>
              <a:rPr lang="en-GB" dirty="0"/>
              <a:t>void main() {</a:t>
            </a:r>
          </a:p>
          <a:p>
            <a:pPr marL="114300" indent="0">
              <a:buNone/>
            </a:pPr>
            <a:r>
              <a:rPr lang="en-GB" dirty="0"/>
              <a:t>	FILE *</a:t>
            </a:r>
            <a:r>
              <a:rPr lang="en-GB" dirty="0" err="1"/>
              <a:t>fp</a:t>
            </a:r>
            <a:r>
              <a:rPr lang="en-GB" dirty="0"/>
              <a:t>; char filename[128];</a:t>
            </a:r>
          </a:p>
          <a:p>
            <a:pPr marL="114300" indent="0">
              <a:buNone/>
            </a:pPr>
            <a:r>
              <a:rPr lang="en-GB" dirty="0"/>
              <a:t>	</a:t>
            </a:r>
            <a:r>
              <a:rPr lang="en-GB" dirty="0" err="1"/>
              <a:t>scanf</a:t>
            </a:r>
            <a:r>
              <a:rPr lang="en-GB" dirty="0"/>
              <a:t>(“%s”, filename);</a:t>
            </a:r>
          </a:p>
          <a:p>
            <a:pPr marL="114300" indent="0">
              <a:buNone/>
            </a:pPr>
            <a:r>
              <a:rPr lang="en-GB" dirty="0"/>
              <a:t>	</a:t>
            </a:r>
            <a:r>
              <a:rPr lang="en-GB" dirty="0" err="1"/>
              <a:t>fp</a:t>
            </a:r>
            <a:r>
              <a:rPr lang="en-GB" dirty="0"/>
              <a:t> = </a:t>
            </a:r>
            <a:r>
              <a:rPr lang="en-GB" dirty="0" err="1"/>
              <a:t>fopen</a:t>
            </a:r>
            <a:r>
              <a:rPr lang="en-GB" dirty="0"/>
              <a:t>( filename, “r”);</a:t>
            </a:r>
          </a:p>
          <a:p>
            <a:pPr marL="114300" indent="0">
              <a:buNone/>
            </a:pPr>
            <a:r>
              <a:rPr lang="en-GB" dirty="0"/>
              <a:t>	if(</a:t>
            </a:r>
            <a:r>
              <a:rPr lang="en-GB" dirty="0" err="1"/>
              <a:t>fp</a:t>
            </a:r>
            <a:r>
              <a:rPr lang="en-GB" dirty="0"/>
              <a:t> == NULL) {</a:t>
            </a:r>
          </a:p>
          <a:p>
            <a:pPr marL="114300" indent="0">
              <a:buNone/>
            </a:pPr>
            <a:r>
              <a:rPr lang="en-GB" dirty="0"/>
              <a:t>		</a:t>
            </a:r>
            <a:r>
              <a:rPr lang="en-GB" dirty="0" err="1"/>
              <a:t>fprintf</a:t>
            </a:r>
            <a:r>
              <a:rPr lang="en-GB" dirty="0"/>
              <a:t>(stderr, “Opening file %s failed\n”, filename);</a:t>
            </a:r>
          </a:p>
          <a:p>
            <a:pPr marL="114300" indent="0">
              <a:buNone/>
            </a:pPr>
            <a:r>
              <a:rPr lang="en-GB" dirty="0"/>
              <a:t>		exit(1);</a:t>
            </a:r>
          </a:p>
          <a:p>
            <a:pPr marL="114300" indent="0">
              <a:buNone/>
            </a:pPr>
            <a:r>
              <a:rPr lang="en-GB" dirty="0"/>
              <a:t>	}</a:t>
            </a:r>
          </a:p>
          <a:p>
            <a:pPr marL="114300" indent="0">
              <a:buNone/>
            </a:pPr>
            <a:r>
              <a:rPr lang="en-GB" dirty="0"/>
              <a:t>	</a:t>
            </a:r>
            <a:r>
              <a:rPr lang="en-GB" dirty="0" err="1"/>
              <a:t>copy_file</a:t>
            </a:r>
            <a:r>
              <a:rPr lang="en-GB" dirty="0"/>
              <a:t>(</a:t>
            </a:r>
            <a:r>
              <a:rPr lang="en-GB" dirty="0" err="1"/>
              <a:t>fp</a:t>
            </a:r>
            <a:r>
              <a:rPr lang="en-GB" dirty="0"/>
              <a:t>, </a:t>
            </a:r>
            <a:r>
              <a:rPr lang="en-GB" dirty="0" err="1"/>
              <a:t>stdout</a:t>
            </a:r>
            <a:r>
              <a:rPr lang="en-GB" dirty="0"/>
              <a:t>);</a:t>
            </a:r>
          </a:p>
          <a:p>
            <a:pPr marL="114300" indent="0">
              <a:buNone/>
            </a:pPr>
            <a:r>
              <a:rPr lang="en-GB" dirty="0"/>
              <a:t>	</a:t>
            </a:r>
            <a:r>
              <a:rPr lang="en-GB" dirty="0" err="1"/>
              <a:t>fclose</a:t>
            </a:r>
            <a:r>
              <a:rPr lang="en-GB" dirty="0"/>
              <a:t>(</a:t>
            </a:r>
            <a:r>
              <a:rPr lang="en-GB" dirty="0" err="1"/>
              <a:t>fp</a:t>
            </a:r>
            <a:r>
              <a:rPr lang="en-GB" dirty="0"/>
              <a:t>);</a:t>
            </a:r>
          </a:p>
          <a:p>
            <a:pPr marL="114300" indent="0">
              <a:buNone/>
            </a:pPr>
            <a:r>
              <a:rPr lang="en-GB" dirty="0"/>
              <a:t>}</a:t>
            </a:r>
          </a:p>
        </p:txBody>
      </p:sp>
    </p:spTree>
    <p:extLst>
      <p:ext uri="{BB962C8B-B14F-4D97-AF65-F5344CB8AC3E}">
        <p14:creationId xmlns:p14="http://schemas.microsoft.com/office/powerpoint/2010/main" val="4060927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BC2F-AC49-4941-AD7C-F123624F3328}"/>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6B5DA7F5-2BA0-417C-88C5-2AB0ACB8BD36}"/>
              </a:ext>
            </a:extLst>
          </p:cNvPr>
          <p:cNvSpPr>
            <a:spLocks noGrp="1"/>
          </p:cNvSpPr>
          <p:nvPr>
            <p:ph type="body" idx="1"/>
          </p:nvPr>
        </p:nvSpPr>
        <p:spPr/>
        <p:txBody>
          <a:bodyPr/>
          <a:lstStyle/>
          <a:p>
            <a:pPr marL="114300" indent="0">
              <a:buNone/>
            </a:pPr>
            <a:r>
              <a:rPr lang="en-GB" dirty="0"/>
              <a:t>void </a:t>
            </a:r>
            <a:r>
              <a:rPr lang="en-GB" dirty="0" err="1"/>
              <a:t>copy_file</a:t>
            </a:r>
            <a:r>
              <a:rPr lang="en-GB" dirty="0"/>
              <a:t>(FILE * </a:t>
            </a:r>
            <a:r>
              <a:rPr lang="en-GB" dirty="0" err="1"/>
              <a:t>fromfp</a:t>
            </a:r>
            <a:r>
              <a:rPr lang="en-GB" dirty="0"/>
              <a:t>, FILE * </a:t>
            </a:r>
            <a:r>
              <a:rPr lang="en-GB" dirty="0" err="1"/>
              <a:t>tofp</a:t>
            </a:r>
            <a:r>
              <a:rPr lang="en-GB" dirty="0"/>
              <a:t>) {</a:t>
            </a:r>
          </a:p>
          <a:p>
            <a:pPr marL="114300" indent="0">
              <a:buNone/>
            </a:pPr>
            <a:r>
              <a:rPr lang="en-GB" dirty="0"/>
              <a:t>	char </a:t>
            </a:r>
            <a:r>
              <a:rPr lang="en-GB" dirty="0" err="1"/>
              <a:t>ch</a:t>
            </a:r>
            <a:r>
              <a:rPr lang="en-GB" dirty="0"/>
              <a:t>;</a:t>
            </a:r>
          </a:p>
          <a:p>
            <a:pPr marL="114300" indent="0">
              <a:buNone/>
            </a:pPr>
            <a:r>
              <a:rPr lang="en-GB" dirty="0"/>
              <a:t>	while(</a:t>
            </a:r>
            <a:r>
              <a:rPr lang="en-GB" dirty="0" err="1"/>
              <a:t>fscanf</a:t>
            </a:r>
            <a:r>
              <a:rPr lang="en-GB" dirty="0"/>
              <a:t>( </a:t>
            </a:r>
            <a:r>
              <a:rPr lang="en-GB" dirty="0" err="1"/>
              <a:t>fromfp</a:t>
            </a:r>
            <a:r>
              <a:rPr lang="en-GB" dirty="0"/>
              <a:t>, "%c" , &amp;</a:t>
            </a:r>
            <a:r>
              <a:rPr lang="en-GB" dirty="0" err="1"/>
              <a:t>ch</a:t>
            </a:r>
            <a:r>
              <a:rPr lang="en-GB" dirty="0"/>
              <a:t> ) == 1) {</a:t>
            </a:r>
          </a:p>
          <a:p>
            <a:pPr marL="114300" indent="0">
              <a:buNone/>
            </a:pPr>
            <a:r>
              <a:rPr lang="en-GB" dirty="0"/>
              <a:t>		</a:t>
            </a:r>
            <a:r>
              <a:rPr lang="en-GB" dirty="0" err="1"/>
              <a:t>fprintf</a:t>
            </a:r>
            <a:r>
              <a:rPr lang="en-GB" dirty="0"/>
              <a:t>( </a:t>
            </a:r>
            <a:r>
              <a:rPr lang="en-GB" dirty="0" err="1"/>
              <a:t>tofp</a:t>
            </a:r>
            <a:r>
              <a:rPr lang="en-GB" dirty="0"/>
              <a:t>, "%c", </a:t>
            </a:r>
            <a:r>
              <a:rPr lang="en-GB" dirty="0" err="1"/>
              <a:t>ch</a:t>
            </a:r>
            <a:r>
              <a:rPr lang="en-GB" dirty="0"/>
              <a:t>);</a:t>
            </a:r>
          </a:p>
          <a:p>
            <a:pPr marL="114300" indent="0">
              <a:buNone/>
            </a:pPr>
            <a:r>
              <a:rPr lang="en-GB" dirty="0"/>
              <a:t>	}</a:t>
            </a:r>
          </a:p>
          <a:p>
            <a:pPr marL="114300" indent="0">
              <a:buNone/>
            </a:pPr>
            <a:r>
              <a:rPr lang="en-GB" dirty="0"/>
              <a:t>}</a:t>
            </a:r>
          </a:p>
          <a:p>
            <a:pPr marL="114300" indent="0">
              <a:buNone/>
            </a:pPr>
            <a:endParaRPr lang="en-GB" dirty="0"/>
          </a:p>
          <a:p>
            <a:pPr marL="114300" indent="0">
              <a:buNone/>
            </a:pPr>
            <a:r>
              <a:rPr lang="en-GB" dirty="0" err="1"/>
              <a:t>fscanf</a:t>
            </a:r>
            <a:r>
              <a:rPr lang="en-GB" dirty="0"/>
              <a:t>/</a:t>
            </a:r>
            <a:r>
              <a:rPr lang="en-GB" dirty="0" err="1"/>
              <a:t>scanf</a:t>
            </a:r>
            <a:r>
              <a:rPr lang="en-GB" dirty="0"/>
              <a:t> returns the number of characters read.</a:t>
            </a:r>
          </a:p>
        </p:txBody>
      </p:sp>
    </p:spTree>
    <p:extLst>
      <p:ext uri="{BB962C8B-B14F-4D97-AF65-F5344CB8AC3E}">
        <p14:creationId xmlns:p14="http://schemas.microsoft.com/office/powerpoint/2010/main" val="1244250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906A-080E-4F0F-A6A6-238B1CBDB222}"/>
              </a:ext>
            </a:extLst>
          </p:cNvPr>
          <p:cNvSpPr>
            <a:spLocks noGrp="1"/>
          </p:cNvSpPr>
          <p:nvPr>
            <p:ph type="title"/>
          </p:nvPr>
        </p:nvSpPr>
        <p:spPr/>
        <p:txBody>
          <a:bodyPr>
            <a:normAutofit fontScale="90000"/>
          </a:bodyPr>
          <a:lstStyle/>
          <a:p>
            <a:r>
              <a:rPr lang="en-GB" dirty="0"/>
              <a:t>Program to copy content to another file</a:t>
            </a:r>
          </a:p>
        </p:txBody>
      </p:sp>
      <p:sp>
        <p:nvSpPr>
          <p:cNvPr id="3" name="Text Placeholder 2">
            <a:extLst>
              <a:ext uri="{FF2B5EF4-FFF2-40B4-BE49-F238E27FC236}">
                <a16:creationId xmlns:a16="http://schemas.microsoft.com/office/drawing/2014/main" id="{0BA69102-963C-446E-BEF3-63DCF78E742A}"/>
              </a:ext>
            </a:extLst>
          </p:cNvPr>
          <p:cNvSpPr>
            <a:spLocks noGrp="1"/>
          </p:cNvSpPr>
          <p:nvPr>
            <p:ph type="body" idx="1"/>
          </p:nvPr>
        </p:nvSpPr>
        <p:spPr>
          <a:xfrm>
            <a:off x="311700" y="1152474"/>
            <a:ext cx="8520600" cy="3991025"/>
          </a:xfrm>
        </p:spPr>
        <p:txBody>
          <a:bodyPr>
            <a:normAutofit fontScale="92500" lnSpcReduction="20000"/>
          </a:bodyPr>
          <a:lstStyle/>
          <a:p>
            <a:pPr marL="114300" indent="0">
              <a:buNone/>
            </a:pPr>
            <a:r>
              <a:rPr lang="en-GB" dirty="0"/>
              <a:t>void main() {</a:t>
            </a:r>
          </a:p>
          <a:p>
            <a:pPr marL="114300" indent="0">
              <a:buNone/>
            </a:pPr>
            <a:r>
              <a:rPr lang="en-GB" dirty="0"/>
              <a:t>	FILE *</a:t>
            </a:r>
            <a:r>
              <a:rPr lang="en-GB" dirty="0" err="1"/>
              <a:t>fp</a:t>
            </a:r>
            <a:r>
              <a:rPr lang="en-GB" dirty="0"/>
              <a:t>; char filename1[128], filename2[128];</a:t>
            </a:r>
          </a:p>
          <a:p>
            <a:pPr marL="114300" indent="0">
              <a:buNone/>
            </a:pPr>
            <a:r>
              <a:rPr lang="en-GB" dirty="0"/>
              <a:t>	</a:t>
            </a:r>
            <a:r>
              <a:rPr lang="en-GB" dirty="0" err="1"/>
              <a:t>scanf</a:t>
            </a:r>
            <a:r>
              <a:rPr lang="en-GB" dirty="0"/>
              <a:t>(“%s”, filename1);</a:t>
            </a:r>
          </a:p>
          <a:p>
            <a:pPr marL="114300" indent="0">
              <a:buNone/>
            </a:pPr>
            <a:r>
              <a:rPr lang="en-GB" dirty="0"/>
              <a:t>	</a:t>
            </a:r>
            <a:r>
              <a:rPr lang="en-GB" dirty="0" err="1"/>
              <a:t>scanf</a:t>
            </a:r>
            <a:r>
              <a:rPr lang="en-GB" dirty="0"/>
              <a:t>(“%s”, filename2);</a:t>
            </a:r>
          </a:p>
          <a:p>
            <a:pPr marL="114300" indent="0">
              <a:buNone/>
            </a:pPr>
            <a:r>
              <a:rPr lang="en-GB" dirty="0"/>
              <a:t>	</a:t>
            </a:r>
            <a:r>
              <a:rPr lang="en-GB" dirty="0" err="1"/>
              <a:t>fp</a:t>
            </a:r>
            <a:r>
              <a:rPr lang="en-GB" dirty="0"/>
              <a:t> = </a:t>
            </a:r>
            <a:r>
              <a:rPr lang="en-GB" dirty="0" err="1"/>
              <a:t>fopen</a:t>
            </a:r>
            <a:r>
              <a:rPr lang="en-GB" dirty="0"/>
              <a:t>( filename1, “r”);</a:t>
            </a:r>
          </a:p>
          <a:p>
            <a:pPr marL="114300" indent="0">
              <a:buNone/>
            </a:pPr>
            <a:r>
              <a:rPr lang="en-GB" dirty="0"/>
              <a:t>	fp1 = </a:t>
            </a:r>
            <a:r>
              <a:rPr lang="en-GB" dirty="0" err="1"/>
              <a:t>fopen</a:t>
            </a:r>
            <a:r>
              <a:rPr lang="en-GB" dirty="0"/>
              <a:t>( filename2, “w”);</a:t>
            </a:r>
          </a:p>
          <a:p>
            <a:pPr marL="114300" indent="0">
              <a:buNone/>
            </a:pPr>
            <a:r>
              <a:rPr lang="en-GB" dirty="0"/>
              <a:t>	if(fp1 == NULL || fp2 == NULL) {</a:t>
            </a:r>
          </a:p>
          <a:p>
            <a:pPr marL="114300" indent="0">
              <a:buNone/>
            </a:pPr>
            <a:r>
              <a:rPr lang="en-GB" dirty="0"/>
              <a:t>		</a:t>
            </a:r>
            <a:r>
              <a:rPr lang="en-GB" dirty="0" err="1"/>
              <a:t>fprintf</a:t>
            </a:r>
            <a:r>
              <a:rPr lang="en-GB" dirty="0"/>
              <a:t>(stderr, “Opening file %s failed\n”, filename);</a:t>
            </a:r>
          </a:p>
          <a:p>
            <a:pPr marL="114300" indent="0">
              <a:buNone/>
            </a:pPr>
            <a:r>
              <a:rPr lang="en-GB" dirty="0"/>
              <a:t>		exit(1);</a:t>
            </a:r>
          </a:p>
          <a:p>
            <a:pPr marL="114300" indent="0">
              <a:buNone/>
            </a:pPr>
            <a:r>
              <a:rPr lang="en-GB" dirty="0"/>
              <a:t>	}</a:t>
            </a:r>
          </a:p>
          <a:p>
            <a:pPr marL="114300" indent="0">
              <a:buNone/>
            </a:pPr>
            <a:r>
              <a:rPr lang="en-GB" dirty="0"/>
              <a:t>	</a:t>
            </a:r>
            <a:r>
              <a:rPr lang="en-GB" dirty="0" err="1"/>
              <a:t>copy_file</a:t>
            </a:r>
            <a:r>
              <a:rPr lang="en-GB" dirty="0"/>
              <a:t>(fp1, fp2);</a:t>
            </a:r>
          </a:p>
          <a:p>
            <a:pPr marL="114300" indent="0">
              <a:buNone/>
            </a:pPr>
            <a:r>
              <a:rPr lang="en-GB" dirty="0"/>
              <a:t>	</a:t>
            </a:r>
            <a:r>
              <a:rPr lang="en-GB" dirty="0" err="1"/>
              <a:t>fclose</a:t>
            </a:r>
            <a:r>
              <a:rPr lang="en-GB" dirty="0"/>
              <a:t>(fp1);</a:t>
            </a:r>
          </a:p>
          <a:p>
            <a:pPr marL="114300" indent="0">
              <a:buNone/>
            </a:pPr>
            <a:r>
              <a:rPr lang="en-GB" dirty="0"/>
              <a:t>	</a:t>
            </a:r>
            <a:r>
              <a:rPr lang="en-GB" dirty="0" err="1"/>
              <a:t>fclose</a:t>
            </a:r>
            <a:r>
              <a:rPr lang="en-GB" dirty="0"/>
              <a:t>(fp2);</a:t>
            </a:r>
          </a:p>
          <a:p>
            <a:pPr marL="114300" indent="0">
              <a:buNone/>
            </a:pPr>
            <a:r>
              <a:rPr lang="en-GB" dirty="0"/>
              <a:t>}</a:t>
            </a:r>
          </a:p>
          <a:p>
            <a:pPr marL="114300" indent="0">
              <a:buNone/>
            </a:pPr>
            <a:endParaRPr lang="en-GB" dirty="0"/>
          </a:p>
        </p:txBody>
      </p:sp>
    </p:spTree>
    <p:extLst>
      <p:ext uri="{BB962C8B-B14F-4D97-AF65-F5344CB8AC3E}">
        <p14:creationId xmlns:p14="http://schemas.microsoft.com/office/powerpoint/2010/main" val="230568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8E33C-B865-45A2-AD00-9A3DCD45FDD2}"/>
              </a:ext>
            </a:extLst>
          </p:cNvPr>
          <p:cNvSpPr>
            <a:spLocks noGrp="1"/>
          </p:cNvSpPr>
          <p:nvPr>
            <p:ph type="title"/>
          </p:nvPr>
        </p:nvSpPr>
        <p:spPr/>
        <p:txBody>
          <a:bodyPr>
            <a:normAutofit fontScale="90000"/>
          </a:bodyPr>
          <a:lstStyle/>
          <a:p>
            <a:r>
              <a:rPr lang="en-GB" dirty="0"/>
              <a:t>Assignment</a:t>
            </a:r>
          </a:p>
        </p:txBody>
      </p:sp>
      <p:sp>
        <p:nvSpPr>
          <p:cNvPr id="3" name="Text Placeholder 2">
            <a:extLst>
              <a:ext uri="{FF2B5EF4-FFF2-40B4-BE49-F238E27FC236}">
                <a16:creationId xmlns:a16="http://schemas.microsoft.com/office/drawing/2014/main" id="{C8B005FE-896F-4E9E-BB3C-4788C7C26551}"/>
              </a:ext>
            </a:extLst>
          </p:cNvPr>
          <p:cNvSpPr>
            <a:spLocks noGrp="1"/>
          </p:cNvSpPr>
          <p:nvPr>
            <p:ph type="body" idx="1"/>
          </p:nvPr>
        </p:nvSpPr>
        <p:spPr/>
        <p:txBody>
          <a:bodyPr/>
          <a:lstStyle/>
          <a:p>
            <a:r>
              <a:rPr lang="en-GB" dirty="0"/>
              <a:t>Describe the functions </a:t>
            </a:r>
            <a:r>
              <a:rPr lang="en-GB" dirty="0" err="1"/>
              <a:t>fseek</a:t>
            </a:r>
            <a:r>
              <a:rPr lang="en-GB" dirty="0"/>
              <a:t> and </a:t>
            </a:r>
            <a:r>
              <a:rPr lang="en-GB" dirty="0" err="1"/>
              <a:t>ftell</a:t>
            </a:r>
            <a:r>
              <a:rPr lang="en-GB" dirty="0"/>
              <a:t>. Write a program using both the functions.</a:t>
            </a:r>
          </a:p>
        </p:txBody>
      </p:sp>
    </p:spTree>
    <p:extLst>
      <p:ext uri="{BB962C8B-B14F-4D97-AF65-F5344CB8AC3E}">
        <p14:creationId xmlns:p14="http://schemas.microsoft.com/office/powerpoint/2010/main" val="193754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C7F5-3BBD-4A72-923C-194C7326D2D0}"/>
              </a:ext>
            </a:extLst>
          </p:cNvPr>
          <p:cNvSpPr>
            <a:spLocks noGrp="1"/>
          </p:cNvSpPr>
          <p:nvPr>
            <p:ph type="title"/>
          </p:nvPr>
        </p:nvSpPr>
        <p:spPr/>
        <p:txBody>
          <a:bodyPr>
            <a:normAutofit fontScale="90000"/>
          </a:bodyPr>
          <a:lstStyle/>
          <a:p>
            <a:r>
              <a:rPr lang="en-GB" dirty="0" err="1"/>
              <a:t>ftell</a:t>
            </a:r>
            <a:r>
              <a:rPr lang="en-GB" dirty="0"/>
              <a:t>() and </a:t>
            </a:r>
            <a:r>
              <a:rPr lang="en-GB" dirty="0" err="1"/>
              <a:t>fseek</a:t>
            </a:r>
            <a:r>
              <a:rPr lang="en-GB" dirty="0"/>
              <a:t>()</a:t>
            </a:r>
          </a:p>
        </p:txBody>
      </p:sp>
      <p:sp>
        <p:nvSpPr>
          <p:cNvPr id="3" name="Text Placeholder 2">
            <a:extLst>
              <a:ext uri="{FF2B5EF4-FFF2-40B4-BE49-F238E27FC236}">
                <a16:creationId xmlns:a16="http://schemas.microsoft.com/office/drawing/2014/main" id="{29F1E830-C2F7-4349-8F4E-ED056305CA3A}"/>
              </a:ext>
            </a:extLst>
          </p:cNvPr>
          <p:cNvSpPr>
            <a:spLocks noGrp="1"/>
          </p:cNvSpPr>
          <p:nvPr>
            <p:ph type="body" idx="1"/>
          </p:nvPr>
        </p:nvSpPr>
        <p:spPr>
          <a:xfrm>
            <a:off x="311700" y="1152474"/>
            <a:ext cx="8520600" cy="3991025"/>
          </a:xfrm>
        </p:spPr>
        <p:txBody>
          <a:bodyPr>
            <a:normAutofit fontScale="92500" lnSpcReduction="20000"/>
          </a:bodyPr>
          <a:lstStyle/>
          <a:p>
            <a:pPr marL="114300" indent="0">
              <a:buNone/>
            </a:pPr>
            <a:r>
              <a:rPr lang="en-GB" b="0" i="0" dirty="0">
                <a:solidFill>
                  <a:srgbClr val="000000"/>
                </a:solidFill>
                <a:effectLst/>
                <a:latin typeface="linetocircularprobook"/>
              </a:rPr>
              <a:t>Function </a:t>
            </a:r>
            <a:r>
              <a:rPr lang="en-GB" b="0" i="0" dirty="0" err="1">
                <a:solidFill>
                  <a:srgbClr val="000000"/>
                </a:solidFill>
                <a:effectLst/>
                <a:latin typeface="linetocircularprobook"/>
              </a:rPr>
              <a:t>ftell</a:t>
            </a:r>
            <a:r>
              <a:rPr lang="en-GB" b="0" i="0" dirty="0">
                <a:solidFill>
                  <a:srgbClr val="000000"/>
                </a:solidFill>
                <a:effectLst/>
                <a:latin typeface="linetocircularprobook"/>
              </a:rPr>
              <a:t>() returns the current position of the file pointer in a stream. The return value is 0 or a positive integer indicating the byte offset from the beginning of an open file. A return value of -1 indicates an error. Prototype of this function is as shown below:</a:t>
            </a:r>
          </a:p>
          <a:p>
            <a:pPr marL="114300" indent="0">
              <a:buNone/>
            </a:pPr>
            <a:r>
              <a:rPr lang="en-GB" b="1" i="0" dirty="0">
                <a:solidFill>
                  <a:srgbClr val="000000"/>
                </a:solidFill>
                <a:effectLst/>
                <a:latin typeface="linetocircularprobook"/>
              </a:rPr>
              <a:t>long int </a:t>
            </a:r>
            <a:r>
              <a:rPr lang="en-GB" b="1" i="0" dirty="0" err="1">
                <a:solidFill>
                  <a:srgbClr val="000000"/>
                </a:solidFill>
                <a:effectLst/>
                <a:latin typeface="linetocircularprobook"/>
              </a:rPr>
              <a:t>ftell</a:t>
            </a:r>
            <a:r>
              <a:rPr lang="en-GB" b="1" i="0" dirty="0">
                <a:solidFill>
                  <a:srgbClr val="000000"/>
                </a:solidFill>
                <a:effectLst/>
                <a:latin typeface="linetocircularprobook"/>
              </a:rPr>
              <a:t>(FILE *</a:t>
            </a:r>
            <a:r>
              <a:rPr lang="en-GB" b="1" i="0" dirty="0" err="1">
                <a:solidFill>
                  <a:srgbClr val="000000"/>
                </a:solidFill>
                <a:effectLst/>
                <a:latin typeface="linetocircularprobook"/>
              </a:rPr>
              <a:t>fp</a:t>
            </a:r>
            <a:r>
              <a:rPr lang="en-GB" b="1" i="0" dirty="0">
                <a:solidFill>
                  <a:srgbClr val="000000"/>
                </a:solidFill>
                <a:effectLst/>
                <a:latin typeface="linetocircularprobook"/>
              </a:rPr>
              <a:t>);</a:t>
            </a:r>
            <a:endParaRPr lang="en-GB" b="0" i="0" dirty="0">
              <a:solidFill>
                <a:srgbClr val="000000"/>
              </a:solidFill>
              <a:effectLst/>
              <a:latin typeface="linetocircularprobook"/>
            </a:endParaRPr>
          </a:p>
          <a:p>
            <a:pPr marL="114300" indent="0">
              <a:buNone/>
            </a:pPr>
            <a:endParaRPr lang="en-GB" dirty="0">
              <a:solidFill>
                <a:srgbClr val="000000"/>
              </a:solidFill>
              <a:latin typeface="linetocircularprobook"/>
            </a:endParaRPr>
          </a:p>
          <a:p>
            <a:pPr marL="114300" indent="0">
              <a:buNone/>
            </a:pPr>
            <a:r>
              <a:rPr lang="en-GB" dirty="0">
                <a:solidFill>
                  <a:srgbClr val="000000"/>
                </a:solidFill>
                <a:latin typeface="linetocircularprobook"/>
              </a:rPr>
              <a:t>Function </a:t>
            </a:r>
            <a:r>
              <a:rPr lang="en-GB" dirty="0" err="1">
                <a:solidFill>
                  <a:srgbClr val="000000"/>
                </a:solidFill>
                <a:latin typeface="linetocircularprobook"/>
              </a:rPr>
              <a:t>fseek</a:t>
            </a:r>
            <a:r>
              <a:rPr lang="en-GB" dirty="0">
                <a:solidFill>
                  <a:srgbClr val="000000"/>
                </a:solidFill>
                <a:latin typeface="linetocircularprobook"/>
              </a:rPr>
              <a:t>()</a:t>
            </a:r>
            <a:r>
              <a:rPr lang="en-GB" b="0" i="0" dirty="0">
                <a:solidFill>
                  <a:srgbClr val="000000"/>
                </a:solidFill>
                <a:effectLst/>
                <a:latin typeface="linetocircularprobook"/>
              </a:rPr>
              <a:t> positions the next I/O operation on an open stream to a new position relative to the current position.</a:t>
            </a:r>
            <a:br>
              <a:rPr lang="en-GB" b="0" i="0" dirty="0">
                <a:solidFill>
                  <a:srgbClr val="000000"/>
                </a:solidFill>
                <a:effectLst/>
                <a:latin typeface="linetocircularprobook"/>
              </a:rPr>
            </a:br>
            <a:r>
              <a:rPr lang="en-GB" b="1" i="0" dirty="0">
                <a:solidFill>
                  <a:srgbClr val="000000"/>
                </a:solidFill>
                <a:effectLst/>
                <a:latin typeface="linetocircularprobook"/>
              </a:rPr>
              <a:t>int </a:t>
            </a:r>
            <a:r>
              <a:rPr lang="en-GB" b="1" i="0" dirty="0" err="1">
                <a:solidFill>
                  <a:srgbClr val="000000"/>
                </a:solidFill>
                <a:effectLst/>
                <a:latin typeface="linetocircularprobook"/>
              </a:rPr>
              <a:t>fseek</a:t>
            </a:r>
            <a:r>
              <a:rPr lang="en-GB" b="1" i="0" dirty="0">
                <a:solidFill>
                  <a:srgbClr val="000000"/>
                </a:solidFill>
                <a:effectLst/>
                <a:latin typeface="linetocircularprobook"/>
              </a:rPr>
              <a:t>(FILE *</a:t>
            </a:r>
            <a:r>
              <a:rPr lang="en-GB" b="1" i="0" dirty="0" err="1">
                <a:solidFill>
                  <a:srgbClr val="000000"/>
                </a:solidFill>
                <a:effectLst/>
                <a:latin typeface="linetocircularprobook"/>
              </a:rPr>
              <a:t>fp</a:t>
            </a:r>
            <a:r>
              <a:rPr lang="en-GB" b="1" i="0" dirty="0">
                <a:solidFill>
                  <a:srgbClr val="000000"/>
                </a:solidFill>
                <a:effectLst/>
                <a:latin typeface="linetocircularprobook"/>
              </a:rPr>
              <a:t>, long int offset, int origin);</a:t>
            </a:r>
            <a:endParaRPr lang="en-GB" b="0" i="0" dirty="0">
              <a:solidFill>
                <a:srgbClr val="000000"/>
              </a:solidFill>
              <a:effectLst/>
              <a:latin typeface="linetocircularprobook"/>
            </a:endParaRPr>
          </a:p>
          <a:p>
            <a:pPr marL="114300" indent="0">
              <a:buNone/>
            </a:pPr>
            <a:r>
              <a:rPr lang="en-GB" b="0" i="0" dirty="0">
                <a:solidFill>
                  <a:srgbClr val="000000"/>
                </a:solidFill>
                <a:effectLst/>
                <a:latin typeface="linetocircularprobook"/>
              </a:rPr>
              <a:t>Here </a:t>
            </a:r>
            <a:r>
              <a:rPr lang="en-GB" b="0" i="0" dirty="0" err="1">
                <a:solidFill>
                  <a:srgbClr val="000000"/>
                </a:solidFill>
                <a:effectLst/>
                <a:latin typeface="linetocircularprobook"/>
              </a:rPr>
              <a:t>fp</a:t>
            </a:r>
            <a:r>
              <a:rPr lang="en-GB" b="0" i="0" dirty="0">
                <a:solidFill>
                  <a:srgbClr val="000000"/>
                </a:solidFill>
                <a:effectLst/>
                <a:latin typeface="linetocircularprobook"/>
              </a:rPr>
              <a:t> is the file pointer of the stream on which I/O operations are carried on; offset is the number of bytes to skip over. The offset can be either positive or negative, denting forward or backward movement in the file. Origin is the position in the stream to which the offset is applied; this can be one of the following constants:</a:t>
            </a:r>
            <a:br>
              <a:rPr lang="en-GB" b="0" i="0" dirty="0">
                <a:solidFill>
                  <a:srgbClr val="000000"/>
                </a:solidFill>
                <a:effectLst/>
                <a:latin typeface="linetocircularprobook"/>
              </a:rPr>
            </a:br>
            <a:r>
              <a:rPr lang="en-GB" b="1" i="0" dirty="0">
                <a:solidFill>
                  <a:srgbClr val="000000"/>
                </a:solidFill>
                <a:effectLst/>
                <a:latin typeface="linetocircularprobook"/>
              </a:rPr>
              <a:t>SEEK_SET : </a:t>
            </a:r>
            <a:r>
              <a:rPr lang="en-GB" b="0" i="0" dirty="0">
                <a:solidFill>
                  <a:srgbClr val="000000"/>
                </a:solidFill>
                <a:effectLst/>
                <a:latin typeface="linetocircularprobook"/>
              </a:rPr>
              <a:t> offset is relative to beginning of the file</a:t>
            </a:r>
          </a:p>
          <a:p>
            <a:pPr marL="114300" indent="0">
              <a:buNone/>
            </a:pPr>
            <a:r>
              <a:rPr lang="en-GB" b="1" i="0" dirty="0">
                <a:solidFill>
                  <a:srgbClr val="000000"/>
                </a:solidFill>
                <a:effectLst/>
                <a:latin typeface="linetocircularprobook"/>
              </a:rPr>
              <a:t>SEEK_CUR : </a:t>
            </a:r>
            <a:r>
              <a:rPr lang="en-GB" b="0" i="0" dirty="0">
                <a:solidFill>
                  <a:srgbClr val="000000"/>
                </a:solidFill>
                <a:effectLst/>
                <a:latin typeface="linetocircularprobook"/>
              </a:rPr>
              <a:t> offset is relative to the current position in the file</a:t>
            </a:r>
          </a:p>
          <a:p>
            <a:pPr marL="114300" indent="0">
              <a:buNone/>
            </a:pPr>
            <a:r>
              <a:rPr lang="en-GB" b="1" i="0" dirty="0">
                <a:solidFill>
                  <a:srgbClr val="000000"/>
                </a:solidFill>
                <a:effectLst/>
                <a:latin typeface="linetocircularprobook"/>
              </a:rPr>
              <a:t>SEEK_END : </a:t>
            </a:r>
            <a:r>
              <a:rPr lang="en-GB" b="0" i="0" dirty="0">
                <a:solidFill>
                  <a:srgbClr val="000000"/>
                </a:solidFill>
                <a:effectLst/>
                <a:latin typeface="linetocircularprobook"/>
              </a:rPr>
              <a:t> offset is relative to end of the file</a:t>
            </a:r>
          </a:p>
          <a:p>
            <a:endParaRPr lang="en-GB" dirty="0"/>
          </a:p>
        </p:txBody>
      </p:sp>
    </p:spTree>
    <p:extLst>
      <p:ext uri="{BB962C8B-B14F-4D97-AF65-F5344CB8AC3E}">
        <p14:creationId xmlns:p14="http://schemas.microsoft.com/office/powerpoint/2010/main" val="123543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ECACA-B347-4816-AECD-3E85B0B63EE2}"/>
              </a:ext>
            </a:extLst>
          </p:cNvPr>
          <p:cNvSpPr>
            <a:spLocks noGrp="1"/>
          </p:cNvSpPr>
          <p:nvPr>
            <p:ph type="title"/>
          </p:nvPr>
        </p:nvSpPr>
        <p:spPr/>
        <p:txBody>
          <a:bodyPr>
            <a:normAutofit fontScale="90000"/>
          </a:bodyPr>
          <a:lstStyle/>
          <a:p>
            <a:r>
              <a:rPr lang="en-GB" dirty="0"/>
              <a:t>Command line argument</a:t>
            </a:r>
          </a:p>
        </p:txBody>
      </p:sp>
      <p:sp>
        <p:nvSpPr>
          <p:cNvPr id="3" name="Text Placeholder 2">
            <a:extLst>
              <a:ext uri="{FF2B5EF4-FFF2-40B4-BE49-F238E27FC236}">
                <a16:creationId xmlns:a16="http://schemas.microsoft.com/office/drawing/2014/main" id="{8E97E90F-36ED-4143-BC6D-B1D4B557305E}"/>
              </a:ext>
            </a:extLst>
          </p:cNvPr>
          <p:cNvSpPr>
            <a:spLocks noGrp="1"/>
          </p:cNvSpPr>
          <p:nvPr>
            <p:ph type="body" idx="1"/>
          </p:nvPr>
        </p:nvSpPr>
        <p:spPr/>
        <p:txBody>
          <a:bodyPr>
            <a:normAutofit/>
          </a:bodyPr>
          <a:lstStyle/>
          <a:p>
            <a:r>
              <a:rPr lang="en-GB" dirty="0"/>
              <a:t>Look at the following examples:</a:t>
            </a:r>
          </a:p>
          <a:p>
            <a:pPr marL="114300" indent="0">
              <a:buNone/>
            </a:pPr>
            <a:r>
              <a:rPr lang="en-GB" dirty="0" err="1"/>
              <a:t>gcc</a:t>
            </a:r>
            <a:r>
              <a:rPr lang="en-GB" dirty="0"/>
              <a:t> </a:t>
            </a:r>
            <a:r>
              <a:rPr lang="en-GB" dirty="0" err="1"/>
              <a:t>first.c</a:t>
            </a:r>
            <a:r>
              <a:rPr lang="en-GB" dirty="0"/>
              <a:t> –o output	//command to compile the program </a:t>
            </a:r>
            <a:r>
              <a:rPr lang="en-GB" dirty="0" err="1"/>
              <a:t>first.c</a:t>
            </a:r>
            <a:endParaRPr lang="en-GB" dirty="0"/>
          </a:p>
          <a:p>
            <a:pPr marL="114300" indent="0">
              <a:buNone/>
            </a:pPr>
            <a:r>
              <a:rPr lang="en-GB" dirty="0"/>
              <a:t>cd C:\MinGW\bin	//command to change directory to bin</a:t>
            </a:r>
          </a:p>
          <a:p>
            <a:pPr marL="114300" indent="0">
              <a:buNone/>
            </a:pPr>
            <a:endParaRPr lang="en-GB" dirty="0"/>
          </a:p>
          <a:p>
            <a:r>
              <a:rPr lang="en-GB" dirty="0"/>
              <a:t>The values after the command are command line arguments like “</a:t>
            </a:r>
            <a:r>
              <a:rPr lang="en-GB" dirty="0" err="1"/>
              <a:t>first.c</a:t>
            </a:r>
            <a:r>
              <a:rPr lang="en-GB" dirty="0"/>
              <a:t>”, “-o”, and “output” for first, while “C:\MinGW\bin” for second.</a:t>
            </a:r>
          </a:p>
          <a:p>
            <a:r>
              <a:rPr lang="en-GB" dirty="0"/>
              <a:t>You can think of command line argument as a way to provide input to a program (similar to </a:t>
            </a:r>
            <a:r>
              <a:rPr lang="en-GB" dirty="0" err="1"/>
              <a:t>scanf</a:t>
            </a:r>
            <a:r>
              <a:rPr lang="en-GB" dirty="0"/>
              <a:t>).</a:t>
            </a:r>
          </a:p>
        </p:txBody>
      </p:sp>
    </p:spTree>
    <p:extLst>
      <p:ext uri="{BB962C8B-B14F-4D97-AF65-F5344CB8AC3E}">
        <p14:creationId xmlns:p14="http://schemas.microsoft.com/office/powerpoint/2010/main" val="185855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4687-5E52-47DE-A248-614796A2F19C}"/>
              </a:ext>
            </a:extLst>
          </p:cNvPr>
          <p:cNvSpPr>
            <a:spLocks noGrp="1"/>
          </p:cNvSpPr>
          <p:nvPr>
            <p:ph type="title"/>
          </p:nvPr>
        </p:nvSpPr>
        <p:spPr/>
        <p:txBody>
          <a:bodyPr>
            <a:normAutofit fontScale="90000"/>
          </a:bodyPr>
          <a:lstStyle/>
          <a:p>
            <a:r>
              <a:rPr lang="en-GB" dirty="0"/>
              <a:t>Contd.</a:t>
            </a:r>
          </a:p>
        </p:txBody>
      </p:sp>
      <p:sp>
        <p:nvSpPr>
          <p:cNvPr id="3" name="Text Placeholder 2">
            <a:extLst>
              <a:ext uri="{FF2B5EF4-FFF2-40B4-BE49-F238E27FC236}">
                <a16:creationId xmlns:a16="http://schemas.microsoft.com/office/drawing/2014/main" id="{4ADA417B-B802-403A-B9DF-2AB132D2E341}"/>
              </a:ext>
            </a:extLst>
          </p:cNvPr>
          <p:cNvSpPr>
            <a:spLocks noGrp="1"/>
          </p:cNvSpPr>
          <p:nvPr>
            <p:ph type="body" idx="1"/>
          </p:nvPr>
        </p:nvSpPr>
        <p:spPr/>
        <p:txBody>
          <a:bodyPr/>
          <a:lstStyle/>
          <a:p>
            <a:pPr marL="114300" indent="0">
              <a:buNone/>
            </a:pPr>
            <a:r>
              <a:rPr lang="en-GB" dirty="0"/>
              <a:t>void main(int </a:t>
            </a:r>
            <a:r>
              <a:rPr lang="en-GB" dirty="0" err="1"/>
              <a:t>argc</a:t>
            </a:r>
            <a:r>
              <a:rPr lang="en-GB" dirty="0"/>
              <a:t>, char *</a:t>
            </a:r>
            <a:r>
              <a:rPr lang="en-GB" dirty="0" err="1"/>
              <a:t>argv</a:t>
            </a:r>
            <a:r>
              <a:rPr lang="en-GB" dirty="0"/>
              <a:t>[]) 	//It is same as **</a:t>
            </a:r>
            <a:r>
              <a:rPr lang="en-GB" dirty="0" err="1"/>
              <a:t>argv</a:t>
            </a:r>
            <a:endParaRPr lang="en-GB" dirty="0"/>
          </a:p>
          <a:p>
            <a:r>
              <a:rPr lang="en-GB" dirty="0" err="1"/>
              <a:t>argc</a:t>
            </a:r>
            <a:r>
              <a:rPr lang="en-GB" dirty="0"/>
              <a:t>: an integer that tells the number of arguments passed on the command line.</a:t>
            </a:r>
          </a:p>
          <a:p>
            <a:r>
              <a:rPr lang="en-GB" dirty="0" err="1"/>
              <a:t>argv</a:t>
            </a:r>
            <a:r>
              <a:rPr lang="en-GB" dirty="0"/>
              <a:t>: an array of strings, </a:t>
            </a:r>
            <a:r>
              <a:rPr lang="en-GB" dirty="0" err="1"/>
              <a:t>argv</a:t>
            </a:r>
            <a:r>
              <a:rPr lang="en-GB" dirty="0"/>
              <a:t>[</a:t>
            </a:r>
            <a:r>
              <a:rPr lang="en-GB" dirty="0" err="1"/>
              <a:t>i</a:t>
            </a:r>
            <a:r>
              <a:rPr lang="en-GB" dirty="0"/>
              <a:t>] is the </a:t>
            </a:r>
            <a:r>
              <a:rPr lang="en-GB" dirty="0" err="1"/>
              <a:t>ith</a:t>
            </a:r>
            <a:r>
              <a:rPr lang="en-GB" dirty="0"/>
              <a:t> argument as string.</a:t>
            </a:r>
          </a:p>
          <a:p>
            <a:pPr marL="114300" indent="0">
              <a:buNone/>
            </a:pPr>
            <a:endParaRPr lang="en-GB" dirty="0"/>
          </a:p>
          <a:p>
            <a:pPr marL="114300" indent="0">
              <a:buNone/>
            </a:pPr>
            <a:r>
              <a:rPr lang="en-GB" dirty="0"/>
              <a:t>output 11 + 2</a:t>
            </a:r>
          </a:p>
          <a:p>
            <a:pPr marL="114300" indent="0">
              <a:buNone/>
            </a:pPr>
            <a:endParaRPr lang="en-GB" dirty="0"/>
          </a:p>
        </p:txBody>
      </p:sp>
      <p:sp>
        <p:nvSpPr>
          <p:cNvPr id="4" name="Rectangle 3">
            <a:extLst>
              <a:ext uri="{FF2B5EF4-FFF2-40B4-BE49-F238E27FC236}">
                <a16:creationId xmlns:a16="http://schemas.microsoft.com/office/drawing/2014/main" id="{D36BE0B9-40B5-4F95-8FAB-732EFB33B1F1}"/>
              </a:ext>
            </a:extLst>
          </p:cNvPr>
          <p:cNvSpPr/>
          <p:nvPr/>
        </p:nvSpPr>
        <p:spPr>
          <a:xfrm>
            <a:off x="703385" y="3393831"/>
            <a:ext cx="914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argv</a:t>
            </a:r>
            <a:r>
              <a:rPr lang="en-GB" dirty="0"/>
              <a:t>[0]</a:t>
            </a:r>
          </a:p>
        </p:txBody>
      </p:sp>
      <p:sp>
        <p:nvSpPr>
          <p:cNvPr id="5" name="Rectangle 4">
            <a:extLst>
              <a:ext uri="{FF2B5EF4-FFF2-40B4-BE49-F238E27FC236}">
                <a16:creationId xmlns:a16="http://schemas.microsoft.com/office/drawing/2014/main" id="{593FD7C0-3F79-4AAF-BA32-93F2C4EFBCAD}"/>
              </a:ext>
            </a:extLst>
          </p:cNvPr>
          <p:cNvSpPr/>
          <p:nvPr/>
        </p:nvSpPr>
        <p:spPr>
          <a:xfrm>
            <a:off x="703385" y="3736731"/>
            <a:ext cx="914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argv</a:t>
            </a:r>
            <a:r>
              <a:rPr lang="en-GB" dirty="0"/>
              <a:t>[1]</a:t>
            </a:r>
          </a:p>
        </p:txBody>
      </p:sp>
      <p:sp>
        <p:nvSpPr>
          <p:cNvPr id="6" name="Rectangle 5">
            <a:extLst>
              <a:ext uri="{FF2B5EF4-FFF2-40B4-BE49-F238E27FC236}">
                <a16:creationId xmlns:a16="http://schemas.microsoft.com/office/drawing/2014/main" id="{BCB30CFF-981C-4BA4-8394-1EE7CB399A21}"/>
              </a:ext>
            </a:extLst>
          </p:cNvPr>
          <p:cNvSpPr/>
          <p:nvPr/>
        </p:nvSpPr>
        <p:spPr>
          <a:xfrm>
            <a:off x="703385" y="4079631"/>
            <a:ext cx="914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argv</a:t>
            </a:r>
            <a:r>
              <a:rPr lang="en-GB" dirty="0"/>
              <a:t>[2]</a:t>
            </a:r>
          </a:p>
        </p:txBody>
      </p:sp>
      <p:sp>
        <p:nvSpPr>
          <p:cNvPr id="7" name="Rectangle 6">
            <a:extLst>
              <a:ext uri="{FF2B5EF4-FFF2-40B4-BE49-F238E27FC236}">
                <a16:creationId xmlns:a16="http://schemas.microsoft.com/office/drawing/2014/main" id="{D3A35377-C730-4C7F-904B-1A1772EB4311}"/>
              </a:ext>
            </a:extLst>
          </p:cNvPr>
          <p:cNvSpPr/>
          <p:nvPr/>
        </p:nvSpPr>
        <p:spPr>
          <a:xfrm>
            <a:off x="703385" y="4397425"/>
            <a:ext cx="9144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err="1"/>
              <a:t>argv</a:t>
            </a:r>
            <a:r>
              <a:rPr lang="en-GB" dirty="0"/>
              <a:t>[3]</a:t>
            </a:r>
          </a:p>
        </p:txBody>
      </p:sp>
      <p:sp>
        <p:nvSpPr>
          <p:cNvPr id="8" name="TextBox 7">
            <a:extLst>
              <a:ext uri="{FF2B5EF4-FFF2-40B4-BE49-F238E27FC236}">
                <a16:creationId xmlns:a16="http://schemas.microsoft.com/office/drawing/2014/main" id="{158A94AF-7969-484E-B980-92D048AD3945}"/>
              </a:ext>
            </a:extLst>
          </p:cNvPr>
          <p:cNvSpPr txBox="1"/>
          <p:nvPr/>
        </p:nvSpPr>
        <p:spPr>
          <a:xfrm>
            <a:off x="1925515" y="3428954"/>
            <a:ext cx="681597" cy="307777"/>
          </a:xfrm>
          <a:prstGeom prst="rect">
            <a:avLst/>
          </a:prstGeom>
          <a:noFill/>
        </p:spPr>
        <p:txBody>
          <a:bodyPr wrap="none" rtlCol="0">
            <a:spAutoFit/>
          </a:bodyPr>
          <a:lstStyle/>
          <a:p>
            <a:r>
              <a:rPr lang="en-GB" dirty="0"/>
              <a:t>output</a:t>
            </a:r>
          </a:p>
        </p:txBody>
      </p:sp>
      <p:sp>
        <p:nvSpPr>
          <p:cNvPr id="9" name="TextBox 8">
            <a:extLst>
              <a:ext uri="{FF2B5EF4-FFF2-40B4-BE49-F238E27FC236}">
                <a16:creationId xmlns:a16="http://schemas.microsoft.com/office/drawing/2014/main" id="{4E2D025D-8D3C-4272-BDF5-B0218BAF6541}"/>
              </a:ext>
            </a:extLst>
          </p:cNvPr>
          <p:cNvSpPr txBox="1"/>
          <p:nvPr/>
        </p:nvSpPr>
        <p:spPr>
          <a:xfrm>
            <a:off x="2074594" y="3736731"/>
            <a:ext cx="383438" cy="307777"/>
          </a:xfrm>
          <a:prstGeom prst="rect">
            <a:avLst/>
          </a:prstGeom>
          <a:noFill/>
        </p:spPr>
        <p:txBody>
          <a:bodyPr wrap="none" rtlCol="0">
            <a:spAutoFit/>
          </a:bodyPr>
          <a:lstStyle/>
          <a:p>
            <a:r>
              <a:rPr lang="en-GB" dirty="0"/>
              <a:t>11</a:t>
            </a:r>
          </a:p>
        </p:txBody>
      </p:sp>
      <p:sp>
        <p:nvSpPr>
          <p:cNvPr id="10" name="TextBox 9">
            <a:extLst>
              <a:ext uri="{FF2B5EF4-FFF2-40B4-BE49-F238E27FC236}">
                <a16:creationId xmlns:a16="http://schemas.microsoft.com/office/drawing/2014/main" id="{8BC9B972-DD7F-4DC2-8BA9-DEC4B397BBAB}"/>
              </a:ext>
            </a:extLst>
          </p:cNvPr>
          <p:cNvSpPr txBox="1"/>
          <p:nvPr/>
        </p:nvSpPr>
        <p:spPr>
          <a:xfrm>
            <a:off x="2121882" y="4079631"/>
            <a:ext cx="288862" cy="307777"/>
          </a:xfrm>
          <a:prstGeom prst="rect">
            <a:avLst/>
          </a:prstGeom>
          <a:noFill/>
        </p:spPr>
        <p:txBody>
          <a:bodyPr wrap="none" rtlCol="0">
            <a:spAutoFit/>
          </a:bodyPr>
          <a:lstStyle/>
          <a:p>
            <a:r>
              <a:rPr lang="en-GB" dirty="0"/>
              <a:t>+</a:t>
            </a:r>
          </a:p>
        </p:txBody>
      </p:sp>
      <p:sp>
        <p:nvSpPr>
          <p:cNvPr id="11" name="TextBox 10">
            <a:extLst>
              <a:ext uri="{FF2B5EF4-FFF2-40B4-BE49-F238E27FC236}">
                <a16:creationId xmlns:a16="http://schemas.microsoft.com/office/drawing/2014/main" id="{F4E0FA04-CECE-4538-A282-13375D614EC0}"/>
              </a:ext>
            </a:extLst>
          </p:cNvPr>
          <p:cNvSpPr txBox="1"/>
          <p:nvPr/>
        </p:nvSpPr>
        <p:spPr>
          <a:xfrm>
            <a:off x="2129000" y="4416651"/>
            <a:ext cx="288862" cy="307777"/>
          </a:xfrm>
          <a:prstGeom prst="rect">
            <a:avLst/>
          </a:prstGeom>
          <a:noFill/>
        </p:spPr>
        <p:txBody>
          <a:bodyPr wrap="none" rtlCol="0">
            <a:spAutoFit/>
          </a:bodyPr>
          <a:lstStyle/>
          <a:p>
            <a:r>
              <a:rPr lang="en-GB" dirty="0"/>
              <a:t>2</a:t>
            </a:r>
          </a:p>
        </p:txBody>
      </p:sp>
    </p:spTree>
    <p:extLst>
      <p:ext uri="{BB962C8B-B14F-4D97-AF65-F5344CB8AC3E}">
        <p14:creationId xmlns:p14="http://schemas.microsoft.com/office/powerpoint/2010/main" val="2842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73A58-87BC-4EDA-8F04-241FDCBC3640}"/>
              </a:ext>
            </a:extLst>
          </p:cNvPr>
          <p:cNvSpPr>
            <a:spLocks noGrp="1"/>
          </p:cNvSpPr>
          <p:nvPr>
            <p:ph type="title"/>
          </p:nvPr>
        </p:nvSpPr>
        <p:spPr/>
        <p:txBody>
          <a:bodyPr>
            <a:normAutofit fontScale="90000"/>
          </a:bodyPr>
          <a:lstStyle/>
          <a:p>
            <a:r>
              <a:rPr lang="en-GB" dirty="0"/>
              <a:t>Program</a:t>
            </a:r>
          </a:p>
        </p:txBody>
      </p:sp>
      <p:sp>
        <p:nvSpPr>
          <p:cNvPr id="3" name="Text Placeholder 2">
            <a:extLst>
              <a:ext uri="{FF2B5EF4-FFF2-40B4-BE49-F238E27FC236}">
                <a16:creationId xmlns:a16="http://schemas.microsoft.com/office/drawing/2014/main" id="{8FAFFA32-2BF8-430F-B691-16C351F5DECD}"/>
              </a:ext>
            </a:extLst>
          </p:cNvPr>
          <p:cNvSpPr>
            <a:spLocks noGrp="1"/>
          </p:cNvSpPr>
          <p:nvPr>
            <p:ph type="body" idx="1"/>
          </p:nvPr>
        </p:nvSpPr>
        <p:spPr/>
        <p:txBody>
          <a:bodyPr/>
          <a:lstStyle/>
          <a:p>
            <a:pPr marL="114300" indent="0">
              <a:buNone/>
            </a:pPr>
            <a:r>
              <a:rPr lang="en-GB" dirty="0"/>
              <a:t>#include&lt;stdio.h&gt;</a:t>
            </a:r>
          </a:p>
          <a:p>
            <a:pPr marL="114300" indent="0">
              <a:buNone/>
            </a:pPr>
            <a:r>
              <a:rPr lang="en-GB" dirty="0"/>
              <a:t>void main(int </a:t>
            </a:r>
            <a:r>
              <a:rPr lang="en-GB" dirty="0" err="1"/>
              <a:t>argc</a:t>
            </a:r>
            <a:r>
              <a:rPr lang="en-GB" dirty="0"/>
              <a:t>, char *</a:t>
            </a:r>
            <a:r>
              <a:rPr lang="en-GB" dirty="0" err="1"/>
              <a:t>argv</a:t>
            </a:r>
            <a:r>
              <a:rPr lang="en-GB" dirty="0"/>
              <a:t>[]) {</a:t>
            </a:r>
          </a:p>
          <a:p>
            <a:pPr marL="114300" indent="0">
              <a:buNone/>
            </a:pPr>
            <a:r>
              <a:rPr lang="en-GB" dirty="0"/>
              <a:t>	if(</a:t>
            </a:r>
            <a:r>
              <a:rPr lang="en-GB" dirty="0" err="1"/>
              <a:t>argc</a:t>
            </a:r>
            <a:r>
              <a:rPr lang="en-GB" dirty="0"/>
              <a:t>&gt;2)</a:t>
            </a:r>
          </a:p>
          <a:p>
            <a:pPr marL="114300" indent="0">
              <a:buNone/>
            </a:pPr>
            <a:r>
              <a:rPr lang="en-GB" dirty="0"/>
              <a:t>		</a:t>
            </a:r>
            <a:r>
              <a:rPr lang="en-GB" dirty="0" err="1"/>
              <a:t>printf</a:t>
            </a:r>
            <a:r>
              <a:rPr lang="en-GB" dirty="0"/>
              <a:t>(“Too few </a:t>
            </a:r>
            <a:r>
              <a:rPr lang="en-GB" dirty="0" err="1"/>
              <a:t>args</a:t>
            </a:r>
            <a:r>
              <a:rPr lang="en-GB" dirty="0"/>
              <a:t>!\n”);</a:t>
            </a:r>
          </a:p>
          <a:p>
            <a:pPr marL="114300" indent="0">
              <a:buNone/>
            </a:pPr>
            <a:r>
              <a:rPr lang="en-GB" dirty="0"/>
              <a:t>	else if(</a:t>
            </a:r>
            <a:r>
              <a:rPr lang="en-GB" dirty="0" err="1"/>
              <a:t>argc</a:t>
            </a:r>
            <a:r>
              <a:rPr lang="en-GB" dirty="0"/>
              <a:t> == 2)</a:t>
            </a:r>
          </a:p>
          <a:p>
            <a:pPr marL="114300" indent="0">
              <a:buNone/>
            </a:pPr>
            <a:r>
              <a:rPr lang="en-GB" dirty="0"/>
              <a:t>		 </a:t>
            </a:r>
            <a:r>
              <a:rPr lang="en-GB" dirty="0" err="1"/>
              <a:t>printf</a:t>
            </a:r>
            <a:r>
              <a:rPr lang="en-GB" dirty="0"/>
              <a:t>(“Hello %s\n”, </a:t>
            </a:r>
            <a:r>
              <a:rPr lang="en-GB" dirty="0" err="1"/>
              <a:t>argv</a:t>
            </a:r>
            <a:r>
              <a:rPr lang="en-GB" dirty="0"/>
              <a:t>[1]);</a:t>
            </a:r>
          </a:p>
          <a:p>
            <a:pPr marL="114300" indent="0">
              <a:buNone/>
            </a:pPr>
            <a:r>
              <a:rPr lang="en-GB" dirty="0"/>
              <a:t>	else</a:t>
            </a:r>
          </a:p>
          <a:p>
            <a:pPr marL="114300" indent="0">
              <a:buNone/>
            </a:pPr>
            <a:r>
              <a:rPr lang="en-GB" dirty="0"/>
              <a:t>		 </a:t>
            </a:r>
            <a:r>
              <a:rPr lang="en-GB" dirty="0" err="1"/>
              <a:t>printf</a:t>
            </a:r>
            <a:r>
              <a:rPr lang="en-GB" dirty="0"/>
              <a:t>(“Too many </a:t>
            </a:r>
            <a:r>
              <a:rPr lang="en-GB" dirty="0" err="1"/>
              <a:t>args</a:t>
            </a:r>
            <a:r>
              <a:rPr lang="en-GB" dirty="0"/>
              <a:t>!\n”);</a:t>
            </a:r>
          </a:p>
          <a:p>
            <a:pPr marL="114300" indent="0">
              <a:buNone/>
            </a:pPr>
            <a:r>
              <a:rPr lang="en-GB" dirty="0"/>
              <a:t>}	</a:t>
            </a:r>
          </a:p>
        </p:txBody>
      </p:sp>
    </p:spTree>
    <p:extLst>
      <p:ext uri="{BB962C8B-B14F-4D97-AF65-F5344CB8AC3E}">
        <p14:creationId xmlns:p14="http://schemas.microsoft.com/office/powerpoint/2010/main" val="261305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6287-E58A-4F3E-9DCA-614403A15958}"/>
              </a:ext>
            </a:extLst>
          </p:cNvPr>
          <p:cNvSpPr>
            <a:spLocks noGrp="1"/>
          </p:cNvSpPr>
          <p:nvPr>
            <p:ph type="title"/>
          </p:nvPr>
        </p:nvSpPr>
        <p:spPr/>
        <p:txBody>
          <a:bodyPr>
            <a:normAutofit fontScale="90000"/>
          </a:bodyPr>
          <a:lstStyle/>
          <a:p>
            <a:r>
              <a:rPr lang="en-GB" dirty="0"/>
              <a:t>What about other types?</a:t>
            </a:r>
          </a:p>
        </p:txBody>
      </p:sp>
      <p:sp>
        <p:nvSpPr>
          <p:cNvPr id="3" name="Text Placeholder 2">
            <a:extLst>
              <a:ext uri="{FF2B5EF4-FFF2-40B4-BE49-F238E27FC236}">
                <a16:creationId xmlns:a16="http://schemas.microsoft.com/office/drawing/2014/main" id="{5477809F-1A80-415B-A085-3F3283531C4B}"/>
              </a:ext>
            </a:extLst>
          </p:cNvPr>
          <p:cNvSpPr>
            <a:spLocks noGrp="1"/>
          </p:cNvSpPr>
          <p:nvPr>
            <p:ph type="body" idx="1"/>
          </p:nvPr>
        </p:nvSpPr>
        <p:spPr/>
        <p:txBody>
          <a:bodyPr/>
          <a:lstStyle/>
          <a:p>
            <a:r>
              <a:rPr lang="en-GB" dirty="0"/>
              <a:t>Everything on command line is read as string!</a:t>
            </a:r>
          </a:p>
          <a:p>
            <a:r>
              <a:rPr lang="en-GB" dirty="0"/>
              <a:t>How do I convert string to int?</a:t>
            </a:r>
          </a:p>
          <a:p>
            <a:r>
              <a:rPr lang="en-GB" dirty="0"/>
              <a:t>Using </a:t>
            </a:r>
            <a:r>
              <a:rPr lang="en-GB" dirty="0" err="1"/>
              <a:t>stdlib.h</a:t>
            </a:r>
            <a:r>
              <a:rPr lang="en-GB" dirty="0"/>
              <a:t> library function </a:t>
            </a:r>
            <a:r>
              <a:rPr lang="en-GB" dirty="0" err="1"/>
              <a:t>atoi</a:t>
            </a:r>
            <a:r>
              <a:rPr lang="en-GB" dirty="0"/>
              <a:t> and </a:t>
            </a:r>
            <a:r>
              <a:rPr lang="en-GB" dirty="0" err="1"/>
              <a:t>atof</a:t>
            </a:r>
            <a:endParaRPr lang="en-GB" dirty="0"/>
          </a:p>
          <a:p>
            <a:r>
              <a:rPr lang="en-GB" dirty="0" err="1"/>
              <a:t>atoi</a:t>
            </a:r>
            <a:r>
              <a:rPr lang="en-GB" dirty="0"/>
              <a:t> takes a string and converts to int</a:t>
            </a:r>
          </a:p>
          <a:p>
            <a:r>
              <a:rPr lang="en-GB" dirty="0" err="1"/>
              <a:t>atof</a:t>
            </a:r>
            <a:r>
              <a:rPr lang="en-GB" dirty="0"/>
              <a:t> takes a string and converts to double</a:t>
            </a:r>
          </a:p>
          <a:p>
            <a:r>
              <a:rPr lang="en-GB" dirty="0" err="1"/>
              <a:t>atol</a:t>
            </a:r>
            <a:r>
              <a:rPr lang="en-GB" dirty="0"/>
              <a:t> takes a string and converts to long integer</a:t>
            </a:r>
          </a:p>
        </p:txBody>
      </p:sp>
    </p:spTree>
    <p:extLst>
      <p:ext uri="{BB962C8B-B14F-4D97-AF65-F5344CB8AC3E}">
        <p14:creationId xmlns:p14="http://schemas.microsoft.com/office/powerpoint/2010/main" val="397745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3EC5-FF43-4AEB-9A70-6C882868293F}"/>
              </a:ext>
            </a:extLst>
          </p:cNvPr>
          <p:cNvSpPr>
            <a:spLocks noGrp="1"/>
          </p:cNvSpPr>
          <p:nvPr>
            <p:ph type="title"/>
          </p:nvPr>
        </p:nvSpPr>
        <p:spPr/>
        <p:txBody>
          <a:bodyPr>
            <a:normAutofit fontScale="90000"/>
          </a:bodyPr>
          <a:lstStyle/>
          <a:p>
            <a:r>
              <a:rPr lang="en-GB" dirty="0"/>
              <a:t>Add 2 Numbers</a:t>
            </a:r>
          </a:p>
        </p:txBody>
      </p:sp>
      <p:sp>
        <p:nvSpPr>
          <p:cNvPr id="3" name="Text Placeholder 2">
            <a:extLst>
              <a:ext uri="{FF2B5EF4-FFF2-40B4-BE49-F238E27FC236}">
                <a16:creationId xmlns:a16="http://schemas.microsoft.com/office/drawing/2014/main" id="{230F619D-2B2B-4D01-AFA5-EDFC8CC76471}"/>
              </a:ext>
            </a:extLst>
          </p:cNvPr>
          <p:cNvSpPr>
            <a:spLocks noGrp="1"/>
          </p:cNvSpPr>
          <p:nvPr>
            <p:ph type="body" idx="1"/>
          </p:nvPr>
        </p:nvSpPr>
        <p:spPr/>
        <p:txBody>
          <a:bodyPr>
            <a:normAutofit lnSpcReduction="10000"/>
          </a:bodyPr>
          <a:lstStyle/>
          <a:p>
            <a:pPr marL="114300" indent="0">
              <a:buNone/>
            </a:pPr>
            <a:r>
              <a:rPr lang="en-GB" dirty="0"/>
              <a:t>#include&lt;stdio.h&gt;</a:t>
            </a:r>
          </a:p>
          <a:p>
            <a:pPr marL="114300" indent="0">
              <a:buNone/>
            </a:pPr>
            <a:r>
              <a:rPr lang="en-GB" dirty="0"/>
              <a:t>#include&lt;stdlib.h&gt;</a:t>
            </a:r>
          </a:p>
          <a:p>
            <a:pPr marL="114300" indent="0">
              <a:buNone/>
            </a:pPr>
            <a:r>
              <a:rPr lang="en-GB" dirty="0"/>
              <a:t>void main(int </a:t>
            </a:r>
            <a:r>
              <a:rPr lang="en-GB" dirty="0" err="1"/>
              <a:t>argc</a:t>
            </a:r>
            <a:r>
              <a:rPr lang="en-GB" dirty="0"/>
              <a:t>, char * </a:t>
            </a:r>
            <a:r>
              <a:rPr lang="en-GB" dirty="0" err="1"/>
              <a:t>argv</a:t>
            </a:r>
            <a:r>
              <a:rPr lang="en-GB" dirty="0"/>
              <a:t>[]) {</a:t>
            </a:r>
          </a:p>
          <a:p>
            <a:pPr marL="114300" indent="0">
              <a:buNone/>
            </a:pPr>
            <a:r>
              <a:rPr lang="en-GB" dirty="0"/>
              <a:t>	if(</a:t>
            </a:r>
            <a:r>
              <a:rPr lang="en-GB" dirty="0" err="1"/>
              <a:t>argc</a:t>
            </a:r>
            <a:r>
              <a:rPr lang="en-GB" dirty="0"/>
              <a:t> != 3) </a:t>
            </a:r>
          </a:p>
          <a:p>
            <a:pPr marL="114300" indent="0">
              <a:buNone/>
            </a:pPr>
            <a:r>
              <a:rPr lang="en-GB" dirty="0"/>
              <a:t>		</a:t>
            </a:r>
            <a:r>
              <a:rPr lang="en-GB" dirty="0" err="1"/>
              <a:t>printf</a:t>
            </a:r>
            <a:r>
              <a:rPr lang="en-GB" dirty="0"/>
              <a:t>(“Bad </a:t>
            </a:r>
            <a:r>
              <a:rPr lang="en-GB" dirty="0" err="1"/>
              <a:t>args</a:t>
            </a:r>
            <a:r>
              <a:rPr lang="en-GB" dirty="0"/>
              <a:t>!\n”);</a:t>
            </a:r>
          </a:p>
          <a:p>
            <a:pPr marL="114300" indent="0">
              <a:buNone/>
            </a:pPr>
            <a:r>
              <a:rPr lang="en-GB" dirty="0"/>
              <a:t>	else {</a:t>
            </a:r>
          </a:p>
          <a:p>
            <a:pPr marL="114300" indent="0">
              <a:buNone/>
            </a:pPr>
            <a:r>
              <a:rPr lang="en-GB" dirty="0"/>
              <a:t>		int a = </a:t>
            </a:r>
            <a:r>
              <a:rPr lang="en-GB" dirty="0" err="1"/>
              <a:t>atoi</a:t>
            </a:r>
            <a:r>
              <a:rPr lang="en-GB" dirty="0"/>
              <a:t>(</a:t>
            </a:r>
            <a:r>
              <a:rPr lang="en-GB" dirty="0" err="1"/>
              <a:t>argv</a:t>
            </a:r>
            <a:r>
              <a:rPr lang="en-GB" dirty="0"/>
              <a:t>[1]);</a:t>
            </a:r>
          </a:p>
          <a:p>
            <a:pPr marL="114300" indent="0">
              <a:buNone/>
            </a:pPr>
            <a:r>
              <a:rPr lang="en-GB" dirty="0"/>
              <a:t>		int b = </a:t>
            </a:r>
            <a:r>
              <a:rPr lang="en-GB" dirty="0" err="1"/>
              <a:t>atoi</a:t>
            </a:r>
            <a:r>
              <a:rPr lang="en-GB" dirty="0"/>
              <a:t>(</a:t>
            </a:r>
            <a:r>
              <a:rPr lang="en-GB" dirty="0" err="1"/>
              <a:t>argv</a:t>
            </a:r>
            <a:r>
              <a:rPr lang="en-GB" dirty="0"/>
              <a:t>[2]);</a:t>
            </a:r>
          </a:p>
          <a:p>
            <a:pPr marL="114300" indent="0">
              <a:buNone/>
            </a:pPr>
            <a:r>
              <a:rPr lang="en-GB" dirty="0"/>
              <a:t>		</a:t>
            </a:r>
            <a:r>
              <a:rPr lang="en-GB" dirty="0" err="1"/>
              <a:t>printf</a:t>
            </a:r>
            <a:r>
              <a:rPr lang="en-GB" dirty="0"/>
              <a:t>(“%d\n”, </a:t>
            </a:r>
            <a:r>
              <a:rPr lang="en-GB" dirty="0" err="1"/>
              <a:t>a+b</a:t>
            </a:r>
            <a:r>
              <a:rPr lang="en-GB" dirty="0"/>
              <a:t>);</a:t>
            </a:r>
          </a:p>
          <a:p>
            <a:pPr marL="114300" indent="0">
              <a:buNone/>
            </a:pPr>
            <a:r>
              <a:rPr lang="en-GB" dirty="0"/>
              <a:t>	}</a:t>
            </a:r>
          </a:p>
          <a:p>
            <a:pPr marL="114300" indent="0">
              <a:buNone/>
            </a:pPr>
            <a:r>
              <a:rPr lang="en-GB" dirty="0"/>
              <a:t>}</a:t>
            </a:r>
          </a:p>
        </p:txBody>
      </p:sp>
    </p:spTree>
    <p:extLst>
      <p:ext uri="{BB962C8B-B14F-4D97-AF65-F5344CB8AC3E}">
        <p14:creationId xmlns:p14="http://schemas.microsoft.com/office/powerpoint/2010/main" val="99401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446E-874A-4ACA-8940-7C8D0CDDBC48}"/>
              </a:ext>
            </a:extLst>
          </p:cNvPr>
          <p:cNvSpPr>
            <a:spLocks noGrp="1"/>
          </p:cNvSpPr>
          <p:nvPr>
            <p:ph type="title"/>
          </p:nvPr>
        </p:nvSpPr>
        <p:spPr/>
        <p:txBody>
          <a:bodyPr>
            <a:normAutofit fontScale="90000"/>
          </a:bodyPr>
          <a:lstStyle/>
          <a:p>
            <a:r>
              <a:rPr lang="en-GB" dirty="0"/>
              <a:t>File Handling</a:t>
            </a:r>
          </a:p>
        </p:txBody>
      </p:sp>
      <p:sp>
        <p:nvSpPr>
          <p:cNvPr id="3" name="Text Placeholder 2">
            <a:extLst>
              <a:ext uri="{FF2B5EF4-FFF2-40B4-BE49-F238E27FC236}">
                <a16:creationId xmlns:a16="http://schemas.microsoft.com/office/drawing/2014/main" id="{D526E1C7-8FDB-46E8-8EB1-2CE6FD6F9482}"/>
              </a:ext>
            </a:extLst>
          </p:cNvPr>
          <p:cNvSpPr>
            <a:spLocks noGrp="1"/>
          </p:cNvSpPr>
          <p:nvPr>
            <p:ph type="body" idx="1"/>
          </p:nvPr>
        </p:nvSpPr>
        <p:spPr/>
        <p:txBody>
          <a:bodyPr/>
          <a:lstStyle/>
          <a:p>
            <a:r>
              <a:rPr lang="en-GB" dirty="0"/>
              <a:t>File is a collection of bytes stored on a secondary storage device like hard disk.</a:t>
            </a:r>
          </a:p>
          <a:p>
            <a:r>
              <a:rPr lang="en-GB" dirty="0"/>
              <a:t>Following functions are used to interact with a file in C programming:</a:t>
            </a:r>
          </a:p>
          <a:p>
            <a:r>
              <a:rPr lang="en-GB" dirty="0" err="1"/>
              <a:t>fopen</a:t>
            </a:r>
            <a:r>
              <a:rPr lang="en-GB" dirty="0"/>
              <a:t>	: Open file for reading/writing</a:t>
            </a:r>
          </a:p>
          <a:p>
            <a:r>
              <a:rPr lang="en-GB" dirty="0" err="1"/>
              <a:t>fscanf</a:t>
            </a:r>
            <a:r>
              <a:rPr lang="en-GB" dirty="0"/>
              <a:t>	: Read from file</a:t>
            </a:r>
          </a:p>
          <a:p>
            <a:r>
              <a:rPr lang="en-GB" dirty="0" err="1"/>
              <a:t>fprintf</a:t>
            </a:r>
            <a:r>
              <a:rPr lang="en-GB" dirty="0"/>
              <a:t>	: Write to file</a:t>
            </a:r>
          </a:p>
          <a:p>
            <a:r>
              <a:rPr lang="en-GB" dirty="0" err="1"/>
              <a:t>fclose</a:t>
            </a:r>
            <a:r>
              <a:rPr lang="en-GB" dirty="0"/>
              <a:t>	: close the file after writing</a:t>
            </a:r>
          </a:p>
        </p:txBody>
      </p:sp>
    </p:spTree>
    <p:extLst>
      <p:ext uri="{BB962C8B-B14F-4D97-AF65-F5344CB8AC3E}">
        <p14:creationId xmlns:p14="http://schemas.microsoft.com/office/powerpoint/2010/main" val="261979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146E-E90F-4C8C-82E8-883F5E48A022}"/>
              </a:ext>
            </a:extLst>
          </p:cNvPr>
          <p:cNvSpPr>
            <a:spLocks noGrp="1"/>
          </p:cNvSpPr>
          <p:nvPr>
            <p:ph type="title"/>
          </p:nvPr>
        </p:nvSpPr>
        <p:spPr/>
        <p:txBody>
          <a:bodyPr>
            <a:normAutofit fontScale="90000"/>
          </a:bodyPr>
          <a:lstStyle/>
          <a:p>
            <a:r>
              <a:rPr lang="en-GB" dirty="0" err="1"/>
              <a:t>fopen</a:t>
            </a:r>
            <a:r>
              <a:rPr lang="en-GB" dirty="0"/>
              <a:t> function</a:t>
            </a:r>
          </a:p>
        </p:txBody>
      </p:sp>
      <p:sp>
        <p:nvSpPr>
          <p:cNvPr id="3" name="Text Placeholder 2">
            <a:extLst>
              <a:ext uri="{FF2B5EF4-FFF2-40B4-BE49-F238E27FC236}">
                <a16:creationId xmlns:a16="http://schemas.microsoft.com/office/drawing/2014/main" id="{317952FD-0A65-4BA4-B9EF-6399817D8B52}"/>
              </a:ext>
            </a:extLst>
          </p:cNvPr>
          <p:cNvSpPr>
            <a:spLocks noGrp="1"/>
          </p:cNvSpPr>
          <p:nvPr>
            <p:ph type="body" idx="1"/>
          </p:nvPr>
        </p:nvSpPr>
        <p:spPr>
          <a:xfrm>
            <a:off x="311700" y="1152474"/>
            <a:ext cx="8520600" cy="3991025"/>
          </a:xfrm>
        </p:spPr>
        <p:txBody>
          <a:bodyPr>
            <a:normAutofit/>
          </a:bodyPr>
          <a:lstStyle/>
          <a:p>
            <a:pPr marL="114300" indent="0">
              <a:buNone/>
            </a:pPr>
            <a:r>
              <a:rPr lang="en-GB" dirty="0"/>
              <a:t>FILE * </a:t>
            </a:r>
            <a:r>
              <a:rPr lang="en-GB" dirty="0" err="1"/>
              <a:t>fopen</a:t>
            </a:r>
            <a:r>
              <a:rPr lang="en-GB" dirty="0"/>
              <a:t> (char *name, char *mode)</a:t>
            </a:r>
          </a:p>
          <a:p>
            <a:pPr marL="114300" indent="0">
              <a:buNone/>
            </a:pPr>
            <a:endParaRPr lang="en-GB" dirty="0"/>
          </a:p>
          <a:p>
            <a:r>
              <a:rPr lang="en-GB" dirty="0"/>
              <a:t>returns a file pointer</a:t>
            </a:r>
          </a:p>
          <a:p>
            <a:r>
              <a:rPr lang="en-GB" dirty="0"/>
              <a:t>pointer points to an internal structure containing information about the file:</a:t>
            </a:r>
          </a:p>
          <a:p>
            <a:pPr lvl="1"/>
            <a:r>
              <a:rPr lang="en-GB" dirty="0"/>
              <a:t>location of a file</a:t>
            </a:r>
          </a:p>
          <a:p>
            <a:pPr lvl="1"/>
            <a:r>
              <a:rPr lang="en-GB" dirty="0"/>
              <a:t>the current position being read in the file, etc</a:t>
            </a:r>
          </a:p>
          <a:p>
            <a:r>
              <a:rPr lang="en-GB" dirty="0"/>
              <a:t>First argument is name of the file. (only file name or complete path)</a:t>
            </a:r>
          </a:p>
          <a:p>
            <a:r>
              <a:rPr lang="en-GB" dirty="0"/>
              <a:t>Second argument is the mode in which we want to open the file.</a:t>
            </a:r>
          </a:p>
          <a:p>
            <a:pPr lvl="1"/>
            <a:endParaRPr lang="en-GB" dirty="0"/>
          </a:p>
        </p:txBody>
      </p:sp>
    </p:spTree>
    <p:extLst>
      <p:ext uri="{BB962C8B-B14F-4D97-AF65-F5344CB8AC3E}">
        <p14:creationId xmlns:p14="http://schemas.microsoft.com/office/powerpoint/2010/main" val="361729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9FD6-1BBB-4288-A9F8-F3BD6A53243E}"/>
              </a:ext>
            </a:extLst>
          </p:cNvPr>
          <p:cNvSpPr>
            <a:spLocks noGrp="1"/>
          </p:cNvSpPr>
          <p:nvPr>
            <p:ph type="title"/>
          </p:nvPr>
        </p:nvSpPr>
        <p:spPr/>
        <p:txBody>
          <a:bodyPr>
            <a:normAutofit fontScale="90000"/>
          </a:bodyPr>
          <a:lstStyle/>
          <a:p>
            <a:r>
              <a:rPr lang="en-GB" dirty="0"/>
              <a:t>File modes</a:t>
            </a:r>
          </a:p>
        </p:txBody>
      </p:sp>
      <p:sp>
        <p:nvSpPr>
          <p:cNvPr id="3" name="Text Placeholder 2">
            <a:extLst>
              <a:ext uri="{FF2B5EF4-FFF2-40B4-BE49-F238E27FC236}">
                <a16:creationId xmlns:a16="http://schemas.microsoft.com/office/drawing/2014/main" id="{3DA7DA04-C073-4A08-B0A7-51BEC1DF95BF}"/>
              </a:ext>
            </a:extLst>
          </p:cNvPr>
          <p:cNvSpPr>
            <a:spLocks noGrp="1"/>
          </p:cNvSpPr>
          <p:nvPr>
            <p:ph type="body" idx="1"/>
          </p:nvPr>
        </p:nvSpPr>
        <p:spPr/>
        <p:txBody>
          <a:bodyPr/>
          <a:lstStyle/>
          <a:p>
            <a:r>
              <a:rPr lang="en-GB" dirty="0"/>
              <a:t>r: read-only</a:t>
            </a:r>
          </a:p>
          <a:p>
            <a:r>
              <a:rPr lang="en-GB" dirty="0"/>
              <a:t>w: write at the beginning. May overwrite the current content. A new file is created if it does not exist.</a:t>
            </a:r>
          </a:p>
          <a:p>
            <a:r>
              <a:rPr lang="en-GB" dirty="0"/>
              <a:t>a: append or write at the end. File is created if it does not exist.</a:t>
            </a:r>
          </a:p>
          <a:p>
            <a:r>
              <a:rPr lang="en-GB" dirty="0"/>
              <a:t>r+: open a file for read and update. The file must be present or error.</a:t>
            </a:r>
          </a:p>
          <a:p>
            <a:r>
              <a:rPr lang="en-GB" dirty="0"/>
              <a:t>w+: write/read. Create an empty file or overwrite an existing one.</a:t>
            </a:r>
          </a:p>
          <a:p>
            <a:r>
              <a:rPr lang="en-GB" dirty="0"/>
              <a:t>a+: append/read. File is created if it does not exist. File is read from the beginning but written at the end.</a:t>
            </a:r>
          </a:p>
        </p:txBody>
      </p:sp>
    </p:spTree>
    <p:extLst>
      <p:ext uri="{BB962C8B-B14F-4D97-AF65-F5344CB8AC3E}">
        <p14:creationId xmlns:p14="http://schemas.microsoft.com/office/powerpoint/2010/main" val="11280020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4059</TotalTime>
  <Words>1148</Words>
  <Application>Microsoft Office PowerPoint</Application>
  <PresentationFormat>On-screen Show (16:9)</PresentationFormat>
  <Paragraphs>123</Paragraphs>
  <Slides>15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linetocircularprobook</vt:lpstr>
      <vt:lpstr>Simple Light</vt:lpstr>
      <vt:lpstr>Command Line and File Handling</vt:lpstr>
      <vt:lpstr>Command line argument</vt:lpstr>
      <vt:lpstr>Contd.</vt:lpstr>
      <vt:lpstr>Program</vt:lpstr>
      <vt:lpstr>What about other types?</vt:lpstr>
      <vt:lpstr>Add 2 Numbers</vt:lpstr>
      <vt:lpstr>File Handling</vt:lpstr>
      <vt:lpstr>fopen function</vt:lpstr>
      <vt:lpstr>File modes</vt:lpstr>
      <vt:lpstr>fclose function</vt:lpstr>
      <vt:lpstr>Program to display the content of a file</vt:lpstr>
      <vt:lpstr>Contd.</vt:lpstr>
      <vt:lpstr>Program to copy content to another file</vt:lpstr>
      <vt:lpstr>Assignment</vt:lpstr>
      <vt:lpstr>ftell() and fseek()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Programming Concepts in C Lab</dc:title>
  <cp:lastModifiedBy>Nachiket</cp:lastModifiedBy>
  <cp:revision>198</cp:revision>
  <dcterms:modified xsi:type="dcterms:W3CDTF">2022-03-08T07:24:11Z</dcterms:modified>
</cp:coreProperties>
</file>