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35"/>
  </p:notesMasterIdLst>
  <p:sldIdLst>
    <p:sldId id="258" r:id="rId2"/>
    <p:sldId id="259" r:id="rId3"/>
    <p:sldId id="312" r:id="rId4"/>
    <p:sldId id="260" r:id="rId5"/>
    <p:sldId id="308" r:id="rId6"/>
    <p:sldId id="309" r:id="rId7"/>
    <p:sldId id="310" r:id="rId8"/>
    <p:sldId id="311" r:id="rId9"/>
    <p:sldId id="313" r:id="rId10"/>
    <p:sldId id="314" r:id="rId11"/>
    <p:sldId id="315" r:id="rId12"/>
    <p:sldId id="288" r:id="rId13"/>
    <p:sldId id="329" r:id="rId14"/>
    <p:sldId id="257" r:id="rId15"/>
    <p:sldId id="316" r:id="rId16"/>
    <p:sldId id="317" r:id="rId17"/>
    <p:sldId id="319" r:id="rId18"/>
    <p:sldId id="320" r:id="rId19"/>
    <p:sldId id="321" r:id="rId20"/>
    <p:sldId id="289" r:id="rId21"/>
    <p:sldId id="322" r:id="rId22"/>
    <p:sldId id="323" r:id="rId23"/>
    <p:sldId id="324" r:id="rId24"/>
    <p:sldId id="303" r:id="rId25"/>
    <p:sldId id="327" r:id="rId26"/>
    <p:sldId id="328" r:id="rId27"/>
    <p:sldId id="325" r:id="rId28"/>
    <p:sldId id="326" r:id="rId29"/>
    <p:sldId id="291" r:id="rId30"/>
    <p:sldId id="300" r:id="rId31"/>
    <p:sldId id="293" r:id="rId32"/>
    <p:sldId id="302" r:id="rId33"/>
    <p:sldId id="29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urima Rawat" initials="MR" lastIdx="2" clrIdx="0">
    <p:extLst>
      <p:ext uri="{19B8F6BF-5375-455C-9EA6-DF929625EA0E}">
        <p15:presenceInfo xmlns:p15="http://schemas.microsoft.com/office/powerpoint/2012/main" userId="8714a400033bb3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F0"/>
    <a:srgbClr val="778899"/>
    <a:srgbClr val="D3D3D3"/>
    <a:srgbClr val="00008B"/>
    <a:srgbClr val="7790D8"/>
    <a:srgbClr val="F290D8"/>
    <a:srgbClr val="87C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autoAdjust="0"/>
  </p:normalViewPr>
  <p:slideViewPr>
    <p:cSldViewPr snapToGrid="0">
      <p:cViewPr varScale="1">
        <p:scale>
          <a:sx n="59" d="100"/>
          <a:sy n="59" d="100"/>
        </p:scale>
        <p:origin x="904" y="48"/>
      </p:cViewPr>
      <p:guideLst>
        <p:guide orient="horz" pos="2160"/>
        <p:guide pos="3840"/>
      </p:guideLst>
    </p:cSldViewPr>
  </p:slideViewPr>
  <p:outlineViewPr>
    <p:cViewPr>
      <p:scale>
        <a:sx n="33" d="100"/>
        <a:sy n="33" d="100"/>
      </p:scale>
      <p:origin x="0" y="-20148"/>
    </p:cViewPr>
  </p:outlineViewPr>
  <p:notesTextViewPr>
    <p:cViewPr>
      <p:scale>
        <a:sx n="1" d="1"/>
        <a:sy n="1" d="1"/>
      </p:scale>
      <p:origin x="0" y="0"/>
    </p:cViewPr>
  </p:notesTextViewPr>
  <p:sorterViewPr>
    <p:cViewPr>
      <p:scale>
        <a:sx n="100" d="100"/>
        <a:sy n="100" d="100"/>
      </p:scale>
      <p:origin x="0" y="-4164"/>
    </p:cViewPr>
  </p:sorterViewPr>
  <p:notesViewPr>
    <p:cSldViewPr snapToGrid="0">
      <p:cViewPr varScale="1">
        <p:scale>
          <a:sx n="48" d="100"/>
          <a:sy n="48" d="100"/>
        </p:scale>
        <p:origin x="2684"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70803-B515-4BAB-B6FC-1945C8915EDF}" type="datetimeFigureOut">
              <a:rPr lang="en-IN" smtClean="0"/>
              <a:t>04-07-2024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B755C-91FC-4C76-98DE-E8A31AB2C9C1}" type="slidenum">
              <a:rPr lang="en-IN" smtClean="0"/>
              <a:t>‹#›</a:t>
            </a:fld>
            <a:endParaRPr lang="en-IN"/>
          </a:p>
        </p:txBody>
      </p:sp>
    </p:spTree>
    <p:extLst>
      <p:ext uri="{BB962C8B-B14F-4D97-AF65-F5344CB8AC3E}">
        <p14:creationId xmlns:p14="http://schemas.microsoft.com/office/powerpoint/2010/main" val="237366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solidFill>
                  <a:srgbClr val="ECECEC"/>
                </a:solidFill>
                <a:effectLst/>
                <a:latin typeface="Söhne"/>
              </a:rPr>
              <a:t>Welcome to my presentation. I am currently interning at IIT </a:t>
            </a:r>
            <a:r>
              <a:rPr lang="en-US" b="0" i="0" dirty="0" err="1">
                <a:solidFill>
                  <a:srgbClr val="ECECEC"/>
                </a:solidFill>
                <a:effectLst/>
                <a:latin typeface="Söhne"/>
              </a:rPr>
              <a:t>Bhilai</a:t>
            </a:r>
            <a:r>
              <a:rPr lang="en-US" b="0" i="0" dirty="0">
                <a:solidFill>
                  <a:srgbClr val="ECECEC"/>
                </a:solidFill>
                <a:effectLst/>
                <a:latin typeface="Söhne"/>
              </a:rPr>
              <a:t>, where I am actively involved in a project. This presentation outlines the project itself, along with my contributions to it. Additionally, I will discuss the resources utilized and the skills acquired throughout this internship.</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1</a:t>
            </a:fld>
            <a:endParaRPr lang="en-IN"/>
          </a:p>
        </p:txBody>
      </p:sp>
    </p:spTree>
    <p:extLst>
      <p:ext uri="{BB962C8B-B14F-4D97-AF65-F5344CB8AC3E}">
        <p14:creationId xmlns:p14="http://schemas.microsoft.com/office/powerpoint/2010/main" val="1550608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Implications: Enhanced anomaly detection reduces false positives, informing proactive decision-making. Future directions include automation, threshold-based filtering, and real-time monitoring for improved system efficiency.</a:t>
            </a:r>
          </a:p>
          <a:p>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30</a:t>
            </a:fld>
            <a:endParaRPr lang="en-IN"/>
          </a:p>
        </p:txBody>
      </p:sp>
    </p:spTree>
    <p:extLst>
      <p:ext uri="{BB962C8B-B14F-4D97-AF65-F5344CB8AC3E}">
        <p14:creationId xmlns:p14="http://schemas.microsoft.com/office/powerpoint/2010/main" val="20434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In this section all references used in this project are added.</a:t>
            </a:r>
          </a:p>
        </p:txBody>
      </p:sp>
      <p:sp>
        <p:nvSpPr>
          <p:cNvPr id="4" name="Slide Number Placeholder 3"/>
          <p:cNvSpPr>
            <a:spLocks noGrp="1"/>
          </p:cNvSpPr>
          <p:nvPr>
            <p:ph type="sldNum" sz="quarter" idx="5"/>
          </p:nvPr>
        </p:nvSpPr>
        <p:spPr/>
        <p:txBody>
          <a:bodyPr/>
          <a:lstStyle/>
          <a:p>
            <a:fld id="{7BBB755C-91FC-4C76-98DE-E8A31AB2C9C1}" type="slidenum">
              <a:rPr lang="en-IN" smtClean="0"/>
              <a:t>31</a:t>
            </a:fld>
            <a:endParaRPr lang="en-IN"/>
          </a:p>
        </p:txBody>
      </p:sp>
    </p:spTree>
    <p:extLst>
      <p:ext uri="{BB962C8B-B14F-4D97-AF65-F5344CB8AC3E}">
        <p14:creationId xmlns:p14="http://schemas.microsoft.com/office/powerpoint/2010/main" val="836758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Key resources utilized: IBA Analyzer for analysis, Stumpy for time series algorithms, </a:t>
            </a:r>
            <a:r>
              <a:rPr lang="en-IN" dirty="0" err="1"/>
              <a:t>InfluxDB</a:t>
            </a:r>
            <a:r>
              <a:rPr lang="en-IN" dirty="0"/>
              <a:t> for storage, and Grafana for visualization, supported by respective documentation and logos.</a:t>
            </a:r>
          </a:p>
        </p:txBody>
      </p:sp>
      <p:sp>
        <p:nvSpPr>
          <p:cNvPr id="4" name="Slide Number Placeholder 3"/>
          <p:cNvSpPr>
            <a:spLocks noGrp="1"/>
          </p:cNvSpPr>
          <p:nvPr>
            <p:ph type="sldNum" sz="quarter" idx="5"/>
          </p:nvPr>
        </p:nvSpPr>
        <p:spPr/>
        <p:txBody>
          <a:bodyPr/>
          <a:lstStyle/>
          <a:p>
            <a:fld id="{7BBB755C-91FC-4C76-98DE-E8A31AB2C9C1}" type="slidenum">
              <a:rPr lang="en-IN" smtClean="0"/>
              <a:t>32</a:t>
            </a:fld>
            <a:endParaRPr lang="en-IN"/>
          </a:p>
        </p:txBody>
      </p:sp>
    </p:spTree>
    <p:extLst>
      <p:ext uri="{BB962C8B-B14F-4D97-AF65-F5344CB8AC3E}">
        <p14:creationId xmlns:p14="http://schemas.microsoft.com/office/powerpoint/2010/main" val="395056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Please feel free to ask any questions about the project or my contributions. If you have any concerns or need clarification, don't hesitate to reach out. Your feedback and inquiries are welcome.</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33</a:t>
            </a:fld>
            <a:endParaRPr lang="en-IN"/>
          </a:p>
        </p:txBody>
      </p:sp>
    </p:spTree>
    <p:extLst>
      <p:ext uri="{BB962C8B-B14F-4D97-AF65-F5344CB8AC3E}">
        <p14:creationId xmlns:p14="http://schemas.microsoft.com/office/powerpoint/2010/main" val="767999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To facilitate seamless navigation, hyperlinks have been incorporated into each section. Simply click on the point to be directed to the corresponding section.</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2</a:t>
            </a:fld>
            <a:endParaRPr lang="en-IN"/>
          </a:p>
        </p:txBody>
      </p:sp>
    </p:spTree>
    <p:extLst>
      <p:ext uri="{BB962C8B-B14F-4D97-AF65-F5344CB8AC3E}">
        <p14:creationId xmlns:p14="http://schemas.microsoft.com/office/powerpoint/2010/main" val="2320861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Manual data entry inefficiencies prompt automated BRM signal management, while format inconsistencies, storage limitations, and communication inefficiencies hinder BSP operations.</a:t>
            </a:r>
            <a:endParaRPr lang="en-IN" dirty="0"/>
          </a:p>
        </p:txBody>
      </p:sp>
      <p:sp>
        <p:nvSpPr>
          <p:cNvPr id="4" name="Slide Number Placeholder 3"/>
          <p:cNvSpPr>
            <a:spLocks noGrp="1"/>
          </p:cNvSpPr>
          <p:nvPr>
            <p:ph type="sldNum" sz="quarter" idx="5"/>
          </p:nvPr>
        </p:nvSpPr>
        <p:spPr/>
        <p:txBody>
          <a:bodyPr/>
          <a:lstStyle/>
          <a:p>
            <a:fld id="{7BBB755C-91FC-4C76-98DE-E8A31AB2C9C1}" type="slidenum">
              <a:rPr lang="en-IN" smtClean="0"/>
              <a:t>4</a:t>
            </a:fld>
            <a:endParaRPr lang="en-IN"/>
          </a:p>
        </p:txBody>
      </p:sp>
    </p:spTree>
    <p:extLst>
      <p:ext uri="{BB962C8B-B14F-4D97-AF65-F5344CB8AC3E}">
        <p14:creationId xmlns:p14="http://schemas.microsoft.com/office/powerpoint/2010/main" val="2163302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Here, in this section I have described the methodology that I have used in this project during my internship. I have also added skills that I learned. </a:t>
            </a:r>
          </a:p>
        </p:txBody>
      </p:sp>
      <p:sp>
        <p:nvSpPr>
          <p:cNvPr id="4" name="Slide Number Placeholder 3"/>
          <p:cNvSpPr>
            <a:spLocks noGrp="1"/>
          </p:cNvSpPr>
          <p:nvPr>
            <p:ph type="sldNum" sz="quarter" idx="5"/>
          </p:nvPr>
        </p:nvSpPr>
        <p:spPr/>
        <p:txBody>
          <a:bodyPr/>
          <a:lstStyle/>
          <a:p>
            <a:fld id="{7BBB755C-91FC-4C76-98DE-E8A31AB2C9C1}" type="slidenum">
              <a:rPr lang="en-IN" smtClean="0"/>
              <a:t>12</a:t>
            </a:fld>
            <a:endParaRPr lang="en-IN"/>
          </a:p>
        </p:txBody>
      </p:sp>
    </p:spTree>
    <p:extLst>
      <p:ext uri="{BB962C8B-B14F-4D97-AF65-F5344CB8AC3E}">
        <p14:creationId xmlns:p14="http://schemas.microsoft.com/office/powerpoint/2010/main" val="2518567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solidFill>
                  <a:srgbClr val="ECECEC"/>
                </a:solidFill>
                <a:effectLst/>
                <a:latin typeface="Times New Roman" panose="02020603050405020304" pitchFamily="18" charset="0"/>
                <a:cs typeface="Times New Roman" panose="02020603050405020304" pitchFamily="18" charset="0"/>
              </a:rPr>
              <a:t>The resources used are diverse tools and platforms for thorough data analysis. IBA is employed for data decoding, while Stumpy is utilized for motif-discord analysis. Data visualization is executed to illustrate these motifs-discords effectively. </a:t>
            </a:r>
            <a:r>
              <a:rPr lang="en-US" b="0" i="0" dirty="0" err="1">
                <a:solidFill>
                  <a:srgbClr val="ECECEC"/>
                </a:solidFill>
                <a:effectLst/>
                <a:latin typeface="Times New Roman" panose="02020603050405020304" pitchFamily="18" charset="0"/>
                <a:cs typeface="Times New Roman" panose="02020603050405020304" pitchFamily="18" charset="0"/>
              </a:rPr>
              <a:t>InfluxDB</a:t>
            </a:r>
            <a:r>
              <a:rPr lang="en-US" b="0" i="0" dirty="0">
                <a:solidFill>
                  <a:srgbClr val="ECECEC"/>
                </a:solidFill>
                <a:effectLst/>
                <a:latin typeface="Times New Roman" panose="02020603050405020304" pitchFamily="18" charset="0"/>
                <a:cs typeface="Times New Roman" panose="02020603050405020304" pitchFamily="18" charset="0"/>
              </a:rPr>
              <a:t> serves as the database to store the data, and Grafana is utilized for the visualization of the analyzed data.</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BBB755C-91FC-4C76-98DE-E8A31AB2C9C1}" type="slidenum">
              <a:rPr lang="en-IN" smtClean="0"/>
              <a:t>14</a:t>
            </a:fld>
            <a:endParaRPr lang="en-IN"/>
          </a:p>
        </p:txBody>
      </p:sp>
    </p:spTree>
    <p:extLst>
      <p:ext uri="{BB962C8B-B14F-4D97-AF65-F5344CB8AC3E}">
        <p14:creationId xmlns:p14="http://schemas.microsoft.com/office/powerpoint/2010/main" val="28328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In this section, I have added the dashboard outputs from Grafana.</a:t>
            </a:r>
          </a:p>
        </p:txBody>
      </p:sp>
      <p:sp>
        <p:nvSpPr>
          <p:cNvPr id="4" name="Slide Number Placeholder 3"/>
          <p:cNvSpPr>
            <a:spLocks noGrp="1"/>
          </p:cNvSpPr>
          <p:nvPr>
            <p:ph type="sldNum" sz="quarter" idx="5"/>
          </p:nvPr>
        </p:nvSpPr>
        <p:spPr/>
        <p:txBody>
          <a:bodyPr/>
          <a:lstStyle/>
          <a:p>
            <a:fld id="{7BBB755C-91FC-4C76-98DE-E8A31AB2C9C1}" type="slidenum">
              <a:rPr lang="en-IN" smtClean="0"/>
              <a:t>20</a:t>
            </a:fld>
            <a:endParaRPr lang="en-IN"/>
          </a:p>
        </p:txBody>
      </p:sp>
    </p:spTree>
    <p:extLst>
      <p:ext uri="{BB962C8B-B14F-4D97-AF65-F5344CB8AC3E}">
        <p14:creationId xmlns:p14="http://schemas.microsoft.com/office/powerpoint/2010/main" val="331479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BBB755C-91FC-4C76-98DE-E8A31AB2C9C1}" type="slidenum">
              <a:rPr lang="en-IN" smtClean="0"/>
              <a:t>21</a:t>
            </a:fld>
            <a:endParaRPr lang="en-IN"/>
          </a:p>
        </p:txBody>
      </p:sp>
    </p:spTree>
    <p:extLst>
      <p:ext uri="{BB962C8B-B14F-4D97-AF65-F5344CB8AC3E}">
        <p14:creationId xmlns:p14="http://schemas.microsoft.com/office/powerpoint/2010/main" val="95758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Here, I have outlined all the main results from this presentation.</a:t>
            </a:r>
          </a:p>
        </p:txBody>
      </p:sp>
      <p:sp>
        <p:nvSpPr>
          <p:cNvPr id="4" name="Slide Number Placeholder 3"/>
          <p:cNvSpPr>
            <a:spLocks noGrp="1"/>
          </p:cNvSpPr>
          <p:nvPr>
            <p:ph type="sldNum" sz="quarter" idx="5"/>
          </p:nvPr>
        </p:nvSpPr>
        <p:spPr/>
        <p:txBody>
          <a:bodyPr/>
          <a:lstStyle/>
          <a:p>
            <a:fld id="{7BBB755C-91FC-4C76-98DE-E8A31AB2C9C1}" type="slidenum">
              <a:rPr lang="en-IN" smtClean="0"/>
              <a:t>24</a:t>
            </a:fld>
            <a:endParaRPr lang="en-IN"/>
          </a:p>
        </p:txBody>
      </p:sp>
    </p:spTree>
    <p:extLst>
      <p:ext uri="{BB962C8B-B14F-4D97-AF65-F5344CB8AC3E}">
        <p14:creationId xmlns:p14="http://schemas.microsoft.com/office/powerpoint/2010/main" val="249457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Summary for the presentation and future directions is added here.</a:t>
            </a:r>
          </a:p>
        </p:txBody>
      </p:sp>
      <p:sp>
        <p:nvSpPr>
          <p:cNvPr id="4" name="Slide Number Placeholder 3"/>
          <p:cNvSpPr>
            <a:spLocks noGrp="1"/>
          </p:cNvSpPr>
          <p:nvPr>
            <p:ph type="sldNum" sz="quarter" idx="5"/>
          </p:nvPr>
        </p:nvSpPr>
        <p:spPr/>
        <p:txBody>
          <a:bodyPr/>
          <a:lstStyle/>
          <a:p>
            <a:fld id="{7BBB755C-91FC-4C76-98DE-E8A31AB2C9C1}" type="slidenum">
              <a:rPr lang="en-IN" smtClean="0"/>
              <a:t>29</a:t>
            </a:fld>
            <a:endParaRPr lang="en-IN"/>
          </a:p>
        </p:txBody>
      </p:sp>
    </p:spTree>
    <p:extLst>
      <p:ext uri="{BB962C8B-B14F-4D97-AF65-F5344CB8AC3E}">
        <p14:creationId xmlns:p14="http://schemas.microsoft.com/office/powerpoint/2010/main" val="148526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solidFill>
                  <a:srgbClr val="00008B"/>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008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8A636835-85DA-43F8-B95C-CFD69075DC48}" type="datetime1">
              <a:rPr lang="en-IN" smtClean="0"/>
              <a:t>04-07-2024</a:t>
            </a:fld>
            <a:endParaRPr lang="en-IN"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Madhurima Rawat(Data Science) BSP Project on Pre-failure Alerting in BRM</a:t>
            </a:r>
            <a:endParaRPr lang="en-IN"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2B0C85F-B12F-4B28-9D24-B62F83EFC256}" type="slidenum">
              <a:rPr lang="en-IN" smtClean="0"/>
              <a:pPr/>
              <a:t>‹#›</a:t>
            </a:fld>
            <a:endParaRPr lang="en-IN" dirty="0"/>
          </a:p>
        </p:txBody>
      </p:sp>
    </p:spTree>
    <p:extLst>
      <p:ext uri="{BB962C8B-B14F-4D97-AF65-F5344CB8AC3E}">
        <p14:creationId xmlns:p14="http://schemas.microsoft.com/office/powerpoint/2010/main" val="73176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04CD3EC-A420-4A78-BCB6-0937DAD02A83}" type="datetime1">
              <a:rPr lang="en-IN" smtClean="0"/>
              <a:t>04-07-2024</a:t>
            </a:fld>
            <a:endParaRPr lang="en-IN"/>
          </a:p>
        </p:txBody>
      </p:sp>
      <p:sp>
        <p:nvSpPr>
          <p:cNvPr id="5" name="Footer Placeholder 4"/>
          <p:cNvSpPr>
            <a:spLocks noGrp="1"/>
          </p:cNvSpPr>
          <p:nvPr>
            <p:ph type="ftr" sz="quarter" idx="11"/>
          </p:nvPr>
        </p:nvSpPr>
        <p:spPr/>
        <p:txBody>
          <a:bodyPr/>
          <a:lstStyle/>
          <a:p>
            <a:r>
              <a:rPr lang="en-US"/>
              <a:t>Madhurima Rawat(Data Science) BSP Project on Pre-failure Alerting in BRM</a:t>
            </a:r>
            <a:endParaRPr lang="en-IN"/>
          </a:p>
        </p:txBody>
      </p:sp>
      <p:sp>
        <p:nvSpPr>
          <p:cNvPr id="6" name="Slide Number Placeholder 5"/>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314811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lvl1pPr>
              <a:defRPr>
                <a:solidFill>
                  <a:srgbClr val="00008B"/>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77A260-ADD0-4194-BE7B-3D35DDF57C03}" type="datetime1">
              <a:rPr lang="en-IN" smtClean="0"/>
              <a:t>04-07-2024</a:t>
            </a:fld>
            <a:endParaRPr lang="en-IN"/>
          </a:p>
        </p:txBody>
      </p:sp>
      <p:sp>
        <p:nvSpPr>
          <p:cNvPr id="5" name="Footer Placeholder 4"/>
          <p:cNvSpPr>
            <a:spLocks noGrp="1"/>
          </p:cNvSpPr>
          <p:nvPr>
            <p:ph type="ftr" sz="quarter" idx="11"/>
          </p:nvPr>
        </p:nvSpPr>
        <p:spPr/>
        <p:txBody>
          <a:bodyPr/>
          <a:lstStyle/>
          <a:p>
            <a:r>
              <a:rPr lang="en-US"/>
              <a:t>Madhurima Rawat(Data Science) BSP Project on Pre-failure Alerting in BRM</a:t>
            </a:r>
            <a:endParaRPr lang="en-IN"/>
          </a:p>
        </p:txBody>
      </p:sp>
      <p:sp>
        <p:nvSpPr>
          <p:cNvPr id="6" name="Slide Number Placeholder 5"/>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22280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a:solidFill>
                  <a:srgbClr val="00008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2286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0C0FB25B-6C1B-43A5-A28E-AB9BE34C3365}" type="datetime1">
              <a:rPr lang="en-IN" smtClean="0"/>
              <a:t>04-07-2024</a:t>
            </a:fld>
            <a:endParaRPr lang="en-IN" dirty="0"/>
          </a:p>
        </p:txBody>
      </p:sp>
      <p:sp>
        <p:nvSpPr>
          <p:cNvPr id="5" name="Footer Placeholder 4"/>
          <p:cNvSpPr>
            <a:spLocks noGrp="1"/>
          </p:cNvSpPr>
          <p:nvPr>
            <p:ph type="ftr" sz="quarter" idx="11"/>
          </p:nvPr>
        </p:nvSpPr>
        <p:spPr>
          <a:xfrm>
            <a:off x="3289302" y="6429377"/>
            <a:ext cx="5587999" cy="292101"/>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a:t>Madhurima Rawat(Data Science) BSP Project on Pre-failure Alerting in BRM</a:t>
            </a:r>
            <a:endParaRPr lang="en-IN" dirty="0"/>
          </a:p>
        </p:txBody>
      </p:sp>
      <p:sp>
        <p:nvSpPr>
          <p:cNvPr id="6" name="Slide Number Placeholder 5"/>
          <p:cNvSpPr>
            <a:spLocks noGrp="1"/>
          </p:cNvSpPr>
          <p:nvPr>
            <p:ph type="sldNum" sz="quarter" idx="12"/>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A2B0C85F-B12F-4B28-9D24-B62F83EFC256}" type="slidenum">
              <a:rPr lang="en-IN" smtClean="0"/>
              <a:pPr/>
              <a:t>‹#›</a:t>
            </a:fld>
            <a:endParaRPr lang="en-IN" dirty="0"/>
          </a:p>
        </p:txBody>
      </p:sp>
    </p:spTree>
    <p:extLst>
      <p:ext uri="{BB962C8B-B14F-4D97-AF65-F5344CB8AC3E}">
        <p14:creationId xmlns:p14="http://schemas.microsoft.com/office/powerpoint/2010/main" val="50346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8200" y="423867"/>
            <a:ext cx="10515600" cy="2852737"/>
          </a:xfrm>
        </p:spPr>
        <p:txBody>
          <a:bodyPr anchor="b">
            <a:normAutofit/>
          </a:bodyPr>
          <a:lstStyle>
            <a:lvl1pPr>
              <a:defRPr sz="3600">
                <a:solidFill>
                  <a:srgbClr val="00008B"/>
                </a:solidFill>
              </a:defRPr>
            </a:lvl1pPr>
          </a:lstStyle>
          <a:p>
            <a:r>
              <a:rPr lang="en-US" dirty="0"/>
              <a:t>Click to edit Master title style</a:t>
            </a:r>
          </a:p>
        </p:txBody>
      </p:sp>
      <p:sp>
        <p:nvSpPr>
          <p:cNvPr id="3" name="Text Placeholder 2"/>
          <p:cNvSpPr>
            <a:spLocks noGrp="1"/>
          </p:cNvSpPr>
          <p:nvPr>
            <p:ph type="body" idx="1"/>
          </p:nvPr>
        </p:nvSpPr>
        <p:spPr>
          <a:xfrm>
            <a:off x="824653" y="3761427"/>
            <a:ext cx="10515600" cy="1500187"/>
          </a:xfrm>
        </p:spPr>
        <p:txBody>
          <a:bodyPr/>
          <a:lstStyle>
            <a:lvl1pPr marL="0" indent="0" algn="ctr">
              <a:buNone/>
              <a:defRPr sz="2400" i="1">
                <a:solidFill>
                  <a:srgbClr val="778899"/>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016309B2-318C-41D8-B719-E236B43625C5}" type="datetime1">
              <a:rPr lang="en-IN" smtClean="0"/>
              <a:t>04-07-2024</a:t>
            </a:fld>
            <a:endParaRPr lang="en-IN" dirty="0"/>
          </a:p>
        </p:txBody>
      </p:sp>
      <p:sp>
        <p:nvSpPr>
          <p:cNvPr id="5" name="Footer Placeholder 4"/>
          <p:cNvSpPr>
            <a:spLocks noGrp="1"/>
          </p:cNvSpPr>
          <p:nvPr>
            <p:ph type="ftr" sz="quarter" idx="11"/>
          </p:nvPr>
        </p:nvSpPr>
        <p:spPr>
          <a:xfrm>
            <a:off x="3327402" y="6353178"/>
            <a:ext cx="5435599" cy="406401"/>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a:t>Madhurima Rawat(Data Science) BSP Project on Pre-failure Alerting in BRM</a:t>
            </a:r>
            <a:endParaRPr lang="en-IN" dirty="0"/>
          </a:p>
        </p:txBody>
      </p:sp>
      <p:sp>
        <p:nvSpPr>
          <p:cNvPr id="6" name="Slide Number Placeholder 5"/>
          <p:cNvSpPr>
            <a:spLocks noGrp="1"/>
          </p:cNvSpPr>
          <p:nvPr>
            <p:ph type="sldNum" sz="quarter" idx="12"/>
          </p:nvPr>
        </p:nvSpPr>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A2B0C85F-B12F-4B28-9D24-B62F83EFC256}" type="slidenum">
              <a:rPr lang="en-IN" smtClean="0"/>
              <a:pPr/>
              <a:t>‹#›</a:t>
            </a:fld>
            <a:endParaRPr lang="en-IN" dirty="0"/>
          </a:p>
        </p:txBody>
      </p:sp>
    </p:spTree>
    <p:extLst>
      <p:ext uri="{BB962C8B-B14F-4D97-AF65-F5344CB8AC3E}">
        <p14:creationId xmlns:p14="http://schemas.microsoft.com/office/powerpoint/2010/main" val="29222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F2109D-7F90-411B-B1F4-AEAB9C97CC23}" type="datetime1">
              <a:rPr lang="en-IN" smtClean="0"/>
              <a:t>04-07-2024</a:t>
            </a:fld>
            <a:endParaRPr lang="en-IN"/>
          </a:p>
        </p:txBody>
      </p:sp>
      <p:sp>
        <p:nvSpPr>
          <p:cNvPr id="6" name="Footer Placeholder 5"/>
          <p:cNvSpPr>
            <a:spLocks noGrp="1"/>
          </p:cNvSpPr>
          <p:nvPr>
            <p:ph type="ftr" sz="quarter" idx="11"/>
          </p:nvPr>
        </p:nvSpPr>
        <p:spPr/>
        <p:txBody>
          <a:bodyPr/>
          <a:lstStyle/>
          <a:p>
            <a:r>
              <a:rPr lang="en-US"/>
              <a:t>Madhurima Rawat(Data Science) BSP Project on Pre-failure Alerting in BRM</a:t>
            </a:r>
            <a:endParaRPr lang="en-IN"/>
          </a:p>
        </p:txBody>
      </p:sp>
      <p:sp>
        <p:nvSpPr>
          <p:cNvPr id="7" name="Slide Number Placeholder 6"/>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343680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lvl1pPr>
              <a:defRPr>
                <a:solidFill>
                  <a:srgbClr val="00008B"/>
                </a:solidFill>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C208B-F5B6-4835-A564-590EA110C06A}" type="datetime1">
              <a:rPr lang="en-IN" smtClean="0"/>
              <a:t>04-07-2024</a:t>
            </a:fld>
            <a:endParaRPr lang="en-IN"/>
          </a:p>
        </p:txBody>
      </p:sp>
      <p:sp>
        <p:nvSpPr>
          <p:cNvPr id="8" name="Footer Placeholder 7"/>
          <p:cNvSpPr>
            <a:spLocks noGrp="1"/>
          </p:cNvSpPr>
          <p:nvPr>
            <p:ph type="ftr" sz="quarter" idx="11"/>
          </p:nvPr>
        </p:nvSpPr>
        <p:spPr/>
        <p:txBody>
          <a:bodyPr/>
          <a:lstStyle/>
          <a:p>
            <a:r>
              <a:rPr lang="en-US"/>
              <a:t>Madhurima Rawat(Data Science) BSP Project on Pre-failure Alerting in BRM</a:t>
            </a:r>
            <a:endParaRPr lang="en-IN"/>
          </a:p>
        </p:txBody>
      </p:sp>
      <p:sp>
        <p:nvSpPr>
          <p:cNvPr id="9" name="Slide Number Placeholder 8"/>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1101118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8B"/>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F17B2036-3CE8-47F6-A0E5-512D15AAF33E}" type="datetime1">
              <a:rPr lang="en-IN" smtClean="0"/>
              <a:t>04-07-2024</a:t>
            </a:fld>
            <a:endParaRPr lang="en-IN"/>
          </a:p>
        </p:txBody>
      </p:sp>
      <p:sp>
        <p:nvSpPr>
          <p:cNvPr id="4" name="Footer Placeholder 3"/>
          <p:cNvSpPr>
            <a:spLocks noGrp="1"/>
          </p:cNvSpPr>
          <p:nvPr>
            <p:ph type="ftr" sz="quarter" idx="11"/>
          </p:nvPr>
        </p:nvSpPr>
        <p:spPr/>
        <p:txBody>
          <a:bodyPr/>
          <a:lstStyle/>
          <a:p>
            <a:r>
              <a:rPr lang="en-US"/>
              <a:t>Madhurima Rawat(Data Science) BSP Project on Pre-failure Alerting in BRM</a:t>
            </a:r>
            <a:endParaRPr lang="en-IN"/>
          </a:p>
        </p:txBody>
      </p:sp>
      <p:sp>
        <p:nvSpPr>
          <p:cNvPr id="5" name="Slide Number Placeholder 4"/>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188998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A0615-909F-4E61-8468-82B183F4D200}" type="datetime1">
              <a:rPr lang="en-IN" smtClean="0"/>
              <a:t>04-07-2024</a:t>
            </a:fld>
            <a:endParaRPr lang="en-IN"/>
          </a:p>
        </p:txBody>
      </p:sp>
      <p:sp>
        <p:nvSpPr>
          <p:cNvPr id="3" name="Footer Placeholder 2"/>
          <p:cNvSpPr>
            <a:spLocks noGrp="1"/>
          </p:cNvSpPr>
          <p:nvPr>
            <p:ph type="ftr" sz="quarter" idx="11"/>
          </p:nvPr>
        </p:nvSpPr>
        <p:spPr/>
        <p:txBody>
          <a:bodyPr/>
          <a:lstStyle/>
          <a:p>
            <a:r>
              <a:rPr lang="en-US"/>
              <a:t>Madhurima Rawat(Data Science) BSP Project on Pre-failure Alerting in BRM</a:t>
            </a:r>
            <a:endParaRPr lang="en-IN"/>
          </a:p>
        </p:txBody>
      </p:sp>
      <p:sp>
        <p:nvSpPr>
          <p:cNvPr id="4" name="Slide Number Placeholder 3"/>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407229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9B3D65-7CD5-4099-A007-00C6AEBBF422}" type="datetime1">
              <a:rPr lang="en-IN" smtClean="0"/>
              <a:t>04-07-2024</a:t>
            </a:fld>
            <a:endParaRPr lang="en-IN"/>
          </a:p>
        </p:txBody>
      </p:sp>
      <p:sp>
        <p:nvSpPr>
          <p:cNvPr id="6" name="Footer Placeholder 5"/>
          <p:cNvSpPr>
            <a:spLocks noGrp="1"/>
          </p:cNvSpPr>
          <p:nvPr>
            <p:ph type="ftr" sz="quarter" idx="11"/>
          </p:nvPr>
        </p:nvSpPr>
        <p:spPr/>
        <p:txBody>
          <a:bodyPr/>
          <a:lstStyle/>
          <a:p>
            <a:r>
              <a:rPr lang="en-US"/>
              <a:t>Madhurima Rawat(Data Science) BSP Project on Pre-failure Alerting in BRM</a:t>
            </a:r>
            <a:endParaRPr lang="en-IN"/>
          </a:p>
        </p:txBody>
      </p:sp>
      <p:sp>
        <p:nvSpPr>
          <p:cNvPr id="7" name="Slide Number Placeholder 6"/>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385925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solidFill>
                  <a:srgbClr val="00008B"/>
                </a:solidFill>
              </a:defRPr>
            </a:lvl1pPr>
          </a:lstStyle>
          <a:p>
            <a:r>
              <a:rPr lang="en-US" dirty="0"/>
              <a:t>Click to edit Master title style</a:t>
            </a:r>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9A198F-1E57-4386-8230-80D413BFB519}" type="datetime1">
              <a:rPr lang="en-IN" smtClean="0"/>
              <a:t>04-07-2024</a:t>
            </a:fld>
            <a:endParaRPr lang="en-IN"/>
          </a:p>
        </p:txBody>
      </p:sp>
      <p:sp>
        <p:nvSpPr>
          <p:cNvPr id="6" name="Footer Placeholder 5"/>
          <p:cNvSpPr>
            <a:spLocks noGrp="1"/>
          </p:cNvSpPr>
          <p:nvPr>
            <p:ph type="ftr" sz="quarter" idx="11"/>
          </p:nvPr>
        </p:nvSpPr>
        <p:spPr/>
        <p:txBody>
          <a:bodyPr/>
          <a:lstStyle/>
          <a:p>
            <a:r>
              <a:rPr lang="en-US"/>
              <a:t>Madhurima Rawat(Data Science) BSP Project on Pre-failure Alerting in BRM</a:t>
            </a:r>
            <a:endParaRPr lang="en-IN"/>
          </a:p>
        </p:txBody>
      </p:sp>
      <p:sp>
        <p:nvSpPr>
          <p:cNvPr id="7" name="Slide Number Placeholder 6"/>
          <p:cNvSpPr>
            <a:spLocks noGrp="1"/>
          </p:cNvSpPr>
          <p:nvPr>
            <p:ph type="sldNum" sz="quarter" idx="12"/>
          </p:nvPr>
        </p:nvSpPr>
        <p:spPr/>
        <p:txBody>
          <a:bodyPr/>
          <a:lstStyle/>
          <a:p>
            <a:fld id="{A2B0C85F-B12F-4B28-9D24-B62F83EFC256}" type="slidenum">
              <a:rPr lang="en-IN" smtClean="0"/>
              <a:t>‹#›</a:t>
            </a:fld>
            <a:endParaRPr lang="en-IN"/>
          </a:p>
        </p:txBody>
      </p:sp>
    </p:spTree>
    <p:extLst>
      <p:ext uri="{BB962C8B-B14F-4D97-AF65-F5344CB8AC3E}">
        <p14:creationId xmlns:p14="http://schemas.microsoft.com/office/powerpoint/2010/main" val="195018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C36CB-4D67-4688-80AA-DFD077C96A4F}" type="datetime1">
              <a:rPr lang="en-IN" smtClean="0"/>
              <a:t>04-07-2024</a:t>
            </a:fld>
            <a:endParaRPr lang="en-IN"/>
          </a:p>
        </p:txBody>
      </p:sp>
      <p:sp>
        <p:nvSpPr>
          <p:cNvPr id="5" name="Footer Placeholder 4"/>
          <p:cNvSpPr>
            <a:spLocks noGrp="1"/>
          </p:cNvSpPr>
          <p:nvPr>
            <p:ph type="ftr" sz="quarter" idx="3"/>
          </p:nvPr>
        </p:nvSpPr>
        <p:spPr>
          <a:xfrm>
            <a:off x="3467100" y="6391275"/>
            <a:ext cx="5435600" cy="301626"/>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Madhurima Rawat(Data Science) BSP Project on Pre-failure Alerting in BRM</a:t>
            </a:r>
            <a:endParaRPr lang="en-IN" dirty="0"/>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0C85F-B12F-4B28-9D24-B62F83EFC256}" type="slidenum">
              <a:rPr lang="en-IN" smtClean="0"/>
              <a:t>‹#›</a:t>
            </a:fld>
            <a:endParaRPr lang="en-IN"/>
          </a:p>
        </p:txBody>
      </p:sp>
      <p:pic>
        <p:nvPicPr>
          <p:cNvPr id="7" name="Picture 6">
            <a:extLst>
              <a:ext uri="{FF2B5EF4-FFF2-40B4-BE49-F238E27FC236}">
                <a16:creationId xmlns:a16="http://schemas.microsoft.com/office/drawing/2014/main" id="{44E11F0D-0AA0-DC4D-DDA7-11FC5453E45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25277" y="430433"/>
            <a:ext cx="1226819" cy="944377"/>
          </a:xfrm>
          <a:prstGeom prst="rect">
            <a:avLst/>
          </a:prstGeom>
        </p:spPr>
      </p:pic>
    </p:spTree>
    <p:extLst>
      <p:ext uri="{BB962C8B-B14F-4D97-AF65-F5344CB8AC3E}">
        <p14:creationId xmlns:p14="http://schemas.microsoft.com/office/powerpoint/2010/main" val="16514355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ctr" defTabSz="914400" rtl="0" eaLnBrk="1" latinLnBrk="0" hangingPunct="1">
        <a:lnSpc>
          <a:spcPct val="90000"/>
        </a:lnSpc>
        <a:spcBef>
          <a:spcPct val="0"/>
        </a:spcBef>
        <a:buNone/>
        <a:defRPr sz="3600" b="1" kern="1200">
          <a:solidFill>
            <a:srgbClr val="00008B"/>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2.xml"/><Relationship Id="rId10" Type="http://schemas.openxmlformats.org/officeDocument/2006/relationships/slide" Target="slide31.xml"/><Relationship Id="rId4" Type="http://schemas.openxmlformats.org/officeDocument/2006/relationships/slide" Target="slide9.xml"/><Relationship Id="rId9"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taidistance.readthedocs.io/en/latest/modules/dtw.html" TargetMode="External"/><Relationship Id="rId7" Type="http://schemas.openxmlformats.org/officeDocument/2006/relationships/hyperlink" Target="https://stumpy.readthedocs.io/en/latest/Tutorial_STUMPY_Basic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cs.ucr.edu/~eamonn/Motif_Discovery_ICDM.pdf" TargetMode="External"/><Relationship Id="rId5" Type="http://schemas.openxmlformats.org/officeDocument/2006/relationships/hyperlink" Target="https://docs.influxdata.com/influxdb/latest/" TargetMode="External"/><Relationship Id="rId4" Type="http://schemas.openxmlformats.org/officeDocument/2006/relationships/hyperlink" Target="https://grafana.com/doc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1.jpg"/>
          <p:cNvPicPr/>
          <p:nvPr/>
        </p:nvPicPr>
        <p:blipFill>
          <a:blip r:embed="rId3" cstate="print">
            <a:extLst>
              <a:ext uri="{28A0092B-C50C-407E-A947-70E740481C1C}">
                <a14:useLocalDpi xmlns:a14="http://schemas.microsoft.com/office/drawing/2010/main" val="0"/>
              </a:ext>
            </a:extLst>
          </a:blip>
          <a:srcRect/>
          <a:stretch>
            <a:fillRect/>
          </a:stretch>
        </p:blipFill>
        <p:spPr>
          <a:xfrm>
            <a:off x="5273603" y="1495155"/>
            <a:ext cx="1710107" cy="1443991"/>
          </a:xfrm>
          <a:prstGeom prst="rect">
            <a:avLst/>
          </a:prstGeom>
        </p:spPr>
      </p:pic>
      <p:sp>
        <p:nvSpPr>
          <p:cNvPr id="6" name="TextBox 5"/>
          <p:cNvSpPr txBox="1"/>
          <p:nvPr/>
        </p:nvSpPr>
        <p:spPr>
          <a:xfrm>
            <a:off x="7775726" y="4644958"/>
            <a:ext cx="4057049" cy="2213042"/>
          </a:xfrm>
          <a:prstGeom prst="rect">
            <a:avLst/>
          </a:prstGeom>
          <a:noFill/>
        </p:spPr>
        <p:txBody>
          <a:bodyPr wrap="square" rtlCol="0">
            <a:spAutoFit/>
          </a:bodyPr>
          <a:lstStyle/>
          <a:p>
            <a:pPr algn="r">
              <a:lnSpc>
                <a:spcPct val="115000"/>
              </a:lnSpc>
              <a:spcAft>
                <a:spcPts val="750"/>
              </a:spcAft>
            </a:pPr>
            <a:r>
              <a:rPr lang="en-US" sz="2200" b="1" dirty="0">
                <a:latin typeface="Times New Roman" panose="02020603050405020304" pitchFamily="18" charset="0"/>
                <a:ea typeface="Calibri" panose="020F0502020204030204" pitchFamily="34" charset="0"/>
                <a:cs typeface="Times New Roman" panose="02020603050405020304" pitchFamily="18" charset="0"/>
              </a:rPr>
              <a:t>Presented By</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Madhurima Rawat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B.Tech.(Hon) 6th Semester </a:t>
            </a:r>
          </a:p>
          <a:p>
            <a:pPr algn="r">
              <a:lnSpc>
                <a:spcPct val="115000"/>
              </a:lnSpc>
              <a:spcAft>
                <a:spcPts val="750"/>
              </a:spcAft>
            </a:pPr>
            <a:r>
              <a:rPr lang="en-US" sz="2200" dirty="0">
                <a:latin typeface="Times New Roman" panose="02020603050405020304" pitchFamily="18" charset="0"/>
                <a:cs typeface="Times New Roman" panose="02020603050405020304" pitchFamily="18" charset="0"/>
              </a:rPr>
              <a:t>Roll No. 300012821042 </a:t>
            </a:r>
          </a:p>
          <a:p>
            <a:pPr algn="r">
              <a:lnSpc>
                <a:spcPct val="115000"/>
              </a:lnSpc>
              <a:spcAft>
                <a:spcPts val="750"/>
              </a:spcAft>
            </a:pPr>
            <a:r>
              <a:rPr lang="en-US" sz="2200" dirty="0">
                <a:latin typeface="Times New Roman" panose="02020603050405020304" pitchFamily="18" charset="0"/>
                <a:cs typeface="Times New Roman" panose="02020603050405020304" pitchFamily="18" charset="0"/>
              </a:rPr>
              <a:t>Enrollment No. CB4689</a:t>
            </a:r>
            <a:endParaRPr lang="en-US" altLang="en-IN"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DD3DC1-EF84-D6C3-C77B-599BFA7B316B}"/>
              </a:ext>
            </a:extLst>
          </p:cNvPr>
          <p:cNvSpPr txBox="1"/>
          <p:nvPr/>
        </p:nvSpPr>
        <p:spPr>
          <a:xfrm>
            <a:off x="2394052" y="-190695"/>
            <a:ext cx="7185375" cy="2246769"/>
          </a:xfrm>
          <a:prstGeom prst="rect">
            <a:avLst/>
          </a:prstGeom>
          <a:noFill/>
        </p:spPr>
        <p:txBody>
          <a:bodyPr wrap="square" rtlCol="0">
            <a:spAutoFit/>
          </a:bodyPr>
          <a:lstStyle/>
          <a:p>
            <a:pPr algn="ctr"/>
            <a:endParaRPr lang="en-GB" sz="2800" b="1" spc="-1" dirty="0">
              <a:solidFill>
                <a:srgbClr val="00008B"/>
              </a:solidFill>
              <a:latin typeface="Times New Roman" panose="02020603050405020304" pitchFamily="18" charset="0"/>
              <a:ea typeface="Calibri"/>
              <a:cs typeface="Times New Roman" panose="02020603050405020304" pitchFamily="18" charset="0"/>
            </a:endParaRPr>
          </a:p>
          <a:p>
            <a:pPr algn="ctr"/>
            <a:endParaRPr lang="en-GB" sz="2800" b="1" spc="-1" dirty="0">
              <a:solidFill>
                <a:srgbClr val="00008B"/>
              </a:solidFill>
              <a:latin typeface="Times New Roman" panose="02020603050405020304" pitchFamily="18" charset="0"/>
              <a:ea typeface="Calibri"/>
              <a:cs typeface="Times New Roman" panose="02020603050405020304" pitchFamily="18" charset="0"/>
            </a:endParaRPr>
          </a:p>
          <a:p>
            <a:pPr algn="ctr"/>
            <a:r>
              <a:rPr lang="en-US" sz="2800" b="1" dirty="0">
                <a:solidFill>
                  <a:srgbClr val="00008B"/>
                </a:solidFill>
                <a:latin typeface="Times New Roman" panose="02020603050405020304" pitchFamily="18" charset="0"/>
                <a:ea typeface="Calibri" panose="020F0502020204030204" pitchFamily="34" charset="0"/>
                <a:cs typeface="Times New Roman" panose="02020603050405020304" pitchFamily="18" charset="0"/>
              </a:rPr>
              <a:t>BSP Project on Pre-failure Alerting in BRM</a:t>
            </a:r>
            <a:endParaRPr lang="en-US" sz="2800" b="1" i="1" dirty="0">
              <a:solidFill>
                <a:srgbClr val="778899"/>
              </a:solidFill>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800" spc="-1" dirty="0">
              <a:solidFill>
                <a:srgbClr val="000000"/>
              </a:solidFill>
              <a:latin typeface="Times New Roman" panose="02020603050405020304" pitchFamily="18" charset="0"/>
              <a:ea typeface="Calibri"/>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906DCAE-7E23-3EBE-E4B3-DD4BE9FF38E0}"/>
              </a:ext>
            </a:extLst>
          </p:cNvPr>
          <p:cNvSpPr txBox="1"/>
          <p:nvPr/>
        </p:nvSpPr>
        <p:spPr>
          <a:xfrm>
            <a:off x="359234" y="4724400"/>
            <a:ext cx="3831771" cy="1785104"/>
          </a:xfrm>
          <a:prstGeom prst="rect">
            <a:avLst/>
          </a:prstGeom>
          <a:noFill/>
        </p:spPr>
        <p:txBody>
          <a:bodyPr wrap="square" rtlCol="0">
            <a:spAutoFit/>
          </a:bodyPr>
          <a:lstStyle/>
          <a:p>
            <a:r>
              <a:rPr lang="en-US" sz="2200" b="1" dirty="0"/>
              <a:t>Under the Guidance:</a:t>
            </a:r>
          </a:p>
          <a:p>
            <a:r>
              <a:rPr lang="en-US" sz="2200" spc="-1" dirty="0">
                <a:solidFill>
                  <a:srgbClr val="000000"/>
                </a:solidFill>
                <a:latin typeface="Times New Roman" panose="02020603050405020304" pitchFamily="18" charset="0"/>
                <a:ea typeface="Calibri"/>
                <a:cs typeface="Times New Roman" panose="02020603050405020304" pitchFamily="18" charset="0"/>
              </a:rPr>
              <a:t>Mr. Abhinaw Jagtap</a:t>
            </a:r>
          </a:p>
          <a:p>
            <a:r>
              <a:rPr lang="en-US" sz="2200" spc="-1" dirty="0">
                <a:solidFill>
                  <a:srgbClr val="000000"/>
                </a:solidFill>
                <a:latin typeface="Times New Roman" panose="02020603050405020304" pitchFamily="18" charset="0"/>
                <a:ea typeface="Calibri"/>
                <a:cs typeface="Times New Roman" panose="02020603050405020304" pitchFamily="18" charset="0"/>
              </a:rPr>
              <a:t>Assistant Professor, </a:t>
            </a:r>
            <a:r>
              <a:rPr lang="en-IN" sz="2200" dirty="0">
                <a:latin typeface="Times New Roman" panose="02020603050405020304" pitchFamily="18" charset="0"/>
                <a:cs typeface="Times New Roman" panose="02020603050405020304" pitchFamily="18" charset="0"/>
              </a:rPr>
              <a:t>CSVTU, Bhilai(CG)</a:t>
            </a:r>
            <a:endParaRPr lang="en-US" sz="2200" spc="-1" dirty="0">
              <a:solidFill>
                <a:srgbClr val="000000"/>
              </a:solidFill>
              <a:latin typeface="Times New Roman" panose="02020603050405020304" pitchFamily="18" charset="0"/>
              <a:ea typeface="Calibri"/>
              <a:cs typeface="Times New Roman" panose="02020603050405020304" pitchFamily="18" charset="0"/>
            </a:endParaRPr>
          </a:p>
          <a:p>
            <a:endParaRPr lang="en-IN" sz="2200" dirty="0"/>
          </a:p>
        </p:txBody>
      </p:sp>
      <p:sp>
        <p:nvSpPr>
          <p:cNvPr id="3" name="TextBox 2">
            <a:extLst>
              <a:ext uri="{FF2B5EF4-FFF2-40B4-BE49-F238E27FC236}">
                <a16:creationId xmlns:a16="http://schemas.microsoft.com/office/drawing/2014/main" id="{86CF6C92-800C-9F16-E8CC-40F5596C47DB}"/>
              </a:ext>
            </a:extLst>
          </p:cNvPr>
          <p:cNvSpPr txBox="1"/>
          <p:nvPr/>
        </p:nvSpPr>
        <p:spPr>
          <a:xfrm>
            <a:off x="2359265" y="3334652"/>
            <a:ext cx="7644706" cy="1107996"/>
          </a:xfrm>
          <a:prstGeom prst="rect">
            <a:avLst/>
          </a:prstGeom>
          <a:noFill/>
        </p:spPr>
        <p:txBody>
          <a:bodyPr wrap="square" rtlCol="0">
            <a:spAutoFit/>
          </a:bodyPr>
          <a:lstStyle/>
          <a:p>
            <a:pPr algn="ctr"/>
            <a:r>
              <a:rPr lang="en-US" sz="2200" dirty="0">
                <a:latin typeface="Times New Roman" panose="02020603050405020304" pitchFamily="18" charset="0"/>
                <a:ea typeface="Times New Roman" panose="02020603050405020304" pitchFamily="18" charset="0"/>
              </a:rPr>
              <a:t>Internship Based Project Presented to </a:t>
            </a:r>
          </a:p>
          <a:p>
            <a:r>
              <a:rPr lang="en-US" sz="2200" b="1" dirty="0">
                <a:latin typeface="Times New Roman" panose="02020603050405020304" pitchFamily="18" charset="0"/>
                <a:ea typeface="Times New Roman" panose="02020603050405020304" pitchFamily="18" charset="0"/>
              </a:rPr>
              <a:t>Chhattisgarh</a:t>
            </a:r>
            <a:r>
              <a:rPr lang="en-US" sz="2200" b="1" spc="-60" dirty="0">
                <a:latin typeface="Times New Roman" panose="02020603050405020304" pitchFamily="18" charset="0"/>
                <a:ea typeface="Times New Roman" panose="02020603050405020304" pitchFamily="18" charset="0"/>
              </a:rPr>
              <a:t> </a:t>
            </a:r>
            <a:r>
              <a:rPr lang="en-US" sz="2200" b="1" dirty="0">
                <a:latin typeface="Times New Roman" panose="02020603050405020304" pitchFamily="18" charset="0"/>
                <a:ea typeface="Times New Roman" panose="02020603050405020304" pitchFamily="18" charset="0"/>
              </a:rPr>
              <a:t>Swami</a:t>
            </a:r>
            <a:r>
              <a:rPr lang="en-US" sz="2200" b="1" spc="-55" dirty="0">
                <a:latin typeface="Times New Roman" panose="02020603050405020304" pitchFamily="18" charset="0"/>
                <a:ea typeface="Times New Roman" panose="02020603050405020304" pitchFamily="18" charset="0"/>
              </a:rPr>
              <a:t> </a:t>
            </a:r>
            <a:r>
              <a:rPr lang="en-US" sz="2200" b="1" dirty="0">
                <a:latin typeface="Times New Roman" panose="02020603050405020304" pitchFamily="18" charset="0"/>
                <a:ea typeface="Times New Roman" panose="02020603050405020304" pitchFamily="18" charset="0"/>
              </a:rPr>
              <a:t>Vivekananda</a:t>
            </a:r>
            <a:r>
              <a:rPr lang="en-US" sz="2200" b="1" spc="-35" dirty="0">
                <a:latin typeface="Times New Roman" panose="02020603050405020304" pitchFamily="18" charset="0"/>
                <a:ea typeface="Times New Roman" panose="02020603050405020304" pitchFamily="18" charset="0"/>
              </a:rPr>
              <a:t> </a:t>
            </a:r>
            <a:r>
              <a:rPr lang="en-US" sz="2200" b="1" dirty="0">
                <a:latin typeface="Times New Roman" panose="02020603050405020304" pitchFamily="18" charset="0"/>
                <a:ea typeface="Times New Roman" panose="02020603050405020304" pitchFamily="18" charset="0"/>
              </a:rPr>
              <a:t>Technical</a:t>
            </a:r>
            <a:r>
              <a:rPr lang="en-US" sz="2200" b="1" spc="-55" dirty="0">
                <a:latin typeface="Times New Roman" panose="02020603050405020304" pitchFamily="18" charset="0"/>
                <a:ea typeface="Times New Roman" panose="02020603050405020304" pitchFamily="18" charset="0"/>
              </a:rPr>
              <a:t> </a:t>
            </a:r>
            <a:r>
              <a:rPr lang="en-US" sz="2200" b="1" dirty="0">
                <a:latin typeface="Times New Roman" panose="02020603050405020304" pitchFamily="18" charset="0"/>
                <a:ea typeface="Times New Roman" panose="02020603050405020304" pitchFamily="18" charset="0"/>
              </a:rPr>
              <a:t>University,</a:t>
            </a:r>
            <a:r>
              <a:rPr lang="en-US" sz="2200" b="1" spc="-60" dirty="0">
                <a:latin typeface="Times New Roman" panose="02020603050405020304" pitchFamily="18" charset="0"/>
                <a:ea typeface="Times New Roman" panose="02020603050405020304" pitchFamily="18" charset="0"/>
              </a:rPr>
              <a:t> </a:t>
            </a:r>
            <a:r>
              <a:rPr lang="en-US" sz="2200" b="1" spc="-10" dirty="0">
                <a:latin typeface="Times New Roman" panose="02020603050405020304" pitchFamily="18" charset="0"/>
                <a:ea typeface="Times New Roman" panose="02020603050405020304" pitchFamily="18" charset="0"/>
              </a:rPr>
              <a:t>Bhilai</a:t>
            </a:r>
            <a:endParaRPr lang="en-IN" sz="2200" dirty="0">
              <a:latin typeface="Times New Roman" panose="02020603050405020304" pitchFamily="18" charset="0"/>
              <a:ea typeface="Times New Roman" panose="02020603050405020304" pitchFamily="18" charset="0"/>
            </a:endParaRPr>
          </a:p>
          <a:p>
            <a:endParaRPr lang="en-IN"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877CCD-BF40-9CB0-2F5F-C5784208B35C}"/>
              </a:ext>
            </a:extLst>
          </p:cNvPr>
          <p:cNvSpPr>
            <a:spLocks noGrp="1"/>
          </p:cNvSpPr>
          <p:nvPr>
            <p:ph type="title"/>
          </p:nvPr>
        </p:nvSpPr>
        <p:spPr/>
        <p:txBody>
          <a:bodyPr/>
          <a:lstStyle/>
          <a:p>
            <a:r>
              <a:rPr lang="en-US" dirty="0"/>
              <a:t>Internship Activities and Skills</a:t>
            </a:r>
            <a:endParaRPr lang="en-IN" dirty="0"/>
          </a:p>
        </p:txBody>
      </p:sp>
      <p:sp>
        <p:nvSpPr>
          <p:cNvPr id="8" name="Content Placeholder 7">
            <a:extLst>
              <a:ext uri="{FF2B5EF4-FFF2-40B4-BE49-F238E27FC236}">
                <a16:creationId xmlns:a16="http://schemas.microsoft.com/office/drawing/2014/main" id="{7C0119E4-7EF4-BD47-916B-45AB07509D7C}"/>
              </a:ext>
            </a:extLst>
          </p:cNvPr>
          <p:cNvSpPr>
            <a:spLocks noGrp="1"/>
          </p:cNvSpPr>
          <p:nvPr>
            <p:ph idx="1"/>
          </p:nvPr>
        </p:nvSpPr>
        <p:spPr/>
        <p:txBody>
          <a:bodyPr>
            <a:normAutofit fontScale="92500"/>
          </a:bodyPr>
          <a:lstStyle/>
          <a:p>
            <a:pPr marL="0" indent="0" algn="just">
              <a:buNone/>
            </a:pPr>
            <a:r>
              <a:rPr lang="en-IN" sz="2200" b="1" dirty="0"/>
              <a:t>Description of Activities:</a:t>
            </a:r>
          </a:p>
          <a:p>
            <a:pPr marL="0" indent="0" algn="just">
              <a:buNone/>
            </a:pPr>
            <a:endParaRPr lang="en-IN" sz="2200" b="1" dirty="0"/>
          </a:p>
          <a:p>
            <a:pPr lvl="1" algn="just"/>
            <a:r>
              <a:rPr lang="en-IN" sz="2200" dirty="0"/>
              <a:t>Facilitated data decoding from complex mill data into usable formats.</a:t>
            </a:r>
          </a:p>
          <a:p>
            <a:pPr lvl="1" algn="just"/>
            <a:r>
              <a:rPr lang="en-IN" sz="2200" dirty="0"/>
              <a:t>Conducted motif and discord analysis using advanced analytical techniques.</a:t>
            </a:r>
          </a:p>
          <a:p>
            <a:pPr lvl="1" algn="just"/>
            <a:r>
              <a:rPr lang="en-IN" sz="2200" dirty="0"/>
              <a:t>Enhanced data visualization dashboards for improved data exploration.</a:t>
            </a:r>
          </a:p>
          <a:p>
            <a:pPr marL="457200" lvl="1" indent="0" algn="just">
              <a:buNone/>
            </a:pPr>
            <a:endParaRPr lang="en-IN" sz="2200" dirty="0"/>
          </a:p>
          <a:p>
            <a:pPr marL="0" indent="0" algn="just">
              <a:buNone/>
            </a:pPr>
            <a:r>
              <a:rPr lang="en-US" sz="2200" b="1" dirty="0"/>
              <a:t>Skills Developed:</a:t>
            </a:r>
          </a:p>
          <a:p>
            <a:pPr marL="0" indent="0" algn="just">
              <a:buNone/>
            </a:pPr>
            <a:endParaRPr lang="en-US" sz="2200" b="1" dirty="0"/>
          </a:p>
          <a:p>
            <a:pPr lvl="1" algn="just"/>
            <a:r>
              <a:rPr lang="en-US" sz="2200" dirty="0"/>
              <a:t>Strengthened data manipulation and visualization skills.</a:t>
            </a:r>
          </a:p>
          <a:p>
            <a:pPr lvl="1" algn="just"/>
            <a:r>
              <a:rPr lang="en-US" sz="2200" dirty="0"/>
              <a:t>Expanded technical proficiency in using analytical tools and Python scripting.</a:t>
            </a:r>
          </a:p>
          <a:p>
            <a:pPr lvl="1" algn="just"/>
            <a:r>
              <a:rPr lang="en-US" sz="2200" dirty="0"/>
              <a:t>Developed problem-solving abilities in optimizing data processing workflows.</a:t>
            </a:r>
          </a:p>
          <a:p>
            <a:pPr lvl="1" algn="just"/>
            <a:r>
              <a:rPr lang="en-US" sz="2200" dirty="0"/>
              <a:t>Improved collaborative and communication skills through teamwork and project presentations.</a:t>
            </a:r>
          </a:p>
          <a:p>
            <a:pPr algn="just"/>
            <a:endParaRPr lang="en-IN" sz="2200" dirty="0"/>
          </a:p>
        </p:txBody>
      </p:sp>
      <p:sp>
        <p:nvSpPr>
          <p:cNvPr id="4" name="Date Placeholder 3">
            <a:extLst>
              <a:ext uri="{FF2B5EF4-FFF2-40B4-BE49-F238E27FC236}">
                <a16:creationId xmlns:a16="http://schemas.microsoft.com/office/drawing/2014/main" id="{842A1E10-DCFE-75C2-698A-9A0FFE41268A}"/>
              </a:ext>
            </a:extLst>
          </p:cNvPr>
          <p:cNvSpPr>
            <a:spLocks noGrp="1"/>
          </p:cNvSpPr>
          <p:nvPr>
            <p:ph type="dt" sz="half" idx="10"/>
          </p:nvPr>
        </p:nvSpPr>
        <p:spPr/>
        <p:txBody>
          <a:bodyPr/>
          <a:lstStyle/>
          <a:p>
            <a:fld id="{936D84AA-74E1-40D8-AE46-6073F3C12C61}" type="datetime1">
              <a:rPr lang="en-IN" smtClean="0"/>
              <a:t>04-07-2024</a:t>
            </a:fld>
            <a:endParaRPr lang="en-IN" dirty="0"/>
          </a:p>
        </p:txBody>
      </p:sp>
      <p:sp>
        <p:nvSpPr>
          <p:cNvPr id="5" name="Footer Placeholder 4">
            <a:extLst>
              <a:ext uri="{FF2B5EF4-FFF2-40B4-BE49-F238E27FC236}">
                <a16:creationId xmlns:a16="http://schemas.microsoft.com/office/drawing/2014/main" id="{386FC9C2-12C4-7101-6CFF-685741F8EA85}"/>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AF785AD8-AC25-5E69-2CB6-FB90C47B7380}"/>
              </a:ext>
            </a:extLst>
          </p:cNvPr>
          <p:cNvSpPr>
            <a:spLocks noGrp="1"/>
          </p:cNvSpPr>
          <p:nvPr>
            <p:ph type="sldNum" sz="quarter" idx="12"/>
          </p:nvPr>
        </p:nvSpPr>
        <p:spPr/>
        <p:txBody>
          <a:bodyPr/>
          <a:lstStyle/>
          <a:p>
            <a:fld id="{A2B0C85F-B12F-4B28-9D24-B62F83EFC256}" type="slidenum">
              <a:rPr lang="en-IN" smtClean="0"/>
              <a:pPr/>
              <a:t>10</a:t>
            </a:fld>
            <a:endParaRPr lang="en-IN" dirty="0"/>
          </a:p>
        </p:txBody>
      </p:sp>
    </p:spTree>
    <p:extLst>
      <p:ext uri="{BB962C8B-B14F-4D97-AF65-F5344CB8AC3E}">
        <p14:creationId xmlns:p14="http://schemas.microsoft.com/office/powerpoint/2010/main" val="14406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41FB-4909-AC66-4877-4BAEC5AC26F6}"/>
              </a:ext>
            </a:extLst>
          </p:cNvPr>
          <p:cNvSpPr>
            <a:spLocks noGrp="1"/>
          </p:cNvSpPr>
          <p:nvPr>
            <p:ph type="title"/>
          </p:nvPr>
        </p:nvSpPr>
        <p:spPr/>
        <p:txBody>
          <a:bodyPr/>
          <a:lstStyle/>
          <a:p>
            <a:r>
              <a:rPr lang="en-US" dirty="0"/>
              <a:t>Challenges and Learning</a:t>
            </a:r>
            <a:endParaRPr lang="en-IN" dirty="0"/>
          </a:p>
        </p:txBody>
      </p:sp>
      <p:sp>
        <p:nvSpPr>
          <p:cNvPr id="3" name="Content Placeholder 2">
            <a:extLst>
              <a:ext uri="{FF2B5EF4-FFF2-40B4-BE49-F238E27FC236}">
                <a16:creationId xmlns:a16="http://schemas.microsoft.com/office/drawing/2014/main" id="{AAC2B41E-C4E7-527C-59C2-B6E3B37D2F92}"/>
              </a:ext>
            </a:extLst>
          </p:cNvPr>
          <p:cNvSpPr>
            <a:spLocks noGrp="1"/>
          </p:cNvSpPr>
          <p:nvPr>
            <p:ph idx="1"/>
          </p:nvPr>
        </p:nvSpPr>
        <p:spPr/>
        <p:txBody>
          <a:bodyPr>
            <a:normAutofit lnSpcReduction="10000"/>
          </a:bodyPr>
          <a:lstStyle/>
          <a:p>
            <a:pPr marL="0" indent="0" algn="just">
              <a:buNone/>
            </a:pPr>
            <a:r>
              <a:rPr lang="en-US" sz="2200" b="1" dirty="0"/>
              <a:t>Challenges Faced</a:t>
            </a:r>
          </a:p>
          <a:p>
            <a:pPr marL="0" indent="0" algn="just">
              <a:buNone/>
            </a:pPr>
            <a:endParaRPr lang="en-US" sz="2200" b="1" dirty="0"/>
          </a:p>
          <a:p>
            <a:pPr lvl="1" algn="just"/>
            <a:r>
              <a:rPr lang="en-US" sz="2200" dirty="0"/>
              <a:t>Overcame data decoding challenges to extract meaningful insights.</a:t>
            </a:r>
          </a:p>
          <a:p>
            <a:pPr lvl="1" algn="just"/>
            <a:r>
              <a:rPr lang="en-US" sz="2200" dirty="0"/>
              <a:t>Addressed complexities in setting optimal thresholds for anomaly detection.</a:t>
            </a:r>
          </a:p>
          <a:p>
            <a:pPr lvl="1" algn="just"/>
            <a:r>
              <a:rPr lang="en-US" sz="2200" dirty="0"/>
              <a:t>Managed challenges in integrating and automating features within Grafana dashboards.</a:t>
            </a:r>
          </a:p>
          <a:p>
            <a:pPr marL="457200" lvl="1" indent="0" algn="just">
              <a:buNone/>
            </a:pPr>
            <a:endParaRPr lang="en-US" sz="2200" dirty="0"/>
          </a:p>
          <a:p>
            <a:pPr marL="0" indent="0" algn="just">
              <a:buNone/>
            </a:pPr>
            <a:r>
              <a:rPr lang="en-US" sz="2200" b="1" dirty="0"/>
              <a:t>Learning Outcomes</a:t>
            </a:r>
          </a:p>
          <a:p>
            <a:pPr marL="0" indent="0" algn="just">
              <a:buNone/>
            </a:pPr>
            <a:endParaRPr lang="en-US" sz="2200" b="1" dirty="0"/>
          </a:p>
          <a:p>
            <a:pPr lvl="1" algn="just"/>
            <a:r>
              <a:rPr lang="en-US" sz="2200" dirty="0"/>
              <a:t>Acquired valuable insights into industrial processes and dynamics.</a:t>
            </a:r>
          </a:p>
          <a:p>
            <a:pPr lvl="1" algn="just"/>
            <a:r>
              <a:rPr lang="en-US" sz="2200" dirty="0"/>
              <a:t>Enhanced practical knowledge applicable to real-world industrial settings.</a:t>
            </a:r>
          </a:p>
          <a:p>
            <a:pPr lvl="1" algn="just"/>
            <a:r>
              <a:rPr lang="en-US" sz="2200" dirty="0"/>
              <a:t>Developed personal skills in time management and communication.</a:t>
            </a:r>
          </a:p>
          <a:p>
            <a:pPr algn="just"/>
            <a:endParaRPr lang="en-IN" sz="2200" dirty="0"/>
          </a:p>
        </p:txBody>
      </p:sp>
      <p:sp>
        <p:nvSpPr>
          <p:cNvPr id="4" name="Date Placeholder 3">
            <a:extLst>
              <a:ext uri="{FF2B5EF4-FFF2-40B4-BE49-F238E27FC236}">
                <a16:creationId xmlns:a16="http://schemas.microsoft.com/office/drawing/2014/main" id="{F50500AD-75D4-803B-8E8A-60DA9013CC31}"/>
              </a:ext>
            </a:extLst>
          </p:cNvPr>
          <p:cNvSpPr>
            <a:spLocks noGrp="1"/>
          </p:cNvSpPr>
          <p:nvPr>
            <p:ph type="dt" sz="half" idx="10"/>
          </p:nvPr>
        </p:nvSpPr>
        <p:spPr/>
        <p:txBody>
          <a:bodyPr/>
          <a:lstStyle/>
          <a:p>
            <a:fld id="{35CFF721-6E1E-4C98-B4EA-D2D7E8A90662}" type="datetime1">
              <a:rPr lang="en-IN" smtClean="0"/>
              <a:t>04-07-2024</a:t>
            </a:fld>
            <a:endParaRPr lang="en-IN" dirty="0"/>
          </a:p>
        </p:txBody>
      </p:sp>
      <p:sp>
        <p:nvSpPr>
          <p:cNvPr id="5" name="Footer Placeholder 4">
            <a:extLst>
              <a:ext uri="{FF2B5EF4-FFF2-40B4-BE49-F238E27FC236}">
                <a16:creationId xmlns:a16="http://schemas.microsoft.com/office/drawing/2014/main" id="{D3C099BA-95F8-D7A8-897D-877250026CB7}"/>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CC96BEB2-104A-CD3D-D331-C58ECA3D031D}"/>
              </a:ext>
            </a:extLst>
          </p:cNvPr>
          <p:cNvSpPr>
            <a:spLocks noGrp="1"/>
          </p:cNvSpPr>
          <p:nvPr>
            <p:ph type="sldNum" sz="quarter" idx="12"/>
          </p:nvPr>
        </p:nvSpPr>
        <p:spPr/>
        <p:txBody>
          <a:bodyPr/>
          <a:lstStyle/>
          <a:p>
            <a:fld id="{A2B0C85F-B12F-4B28-9D24-B62F83EFC256}" type="slidenum">
              <a:rPr lang="en-IN" smtClean="0"/>
              <a:pPr/>
              <a:t>11</a:t>
            </a:fld>
            <a:endParaRPr lang="en-IN" dirty="0"/>
          </a:p>
        </p:txBody>
      </p:sp>
    </p:spTree>
    <p:extLst>
      <p:ext uri="{BB962C8B-B14F-4D97-AF65-F5344CB8AC3E}">
        <p14:creationId xmlns:p14="http://schemas.microsoft.com/office/powerpoint/2010/main" val="192118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pPr algn="ctr"/>
            <a:r>
              <a:rPr lang="en-IN" dirty="0"/>
              <a:t>Methodology</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p:txBody>
          <a:bodyPr>
            <a:normAutofit/>
          </a:bodyPr>
          <a:lstStyle/>
          <a:p>
            <a:pPr algn="ctr"/>
            <a:r>
              <a:rPr lang="en-US" b="0" i="0" dirty="0">
                <a:effectLst/>
                <a:latin typeface="Times New Roman" panose="02020603050405020304" pitchFamily="18" charset="0"/>
                <a:cs typeface="Times New Roman" panose="02020603050405020304" pitchFamily="18" charset="0"/>
              </a:rPr>
              <a:t>Outlining The Approach Or Procedures Used </a:t>
            </a:r>
            <a:r>
              <a:rPr lang="en-US" i="0" dirty="0"/>
              <a:t>I</a:t>
            </a:r>
            <a:r>
              <a:rPr lang="en-US" b="0" i="0" dirty="0">
                <a:effectLst/>
                <a:latin typeface="Times New Roman" panose="02020603050405020304" pitchFamily="18" charset="0"/>
                <a:cs typeface="Times New Roman" panose="02020603050405020304" pitchFamily="18" charset="0"/>
              </a:rPr>
              <a:t>n Project</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3EF7498D-8D0A-43BB-9EBA-A84E96C78FF5}" type="datetime1">
              <a:rPr lang="en-IN" smtClean="0"/>
              <a:t>04-07-2024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12</a:t>
            </a:fld>
            <a:endParaRPr lang="en-IN"/>
          </a:p>
        </p:txBody>
      </p:sp>
    </p:spTree>
    <p:extLst>
      <p:ext uri="{BB962C8B-B14F-4D97-AF65-F5344CB8AC3E}">
        <p14:creationId xmlns:p14="http://schemas.microsoft.com/office/powerpoint/2010/main" val="239642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E6E99A-A797-170A-86DA-CBF00178E069}"/>
              </a:ext>
            </a:extLst>
          </p:cNvPr>
          <p:cNvSpPr>
            <a:spLocks noGrp="1"/>
          </p:cNvSpPr>
          <p:nvPr>
            <p:ph type="title"/>
          </p:nvPr>
        </p:nvSpPr>
        <p:spPr/>
        <p:txBody>
          <a:bodyPr/>
          <a:lstStyle/>
          <a:p>
            <a:r>
              <a:rPr lang="en-IN" dirty="0"/>
              <a:t>System Architecture</a:t>
            </a:r>
          </a:p>
        </p:txBody>
      </p:sp>
      <p:sp>
        <p:nvSpPr>
          <p:cNvPr id="8" name="Content Placeholder 7">
            <a:extLst>
              <a:ext uri="{FF2B5EF4-FFF2-40B4-BE49-F238E27FC236}">
                <a16:creationId xmlns:a16="http://schemas.microsoft.com/office/drawing/2014/main" id="{BBEB5A19-9965-E1BE-21D5-4B13C34B9A80}"/>
              </a:ext>
            </a:extLst>
          </p:cNvPr>
          <p:cNvSpPr>
            <a:spLocks noGrp="1"/>
          </p:cNvSpPr>
          <p:nvPr>
            <p:ph idx="1"/>
          </p:nvPr>
        </p:nvSpPr>
        <p:spPr>
          <a:xfrm>
            <a:off x="838200" y="1825625"/>
            <a:ext cx="3918857" cy="4351338"/>
          </a:xfrm>
        </p:spPr>
        <p:txBody>
          <a:bodyPr>
            <a:normAutofit lnSpcReduction="10000"/>
          </a:bodyPr>
          <a:lstStyle/>
          <a:p>
            <a:pPr algn="just"/>
            <a:r>
              <a:rPr lang="en-US" dirty="0">
                <a:solidFill>
                  <a:srgbClr val="000000"/>
                </a:solidFill>
                <a:effectLst/>
                <a:latin typeface="Times New Roman" panose="02020603050405020304" pitchFamily="18" charset="0"/>
                <a:ea typeface="Times New Roman" panose="02020603050405020304" pitchFamily="18" charset="0"/>
              </a:rPr>
              <a:t>The internship project developed a system for identifying recurring patterns ("motifs") and deviations ("discords") within mill data. </a:t>
            </a:r>
          </a:p>
          <a:p>
            <a:pPr algn="just"/>
            <a:r>
              <a:rPr lang="en-US" dirty="0">
                <a:solidFill>
                  <a:srgbClr val="000000"/>
                </a:solidFill>
                <a:effectLst/>
                <a:latin typeface="Times New Roman" panose="02020603050405020304" pitchFamily="18" charset="0"/>
                <a:ea typeface="Times New Roman" panose="02020603050405020304" pitchFamily="18" charset="0"/>
              </a:rPr>
              <a:t>Data from the mill was decoded for training and directly used from the server in deployment. It was preprocessed, stored in </a:t>
            </a:r>
            <a:r>
              <a:rPr lang="en-US" dirty="0" err="1">
                <a:solidFill>
                  <a:srgbClr val="000000"/>
                </a:solidFill>
                <a:effectLst/>
                <a:latin typeface="Times New Roman" panose="02020603050405020304" pitchFamily="18" charset="0"/>
                <a:ea typeface="Times New Roman" panose="02020603050405020304" pitchFamily="18" charset="0"/>
              </a:rPr>
              <a:t>InfluxDB</a:t>
            </a:r>
            <a:r>
              <a:rPr lang="en-US" dirty="0">
                <a:solidFill>
                  <a:srgbClr val="000000"/>
                </a:solidFill>
                <a:effectLst/>
                <a:latin typeface="Times New Roman" panose="02020603050405020304" pitchFamily="18" charset="0"/>
                <a:ea typeface="Times New Roman" panose="02020603050405020304" pitchFamily="18" charset="0"/>
              </a:rPr>
              <a:t>, visualized on a Grafana dashboard, and used to generate alerts for timely anomaly detection. </a:t>
            </a:r>
          </a:p>
          <a:p>
            <a:pPr algn="just"/>
            <a:r>
              <a:rPr lang="en-US" dirty="0">
                <a:solidFill>
                  <a:srgbClr val="000000"/>
                </a:solidFill>
                <a:effectLst/>
                <a:latin typeface="Times New Roman" panose="02020603050405020304" pitchFamily="18" charset="0"/>
                <a:ea typeface="Times New Roman" panose="02020603050405020304" pitchFamily="18" charset="0"/>
              </a:rPr>
              <a:t>The objective was to enhance process optimization and anomaly detection capabilities. </a:t>
            </a:r>
            <a:endParaRPr lang="en-IN" dirty="0"/>
          </a:p>
        </p:txBody>
      </p:sp>
      <p:sp>
        <p:nvSpPr>
          <p:cNvPr id="4" name="Date Placeholder 3">
            <a:extLst>
              <a:ext uri="{FF2B5EF4-FFF2-40B4-BE49-F238E27FC236}">
                <a16:creationId xmlns:a16="http://schemas.microsoft.com/office/drawing/2014/main" id="{E39283E0-3FA6-492D-F556-45FBF1250CE4}"/>
              </a:ext>
            </a:extLst>
          </p:cNvPr>
          <p:cNvSpPr>
            <a:spLocks noGrp="1"/>
          </p:cNvSpPr>
          <p:nvPr>
            <p:ph type="dt" sz="half" idx="10"/>
          </p:nvPr>
        </p:nvSpPr>
        <p:spPr/>
        <p:txBody>
          <a:bodyPr/>
          <a:lstStyle/>
          <a:p>
            <a:fld id="{016309B2-318C-41D8-B719-E236B43625C5}" type="datetime1">
              <a:rPr lang="en-IN" smtClean="0"/>
              <a:t>04-07-2024</a:t>
            </a:fld>
            <a:endParaRPr lang="en-IN" dirty="0"/>
          </a:p>
        </p:txBody>
      </p:sp>
      <p:sp>
        <p:nvSpPr>
          <p:cNvPr id="5" name="Footer Placeholder 4">
            <a:extLst>
              <a:ext uri="{FF2B5EF4-FFF2-40B4-BE49-F238E27FC236}">
                <a16:creationId xmlns:a16="http://schemas.microsoft.com/office/drawing/2014/main" id="{44C95F2C-29A5-2496-487D-DEDD9CC05362}"/>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E5EC2C83-C0DD-FCDC-72F7-96053F800789}"/>
              </a:ext>
            </a:extLst>
          </p:cNvPr>
          <p:cNvSpPr>
            <a:spLocks noGrp="1"/>
          </p:cNvSpPr>
          <p:nvPr>
            <p:ph type="sldNum" sz="quarter" idx="12"/>
          </p:nvPr>
        </p:nvSpPr>
        <p:spPr/>
        <p:txBody>
          <a:bodyPr/>
          <a:lstStyle/>
          <a:p>
            <a:fld id="{A2B0C85F-B12F-4B28-9D24-B62F83EFC256}" type="slidenum">
              <a:rPr lang="en-IN" smtClean="0"/>
              <a:pPr/>
              <a:t>13</a:t>
            </a:fld>
            <a:endParaRPr lang="en-IN" dirty="0"/>
          </a:p>
        </p:txBody>
      </p:sp>
      <p:pic>
        <p:nvPicPr>
          <p:cNvPr id="10" name="Picture 9">
            <a:extLst>
              <a:ext uri="{FF2B5EF4-FFF2-40B4-BE49-F238E27FC236}">
                <a16:creationId xmlns:a16="http://schemas.microsoft.com/office/drawing/2014/main" id="{3571FC0A-385D-A5A6-B929-7D69B6F6E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8828" y="1805668"/>
            <a:ext cx="6814457" cy="3833132"/>
          </a:xfrm>
          <a:prstGeom prst="rect">
            <a:avLst/>
          </a:prstGeom>
        </p:spPr>
      </p:pic>
      <p:sp>
        <p:nvSpPr>
          <p:cNvPr id="11" name="TextBox 10">
            <a:extLst>
              <a:ext uri="{FF2B5EF4-FFF2-40B4-BE49-F238E27FC236}">
                <a16:creationId xmlns:a16="http://schemas.microsoft.com/office/drawing/2014/main" id="{92CC836B-05A5-B23B-CBDC-7C4CAB121BE0}"/>
              </a:ext>
            </a:extLst>
          </p:cNvPr>
          <p:cNvSpPr txBox="1"/>
          <p:nvPr/>
        </p:nvSpPr>
        <p:spPr>
          <a:xfrm>
            <a:off x="5410200" y="6030686"/>
            <a:ext cx="6106886" cy="276999"/>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Fig: System Architecture</a:t>
            </a:r>
          </a:p>
        </p:txBody>
      </p:sp>
    </p:spTree>
    <p:extLst>
      <p:ext uri="{BB962C8B-B14F-4D97-AF65-F5344CB8AC3E}">
        <p14:creationId xmlns:p14="http://schemas.microsoft.com/office/powerpoint/2010/main" val="100150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1CA9-DF51-E2D7-0AD9-020EB7845A92}"/>
              </a:ext>
            </a:extLst>
          </p:cNvPr>
          <p:cNvSpPr>
            <a:spLocks noGrp="1"/>
          </p:cNvSpPr>
          <p:nvPr>
            <p:ph type="title"/>
          </p:nvPr>
        </p:nvSpPr>
        <p:spPr/>
        <p:txBody>
          <a:bodyPr>
            <a:normAutofit/>
          </a:bodyPr>
          <a:lstStyle/>
          <a:p>
            <a:r>
              <a:rPr lang="en-IN" dirty="0"/>
              <a:t>Methodology</a:t>
            </a:r>
          </a:p>
        </p:txBody>
      </p:sp>
      <p:sp>
        <p:nvSpPr>
          <p:cNvPr id="15" name="Content Placeholder 14">
            <a:extLst>
              <a:ext uri="{FF2B5EF4-FFF2-40B4-BE49-F238E27FC236}">
                <a16:creationId xmlns:a16="http://schemas.microsoft.com/office/drawing/2014/main" id="{98EAAC35-93DD-AF24-B0F9-9287C87DB247}"/>
              </a:ext>
            </a:extLst>
          </p:cNvPr>
          <p:cNvSpPr>
            <a:spLocks noGrp="1"/>
          </p:cNvSpPr>
          <p:nvPr>
            <p:ph idx="1"/>
          </p:nvPr>
        </p:nvSpPr>
        <p:spPr>
          <a:xfrm>
            <a:off x="838200" y="1825625"/>
            <a:ext cx="6770914" cy="4351338"/>
          </a:xfrm>
        </p:spPr>
        <p:txBody>
          <a:bodyPr>
            <a:normAutofit/>
          </a:bodyPr>
          <a:lstStyle/>
          <a:p>
            <a:pPr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Data Decoding: </a:t>
            </a:r>
            <a:r>
              <a:rPr lang="en-IN" sz="2400" dirty="0">
                <a:latin typeface="Times New Roman" panose="02020603050405020304" pitchFamily="18" charset="0"/>
                <a:cs typeface="Times New Roman" panose="02020603050405020304" pitchFamily="18" charset="0"/>
              </a:rPr>
              <a:t>Transforming raw mill data from a complex, proprietary format (.</a:t>
            </a:r>
            <a:r>
              <a:rPr lang="en-IN" sz="2400" dirty="0" err="1">
                <a:latin typeface="Times New Roman" panose="02020603050405020304" pitchFamily="18" charset="0"/>
                <a:cs typeface="Times New Roman" panose="02020603050405020304" pitchFamily="18" charset="0"/>
              </a:rPr>
              <a:t>dat</a:t>
            </a:r>
            <a:r>
              <a:rPr lang="en-IN" sz="2400" dirty="0">
                <a:latin typeface="Times New Roman" panose="02020603050405020304" pitchFamily="18" charset="0"/>
                <a:cs typeface="Times New Roman" panose="02020603050405020304" pitchFamily="18" charset="0"/>
              </a:rPr>
              <a:t>) into a readily usable format for analysis using IBA Analyzer software.</a:t>
            </a:r>
          </a:p>
          <a:p>
            <a:pPr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Motif and Discord Analysis: </a:t>
            </a:r>
            <a:r>
              <a:rPr lang="en-US" sz="2400" dirty="0">
                <a:latin typeface="Times New Roman" panose="02020603050405020304" pitchFamily="18" charset="0"/>
                <a:cs typeface="Times New Roman" panose="02020603050405020304" pitchFamily="18" charset="0"/>
              </a:rPr>
              <a:t>Developing a system to identify recurring patterns ("motifs") and deviations ("discords") within the time series data.</a:t>
            </a:r>
          </a:p>
          <a:p>
            <a:pPr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Dashboard Enhancements: </a:t>
            </a:r>
            <a:r>
              <a:rPr lang="en-US" sz="2400" dirty="0">
                <a:latin typeface="Times New Roman" panose="02020603050405020304" pitchFamily="18" charset="0"/>
                <a:cs typeface="Times New Roman" panose="02020603050405020304" pitchFamily="18" charset="0"/>
              </a:rPr>
              <a:t>Creating informative and visually appealing Grafana dashboards to effectively communicate the identified motifs, discords, and other relevant data insights.</a:t>
            </a:r>
            <a:endParaRPr lang="en-IN"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C2957C61-F396-FD61-098C-627E9B7AC65A}"/>
              </a:ext>
            </a:extLst>
          </p:cNvPr>
          <p:cNvSpPr>
            <a:spLocks noGrp="1"/>
          </p:cNvSpPr>
          <p:nvPr>
            <p:ph type="dt" sz="half" idx="10"/>
          </p:nvPr>
        </p:nvSpPr>
        <p:spPr/>
        <p:txBody>
          <a:bodyPr/>
          <a:lstStyle/>
          <a:p>
            <a:fld id="{279ED99F-B170-4696-9512-9D941D085A4F}" type="datetime1">
              <a:rPr lang="en-IN" smtClean="0"/>
              <a:t>04-07-2024</a:t>
            </a:fld>
            <a:endParaRPr lang="en-IN" dirty="0"/>
          </a:p>
        </p:txBody>
      </p:sp>
      <p:sp>
        <p:nvSpPr>
          <p:cNvPr id="6" name="Footer Placeholder 5">
            <a:extLst>
              <a:ext uri="{FF2B5EF4-FFF2-40B4-BE49-F238E27FC236}">
                <a16:creationId xmlns:a16="http://schemas.microsoft.com/office/drawing/2014/main" id="{214D6D9C-59BF-70D9-29D0-B05D0FBD87C3}"/>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7" name="Slide Number Placeholder 6">
            <a:extLst>
              <a:ext uri="{FF2B5EF4-FFF2-40B4-BE49-F238E27FC236}">
                <a16:creationId xmlns:a16="http://schemas.microsoft.com/office/drawing/2014/main" id="{6DD5C308-B3DD-6E70-948D-74DA9A70C4A7}"/>
              </a:ext>
            </a:extLst>
          </p:cNvPr>
          <p:cNvSpPr>
            <a:spLocks noGrp="1"/>
          </p:cNvSpPr>
          <p:nvPr>
            <p:ph type="sldNum" sz="quarter" idx="12"/>
          </p:nvPr>
        </p:nvSpPr>
        <p:spPr/>
        <p:txBody>
          <a:bodyPr/>
          <a:lstStyle/>
          <a:p>
            <a:fld id="{A2B0C85F-B12F-4B28-9D24-B62F83EFC256}" type="slidenum">
              <a:rPr lang="en-IN" smtClean="0"/>
              <a:t>14</a:t>
            </a:fld>
            <a:endParaRPr lang="en-IN"/>
          </a:p>
        </p:txBody>
      </p:sp>
      <p:pic>
        <p:nvPicPr>
          <p:cNvPr id="3" name="Picture 2">
            <a:extLst>
              <a:ext uri="{FF2B5EF4-FFF2-40B4-BE49-F238E27FC236}">
                <a16:creationId xmlns:a16="http://schemas.microsoft.com/office/drawing/2014/main" id="{2B11BC61-91F5-D3DB-CF5C-EF7E50B3C8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6463" y="1676401"/>
            <a:ext cx="3941969" cy="2220684"/>
          </a:xfrm>
          <a:prstGeom prst="rect">
            <a:avLst/>
          </a:prstGeom>
        </p:spPr>
      </p:pic>
      <p:pic>
        <p:nvPicPr>
          <p:cNvPr id="4" name="Google Shape;166;g2df278abd69_0_41">
            <a:extLst>
              <a:ext uri="{FF2B5EF4-FFF2-40B4-BE49-F238E27FC236}">
                <a16:creationId xmlns:a16="http://schemas.microsoft.com/office/drawing/2014/main" id="{353C42B0-1A35-6422-41FF-52F3FB165038}"/>
              </a:ext>
            </a:extLst>
          </p:cNvPr>
          <p:cNvPicPr/>
          <p:nvPr/>
        </p:nvPicPr>
        <p:blipFill>
          <a:blip r:embed="rId4"/>
          <a:srcRect/>
          <a:stretch>
            <a:fillRect/>
          </a:stretch>
        </p:blipFill>
        <p:spPr>
          <a:xfrm>
            <a:off x="7620000" y="4267205"/>
            <a:ext cx="3962400" cy="1850568"/>
          </a:xfrm>
          <a:prstGeom prst="rect">
            <a:avLst/>
          </a:prstGeom>
          <a:noFill/>
          <a:ln>
            <a:noFill/>
          </a:ln>
        </p:spPr>
      </p:pic>
      <p:sp>
        <p:nvSpPr>
          <p:cNvPr id="9" name="TextBox 8">
            <a:extLst>
              <a:ext uri="{FF2B5EF4-FFF2-40B4-BE49-F238E27FC236}">
                <a16:creationId xmlns:a16="http://schemas.microsoft.com/office/drawing/2014/main" id="{77D20C38-7B04-CEBE-1655-14DCE7248887}"/>
              </a:ext>
            </a:extLst>
          </p:cNvPr>
          <p:cNvSpPr txBox="1"/>
          <p:nvPr/>
        </p:nvSpPr>
        <p:spPr>
          <a:xfrm>
            <a:off x="7935689" y="6106888"/>
            <a:ext cx="3559629" cy="276999"/>
          </a:xfrm>
          <a:prstGeom prst="rect">
            <a:avLst/>
          </a:prstGeom>
          <a:noFill/>
        </p:spPr>
        <p:txBody>
          <a:bodyPr wrap="square" rtlCol="0">
            <a:spAutoFit/>
          </a:bodyPr>
          <a:lstStyle/>
          <a:p>
            <a:pPr algn="ctr"/>
            <a:r>
              <a:rPr lang="en-US" sz="1200" b="1" dirty="0">
                <a:solidFill>
                  <a:srgbClr val="000000"/>
                </a:solidFill>
                <a:latin typeface="Times New Roman" panose="02020603050405020304" pitchFamily="18" charset="0"/>
                <a:ea typeface="Times New Roman" panose="02020603050405020304" pitchFamily="18" charset="0"/>
              </a:rPr>
              <a:t>Fig: Illustration of Motifs</a:t>
            </a:r>
            <a:endParaRPr lang="en-IN" sz="1200" b="1" dirty="0"/>
          </a:p>
        </p:txBody>
      </p:sp>
      <p:sp>
        <p:nvSpPr>
          <p:cNvPr id="10" name="TextBox 9">
            <a:extLst>
              <a:ext uri="{FF2B5EF4-FFF2-40B4-BE49-F238E27FC236}">
                <a16:creationId xmlns:a16="http://schemas.microsoft.com/office/drawing/2014/main" id="{B3FD7EE5-E444-A9C7-1AC7-19924A261F97}"/>
              </a:ext>
            </a:extLst>
          </p:cNvPr>
          <p:cNvSpPr txBox="1"/>
          <p:nvPr/>
        </p:nvSpPr>
        <p:spPr>
          <a:xfrm>
            <a:off x="7815945" y="3929745"/>
            <a:ext cx="3559629" cy="461665"/>
          </a:xfrm>
          <a:prstGeom prst="rect">
            <a:avLst/>
          </a:prstGeom>
          <a:noFill/>
        </p:spPr>
        <p:txBody>
          <a:bodyPr wrap="square" rtlCol="0">
            <a:spAutoFit/>
          </a:bodyPr>
          <a:lstStyle/>
          <a:p>
            <a:pPr algn="ctr"/>
            <a:r>
              <a:rPr lang="en-US" sz="1200" b="1" dirty="0">
                <a:solidFill>
                  <a:srgbClr val="000000"/>
                </a:solidFill>
                <a:latin typeface="Times New Roman" panose="02020603050405020304" pitchFamily="18" charset="0"/>
                <a:ea typeface="Times New Roman" panose="02020603050405020304" pitchFamily="18" charset="0"/>
              </a:rPr>
              <a:t>Fig: Methodology And Tools Used</a:t>
            </a:r>
            <a:endParaRPr lang="en-IN" sz="1200" b="1" dirty="0">
              <a:latin typeface="Times New Roman" panose="02020603050405020304" pitchFamily="18" charset="0"/>
              <a:ea typeface="Times New Roman" panose="02020603050405020304" pitchFamily="18" charset="0"/>
            </a:endParaRPr>
          </a:p>
          <a:p>
            <a:pPr algn="ctr"/>
            <a:endParaRPr lang="en-IN" sz="1200" b="1" dirty="0"/>
          </a:p>
        </p:txBody>
      </p:sp>
    </p:spTree>
    <p:extLst>
      <p:ext uri="{BB962C8B-B14F-4D97-AF65-F5344CB8AC3E}">
        <p14:creationId xmlns:p14="http://schemas.microsoft.com/office/powerpoint/2010/main" val="1483889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F938-A6EB-4A24-0025-528C29E1E225}"/>
              </a:ext>
            </a:extLst>
          </p:cNvPr>
          <p:cNvSpPr>
            <a:spLocks noGrp="1"/>
          </p:cNvSpPr>
          <p:nvPr>
            <p:ph type="title"/>
          </p:nvPr>
        </p:nvSpPr>
        <p:spPr/>
        <p:txBody>
          <a:bodyPr/>
          <a:lstStyle/>
          <a:p>
            <a:r>
              <a:rPr lang="en-IN" dirty="0"/>
              <a:t>Motifs and Discords Detection</a:t>
            </a:r>
          </a:p>
        </p:txBody>
      </p:sp>
      <p:sp>
        <p:nvSpPr>
          <p:cNvPr id="3" name="Content Placeholder 2">
            <a:extLst>
              <a:ext uri="{FF2B5EF4-FFF2-40B4-BE49-F238E27FC236}">
                <a16:creationId xmlns:a16="http://schemas.microsoft.com/office/drawing/2014/main" id="{8169A5EC-5991-04AD-B05B-F484E6716DD9}"/>
              </a:ext>
            </a:extLst>
          </p:cNvPr>
          <p:cNvSpPr>
            <a:spLocks noGrp="1"/>
          </p:cNvSpPr>
          <p:nvPr>
            <p:ph idx="1"/>
          </p:nvPr>
        </p:nvSpPr>
        <p:spPr/>
        <p:txBody>
          <a:bodyPr/>
          <a:lstStyle/>
          <a:p>
            <a:pPr marL="0" indent="0">
              <a:buNone/>
            </a:pPr>
            <a:r>
              <a:rPr lang="en-US" sz="1800" b="1" dirty="0">
                <a:solidFill>
                  <a:srgbClr val="000000"/>
                </a:solidFill>
                <a:ea typeface="Times New Roman" panose="02020603050405020304" pitchFamily="18" charset="0"/>
              </a:rPr>
              <a:t>Motif Identification</a:t>
            </a:r>
          </a:p>
          <a:p>
            <a:r>
              <a:rPr lang="en-US" sz="1800" dirty="0">
                <a:solidFill>
                  <a:srgbClr val="000000"/>
                </a:solidFill>
                <a:ea typeface="Times New Roman" panose="02020603050405020304" pitchFamily="18" charset="0"/>
              </a:rPr>
              <a:t>Z-normalized Euclidean distance and matrix profile calculations were used to identify recurring patterns (“motifs”) within the time series data.</a:t>
            </a:r>
            <a:endParaRPr lang="en-IN" sz="1800" dirty="0">
              <a:ea typeface="Times New Roman" panose="02020603050405020304" pitchFamily="18" charset="0"/>
            </a:endParaRPr>
          </a:p>
          <a:p>
            <a:endParaRPr lang="en-IN" dirty="0"/>
          </a:p>
          <a:p>
            <a:endParaRPr lang="en-IN" dirty="0"/>
          </a:p>
          <a:p>
            <a:endParaRPr lang="en-IN" dirty="0"/>
          </a:p>
          <a:p>
            <a:pPr marL="0" indent="0">
              <a:buNone/>
            </a:pPr>
            <a:r>
              <a:rPr lang="en-US" sz="1800" b="1" dirty="0">
                <a:solidFill>
                  <a:srgbClr val="000000"/>
                </a:solidFill>
                <a:ea typeface="Times New Roman" panose="02020603050405020304" pitchFamily="18" charset="0"/>
              </a:rPr>
              <a:t>Discord Detection</a:t>
            </a:r>
            <a:endParaRPr lang="en-IN" sz="1800" b="1" dirty="0">
              <a:solidFill>
                <a:srgbClr val="000000"/>
              </a:solidFill>
              <a:ea typeface="Times New Roman" panose="02020603050405020304" pitchFamily="18" charset="0"/>
            </a:endParaRPr>
          </a:p>
          <a:p>
            <a:r>
              <a:rPr lang="en-US" sz="1800" dirty="0">
                <a:solidFill>
                  <a:srgbClr val="000000"/>
                </a:solidFill>
                <a:ea typeface="Times New Roman" panose="02020603050405020304" pitchFamily="18" charset="0"/>
              </a:rPr>
              <a:t>Dynamic Time Warping (DTW) was employed to detect deviations ("discords") from the established motifs. </a:t>
            </a:r>
            <a:endParaRPr lang="en-IN" sz="1800" b="1" dirty="0">
              <a:solidFill>
                <a:srgbClr val="000000"/>
              </a:solidFill>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41A35E4-1682-1F3F-E88A-6B14137F85D6}"/>
              </a:ext>
            </a:extLst>
          </p:cNvPr>
          <p:cNvSpPr>
            <a:spLocks noGrp="1"/>
          </p:cNvSpPr>
          <p:nvPr>
            <p:ph type="dt" sz="half" idx="10"/>
          </p:nvPr>
        </p:nvSpPr>
        <p:spPr/>
        <p:txBody>
          <a:bodyPr/>
          <a:lstStyle/>
          <a:p>
            <a:fld id="{01B9B711-CC67-40AE-8DD6-91DCD4E4F857}" type="datetime1">
              <a:rPr lang="en-IN" smtClean="0"/>
              <a:t>04-07-2024</a:t>
            </a:fld>
            <a:endParaRPr lang="en-IN" dirty="0"/>
          </a:p>
        </p:txBody>
      </p:sp>
      <p:sp>
        <p:nvSpPr>
          <p:cNvPr id="5" name="Footer Placeholder 4">
            <a:extLst>
              <a:ext uri="{FF2B5EF4-FFF2-40B4-BE49-F238E27FC236}">
                <a16:creationId xmlns:a16="http://schemas.microsoft.com/office/drawing/2014/main" id="{59E1C41F-6FD1-F06B-02C3-16F599E6EFE4}"/>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DBB0DF9A-6080-5E11-FC4E-5EE1BCBB1573}"/>
              </a:ext>
            </a:extLst>
          </p:cNvPr>
          <p:cNvSpPr>
            <a:spLocks noGrp="1"/>
          </p:cNvSpPr>
          <p:nvPr>
            <p:ph type="sldNum" sz="quarter" idx="12"/>
          </p:nvPr>
        </p:nvSpPr>
        <p:spPr/>
        <p:txBody>
          <a:bodyPr/>
          <a:lstStyle/>
          <a:p>
            <a:fld id="{A2B0C85F-B12F-4B28-9D24-B62F83EFC256}" type="slidenum">
              <a:rPr lang="en-IN" smtClean="0"/>
              <a:pPr/>
              <a:t>15</a:t>
            </a:fld>
            <a:endParaRPr lang="en-IN" dirty="0"/>
          </a:p>
        </p:txBody>
      </p:sp>
      <p:pic>
        <p:nvPicPr>
          <p:cNvPr id="8" name="Picture 7">
            <a:extLst>
              <a:ext uri="{FF2B5EF4-FFF2-40B4-BE49-F238E27FC236}">
                <a16:creationId xmlns:a16="http://schemas.microsoft.com/office/drawing/2014/main" id="{8857CD8A-3616-11CC-2C61-6A76F4CB5042}"/>
              </a:ext>
            </a:extLst>
          </p:cNvPr>
          <p:cNvPicPr>
            <a:picLocks noChangeAspect="1"/>
          </p:cNvPicPr>
          <p:nvPr/>
        </p:nvPicPr>
        <p:blipFill>
          <a:blip r:embed="rId2"/>
          <a:stretch>
            <a:fillRect/>
          </a:stretch>
        </p:blipFill>
        <p:spPr>
          <a:xfrm>
            <a:off x="4244490" y="2832922"/>
            <a:ext cx="3724795" cy="1257475"/>
          </a:xfrm>
          <a:prstGeom prst="rect">
            <a:avLst/>
          </a:prstGeom>
        </p:spPr>
      </p:pic>
      <p:pic>
        <p:nvPicPr>
          <p:cNvPr id="10" name="Picture 9">
            <a:extLst>
              <a:ext uri="{FF2B5EF4-FFF2-40B4-BE49-F238E27FC236}">
                <a16:creationId xmlns:a16="http://schemas.microsoft.com/office/drawing/2014/main" id="{06D51A11-3A51-0199-5EF4-3BF2E515A439}"/>
              </a:ext>
            </a:extLst>
          </p:cNvPr>
          <p:cNvPicPr>
            <a:picLocks noChangeAspect="1"/>
          </p:cNvPicPr>
          <p:nvPr/>
        </p:nvPicPr>
        <p:blipFill>
          <a:blip r:embed="rId3"/>
          <a:stretch>
            <a:fillRect/>
          </a:stretch>
        </p:blipFill>
        <p:spPr>
          <a:xfrm>
            <a:off x="4055302" y="5014836"/>
            <a:ext cx="4429743" cy="1095528"/>
          </a:xfrm>
          <a:prstGeom prst="rect">
            <a:avLst/>
          </a:prstGeom>
        </p:spPr>
      </p:pic>
    </p:spTree>
    <p:extLst>
      <p:ext uri="{BB962C8B-B14F-4D97-AF65-F5344CB8AC3E}">
        <p14:creationId xmlns:p14="http://schemas.microsoft.com/office/powerpoint/2010/main" val="227750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CB2D-2C2C-736D-E06B-8C24C97D32CC}"/>
              </a:ext>
            </a:extLst>
          </p:cNvPr>
          <p:cNvSpPr>
            <a:spLocks noGrp="1"/>
          </p:cNvSpPr>
          <p:nvPr>
            <p:ph type="title"/>
          </p:nvPr>
        </p:nvSpPr>
        <p:spPr/>
        <p:txBody>
          <a:bodyPr>
            <a:normAutofit/>
          </a:bodyPr>
          <a:lstStyle/>
          <a:p>
            <a:r>
              <a:rPr lang="en-US" dirty="0"/>
              <a:t>Euclidean vs DTW distance for Discords</a:t>
            </a:r>
          </a:p>
        </p:txBody>
      </p:sp>
      <p:pic>
        <p:nvPicPr>
          <p:cNvPr id="12" name="Content Placeholder 11">
            <a:extLst>
              <a:ext uri="{FF2B5EF4-FFF2-40B4-BE49-F238E27FC236}">
                <a16:creationId xmlns:a16="http://schemas.microsoft.com/office/drawing/2014/main" id="{4BFE4E25-9962-58FF-E881-84A087455D17}"/>
              </a:ext>
            </a:extLst>
          </p:cNvPr>
          <p:cNvPicPr>
            <a:picLocks noGrp="1" noChangeAspect="1"/>
          </p:cNvPicPr>
          <p:nvPr>
            <p:ph idx="1"/>
          </p:nvPr>
        </p:nvPicPr>
        <p:blipFill>
          <a:blip r:embed="rId2"/>
          <a:srcRect/>
          <a:stretch>
            <a:fillRect/>
          </a:stretch>
        </p:blipFill>
        <p:spPr>
          <a:xfrm>
            <a:off x="8066317" y="1567855"/>
            <a:ext cx="1941577" cy="1022946"/>
          </a:xfrm>
          <a:prstGeom prst="rect">
            <a:avLst/>
          </a:prstGeom>
        </p:spPr>
      </p:pic>
      <p:sp>
        <p:nvSpPr>
          <p:cNvPr id="4" name="Date Placeholder 3">
            <a:extLst>
              <a:ext uri="{FF2B5EF4-FFF2-40B4-BE49-F238E27FC236}">
                <a16:creationId xmlns:a16="http://schemas.microsoft.com/office/drawing/2014/main" id="{7652A66B-BF27-1119-F54E-265088F44445}"/>
              </a:ext>
            </a:extLst>
          </p:cNvPr>
          <p:cNvSpPr>
            <a:spLocks noGrp="1"/>
          </p:cNvSpPr>
          <p:nvPr>
            <p:ph type="dt" sz="half" idx="10"/>
          </p:nvPr>
        </p:nvSpPr>
        <p:spPr/>
        <p:txBody>
          <a:bodyPr/>
          <a:lstStyle/>
          <a:p>
            <a:fld id="{AB9AE8C1-707F-484E-941E-4966ECCBEC87}" type="datetime1">
              <a:rPr lang="en-IN" smtClean="0"/>
              <a:t>04-07-2024</a:t>
            </a:fld>
            <a:endParaRPr lang="en-IN" dirty="0"/>
          </a:p>
        </p:txBody>
      </p:sp>
      <p:sp>
        <p:nvSpPr>
          <p:cNvPr id="5" name="Footer Placeholder 4">
            <a:extLst>
              <a:ext uri="{FF2B5EF4-FFF2-40B4-BE49-F238E27FC236}">
                <a16:creationId xmlns:a16="http://schemas.microsoft.com/office/drawing/2014/main" id="{E48335EC-BA1C-1655-FF4E-9938876426D7}"/>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78064974-78FF-81F4-90D2-1CA9F26B4014}"/>
              </a:ext>
            </a:extLst>
          </p:cNvPr>
          <p:cNvSpPr>
            <a:spLocks noGrp="1"/>
          </p:cNvSpPr>
          <p:nvPr>
            <p:ph type="sldNum" sz="quarter" idx="12"/>
          </p:nvPr>
        </p:nvSpPr>
        <p:spPr/>
        <p:txBody>
          <a:bodyPr/>
          <a:lstStyle/>
          <a:p>
            <a:fld id="{A2B0C85F-B12F-4B28-9D24-B62F83EFC256}" type="slidenum">
              <a:rPr lang="en-IN" smtClean="0"/>
              <a:pPr/>
              <a:t>16</a:t>
            </a:fld>
            <a:endParaRPr lang="en-IN" dirty="0"/>
          </a:p>
        </p:txBody>
      </p:sp>
      <p:pic>
        <p:nvPicPr>
          <p:cNvPr id="7" name="Picture 6">
            <a:extLst>
              <a:ext uri="{FF2B5EF4-FFF2-40B4-BE49-F238E27FC236}">
                <a16:creationId xmlns:a16="http://schemas.microsoft.com/office/drawing/2014/main" id="{B9EAAEAB-54A6-9429-76BC-220B8A5DA53D}"/>
              </a:ext>
            </a:extLst>
          </p:cNvPr>
          <p:cNvPicPr>
            <a:picLocks noChangeAspect="1"/>
          </p:cNvPicPr>
          <p:nvPr/>
        </p:nvPicPr>
        <p:blipFill>
          <a:blip r:embed="rId3"/>
          <a:stretch>
            <a:fillRect/>
          </a:stretch>
        </p:blipFill>
        <p:spPr>
          <a:xfrm>
            <a:off x="1981409" y="1611088"/>
            <a:ext cx="3182505" cy="1894114"/>
          </a:xfrm>
          <a:prstGeom prst="rect">
            <a:avLst/>
          </a:prstGeom>
        </p:spPr>
      </p:pic>
      <p:pic>
        <p:nvPicPr>
          <p:cNvPr id="11" name="Picture 10">
            <a:extLst>
              <a:ext uri="{FF2B5EF4-FFF2-40B4-BE49-F238E27FC236}">
                <a16:creationId xmlns:a16="http://schemas.microsoft.com/office/drawing/2014/main" id="{423AD511-5A37-D1D6-7416-FF8B89C4AF6E}"/>
              </a:ext>
            </a:extLst>
          </p:cNvPr>
          <p:cNvPicPr>
            <a:picLocks noChangeAspect="1"/>
          </p:cNvPicPr>
          <p:nvPr/>
        </p:nvPicPr>
        <p:blipFill>
          <a:blip r:embed="rId4"/>
          <a:srcRect/>
          <a:stretch>
            <a:fillRect/>
          </a:stretch>
        </p:blipFill>
        <p:spPr>
          <a:xfrm>
            <a:off x="5747659" y="1573530"/>
            <a:ext cx="2286001" cy="962843"/>
          </a:xfrm>
          <a:prstGeom prst="rect">
            <a:avLst/>
          </a:prstGeom>
        </p:spPr>
      </p:pic>
      <p:sp>
        <p:nvSpPr>
          <p:cNvPr id="14" name="TextBox 13">
            <a:extLst>
              <a:ext uri="{FF2B5EF4-FFF2-40B4-BE49-F238E27FC236}">
                <a16:creationId xmlns:a16="http://schemas.microsoft.com/office/drawing/2014/main" id="{A7E50F05-97DF-E0C5-631E-2A58F10936F9}"/>
              </a:ext>
            </a:extLst>
          </p:cNvPr>
          <p:cNvSpPr txBox="1"/>
          <p:nvPr/>
        </p:nvSpPr>
        <p:spPr>
          <a:xfrm>
            <a:off x="5334001" y="2558536"/>
            <a:ext cx="4572000" cy="276999"/>
          </a:xfrm>
          <a:prstGeom prst="rect">
            <a:avLst/>
          </a:prstGeom>
          <a:noFill/>
        </p:spPr>
        <p:txBody>
          <a:bodyPr wrap="square">
            <a:spAutoFit/>
          </a:bodyPr>
          <a:lstStyle/>
          <a:p>
            <a:pPr marL="914400" algn="ctr"/>
            <a:r>
              <a:rPr lang="en-US" sz="1200" b="1" dirty="0">
                <a:solidFill>
                  <a:srgbClr val="000000"/>
                </a:solidFill>
                <a:latin typeface="Times New Roman" panose="02020603050405020304" pitchFamily="18" charset="0"/>
                <a:ea typeface="Times New Roman" panose="02020603050405020304" pitchFamily="18" charset="0"/>
              </a:rPr>
              <a:t>Fig: Original and Motif Plot</a:t>
            </a:r>
            <a:endParaRPr lang="en-IN" sz="1200" b="1" dirty="0">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8ADB0C1E-3F6D-2B60-F920-9DD8FAF06D25}"/>
              </a:ext>
            </a:extLst>
          </p:cNvPr>
          <p:cNvSpPr txBox="1"/>
          <p:nvPr/>
        </p:nvSpPr>
        <p:spPr>
          <a:xfrm>
            <a:off x="1360715" y="3530380"/>
            <a:ext cx="4572000" cy="276999"/>
          </a:xfrm>
          <a:prstGeom prst="rect">
            <a:avLst/>
          </a:prstGeom>
          <a:noFill/>
        </p:spPr>
        <p:txBody>
          <a:bodyPr wrap="square">
            <a:spAutoFit/>
          </a:bodyPr>
          <a:lstStyle/>
          <a:p>
            <a:pPr marL="914400" algn="ctr"/>
            <a:r>
              <a:rPr lang="en-US" sz="1200" b="1" dirty="0">
                <a:solidFill>
                  <a:srgbClr val="000000"/>
                </a:solidFill>
                <a:latin typeface="Times New Roman" panose="02020603050405020304" pitchFamily="18" charset="0"/>
                <a:ea typeface="Times New Roman" panose="02020603050405020304" pitchFamily="18" charset="0"/>
              </a:rPr>
              <a:t>Fig: Working of DTW Distance</a:t>
            </a:r>
            <a:endParaRPr lang="en-IN" sz="1200" b="1" dirty="0">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F1A8CB96-7EA9-3C4A-C7EE-AEFFB838F68E}"/>
                  </a:ext>
                </a:extLst>
              </p:cNvPr>
              <p:cNvGraphicFramePr>
                <a:graphicFrameLocks noGrp="1"/>
              </p:cNvGraphicFramePr>
              <p:nvPr>
                <p:extLst>
                  <p:ext uri="{D42A27DB-BD31-4B8C-83A1-F6EECF244321}">
                    <p14:modId xmlns:p14="http://schemas.microsoft.com/office/powerpoint/2010/main" val="3818048867"/>
                  </p:ext>
                </p:extLst>
              </p:nvPr>
            </p:nvGraphicFramePr>
            <p:xfrm>
              <a:off x="5845083" y="2906190"/>
              <a:ext cx="4137660" cy="579120"/>
            </p:xfrm>
            <a:graphic>
              <a:graphicData uri="http://schemas.openxmlformats.org/drawingml/2006/table">
                <a:tbl>
                  <a:tblPr firstRow="1" firstCol="1" bandRow="1">
                    <a:tableStyleId>{5C22544A-7EE6-4342-B048-85BDC9FD1C3A}</a:tableStyleId>
                  </a:tblPr>
                  <a:tblGrid>
                    <a:gridCol w="1431925">
                      <a:extLst>
                        <a:ext uri="{9D8B030D-6E8A-4147-A177-3AD203B41FA5}">
                          <a16:colId xmlns:a16="http://schemas.microsoft.com/office/drawing/2014/main" val="131402344"/>
                        </a:ext>
                      </a:extLst>
                    </a:gridCol>
                    <a:gridCol w="1355725">
                      <a:extLst>
                        <a:ext uri="{9D8B030D-6E8A-4147-A177-3AD203B41FA5}">
                          <a16:colId xmlns:a16="http://schemas.microsoft.com/office/drawing/2014/main" val="1949647620"/>
                        </a:ext>
                      </a:extLst>
                    </a:gridCol>
                    <a:gridCol w="1350010">
                      <a:extLst>
                        <a:ext uri="{9D8B030D-6E8A-4147-A177-3AD203B41FA5}">
                          <a16:colId xmlns:a16="http://schemas.microsoft.com/office/drawing/2014/main" val="2648705483"/>
                        </a:ext>
                      </a:extLst>
                    </a:gridCol>
                  </a:tblGrid>
                  <a:tr h="0">
                    <a:tc>
                      <a:txBody>
                        <a:bodyPr/>
                        <a:lstStyle/>
                        <a:p>
                          <a:pPr algn="ctr"/>
                          <a:r>
                            <a:rPr lang="en-IN" sz="1200" kern="100">
                              <a:effectLst/>
                            </a:rPr>
                            <a:t>Metric</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a:effectLst/>
                            </a:rPr>
                            <a:t>Score</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a:effectLst/>
                            </a:rPr>
                            <a:t>Range</a:t>
                          </a:r>
                          <a:endParaRPr lang="en-IN" sz="11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5090013"/>
                      </a:ext>
                    </a:extLst>
                  </a:tr>
                  <a:tr h="0">
                    <a:tc>
                      <a:txBody>
                        <a:bodyPr/>
                        <a:lstStyle/>
                        <a:p>
                          <a:pPr algn="ctr"/>
                          <a:r>
                            <a:rPr lang="en-IN" sz="1200" kern="100">
                              <a:effectLst/>
                            </a:rPr>
                            <a:t>Euclidean Distance</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a:effectLst/>
                            </a:rPr>
                            <a:t>13.27</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400" kern="100">
                              <a:effectLst/>
                            </a:rPr>
                            <a:t>0 - </a:t>
                          </a:r>
                          <a14:m>
                            <m:oMath xmlns:m="http://schemas.openxmlformats.org/officeDocument/2006/math">
                              <m:r>
                                <a:rPr lang="en-IN" sz="1400" kern="100">
                                  <a:effectLst/>
                                  <a:latin typeface="Cambria Math" panose="02040503050406030204" pitchFamily="18" charset="0"/>
                                </a:rPr>
                                <m:t>∞</m:t>
                              </m:r>
                            </m:oMath>
                          </a14:m>
                          <a:endParaRPr lang="en-IN" sz="11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65454619"/>
                      </a:ext>
                    </a:extLst>
                  </a:tr>
                  <a:tr h="0">
                    <a:tc>
                      <a:txBody>
                        <a:bodyPr/>
                        <a:lstStyle/>
                        <a:p>
                          <a:pPr algn="ctr"/>
                          <a:r>
                            <a:rPr lang="en-IN" sz="1200" kern="100">
                              <a:effectLst/>
                            </a:rPr>
                            <a:t>DTW Distance</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dirty="0">
                              <a:effectLst/>
                            </a:rPr>
                            <a:t>0.315</a:t>
                          </a:r>
                          <a:endParaRPr lang="en-IN" sz="11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dirty="0">
                              <a:effectLst/>
                            </a:rPr>
                            <a:t>0 - 1</a:t>
                          </a:r>
                          <a:endParaRPr lang="en-IN" sz="11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5068618"/>
                      </a:ext>
                    </a:extLst>
                  </a:tr>
                </a:tbl>
              </a:graphicData>
            </a:graphic>
          </p:graphicFrame>
        </mc:Choice>
        <mc:Fallback xmlns="">
          <p:graphicFrame>
            <p:nvGraphicFramePr>
              <p:cNvPr id="17" name="Table 16">
                <a:extLst>
                  <a:ext uri="{FF2B5EF4-FFF2-40B4-BE49-F238E27FC236}">
                    <a16:creationId xmlns:a16="http://schemas.microsoft.com/office/drawing/2014/main" id="{F1A8CB96-7EA9-3C4A-C7EE-AEFFB838F68E}"/>
                  </a:ext>
                </a:extLst>
              </p:cNvPr>
              <p:cNvGraphicFramePr>
                <a:graphicFrameLocks noGrp="1"/>
              </p:cNvGraphicFramePr>
              <p:nvPr>
                <p:extLst>
                  <p:ext uri="{D42A27DB-BD31-4B8C-83A1-F6EECF244321}">
                    <p14:modId xmlns:p14="http://schemas.microsoft.com/office/powerpoint/2010/main" val="3818048867"/>
                  </p:ext>
                </p:extLst>
              </p:nvPr>
            </p:nvGraphicFramePr>
            <p:xfrm>
              <a:off x="5845083" y="2906190"/>
              <a:ext cx="4137660" cy="579120"/>
            </p:xfrm>
            <a:graphic>
              <a:graphicData uri="http://schemas.openxmlformats.org/drawingml/2006/table">
                <a:tbl>
                  <a:tblPr firstRow="1" firstCol="1" bandRow="1">
                    <a:tableStyleId>{5C22544A-7EE6-4342-B048-85BDC9FD1C3A}</a:tableStyleId>
                  </a:tblPr>
                  <a:tblGrid>
                    <a:gridCol w="1431925">
                      <a:extLst>
                        <a:ext uri="{9D8B030D-6E8A-4147-A177-3AD203B41FA5}">
                          <a16:colId xmlns:a16="http://schemas.microsoft.com/office/drawing/2014/main" val="131402344"/>
                        </a:ext>
                      </a:extLst>
                    </a:gridCol>
                    <a:gridCol w="1355725">
                      <a:extLst>
                        <a:ext uri="{9D8B030D-6E8A-4147-A177-3AD203B41FA5}">
                          <a16:colId xmlns:a16="http://schemas.microsoft.com/office/drawing/2014/main" val="1949647620"/>
                        </a:ext>
                      </a:extLst>
                    </a:gridCol>
                    <a:gridCol w="1350010">
                      <a:extLst>
                        <a:ext uri="{9D8B030D-6E8A-4147-A177-3AD203B41FA5}">
                          <a16:colId xmlns:a16="http://schemas.microsoft.com/office/drawing/2014/main" val="2648705483"/>
                        </a:ext>
                      </a:extLst>
                    </a:gridCol>
                  </a:tblGrid>
                  <a:tr h="182880">
                    <a:tc>
                      <a:txBody>
                        <a:bodyPr/>
                        <a:lstStyle/>
                        <a:p>
                          <a:pPr algn="ctr"/>
                          <a:r>
                            <a:rPr lang="en-IN" sz="1200" kern="100">
                              <a:effectLst/>
                            </a:rPr>
                            <a:t>Metric</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a:effectLst/>
                            </a:rPr>
                            <a:t>Score</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a:effectLst/>
                            </a:rPr>
                            <a:t>Range</a:t>
                          </a:r>
                          <a:endParaRPr lang="en-IN" sz="1100" kern="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5090013"/>
                      </a:ext>
                    </a:extLst>
                  </a:tr>
                  <a:tr h="213360">
                    <a:tc>
                      <a:txBody>
                        <a:bodyPr/>
                        <a:lstStyle/>
                        <a:p>
                          <a:pPr algn="ctr"/>
                          <a:r>
                            <a:rPr lang="en-IN" sz="1200" kern="100">
                              <a:effectLst/>
                            </a:rPr>
                            <a:t>Euclidean Distance</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a:effectLst/>
                            </a:rPr>
                            <a:t>13.27</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endParaRPr lang="en-US"/>
                        </a:p>
                      </a:txBody>
                      <a:tcPr marL="68580" marR="68580" marT="0" marB="0">
                        <a:blipFill>
                          <a:blip r:embed="rId5"/>
                          <a:stretch>
                            <a:fillRect l="-206757" t="-100000" r="-1802" b="-127778"/>
                          </a:stretch>
                        </a:blipFill>
                      </a:tcPr>
                    </a:tc>
                    <a:extLst>
                      <a:ext uri="{0D108BD9-81ED-4DB2-BD59-A6C34878D82A}">
                        <a16:rowId xmlns:a16="http://schemas.microsoft.com/office/drawing/2014/main" val="3465454619"/>
                      </a:ext>
                    </a:extLst>
                  </a:tr>
                  <a:tr h="182880">
                    <a:tc>
                      <a:txBody>
                        <a:bodyPr/>
                        <a:lstStyle/>
                        <a:p>
                          <a:pPr algn="ctr"/>
                          <a:r>
                            <a:rPr lang="en-IN" sz="1200" kern="100">
                              <a:effectLst/>
                            </a:rPr>
                            <a:t>DTW Distance</a:t>
                          </a:r>
                          <a:endParaRPr lang="en-IN" sz="1100" kern="1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dirty="0">
                              <a:effectLst/>
                            </a:rPr>
                            <a:t>0.315</a:t>
                          </a:r>
                          <a:endParaRPr lang="en-IN" sz="1100" kern="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IN" sz="1200" kern="100" dirty="0">
                              <a:effectLst/>
                            </a:rPr>
                            <a:t>0 - 1</a:t>
                          </a:r>
                          <a:endParaRPr lang="en-IN" sz="1100" kern="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35068618"/>
                      </a:ext>
                    </a:extLst>
                  </a:tr>
                </a:tbl>
              </a:graphicData>
            </a:graphic>
          </p:graphicFrame>
        </mc:Fallback>
      </mc:AlternateContent>
      <p:sp>
        <p:nvSpPr>
          <p:cNvPr id="19" name="TextBox 18">
            <a:extLst>
              <a:ext uri="{FF2B5EF4-FFF2-40B4-BE49-F238E27FC236}">
                <a16:creationId xmlns:a16="http://schemas.microsoft.com/office/drawing/2014/main" id="{6E51A77C-3C53-F8B4-0C34-D3956F26DEF6}"/>
              </a:ext>
            </a:extLst>
          </p:cNvPr>
          <p:cNvSpPr txBox="1"/>
          <p:nvPr/>
        </p:nvSpPr>
        <p:spPr>
          <a:xfrm>
            <a:off x="5301343" y="3595696"/>
            <a:ext cx="4572000" cy="276999"/>
          </a:xfrm>
          <a:prstGeom prst="rect">
            <a:avLst/>
          </a:prstGeom>
          <a:noFill/>
        </p:spPr>
        <p:txBody>
          <a:bodyPr wrap="square">
            <a:spAutoFit/>
          </a:bodyPr>
          <a:lstStyle/>
          <a:p>
            <a:pPr marL="914400" algn="ctr"/>
            <a:r>
              <a:rPr lang="en-US" sz="1200" b="1" dirty="0">
                <a:solidFill>
                  <a:srgbClr val="000000"/>
                </a:solidFill>
                <a:latin typeface="Times New Roman" panose="02020603050405020304" pitchFamily="18" charset="0"/>
                <a:ea typeface="Times New Roman" panose="02020603050405020304" pitchFamily="18" charset="0"/>
              </a:rPr>
              <a:t>Table: Results of Euclidean and DTW Distance</a:t>
            </a:r>
            <a:endParaRPr lang="en-IN" sz="1200" b="1" dirty="0">
              <a:latin typeface="Times New Roman" panose="02020603050405020304" pitchFamily="18" charset="0"/>
              <a:ea typeface="Times New Roman" panose="02020603050405020304" pitchFamily="18" charset="0"/>
            </a:endParaRPr>
          </a:p>
        </p:txBody>
      </p:sp>
      <p:sp>
        <p:nvSpPr>
          <p:cNvPr id="20" name="TextBox 19">
            <a:extLst>
              <a:ext uri="{FF2B5EF4-FFF2-40B4-BE49-F238E27FC236}">
                <a16:creationId xmlns:a16="http://schemas.microsoft.com/office/drawing/2014/main" id="{7EAB06E4-6441-0735-C65B-DDC81A9EE8D6}"/>
              </a:ext>
            </a:extLst>
          </p:cNvPr>
          <p:cNvSpPr txBox="1"/>
          <p:nvPr/>
        </p:nvSpPr>
        <p:spPr>
          <a:xfrm>
            <a:off x="1404256" y="3918857"/>
            <a:ext cx="9797143" cy="2402196"/>
          </a:xfrm>
          <a:prstGeom prst="rect">
            <a:avLst/>
          </a:prstGeom>
          <a:noFill/>
        </p:spPr>
        <p:txBody>
          <a:bodyPr wrap="square" rtlCol="0">
            <a:spAutoFit/>
          </a:bodyPr>
          <a:lstStyle/>
          <a:p>
            <a:pPr marL="342900" marR="151765" indent="-342900" algn="just">
              <a:lnSpc>
                <a:spcPct val="115000"/>
              </a:lnSpc>
              <a:buFont typeface="Wingdings" panose="05000000000000000000" pitchFamily="2" charset="2"/>
              <a:buChar char="§"/>
            </a:pPr>
            <a:r>
              <a:rPr lang="en-US" sz="19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Euclidean distance may mistakenly flag more discords due to its sensitivity to outliers and variations, increasing false positives.</a:t>
            </a:r>
            <a:endParaRPr lang="en-IN" sz="19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151765" indent="-342900" algn="just">
              <a:lnSpc>
                <a:spcPct val="115000"/>
              </a:lnSpc>
              <a:buFont typeface="Wingdings" panose="05000000000000000000" pitchFamily="2" charset="2"/>
              <a:buChar char="§"/>
            </a:pPr>
            <a:r>
              <a:rPr lang="en-US" sz="19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fails when sequences have zero standard deviation, limiting its applicability in highly uniform data.</a:t>
            </a:r>
            <a:endParaRPr lang="en-IN" sz="19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151765" indent="-342900" algn="just">
              <a:lnSpc>
                <a:spcPct val="115000"/>
              </a:lnSpc>
              <a:buFont typeface="Wingdings" panose="05000000000000000000" pitchFamily="2" charset="2"/>
              <a:buChar char="§"/>
            </a:pPr>
            <a:r>
              <a:rPr lang="en-US" sz="19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Z-Normalized Euclidean requires equal-length sequences, unlike DTW, which handles sequences of varying lengths flexibly.</a:t>
            </a:r>
            <a:endParaRPr lang="en-IN" sz="19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19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3592-CD87-00AE-6356-2C2A1ED6AD47}"/>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C75C88D3-FDEE-1730-64CA-2D7BE0E92487}"/>
              </a:ext>
            </a:extLst>
          </p:cNvPr>
          <p:cNvSpPr>
            <a:spLocks noGrp="1"/>
          </p:cNvSpPr>
          <p:nvPr>
            <p:ph type="body" idx="1"/>
          </p:nvPr>
        </p:nvSpPr>
        <p:spPr/>
        <p:txBody>
          <a:bodyPr/>
          <a:lstStyle/>
          <a:p>
            <a:r>
              <a:rPr lang="en-US" dirty="0"/>
              <a:t>Details Of Project Planning And Execution</a:t>
            </a:r>
            <a:endParaRPr lang="en-IN" dirty="0"/>
          </a:p>
        </p:txBody>
      </p:sp>
      <p:sp>
        <p:nvSpPr>
          <p:cNvPr id="4" name="Date Placeholder 3">
            <a:extLst>
              <a:ext uri="{FF2B5EF4-FFF2-40B4-BE49-F238E27FC236}">
                <a16:creationId xmlns:a16="http://schemas.microsoft.com/office/drawing/2014/main" id="{72D7A088-DC6C-DBF9-B273-BF395F5938B4}"/>
              </a:ext>
            </a:extLst>
          </p:cNvPr>
          <p:cNvSpPr>
            <a:spLocks noGrp="1"/>
          </p:cNvSpPr>
          <p:nvPr>
            <p:ph type="dt" sz="half" idx="10"/>
          </p:nvPr>
        </p:nvSpPr>
        <p:spPr/>
        <p:txBody>
          <a:bodyPr/>
          <a:lstStyle/>
          <a:p>
            <a:fld id="{4B7921D5-0F44-4410-9DF3-2C7D95960E07}" type="datetime1">
              <a:rPr lang="en-IN" smtClean="0"/>
              <a:t>04-07-2024</a:t>
            </a:fld>
            <a:endParaRPr lang="en-IN" dirty="0"/>
          </a:p>
        </p:txBody>
      </p:sp>
      <p:sp>
        <p:nvSpPr>
          <p:cNvPr id="5" name="Footer Placeholder 4">
            <a:extLst>
              <a:ext uri="{FF2B5EF4-FFF2-40B4-BE49-F238E27FC236}">
                <a16:creationId xmlns:a16="http://schemas.microsoft.com/office/drawing/2014/main" id="{45813C4E-E896-52B4-5790-FA4388F246D1}"/>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8695B8D4-2832-80B4-B75E-5EA0E2E8900A}"/>
              </a:ext>
            </a:extLst>
          </p:cNvPr>
          <p:cNvSpPr>
            <a:spLocks noGrp="1"/>
          </p:cNvSpPr>
          <p:nvPr>
            <p:ph type="sldNum" sz="quarter" idx="12"/>
          </p:nvPr>
        </p:nvSpPr>
        <p:spPr/>
        <p:txBody>
          <a:bodyPr/>
          <a:lstStyle/>
          <a:p>
            <a:fld id="{A2B0C85F-B12F-4B28-9D24-B62F83EFC256}" type="slidenum">
              <a:rPr lang="en-IN" smtClean="0"/>
              <a:pPr/>
              <a:t>17</a:t>
            </a:fld>
            <a:endParaRPr lang="en-IN" dirty="0"/>
          </a:p>
        </p:txBody>
      </p:sp>
    </p:spTree>
    <p:extLst>
      <p:ext uri="{BB962C8B-B14F-4D97-AF65-F5344CB8AC3E}">
        <p14:creationId xmlns:p14="http://schemas.microsoft.com/office/powerpoint/2010/main" val="3709051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D84350-F6D0-7928-1AB8-FC548FF8EA2C}"/>
              </a:ext>
            </a:extLst>
          </p:cNvPr>
          <p:cNvSpPr>
            <a:spLocks noGrp="1"/>
          </p:cNvSpPr>
          <p:nvPr>
            <p:ph type="title"/>
          </p:nvPr>
        </p:nvSpPr>
        <p:spPr/>
        <p:txBody>
          <a:bodyPr/>
          <a:lstStyle/>
          <a:p>
            <a:r>
              <a:rPr lang="en-US" dirty="0"/>
              <a:t>Motif Discovery and Window Size </a:t>
            </a:r>
          </a:p>
        </p:txBody>
      </p:sp>
      <p:sp>
        <p:nvSpPr>
          <p:cNvPr id="8" name="Content Placeholder 7">
            <a:extLst>
              <a:ext uri="{FF2B5EF4-FFF2-40B4-BE49-F238E27FC236}">
                <a16:creationId xmlns:a16="http://schemas.microsoft.com/office/drawing/2014/main" id="{3BDABA34-6709-637A-9CA7-17E2E3D5FE27}"/>
              </a:ext>
            </a:extLst>
          </p:cNvPr>
          <p:cNvSpPr>
            <a:spLocks noGrp="1"/>
          </p:cNvSpPr>
          <p:nvPr>
            <p:ph idx="1"/>
          </p:nvPr>
        </p:nvSpPr>
        <p:spPr/>
        <p:txBody>
          <a:bodyPr>
            <a:noAutofit/>
          </a:bodyPr>
          <a:lstStyle/>
          <a:p>
            <a:pPr marL="430213" lvl="1" indent="-342900" algn="just">
              <a:spcBef>
                <a:spcPts val="1000"/>
              </a:spcBef>
            </a:pPr>
            <a:r>
              <a:rPr lang="en-US" b="1" dirty="0"/>
              <a:t>Initial Motif Identification: </a:t>
            </a:r>
            <a:r>
              <a:rPr lang="en-US" dirty="0"/>
              <a:t>Motifs (recurring patterns) were identified within the time series data for various sensors using techniques like </a:t>
            </a:r>
            <a:r>
              <a:rPr lang="en-US" dirty="0" err="1"/>
              <a:t>stumpy's</a:t>
            </a:r>
            <a:r>
              <a:rPr lang="en-US" dirty="0"/>
              <a:t> Matrix Profile algorithm.</a:t>
            </a:r>
          </a:p>
          <a:p>
            <a:pPr marL="430213" lvl="1" indent="-342900" algn="just">
              <a:spcBef>
                <a:spcPts val="1000"/>
              </a:spcBef>
            </a:pPr>
            <a:r>
              <a:rPr lang="en-US" b="1" dirty="0"/>
              <a:t>Window Size Dependence: </a:t>
            </a:r>
            <a:r>
              <a:rPr lang="en-US" dirty="0"/>
              <a:t>An important discovery was the dependence of identified motifs on the chosen window size (e.g., 40, 60, 80, 100 seconds). This analysis was performed for all sensors and window sizes.</a:t>
            </a:r>
          </a:p>
          <a:p>
            <a:pPr marL="430213" lvl="1" indent="-342900" algn="just">
              <a:spcBef>
                <a:spcPts val="1000"/>
              </a:spcBef>
            </a:pPr>
            <a:r>
              <a:rPr lang="en-US" b="1" dirty="0"/>
              <a:t>Profile Dependence: </a:t>
            </a:r>
            <a:r>
              <a:rPr lang="en-US" dirty="0"/>
              <a:t>A further layer of complexity was revealed as motifs were found to be dependent on the specific mill profile (BRM Mill profiles: 10mm, 12mm, 16mm, 20mm). Extensive analysis across various sensors was conducted to determine the optimal motif for each window size and profile combination.</a:t>
            </a:r>
          </a:p>
          <a:p>
            <a:pPr marL="430213" lvl="1" indent="-342900" algn="just">
              <a:spcBef>
                <a:spcPts val="1000"/>
              </a:spcBef>
            </a:pPr>
            <a:r>
              <a:rPr lang="en-US" b="1" dirty="0"/>
              <a:t>True/False Positive Analysis: </a:t>
            </a:r>
            <a:r>
              <a:rPr lang="en-US" dirty="0"/>
              <a:t>To identify the window size that captured the most variation aiding in anomaly detection, an analysis of true and false positives was conducted. This evaluation led to the conclusion that an 80-second window size yielded the most desirable results across all profiles.</a:t>
            </a:r>
          </a:p>
          <a:p>
            <a:endParaRPr lang="en-US" dirty="0"/>
          </a:p>
          <a:p>
            <a:endParaRPr lang="en-IN" dirty="0"/>
          </a:p>
        </p:txBody>
      </p:sp>
      <p:sp>
        <p:nvSpPr>
          <p:cNvPr id="4" name="Date Placeholder 3">
            <a:extLst>
              <a:ext uri="{FF2B5EF4-FFF2-40B4-BE49-F238E27FC236}">
                <a16:creationId xmlns:a16="http://schemas.microsoft.com/office/drawing/2014/main" id="{C9F06E71-E126-B2D5-71EB-8F7F06B00B9C}"/>
              </a:ext>
            </a:extLst>
          </p:cNvPr>
          <p:cNvSpPr>
            <a:spLocks noGrp="1"/>
          </p:cNvSpPr>
          <p:nvPr>
            <p:ph type="dt" sz="half" idx="10"/>
          </p:nvPr>
        </p:nvSpPr>
        <p:spPr/>
        <p:txBody>
          <a:bodyPr/>
          <a:lstStyle/>
          <a:p>
            <a:fld id="{0E7161B9-F73E-4130-B0CB-AE8580FFF146}" type="datetime1">
              <a:rPr lang="en-IN" smtClean="0"/>
              <a:t>04-07-2024</a:t>
            </a:fld>
            <a:endParaRPr lang="en-IN" dirty="0"/>
          </a:p>
        </p:txBody>
      </p:sp>
      <p:sp>
        <p:nvSpPr>
          <p:cNvPr id="5" name="Footer Placeholder 4">
            <a:extLst>
              <a:ext uri="{FF2B5EF4-FFF2-40B4-BE49-F238E27FC236}">
                <a16:creationId xmlns:a16="http://schemas.microsoft.com/office/drawing/2014/main" id="{C20AC343-9787-AA6E-215E-A3ADFC4C2B99}"/>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455893F5-AB19-1068-4798-1E9C283B1ED0}"/>
              </a:ext>
            </a:extLst>
          </p:cNvPr>
          <p:cNvSpPr>
            <a:spLocks noGrp="1"/>
          </p:cNvSpPr>
          <p:nvPr>
            <p:ph type="sldNum" sz="quarter" idx="12"/>
          </p:nvPr>
        </p:nvSpPr>
        <p:spPr/>
        <p:txBody>
          <a:bodyPr/>
          <a:lstStyle/>
          <a:p>
            <a:fld id="{A2B0C85F-B12F-4B28-9D24-B62F83EFC256}" type="slidenum">
              <a:rPr lang="en-IN" smtClean="0"/>
              <a:pPr/>
              <a:t>18</a:t>
            </a:fld>
            <a:endParaRPr lang="en-IN" dirty="0"/>
          </a:p>
        </p:txBody>
      </p:sp>
    </p:spTree>
    <p:extLst>
      <p:ext uri="{BB962C8B-B14F-4D97-AF65-F5344CB8AC3E}">
        <p14:creationId xmlns:p14="http://schemas.microsoft.com/office/powerpoint/2010/main" val="3367945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0DC4-E20D-C355-577E-9414B9BE9F3F}"/>
              </a:ext>
            </a:extLst>
          </p:cNvPr>
          <p:cNvSpPr>
            <a:spLocks noGrp="1"/>
          </p:cNvSpPr>
          <p:nvPr>
            <p:ph type="title"/>
          </p:nvPr>
        </p:nvSpPr>
        <p:spPr/>
        <p:txBody>
          <a:bodyPr/>
          <a:lstStyle/>
          <a:p>
            <a:r>
              <a:rPr lang="en-US" b="1" dirty="0"/>
              <a:t>Discord and Grafana Dashboard</a:t>
            </a:r>
            <a:endParaRPr lang="en-IN" dirty="0"/>
          </a:p>
        </p:txBody>
      </p:sp>
      <p:sp>
        <p:nvSpPr>
          <p:cNvPr id="3" name="Content Placeholder 2">
            <a:extLst>
              <a:ext uri="{FF2B5EF4-FFF2-40B4-BE49-F238E27FC236}">
                <a16:creationId xmlns:a16="http://schemas.microsoft.com/office/drawing/2014/main" id="{DF5B2626-C288-F598-2896-4F04187BCD41}"/>
              </a:ext>
            </a:extLst>
          </p:cNvPr>
          <p:cNvSpPr>
            <a:spLocks noGrp="1"/>
          </p:cNvSpPr>
          <p:nvPr>
            <p:ph idx="1"/>
          </p:nvPr>
        </p:nvSpPr>
        <p:spPr/>
        <p:txBody>
          <a:bodyPr>
            <a:normAutofit lnSpcReduction="10000"/>
          </a:bodyPr>
          <a:lstStyle/>
          <a:p>
            <a:pPr marL="0" indent="0" algn="just">
              <a:buNone/>
            </a:pPr>
            <a:r>
              <a:rPr lang="en-US" b="1" dirty="0"/>
              <a:t>Discord Detection and Distance Metric Selection</a:t>
            </a:r>
          </a:p>
          <a:p>
            <a:pPr marL="0" indent="0" algn="just">
              <a:buNone/>
            </a:pPr>
            <a:endParaRPr lang="en-US" b="1" dirty="0"/>
          </a:p>
          <a:p>
            <a:pPr lvl="1" algn="just"/>
            <a:r>
              <a:rPr lang="en-US" b="1" dirty="0"/>
              <a:t>Distance Metric Exploration: </a:t>
            </a:r>
            <a:r>
              <a:rPr lang="en-US" dirty="0"/>
              <a:t>Candidate distance metrics for discord (anomaly) detection were explored, including z-normalized Euclidean distance and Dynamic Time Warping (DTW) distance.</a:t>
            </a:r>
          </a:p>
          <a:p>
            <a:pPr lvl="1" algn="just"/>
            <a:r>
              <a:rPr lang="en-US" b="1" dirty="0"/>
              <a:t>DTW Library Selection: </a:t>
            </a:r>
            <a:r>
              <a:rPr lang="en-US" dirty="0"/>
              <a:t>Different libraries implementing DTW were evaluated for performance, with the focus on identifying the fastest option for real-time application.</a:t>
            </a:r>
          </a:p>
          <a:p>
            <a:pPr marL="457200" lvl="1" indent="0" algn="just">
              <a:buNone/>
            </a:pPr>
            <a:endParaRPr lang="en-US" dirty="0"/>
          </a:p>
          <a:p>
            <a:pPr marL="0" indent="0" algn="just">
              <a:buNone/>
            </a:pPr>
            <a:r>
              <a:rPr lang="en-US" b="1" dirty="0"/>
              <a:t>Grafana Dashboard Development</a:t>
            </a:r>
          </a:p>
          <a:p>
            <a:pPr marL="0" indent="0" algn="just">
              <a:buNone/>
            </a:pPr>
            <a:endParaRPr lang="en-US" b="1" dirty="0"/>
          </a:p>
          <a:p>
            <a:pPr lvl="1" algn="just"/>
            <a:r>
              <a:rPr lang="en-US" dirty="0"/>
              <a:t>Challenges were encountered in displaying motifs within the Grafana dashboard due to the dynamic range of the data. </a:t>
            </a:r>
          </a:p>
          <a:p>
            <a:pPr lvl="1" algn="just"/>
            <a:r>
              <a:rPr lang="en-US" dirty="0"/>
              <a:t>This involved exploring various techniques to effectively represent the motifs as the range changed.</a:t>
            </a:r>
          </a:p>
          <a:p>
            <a:pPr algn="just"/>
            <a:endParaRPr lang="en-IN" dirty="0"/>
          </a:p>
        </p:txBody>
      </p:sp>
      <p:sp>
        <p:nvSpPr>
          <p:cNvPr id="4" name="Date Placeholder 3">
            <a:extLst>
              <a:ext uri="{FF2B5EF4-FFF2-40B4-BE49-F238E27FC236}">
                <a16:creationId xmlns:a16="http://schemas.microsoft.com/office/drawing/2014/main" id="{791EF909-EE74-953C-71FB-6F21034BEF8F}"/>
              </a:ext>
            </a:extLst>
          </p:cNvPr>
          <p:cNvSpPr>
            <a:spLocks noGrp="1"/>
          </p:cNvSpPr>
          <p:nvPr>
            <p:ph type="dt" sz="half" idx="10"/>
          </p:nvPr>
        </p:nvSpPr>
        <p:spPr/>
        <p:txBody>
          <a:bodyPr/>
          <a:lstStyle/>
          <a:p>
            <a:fld id="{E3B8FA4E-8F4E-40B9-92AA-8F62423ACD77}" type="datetime1">
              <a:rPr lang="en-IN" smtClean="0"/>
              <a:t>04-07-2024</a:t>
            </a:fld>
            <a:endParaRPr lang="en-IN" dirty="0"/>
          </a:p>
        </p:txBody>
      </p:sp>
      <p:sp>
        <p:nvSpPr>
          <p:cNvPr id="5" name="Footer Placeholder 4">
            <a:extLst>
              <a:ext uri="{FF2B5EF4-FFF2-40B4-BE49-F238E27FC236}">
                <a16:creationId xmlns:a16="http://schemas.microsoft.com/office/drawing/2014/main" id="{0E4A6B0C-D0F9-37BC-9523-A2871FB937AE}"/>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59E73054-3FE0-33D5-180F-62DDE3D48839}"/>
              </a:ext>
            </a:extLst>
          </p:cNvPr>
          <p:cNvSpPr>
            <a:spLocks noGrp="1"/>
          </p:cNvSpPr>
          <p:nvPr>
            <p:ph type="sldNum" sz="quarter" idx="12"/>
          </p:nvPr>
        </p:nvSpPr>
        <p:spPr/>
        <p:txBody>
          <a:bodyPr/>
          <a:lstStyle/>
          <a:p>
            <a:fld id="{A2B0C85F-B12F-4B28-9D24-B62F83EFC256}" type="slidenum">
              <a:rPr lang="en-IN" smtClean="0"/>
              <a:pPr/>
              <a:t>19</a:t>
            </a:fld>
            <a:endParaRPr lang="en-IN" dirty="0"/>
          </a:p>
        </p:txBody>
      </p:sp>
    </p:spTree>
    <p:extLst>
      <p:ext uri="{BB962C8B-B14F-4D97-AF65-F5344CB8AC3E}">
        <p14:creationId xmlns:p14="http://schemas.microsoft.com/office/powerpoint/2010/main" val="264614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IN" dirty="0"/>
              <a:t>Contents</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rmAutofit/>
          </a:bodyPr>
          <a:lstStyle/>
          <a:p>
            <a:r>
              <a:rPr lang="en-US" dirty="0">
                <a:hlinkClick r:id="" action="ppaction://hlinkshowjump?jump=nextslide"/>
              </a:rPr>
              <a:t>Introduction</a:t>
            </a:r>
            <a:endParaRPr lang="en-US" dirty="0"/>
          </a:p>
          <a:p>
            <a:r>
              <a:rPr lang="en-US" dirty="0">
                <a:hlinkClick r:id="rId3" action="ppaction://hlinksldjump"/>
              </a:rPr>
              <a:t>Organization Overview</a:t>
            </a:r>
            <a:endParaRPr lang="en-US" dirty="0"/>
          </a:p>
          <a:p>
            <a:r>
              <a:rPr lang="en-US" dirty="0">
                <a:hlinkClick r:id="rId4" action="ppaction://hlinksldjump"/>
              </a:rPr>
              <a:t>Internship Activities</a:t>
            </a:r>
            <a:endParaRPr lang="en-US" dirty="0"/>
          </a:p>
          <a:p>
            <a:r>
              <a:rPr lang="en-US" dirty="0">
                <a:hlinkClick r:id="rId5" action="ppaction://hlinksldjump"/>
              </a:rPr>
              <a:t>Methodology</a:t>
            </a:r>
            <a:endParaRPr lang="en-US" dirty="0"/>
          </a:p>
          <a:p>
            <a:r>
              <a:rPr lang="en-US" dirty="0">
                <a:hlinkClick r:id="rId6" action="ppaction://hlinksldjump"/>
              </a:rPr>
              <a:t>Implementation</a:t>
            </a:r>
            <a:endParaRPr lang="en-US" dirty="0"/>
          </a:p>
          <a:p>
            <a:r>
              <a:rPr lang="en-US" dirty="0">
                <a:hlinkClick r:id="rId7" action="ppaction://hlinksldjump"/>
              </a:rPr>
              <a:t>Results and Discussion</a:t>
            </a:r>
            <a:endParaRPr lang="en-US" dirty="0"/>
          </a:p>
          <a:p>
            <a:r>
              <a:rPr lang="en-US" dirty="0">
                <a:hlinkClick r:id="rId8" action="ppaction://hlinksldjump"/>
              </a:rPr>
              <a:t>Learning Outcome</a:t>
            </a:r>
            <a:endParaRPr lang="en-US" dirty="0"/>
          </a:p>
          <a:p>
            <a:r>
              <a:rPr lang="en-US" dirty="0">
                <a:hlinkClick r:id="rId9" action="ppaction://hlinksldjump"/>
              </a:rPr>
              <a:t>Conclusion and Future Scope</a:t>
            </a:r>
            <a:endParaRPr lang="en-US" dirty="0"/>
          </a:p>
          <a:p>
            <a:r>
              <a:rPr lang="en-US" dirty="0">
                <a:hlinkClick r:id="rId10" action="ppaction://hlinksldjump"/>
              </a:rPr>
              <a:t>References</a:t>
            </a:r>
            <a:endParaRPr lang="en-IN" dirty="0"/>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E0B862E4-F225-49FA-9C52-3CDD09E4D5D8}" type="datetime1">
              <a:rPr lang="en-IN" smtClean="0"/>
              <a:t>04-07-2024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a:t>
            </a:fld>
            <a:endParaRPr lang="en-IN" dirty="0"/>
          </a:p>
        </p:txBody>
      </p:sp>
    </p:spTree>
    <p:extLst>
      <p:ext uri="{BB962C8B-B14F-4D97-AF65-F5344CB8AC3E}">
        <p14:creationId xmlns:p14="http://schemas.microsoft.com/office/powerpoint/2010/main" val="3105543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2181578" y="386267"/>
            <a:ext cx="7886700" cy="2852737"/>
          </a:xfrm>
        </p:spPr>
        <p:txBody>
          <a:bodyPr>
            <a:normAutofit/>
          </a:bodyPr>
          <a:lstStyle/>
          <a:p>
            <a:pPr algn="ctr"/>
            <a:r>
              <a:rPr lang="en-IN" dirty="0"/>
              <a:t>Results And Discussion</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2200827" y="3771320"/>
            <a:ext cx="7886700" cy="1500187"/>
          </a:xfrm>
        </p:spPr>
        <p:txBody>
          <a:bodyPr>
            <a:normAutofit/>
          </a:bodyPr>
          <a:lstStyle/>
          <a:p>
            <a:pPr algn="ctr"/>
            <a:r>
              <a:rPr lang="en-US" b="0" i="0" dirty="0">
                <a:effectLst/>
                <a:latin typeface="Times New Roman" panose="02020603050405020304" pitchFamily="18" charset="0"/>
                <a:cs typeface="Times New Roman" panose="02020603050405020304" pitchFamily="18" charset="0"/>
              </a:rPr>
              <a:t>Presenting the Findings or Outcomes Obtained </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881BF7F5-6168-4F9E-972B-F2647AE56E8A}" type="datetime1">
              <a:rPr lang="en-IN" smtClean="0"/>
              <a:t>04-07-2024</a:t>
            </a:fld>
            <a:endParaRPr lang="en-IN" dirty="0"/>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20</a:t>
            </a:fld>
            <a:endParaRPr lang="en-IN"/>
          </a:p>
        </p:txBody>
      </p:sp>
    </p:spTree>
    <p:extLst>
      <p:ext uri="{BB962C8B-B14F-4D97-AF65-F5344CB8AC3E}">
        <p14:creationId xmlns:p14="http://schemas.microsoft.com/office/powerpoint/2010/main" val="383396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5F0FE3-96F5-1A6D-FE8F-7C1C1D455F1A}"/>
              </a:ext>
            </a:extLst>
          </p:cNvPr>
          <p:cNvSpPr>
            <a:spLocks noGrp="1"/>
          </p:cNvSpPr>
          <p:nvPr>
            <p:ph type="title"/>
          </p:nvPr>
        </p:nvSpPr>
        <p:spPr/>
        <p:txBody>
          <a:bodyPr/>
          <a:lstStyle/>
          <a:p>
            <a:r>
              <a:rPr lang="en-IN" dirty="0"/>
              <a:t>Binary Signals Visualization</a:t>
            </a:r>
          </a:p>
        </p:txBody>
      </p:sp>
      <p:sp>
        <p:nvSpPr>
          <p:cNvPr id="8" name="Content Placeholder 7">
            <a:extLst>
              <a:ext uri="{FF2B5EF4-FFF2-40B4-BE49-F238E27FC236}">
                <a16:creationId xmlns:a16="http://schemas.microsoft.com/office/drawing/2014/main" id="{78CF7837-03B3-0B39-E4C6-58A4062EAF05}"/>
              </a:ext>
            </a:extLst>
          </p:cNvPr>
          <p:cNvSpPr>
            <a:spLocks noGrp="1"/>
          </p:cNvSpPr>
          <p:nvPr>
            <p:ph idx="1"/>
          </p:nvPr>
        </p:nvSpPr>
        <p:spPr/>
        <p:txBody>
          <a:bodyPr>
            <a:normAutofit/>
          </a:bodyPr>
          <a:lstStyle/>
          <a:p>
            <a:pPr marL="0" indent="0">
              <a:lnSpc>
                <a:spcPct val="115000"/>
              </a:lnSpc>
              <a:spcBef>
                <a:spcPts val="0"/>
              </a:spcBef>
              <a:buSzPts val="1300"/>
              <a:buNone/>
            </a:pPr>
            <a:r>
              <a:rPr lang="en-US" b="1" dirty="0"/>
              <a:t>Problem:</a:t>
            </a:r>
            <a:r>
              <a:rPr lang="en-US" dirty="0"/>
              <a:t> Many signals are binary, where signal width is </a:t>
            </a:r>
          </a:p>
          <a:p>
            <a:pPr marL="0" indent="0">
              <a:lnSpc>
                <a:spcPct val="115000"/>
              </a:lnSpc>
              <a:spcBef>
                <a:spcPts val="0"/>
              </a:spcBef>
              <a:buSzPts val="1300"/>
              <a:buNone/>
            </a:pPr>
            <a:r>
              <a:rPr lang="en-US" dirty="0"/>
              <a:t>crucial.</a:t>
            </a:r>
          </a:p>
          <a:p>
            <a:pPr marL="0" indent="0">
              <a:lnSpc>
                <a:spcPct val="115000"/>
              </a:lnSpc>
              <a:spcBef>
                <a:spcPts val="0"/>
              </a:spcBef>
              <a:buSzPts val="1300"/>
              <a:buNone/>
            </a:pPr>
            <a:r>
              <a:rPr lang="en-US" b="1" dirty="0"/>
              <a:t>Solution: </a:t>
            </a:r>
            <a:r>
              <a:rPr lang="en-US" dirty="0"/>
              <a:t>Convert original signals to bar charts for clear </a:t>
            </a:r>
          </a:p>
          <a:p>
            <a:pPr marL="0" indent="0">
              <a:lnSpc>
                <a:spcPct val="115000"/>
              </a:lnSpc>
              <a:spcBef>
                <a:spcPts val="0"/>
              </a:spcBef>
              <a:buSzPts val="1300"/>
              <a:buNone/>
            </a:pPr>
            <a:r>
              <a:rPr lang="en-US" dirty="0"/>
              <a:t>width visualization.</a:t>
            </a:r>
          </a:p>
          <a:p>
            <a:pPr marL="0" indent="0">
              <a:lnSpc>
                <a:spcPct val="115000"/>
              </a:lnSpc>
              <a:spcBef>
                <a:spcPts val="0"/>
              </a:spcBef>
              <a:buSzPts val="1300"/>
              <a:buNone/>
            </a:pPr>
            <a:r>
              <a:rPr lang="en-US" dirty="0"/>
              <a:t>Benefits:</a:t>
            </a:r>
          </a:p>
          <a:p>
            <a:pPr marL="0" indent="0">
              <a:lnSpc>
                <a:spcPct val="115000"/>
              </a:lnSpc>
              <a:spcBef>
                <a:spcPts val="0"/>
              </a:spcBef>
              <a:buSzPts val="1300"/>
              <a:buNone/>
            </a:pPr>
            <a:r>
              <a:rPr lang="en-US" b="1" dirty="0"/>
              <a:t>Efficiency:</a:t>
            </a:r>
            <a:r>
              <a:rPr lang="en-US" dirty="0"/>
              <a:t> Bar representation allows quick width </a:t>
            </a:r>
          </a:p>
          <a:p>
            <a:pPr marL="0" indent="0">
              <a:lnSpc>
                <a:spcPct val="115000"/>
              </a:lnSpc>
              <a:spcBef>
                <a:spcPts val="0"/>
              </a:spcBef>
              <a:buSzPts val="1300"/>
              <a:buNone/>
            </a:pPr>
            <a:r>
              <a:rPr lang="en-US" dirty="0"/>
              <a:t>comparison.</a:t>
            </a:r>
          </a:p>
          <a:p>
            <a:pPr marL="0" indent="0">
              <a:lnSpc>
                <a:spcPct val="115000"/>
              </a:lnSpc>
              <a:spcBef>
                <a:spcPts val="0"/>
              </a:spcBef>
              <a:buSzPts val="1300"/>
              <a:buNone/>
            </a:pPr>
            <a:r>
              <a:rPr lang="en-US" b="1" dirty="0"/>
              <a:t>Ease:</a:t>
            </a:r>
            <a:r>
              <a:rPr lang="en-US" dirty="0"/>
              <a:t> Facilitates fast decision-</a:t>
            </a:r>
          </a:p>
          <a:p>
            <a:pPr marL="0" indent="0">
              <a:lnSpc>
                <a:spcPct val="115000"/>
              </a:lnSpc>
              <a:spcBef>
                <a:spcPts val="0"/>
              </a:spcBef>
              <a:buSzPts val="1300"/>
              <a:buNone/>
            </a:pPr>
            <a:r>
              <a:rPr lang="en-US" dirty="0"/>
              <a:t>making.</a:t>
            </a:r>
          </a:p>
          <a:p>
            <a:pPr marL="0" indent="0">
              <a:lnSpc>
                <a:spcPct val="115000"/>
              </a:lnSpc>
              <a:spcBef>
                <a:spcPts val="0"/>
              </a:spcBef>
              <a:buSzPts val="1300"/>
              <a:buNone/>
            </a:pPr>
            <a:r>
              <a:rPr lang="en-US" b="1" dirty="0"/>
              <a:t>Example:</a:t>
            </a:r>
          </a:p>
          <a:p>
            <a:pPr marL="0" indent="0">
              <a:lnSpc>
                <a:spcPct val="115000"/>
              </a:lnSpc>
              <a:spcBef>
                <a:spcPts val="0"/>
              </a:spcBef>
              <a:buSzPts val="1300"/>
              <a:buNone/>
            </a:pPr>
            <a:r>
              <a:rPr lang="en-US" b="1" dirty="0"/>
              <a:t>Original Signals:</a:t>
            </a:r>
            <a:r>
              <a:rPr lang="en-US" dirty="0"/>
              <a:t> Plot of original binary signals</a:t>
            </a:r>
          </a:p>
          <a:p>
            <a:pPr marL="0" indent="0">
              <a:lnSpc>
                <a:spcPct val="115000"/>
              </a:lnSpc>
              <a:spcBef>
                <a:spcPts val="0"/>
              </a:spcBef>
              <a:buSzPts val="1300"/>
              <a:buNone/>
            </a:pPr>
            <a:r>
              <a:rPr lang="en-US" b="1" dirty="0"/>
              <a:t>Bar Chart:</a:t>
            </a:r>
            <a:r>
              <a:rPr lang="en-US" dirty="0"/>
              <a:t> Displaying the corresponding bar chart for easy width comparison</a:t>
            </a:r>
          </a:p>
          <a:p>
            <a:endParaRPr lang="en-IN" dirty="0"/>
          </a:p>
        </p:txBody>
      </p:sp>
      <p:sp>
        <p:nvSpPr>
          <p:cNvPr id="4" name="Date Placeholder 3">
            <a:extLst>
              <a:ext uri="{FF2B5EF4-FFF2-40B4-BE49-F238E27FC236}">
                <a16:creationId xmlns:a16="http://schemas.microsoft.com/office/drawing/2014/main" id="{21B5FE1E-4A37-8EEC-24A1-698032503F3B}"/>
              </a:ext>
            </a:extLst>
          </p:cNvPr>
          <p:cNvSpPr>
            <a:spLocks noGrp="1"/>
          </p:cNvSpPr>
          <p:nvPr>
            <p:ph type="dt" sz="half" idx="10"/>
          </p:nvPr>
        </p:nvSpPr>
        <p:spPr/>
        <p:txBody>
          <a:bodyPr/>
          <a:lstStyle/>
          <a:p>
            <a:fld id="{7E167C57-CABA-43A9-BCED-9BA0C2D9117D}" type="datetime1">
              <a:rPr lang="en-IN" smtClean="0"/>
              <a:t>04-07-2024</a:t>
            </a:fld>
            <a:endParaRPr lang="en-IN" dirty="0"/>
          </a:p>
        </p:txBody>
      </p:sp>
      <p:sp>
        <p:nvSpPr>
          <p:cNvPr id="5" name="Footer Placeholder 4">
            <a:extLst>
              <a:ext uri="{FF2B5EF4-FFF2-40B4-BE49-F238E27FC236}">
                <a16:creationId xmlns:a16="http://schemas.microsoft.com/office/drawing/2014/main" id="{ED435551-04FA-7303-DA4C-FD70A844ACCF}"/>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7B5D2467-4BC2-BD07-AF25-21926B8D528A}"/>
              </a:ext>
            </a:extLst>
          </p:cNvPr>
          <p:cNvSpPr>
            <a:spLocks noGrp="1"/>
          </p:cNvSpPr>
          <p:nvPr>
            <p:ph type="sldNum" sz="quarter" idx="12"/>
          </p:nvPr>
        </p:nvSpPr>
        <p:spPr/>
        <p:txBody>
          <a:bodyPr/>
          <a:lstStyle/>
          <a:p>
            <a:fld id="{A2B0C85F-B12F-4B28-9D24-B62F83EFC256}" type="slidenum">
              <a:rPr lang="en-IN" smtClean="0"/>
              <a:pPr/>
              <a:t>21</a:t>
            </a:fld>
            <a:endParaRPr lang="en-IN" dirty="0"/>
          </a:p>
        </p:txBody>
      </p:sp>
      <p:pic>
        <p:nvPicPr>
          <p:cNvPr id="9" name="Google Shape;159;p3">
            <a:extLst>
              <a:ext uri="{FF2B5EF4-FFF2-40B4-BE49-F238E27FC236}">
                <a16:creationId xmlns:a16="http://schemas.microsoft.com/office/drawing/2014/main" id="{01946D0A-8A37-9BB7-0049-152A0CD903FC}"/>
              </a:ext>
            </a:extLst>
          </p:cNvPr>
          <p:cNvPicPr preferRelativeResize="0"/>
          <p:nvPr/>
        </p:nvPicPr>
        <p:blipFill rotWithShape="1">
          <a:blip r:embed="rId3">
            <a:alphaModFix/>
          </a:blip>
          <a:srcRect b="-6587"/>
          <a:stretch/>
        </p:blipFill>
        <p:spPr>
          <a:xfrm>
            <a:off x="6744257" y="1811921"/>
            <a:ext cx="4688724" cy="3512400"/>
          </a:xfrm>
          <a:prstGeom prst="rect">
            <a:avLst/>
          </a:prstGeom>
          <a:noFill/>
          <a:ln>
            <a:noFill/>
          </a:ln>
        </p:spPr>
      </p:pic>
      <p:sp>
        <p:nvSpPr>
          <p:cNvPr id="14" name="TextBox 13">
            <a:extLst>
              <a:ext uri="{FF2B5EF4-FFF2-40B4-BE49-F238E27FC236}">
                <a16:creationId xmlns:a16="http://schemas.microsoft.com/office/drawing/2014/main" id="{ED9CB854-1753-F79F-068E-9C7BA08C3280}"/>
              </a:ext>
            </a:extLst>
          </p:cNvPr>
          <p:cNvSpPr txBox="1"/>
          <p:nvPr/>
        </p:nvSpPr>
        <p:spPr>
          <a:xfrm>
            <a:off x="6814458" y="5152353"/>
            <a:ext cx="4572000" cy="276999"/>
          </a:xfrm>
          <a:prstGeom prst="rect">
            <a:avLst/>
          </a:prstGeom>
          <a:noFill/>
        </p:spPr>
        <p:txBody>
          <a:bodyPr wrap="square">
            <a:spAutoFit/>
          </a:bodyPr>
          <a:lstStyle/>
          <a:p>
            <a:pPr marL="914400" algn="ctr"/>
            <a:r>
              <a:rPr lang="en-US" sz="1200" b="1" dirty="0">
                <a:solidFill>
                  <a:srgbClr val="000000"/>
                </a:solidFill>
                <a:latin typeface="Times New Roman" panose="02020603050405020304" pitchFamily="18" charset="0"/>
                <a:ea typeface="Times New Roman" panose="02020603050405020304" pitchFamily="18" charset="0"/>
              </a:rPr>
              <a:t>Fig: Binary Signals Width Plotting</a:t>
            </a:r>
            <a:endParaRPr lang="en-IN" sz="1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7253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B316-B7FA-F912-30D3-7B05D4E00436}"/>
              </a:ext>
            </a:extLst>
          </p:cNvPr>
          <p:cNvSpPr>
            <a:spLocks noGrp="1"/>
          </p:cNvSpPr>
          <p:nvPr>
            <p:ph type="title"/>
          </p:nvPr>
        </p:nvSpPr>
        <p:spPr/>
        <p:txBody>
          <a:bodyPr/>
          <a:lstStyle/>
          <a:p>
            <a:r>
              <a:rPr lang="en-IN" dirty="0"/>
              <a:t>Motif Integration in Dashboard</a:t>
            </a:r>
          </a:p>
        </p:txBody>
      </p:sp>
      <p:sp>
        <p:nvSpPr>
          <p:cNvPr id="3" name="Content Placeholder 2">
            <a:extLst>
              <a:ext uri="{FF2B5EF4-FFF2-40B4-BE49-F238E27FC236}">
                <a16:creationId xmlns:a16="http://schemas.microsoft.com/office/drawing/2014/main" id="{38AB5A62-D22E-3A01-C93C-3906CD0E20AA}"/>
              </a:ext>
            </a:extLst>
          </p:cNvPr>
          <p:cNvSpPr>
            <a:spLocks noGrp="1"/>
          </p:cNvSpPr>
          <p:nvPr>
            <p:ph idx="1"/>
          </p:nvPr>
        </p:nvSpPr>
        <p:spPr/>
        <p:txBody>
          <a:bodyPr>
            <a:noAutofit/>
          </a:bodyPr>
          <a:lstStyle/>
          <a:p>
            <a:pPr marL="180340" marR="241935" algn="just"/>
            <a:endParaRPr lang="en-US" b="1" dirty="0">
              <a:solidFill>
                <a:srgbClr val="000000"/>
              </a:solidFill>
              <a:ea typeface="Times New Roman" panose="02020603050405020304" pitchFamily="18" charset="0"/>
            </a:endParaRPr>
          </a:p>
          <a:p>
            <a:pPr marL="180340" marR="241935" algn="just"/>
            <a:endParaRPr lang="en-US" b="1" dirty="0">
              <a:solidFill>
                <a:srgbClr val="000000"/>
              </a:solidFill>
              <a:ea typeface="Times New Roman" panose="02020603050405020304" pitchFamily="18" charset="0"/>
            </a:endParaRPr>
          </a:p>
          <a:p>
            <a:pPr marL="180340" marR="241935" algn="just"/>
            <a:endParaRPr lang="en-US" b="1" dirty="0">
              <a:solidFill>
                <a:srgbClr val="000000"/>
              </a:solidFill>
              <a:ea typeface="Times New Roman" panose="02020603050405020304" pitchFamily="18" charset="0"/>
            </a:endParaRPr>
          </a:p>
          <a:p>
            <a:pPr marL="180340" marR="241935" algn="just"/>
            <a:endParaRPr lang="en-US" b="1" dirty="0">
              <a:solidFill>
                <a:srgbClr val="000000"/>
              </a:solidFill>
              <a:ea typeface="Times New Roman" panose="02020603050405020304" pitchFamily="18" charset="0"/>
            </a:endParaRPr>
          </a:p>
          <a:p>
            <a:pPr marL="0" marR="241935" indent="0" algn="ctr">
              <a:buNone/>
            </a:pPr>
            <a:endParaRPr lang="en-US" b="1" i="1" dirty="0">
              <a:solidFill>
                <a:srgbClr val="000000"/>
              </a:solidFill>
              <a:ea typeface="Times New Roman" panose="02020603050405020304" pitchFamily="18" charset="0"/>
            </a:endParaRPr>
          </a:p>
          <a:p>
            <a:pPr marL="0" marR="241935" indent="0" algn="ctr">
              <a:buNone/>
            </a:pPr>
            <a:r>
              <a:rPr lang="en-US" sz="1200" b="1" dirty="0">
                <a:solidFill>
                  <a:srgbClr val="000000"/>
                </a:solidFill>
                <a:ea typeface="Times New Roman" panose="02020603050405020304" pitchFamily="18" charset="0"/>
              </a:rPr>
              <a:t>Fig: Sensor Data and Motifs Images in Dashboard</a:t>
            </a:r>
          </a:p>
          <a:p>
            <a:pPr marR="241935" lvl="1" algn="just">
              <a:lnSpc>
                <a:spcPct val="115000"/>
              </a:lnSpc>
            </a:pPr>
            <a:r>
              <a:rPr lang="en-US" dirty="0">
                <a:ea typeface="Times New Roman" panose="02020603050405020304" pitchFamily="18" charset="0"/>
              </a:rPr>
              <a:t>The final step involved integrating these pre-generated motif images into the dashboard. By displaying the appropriate motif image alongside the corresponding sensor data, users can visually compare the actual signal behavior with the expected pattern represented by the motif. </a:t>
            </a:r>
            <a:endParaRPr lang="en-IN" dirty="0">
              <a:ea typeface="Times New Roman" panose="02020603050405020304" pitchFamily="18" charset="0"/>
            </a:endParaRPr>
          </a:p>
          <a:p>
            <a:pPr marL="637540" marR="241935" lvl="1" algn="just"/>
            <a:r>
              <a:rPr lang="en-US" b="1" dirty="0">
                <a:solidFill>
                  <a:srgbClr val="000000"/>
                </a:solidFill>
                <a:ea typeface="Times New Roman" panose="02020603050405020304" pitchFamily="18" charset="0"/>
              </a:rPr>
              <a:t>Image Fetching and Display:</a:t>
            </a:r>
            <a:r>
              <a:rPr lang="en-US" dirty="0">
                <a:solidFill>
                  <a:srgbClr val="000000"/>
                </a:solidFill>
                <a:ea typeface="Times New Roman" panose="02020603050405020304" pitchFamily="18" charset="0"/>
              </a:rPr>
              <a:t>  Based on the extracted motif name, the associated image file (stored with descriptive names in profile folders) was retrieved. Finally, the retrieved motif image was displayed within the dashboard alongside the corresponding sensor data.</a:t>
            </a:r>
            <a:endParaRPr lang="en-IN" dirty="0">
              <a:ea typeface="Times New Roman" panose="02020603050405020304" pitchFamily="18" charset="0"/>
            </a:endParaRPr>
          </a:p>
          <a:p>
            <a:pPr marL="0" marR="241935" indent="0" algn="just">
              <a:buNone/>
            </a:pPr>
            <a:endParaRPr lang="en-IN" dirty="0">
              <a:ea typeface="Times New Roman" panose="02020603050405020304" pitchFamily="18" charset="0"/>
            </a:endParaRPr>
          </a:p>
        </p:txBody>
      </p:sp>
      <p:sp>
        <p:nvSpPr>
          <p:cNvPr id="4" name="Date Placeholder 3">
            <a:extLst>
              <a:ext uri="{FF2B5EF4-FFF2-40B4-BE49-F238E27FC236}">
                <a16:creationId xmlns:a16="http://schemas.microsoft.com/office/drawing/2014/main" id="{EBFDF6C6-0738-F052-E7BB-90E0EA1D58F6}"/>
              </a:ext>
            </a:extLst>
          </p:cNvPr>
          <p:cNvSpPr>
            <a:spLocks noGrp="1"/>
          </p:cNvSpPr>
          <p:nvPr>
            <p:ph type="dt" sz="half" idx="10"/>
          </p:nvPr>
        </p:nvSpPr>
        <p:spPr/>
        <p:txBody>
          <a:bodyPr/>
          <a:lstStyle/>
          <a:p>
            <a:fld id="{C153A348-5780-4757-967D-66D8D02B5342}" type="datetime1">
              <a:rPr lang="en-IN" smtClean="0"/>
              <a:t>04-07-2024</a:t>
            </a:fld>
            <a:endParaRPr lang="en-IN" dirty="0"/>
          </a:p>
        </p:txBody>
      </p:sp>
      <p:sp>
        <p:nvSpPr>
          <p:cNvPr id="5" name="Footer Placeholder 4">
            <a:extLst>
              <a:ext uri="{FF2B5EF4-FFF2-40B4-BE49-F238E27FC236}">
                <a16:creationId xmlns:a16="http://schemas.microsoft.com/office/drawing/2014/main" id="{DE94F185-8788-4756-2423-FF374EC0566F}"/>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BD7A90DC-963C-F943-D611-DDF27EB843D6}"/>
              </a:ext>
            </a:extLst>
          </p:cNvPr>
          <p:cNvSpPr>
            <a:spLocks noGrp="1"/>
          </p:cNvSpPr>
          <p:nvPr>
            <p:ph type="sldNum" sz="quarter" idx="12"/>
          </p:nvPr>
        </p:nvSpPr>
        <p:spPr/>
        <p:txBody>
          <a:bodyPr/>
          <a:lstStyle/>
          <a:p>
            <a:fld id="{A2B0C85F-B12F-4B28-9D24-B62F83EFC256}" type="slidenum">
              <a:rPr lang="en-IN" smtClean="0"/>
              <a:pPr/>
              <a:t>22</a:t>
            </a:fld>
            <a:endParaRPr lang="en-IN" dirty="0"/>
          </a:p>
        </p:txBody>
      </p:sp>
      <p:pic>
        <p:nvPicPr>
          <p:cNvPr id="7" name="Picture 6">
            <a:extLst>
              <a:ext uri="{FF2B5EF4-FFF2-40B4-BE49-F238E27FC236}">
                <a16:creationId xmlns:a16="http://schemas.microsoft.com/office/drawing/2014/main" id="{D38050E2-42E7-90F4-68FE-5CC2095D31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5369" y="1711870"/>
            <a:ext cx="5153660" cy="1736090"/>
          </a:xfrm>
          <a:prstGeom prst="rect">
            <a:avLst/>
          </a:prstGeom>
        </p:spPr>
      </p:pic>
    </p:spTree>
    <p:extLst>
      <p:ext uri="{BB962C8B-B14F-4D97-AF65-F5344CB8AC3E}">
        <p14:creationId xmlns:p14="http://schemas.microsoft.com/office/powerpoint/2010/main" val="54761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CDF5-677B-7921-FA19-F38904608E16}"/>
              </a:ext>
            </a:extLst>
          </p:cNvPr>
          <p:cNvSpPr>
            <a:spLocks noGrp="1"/>
          </p:cNvSpPr>
          <p:nvPr>
            <p:ph type="title"/>
          </p:nvPr>
        </p:nvSpPr>
        <p:spPr/>
        <p:txBody>
          <a:bodyPr/>
          <a:lstStyle/>
          <a:p>
            <a:r>
              <a:rPr lang="en-IN" dirty="0"/>
              <a:t>Discords Highlighting</a:t>
            </a:r>
          </a:p>
        </p:txBody>
      </p:sp>
      <p:sp>
        <p:nvSpPr>
          <p:cNvPr id="3" name="Content Placeholder 2">
            <a:extLst>
              <a:ext uri="{FF2B5EF4-FFF2-40B4-BE49-F238E27FC236}">
                <a16:creationId xmlns:a16="http://schemas.microsoft.com/office/drawing/2014/main" id="{DD6B3C89-CEF1-85C7-55D2-2A5967060138}"/>
              </a:ext>
            </a:extLst>
          </p:cNvPr>
          <p:cNvSpPr>
            <a:spLocks noGrp="1"/>
          </p:cNvSpPr>
          <p:nvPr>
            <p:ph idx="1"/>
          </p:nvPr>
        </p:nvSpPr>
        <p:spPr/>
        <p:txBody>
          <a:bodyPr>
            <a:normAutofit lnSpcReduction="10000"/>
          </a:bodyPr>
          <a:lstStyle/>
          <a:p>
            <a:pPr algn="just"/>
            <a:endParaRPr lang="en-IN" dirty="0"/>
          </a:p>
          <a:p>
            <a:pPr algn="just"/>
            <a:endParaRPr lang="en-IN" dirty="0"/>
          </a:p>
          <a:p>
            <a:pPr algn="just"/>
            <a:endParaRPr lang="en-IN" dirty="0"/>
          </a:p>
          <a:p>
            <a:pPr marL="0" indent="0" algn="just">
              <a:buNone/>
            </a:pPr>
            <a:endParaRPr lang="en-US" dirty="0"/>
          </a:p>
          <a:p>
            <a:pPr marL="0" indent="0" algn="ctr">
              <a:buNone/>
            </a:pPr>
            <a:r>
              <a:rPr lang="en-US" sz="1200" b="1" dirty="0">
                <a:solidFill>
                  <a:srgbClr val="000000"/>
                </a:solidFill>
                <a:ea typeface="Times New Roman" panose="02020603050405020304" pitchFamily="18" charset="0"/>
              </a:rPr>
              <a:t>Fig: Discords highlighting in Grafana Dashboard</a:t>
            </a:r>
          </a:p>
          <a:p>
            <a:pPr marL="0" indent="0" algn="ctr">
              <a:buNone/>
            </a:pPr>
            <a:endParaRPr lang="en-US" sz="1200" b="1" dirty="0"/>
          </a:p>
          <a:p>
            <a:pPr algn="just"/>
            <a:r>
              <a:rPr lang="en-US" b="1" dirty="0"/>
              <a:t>Real-time Detection: </a:t>
            </a:r>
            <a:r>
              <a:rPr lang="en-US" dirty="0"/>
              <a:t>Discords are identified as the data streams, ensuring continuous anomaly monitoring.</a:t>
            </a:r>
            <a:endParaRPr lang="en-IN" dirty="0"/>
          </a:p>
          <a:p>
            <a:pPr algn="just"/>
            <a:r>
              <a:rPr lang="en-US" b="1" dirty="0"/>
              <a:t>Flexibility and Customization: </a:t>
            </a:r>
            <a:r>
              <a:rPr lang="en-US" dirty="0"/>
              <a:t>The Python script provides a versatile environment for implementing various anomaly detection algorithms, allowing for tailored solutions based on specific project requirements.</a:t>
            </a:r>
            <a:endParaRPr lang="en-IN" dirty="0"/>
          </a:p>
          <a:p>
            <a:pPr algn="just"/>
            <a:r>
              <a:rPr lang="en-US" b="1" dirty="0"/>
              <a:t>Enhanced Visualization: </a:t>
            </a:r>
            <a:r>
              <a:rPr lang="en-US" dirty="0"/>
              <a:t>Anomalies are dynamically highlighted within the dashboard, enabling clear visual distinction between normal data and potential issues, facilitating rapid response and troubleshooting.</a:t>
            </a:r>
          </a:p>
          <a:p>
            <a:pPr algn="just"/>
            <a:endParaRPr lang="en-IN" dirty="0"/>
          </a:p>
        </p:txBody>
      </p:sp>
      <p:sp>
        <p:nvSpPr>
          <p:cNvPr id="4" name="Date Placeholder 3">
            <a:extLst>
              <a:ext uri="{FF2B5EF4-FFF2-40B4-BE49-F238E27FC236}">
                <a16:creationId xmlns:a16="http://schemas.microsoft.com/office/drawing/2014/main" id="{FB568657-7DB5-F8F7-0110-AEB93E750BD9}"/>
              </a:ext>
            </a:extLst>
          </p:cNvPr>
          <p:cNvSpPr>
            <a:spLocks noGrp="1"/>
          </p:cNvSpPr>
          <p:nvPr>
            <p:ph type="dt" sz="half" idx="10"/>
          </p:nvPr>
        </p:nvSpPr>
        <p:spPr/>
        <p:txBody>
          <a:bodyPr/>
          <a:lstStyle/>
          <a:p>
            <a:fld id="{26C9E896-5717-45E5-B91D-F5361C2BC54A}" type="datetime1">
              <a:rPr lang="en-IN" smtClean="0"/>
              <a:t>04-07-2024</a:t>
            </a:fld>
            <a:endParaRPr lang="en-IN" dirty="0"/>
          </a:p>
        </p:txBody>
      </p:sp>
      <p:sp>
        <p:nvSpPr>
          <p:cNvPr id="5" name="Footer Placeholder 4">
            <a:extLst>
              <a:ext uri="{FF2B5EF4-FFF2-40B4-BE49-F238E27FC236}">
                <a16:creationId xmlns:a16="http://schemas.microsoft.com/office/drawing/2014/main" id="{1BF28BAE-7D0D-C81A-DD9D-86D8E5204904}"/>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B23C6C4A-45E0-298B-FA4F-8479A59B08BF}"/>
              </a:ext>
            </a:extLst>
          </p:cNvPr>
          <p:cNvSpPr>
            <a:spLocks noGrp="1"/>
          </p:cNvSpPr>
          <p:nvPr>
            <p:ph type="sldNum" sz="quarter" idx="12"/>
          </p:nvPr>
        </p:nvSpPr>
        <p:spPr/>
        <p:txBody>
          <a:bodyPr/>
          <a:lstStyle/>
          <a:p>
            <a:fld id="{A2B0C85F-B12F-4B28-9D24-B62F83EFC256}" type="slidenum">
              <a:rPr lang="en-IN" smtClean="0"/>
              <a:pPr/>
              <a:t>23</a:t>
            </a:fld>
            <a:endParaRPr lang="en-IN" dirty="0"/>
          </a:p>
        </p:txBody>
      </p:sp>
      <p:pic>
        <p:nvPicPr>
          <p:cNvPr id="7" name="Picture 6">
            <a:extLst>
              <a:ext uri="{FF2B5EF4-FFF2-40B4-BE49-F238E27FC236}">
                <a16:creationId xmlns:a16="http://schemas.microsoft.com/office/drawing/2014/main" id="{ABAF0271-234F-ABFF-7840-254290553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9603" y="1878105"/>
            <a:ext cx="5238115" cy="1294765"/>
          </a:xfrm>
          <a:prstGeom prst="rect">
            <a:avLst/>
          </a:prstGeom>
        </p:spPr>
      </p:pic>
    </p:spTree>
    <p:extLst>
      <p:ext uri="{BB962C8B-B14F-4D97-AF65-F5344CB8AC3E}">
        <p14:creationId xmlns:p14="http://schemas.microsoft.com/office/powerpoint/2010/main" val="1710063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2E1DFF-BBA6-F99D-BD5E-8E627A75420E}"/>
              </a:ext>
            </a:extLst>
          </p:cNvPr>
          <p:cNvSpPr>
            <a:spLocks noGrp="1"/>
          </p:cNvSpPr>
          <p:nvPr>
            <p:ph type="title"/>
          </p:nvPr>
        </p:nvSpPr>
        <p:spPr/>
        <p:txBody>
          <a:bodyPr/>
          <a:lstStyle/>
          <a:p>
            <a:r>
              <a:rPr lang="en-IN" dirty="0"/>
              <a:t>True Positive Case Study</a:t>
            </a:r>
          </a:p>
        </p:txBody>
      </p:sp>
      <p:sp>
        <p:nvSpPr>
          <p:cNvPr id="8" name="Content Placeholder 7">
            <a:extLst>
              <a:ext uri="{FF2B5EF4-FFF2-40B4-BE49-F238E27FC236}">
                <a16:creationId xmlns:a16="http://schemas.microsoft.com/office/drawing/2014/main" id="{8CCEFD17-E153-E0D5-7F4F-C99B6880925A}"/>
              </a:ext>
            </a:extLst>
          </p:cNvPr>
          <p:cNvSpPr>
            <a:spLocks noGrp="1"/>
          </p:cNvSpPr>
          <p:nvPr>
            <p:ph idx="1"/>
          </p:nvPr>
        </p:nvSpPr>
        <p:spPr/>
        <p:txBody>
          <a:bodyPr>
            <a:noAutofit/>
          </a:bodyPr>
          <a:lstStyle/>
          <a:p>
            <a:pPr marL="0" indent="0" algn="just">
              <a:buNone/>
            </a:pPr>
            <a:r>
              <a:rPr lang="en-US" b="1" dirty="0">
                <a:solidFill>
                  <a:srgbClr val="000000"/>
                </a:solidFill>
                <a:ea typeface="Times New Roman" panose="02020603050405020304" pitchFamily="18" charset="0"/>
              </a:rPr>
              <a:t> COBBLE IN STAND 18</a:t>
            </a:r>
            <a:endParaRPr lang="en-IN" dirty="0">
              <a:ea typeface="Times New Roman" panose="02020603050405020304" pitchFamily="18" charset="0"/>
            </a:endParaRPr>
          </a:p>
          <a:p>
            <a:pPr marR="241935" algn="just">
              <a:lnSpc>
                <a:spcPct val="150000"/>
              </a:lnSpc>
              <a:buSzPts val="1000"/>
              <a:tabLst>
                <a:tab pos="685800" algn="l"/>
              </a:tabLst>
            </a:pPr>
            <a:r>
              <a:rPr lang="en-US" b="1" dirty="0">
                <a:solidFill>
                  <a:srgbClr val="000000"/>
                </a:solidFill>
                <a:ea typeface="Times New Roman" panose="02020603050405020304" pitchFamily="18" charset="0"/>
              </a:rPr>
              <a:t>Monitoring:</a:t>
            </a:r>
            <a:r>
              <a:rPr lang="en-US" dirty="0">
                <a:solidFill>
                  <a:srgbClr val="000000"/>
                </a:solidFill>
                <a:ea typeface="Times New Roman" panose="02020603050405020304" pitchFamily="18" charset="0"/>
              </a:rPr>
              <a:t> During the COBBLE IN STAND 18 </a:t>
            </a:r>
          </a:p>
          <a:p>
            <a:pPr marR="241935" algn="just">
              <a:lnSpc>
                <a:spcPct val="150000"/>
              </a:lnSpc>
              <a:buSzPts val="1000"/>
              <a:tabLst>
                <a:tab pos="685800" algn="l"/>
              </a:tabLst>
            </a:pPr>
            <a:r>
              <a:rPr lang="en-US" dirty="0">
                <a:solidFill>
                  <a:srgbClr val="000000"/>
                </a:solidFill>
                <a:ea typeface="Times New Roman" panose="02020603050405020304" pitchFamily="18" charset="0"/>
              </a:rPr>
              <a:t>(12MM profile), sensor [9:37]_Stand 08_RPM </a:t>
            </a:r>
          </a:p>
          <a:p>
            <a:pPr marR="241935" algn="just">
              <a:lnSpc>
                <a:spcPct val="150000"/>
              </a:lnSpc>
              <a:buSzPts val="1000"/>
              <a:tabLst>
                <a:tab pos="685800" algn="l"/>
              </a:tabLst>
            </a:pPr>
            <a:r>
              <a:rPr lang="en-US" dirty="0">
                <a:solidFill>
                  <a:srgbClr val="000000"/>
                </a:solidFill>
                <a:ea typeface="Times New Roman" panose="02020603050405020304" pitchFamily="18" charset="0"/>
              </a:rPr>
              <a:t>maintained a consistent pattern until 08:50, </a:t>
            </a:r>
          </a:p>
          <a:p>
            <a:pPr marR="241935" algn="just">
              <a:lnSpc>
                <a:spcPct val="150000"/>
              </a:lnSpc>
              <a:buSzPts val="1000"/>
              <a:tabLst>
                <a:tab pos="685800" algn="l"/>
              </a:tabLst>
            </a:pPr>
            <a:r>
              <a:rPr lang="en-US" dirty="0">
                <a:solidFill>
                  <a:srgbClr val="000000"/>
                </a:solidFill>
                <a:ea typeface="Times New Roman" panose="02020603050405020304" pitchFamily="18" charset="0"/>
              </a:rPr>
              <a:t>then dropped suddenly.</a:t>
            </a:r>
          </a:p>
          <a:p>
            <a:pPr marR="241935" algn="just">
              <a:lnSpc>
                <a:spcPct val="150000"/>
              </a:lnSpc>
              <a:buSzPts val="1000"/>
              <a:tabLst>
                <a:tab pos="685800" algn="l"/>
              </a:tabLst>
            </a:pPr>
            <a:r>
              <a:rPr lang="en-US" dirty="0">
                <a:solidFill>
                  <a:srgbClr val="000000"/>
                </a:solidFill>
                <a:ea typeface="Times New Roman" panose="02020603050405020304" pitchFamily="18" charset="0"/>
              </a:rPr>
              <a:t>Pattern Observed: Similar drops were noted in </a:t>
            </a:r>
          </a:p>
          <a:p>
            <a:pPr marR="241935" algn="just">
              <a:lnSpc>
                <a:spcPct val="150000"/>
              </a:lnSpc>
              <a:buSzPts val="1000"/>
              <a:tabLst>
                <a:tab pos="685800" algn="l"/>
              </a:tabLst>
            </a:pPr>
            <a:r>
              <a:rPr lang="en-US" dirty="0">
                <a:solidFill>
                  <a:srgbClr val="000000"/>
                </a:solidFill>
                <a:ea typeface="Times New Roman" panose="02020603050405020304" pitchFamily="18" charset="0"/>
              </a:rPr>
              <a:t>[9:34]_Stand 07_LineSpeed and [9:42]_Stand 10_RPM at around 08:50, followed by an increase.</a:t>
            </a:r>
          </a:p>
        </p:txBody>
      </p:sp>
      <p:sp>
        <p:nvSpPr>
          <p:cNvPr id="4" name="Date Placeholder 3">
            <a:extLst>
              <a:ext uri="{FF2B5EF4-FFF2-40B4-BE49-F238E27FC236}">
                <a16:creationId xmlns:a16="http://schemas.microsoft.com/office/drawing/2014/main" id="{660B515E-1C74-9B27-13F1-C103F4A24BA7}"/>
              </a:ext>
            </a:extLst>
          </p:cNvPr>
          <p:cNvSpPr>
            <a:spLocks noGrp="1"/>
          </p:cNvSpPr>
          <p:nvPr>
            <p:ph type="dt" sz="half" idx="10"/>
          </p:nvPr>
        </p:nvSpPr>
        <p:spPr/>
        <p:txBody>
          <a:bodyPr/>
          <a:lstStyle/>
          <a:p>
            <a:fld id="{1D84E509-B562-457F-BD6D-79A9DB082274}" type="datetime1">
              <a:rPr lang="en-IN" smtClean="0"/>
              <a:t>04-07-2024</a:t>
            </a:fld>
            <a:endParaRPr lang="en-IN"/>
          </a:p>
        </p:txBody>
      </p:sp>
      <p:sp>
        <p:nvSpPr>
          <p:cNvPr id="5" name="Footer Placeholder 4">
            <a:extLst>
              <a:ext uri="{FF2B5EF4-FFF2-40B4-BE49-F238E27FC236}">
                <a16:creationId xmlns:a16="http://schemas.microsoft.com/office/drawing/2014/main" id="{EDBB182D-DD66-A0CC-7580-F1C2C4EA0A36}"/>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6" name="Slide Number Placeholder 5">
            <a:extLst>
              <a:ext uri="{FF2B5EF4-FFF2-40B4-BE49-F238E27FC236}">
                <a16:creationId xmlns:a16="http://schemas.microsoft.com/office/drawing/2014/main" id="{0B9761F8-EBA2-96FB-FB5A-E3CDE0C8E252}"/>
              </a:ext>
            </a:extLst>
          </p:cNvPr>
          <p:cNvSpPr>
            <a:spLocks noGrp="1"/>
          </p:cNvSpPr>
          <p:nvPr>
            <p:ph type="sldNum" sz="quarter" idx="12"/>
          </p:nvPr>
        </p:nvSpPr>
        <p:spPr/>
        <p:txBody>
          <a:bodyPr/>
          <a:lstStyle/>
          <a:p>
            <a:fld id="{A2B0C85F-B12F-4B28-9D24-B62F83EFC256}" type="slidenum">
              <a:rPr lang="en-IN" smtClean="0"/>
              <a:t>24</a:t>
            </a:fld>
            <a:endParaRPr lang="en-IN"/>
          </a:p>
        </p:txBody>
      </p:sp>
      <p:pic>
        <p:nvPicPr>
          <p:cNvPr id="3" name="Picture 2">
            <a:extLst>
              <a:ext uri="{FF2B5EF4-FFF2-40B4-BE49-F238E27FC236}">
                <a16:creationId xmlns:a16="http://schemas.microsoft.com/office/drawing/2014/main" id="{F87A54D3-2027-CCA6-F7E2-2DC9C592566A}"/>
              </a:ext>
            </a:extLst>
          </p:cNvPr>
          <p:cNvPicPr>
            <a:picLocks noChangeAspect="1"/>
          </p:cNvPicPr>
          <p:nvPr/>
        </p:nvPicPr>
        <p:blipFill>
          <a:blip r:embed="rId3"/>
          <a:srcRect/>
          <a:stretch>
            <a:fillRect/>
          </a:stretch>
        </p:blipFill>
        <p:spPr>
          <a:xfrm>
            <a:off x="6367283" y="1687289"/>
            <a:ext cx="5073605" cy="3175137"/>
          </a:xfrm>
          <a:prstGeom prst="rect">
            <a:avLst/>
          </a:prstGeom>
        </p:spPr>
      </p:pic>
      <p:sp>
        <p:nvSpPr>
          <p:cNvPr id="9" name="TextBox 8">
            <a:extLst>
              <a:ext uri="{FF2B5EF4-FFF2-40B4-BE49-F238E27FC236}">
                <a16:creationId xmlns:a16="http://schemas.microsoft.com/office/drawing/2014/main" id="{CA26F082-79EA-B652-D5D5-D4EE3DD2960E}"/>
              </a:ext>
            </a:extLst>
          </p:cNvPr>
          <p:cNvSpPr txBox="1"/>
          <p:nvPr/>
        </p:nvSpPr>
        <p:spPr>
          <a:xfrm>
            <a:off x="6433457" y="4956409"/>
            <a:ext cx="4572000" cy="276999"/>
          </a:xfrm>
          <a:prstGeom prst="rect">
            <a:avLst/>
          </a:prstGeom>
          <a:noFill/>
        </p:spPr>
        <p:txBody>
          <a:bodyPr wrap="square">
            <a:spAutoFit/>
          </a:bodyPr>
          <a:lstStyle/>
          <a:p>
            <a:pPr marL="914400" algn="ctr"/>
            <a:r>
              <a:rPr lang="en-US" sz="1200" b="1" dirty="0">
                <a:solidFill>
                  <a:srgbClr val="000000"/>
                </a:solidFill>
                <a:latin typeface="Times New Roman" panose="02020603050405020304" pitchFamily="18" charset="0"/>
                <a:ea typeface="Times New Roman" panose="02020603050405020304" pitchFamily="18" charset="0"/>
              </a:rPr>
              <a:t>Table: True Positive Case Study </a:t>
            </a:r>
            <a:endParaRPr lang="en-IN" sz="1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1178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D301-E0BF-5946-DD72-21CDC1832B53}"/>
              </a:ext>
            </a:extLst>
          </p:cNvPr>
          <p:cNvSpPr>
            <a:spLocks noGrp="1"/>
          </p:cNvSpPr>
          <p:nvPr>
            <p:ph type="title"/>
          </p:nvPr>
        </p:nvSpPr>
        <p:spPr/>
        <p:txBody>
          <a:bodyPr/>
          <a:lstStyle/>
          <a:p>
            <a:r>
              <a:rPr lang="en-IN" dirty="0"/>
              <a:t>False Positive Case Study</a:t>
            </a:r>
          </a:p>
        </p:txBody>
      </p:sp>
      <p:sp>
        <p:nvSpPr>
          <p:cNvPr id="3" name="Content Placeholder 2">
            <a:extLst>
              <a:ext uri="{FF2B5EF4-FFF2-40B4-BE49-F238E27FC236}">
                <a16:creationId xmlns:a16="http://schemas.microsoft.com/office/drawing/2014/main" id="{2AB5486C-0375-323B-8DB8-D448A4ADCFC0}"/>
              </a:ext>
            </a:extLst>
          </p:cNvPr>
          <p:cNvSpPr>
            <a:spLocks noGrp="1"/>
          </p:cNvSpPr>
          <p:nvPr>
            <p:ph idx="1"/>
          </p:nvPr>
        </p:nvSpPr>
        <p:spPr>
          <a:xfrm>
            <a:off x="838200" y="1825625"/>
            <a:ext cx="4909457" cy="4351338"/>
          </a:xfrm>
        </p:spPr>
        <p:txBody>
          <a:bodyPr>
            <a:normAutofit/>
          </a:bodyPr>
          <a:lstStyle/>
          <a:p>
            <a:pPr marL="180340" algn="just"/>
            <a:r>
              <a:rPr lang="en-IN" sz="2200" b="1" dirty="0">
                <a:solidFill>
                  <a:srgbClr val="000000"/>
                </a:solidFill>
                <a:ea typeface="Times New Roman" panose="02020603050405020304" pitchFamily="18" charset="0"/>
              </a:rPr>
              <a:t>COBBLE INDICATOR TIME: 2024-04-05 01:51:16</a:t>
            </a:r>
            <a:endParaRPr lang="en-IN" sz="2200" dirty="0">
              <a:ea typeface="Times New Roman" panose="02020603050405020304" pitchFamily="18" charset="0"/>
            </a:endParaRPr>
          </a:p>
          <a:p>
            <a:pPr marL="180340" algn="just"/>
            <a:r>
              <a:rPr lang="en-IN" sz="2200" b="1" dirty="0">
                <a:solidFill>
                  <a:srgbClr val="000000"/>
                </a:solidFill>
                <a:ea typeface="Times New Roman" panose="02020603050405020304" pitchFamily="18" charset="0"/>
              </a:rPr>
              <a:t>PROFILE - 2*12MM</a:t>
            </a:r>
            <a:endParaRPr lang="en-IN" sz="2200" dirty="0">
              <a:ea typeface="Times New Roman" panose="02020603050405020304" pitchFamily="18" charset="0"/>
            </a:endParaRPr>
          </a:p>
          <a:p>
            <a:pPr algn="just"/>
            <a:r>
              <a:rPr lang="en-IN" sz="2200" dirty="0">
                <a:solidFill>
                  <a:srgbClr val="000000"/>
                </a:solidFill>
                <a:ea typeface="Times New Roman" panose="02020603050405020304" pitchFamily="18" charset="0"/>
              </a:rPr>
              <a:t>False positives occur when the system incorrectly predicts a cobble, typically due to changing patterns such as a sudden decrease in sensor values or erratic fluctuations. </a:t>
            </a:r>
          </a:p>
          <a:p>
            <a:pPr algn="just"/>
            <a:r>
              <a:rPr lang="en-IN" sz="2200" dirty="0">
                <a:solidFill>
                  <a:srgbClr val="000000"/>
                </a:solidFill>
                <a:ea typeface="Times New Roman" panose="02020603050405020304" pitchFamily="18" charset="0"/>
              </a:rPr>
              <a:t>In this case study, a false positive was predicted in the CVAH_L1 and PINCHROLL_L2 region.</a:t>
            </a:r>
            <a:endParaRPr lang="en-IN" sz="2200" dirty="0">
              <a:ea typeface="Times New Roman" panose="02020603050405020304" pitchFamily="18" charset="0"/>
            </a:endParaRPr>
          </a:p>
          <a:p>
            <a:pPr algn="just"/>
            <a:endParaRPr lang="en-IN" sz="2200" dirty="0"/>
          </a:p>
        </p:txBody>
      </p:sp>
      <p:sp>
        <p:nvSpPr>
          <p:cNvPr id="4" name="Date Placeholder 3">
            <a:extLst>
              <a:ext uri="{FF2B5EF4-FFF2-40B4-BE49-F238E27FC236}">
                <a16:creationId xmlns:a16="http://schemas.microsoft.com/office/drawing/2014/main" id="{F00B207F-2A02-C1B9-FC53-5BFF6CCB512A}"/>
              </a:ext>
            </a:extLst>
          </p:cNvPr>
          <p:cNvSpPr>
            <a:spLocks noGrp="1"/>
          </p:cNvSpPr>
          <p:nvPr>
            <p:ph type="dt" sz="half" idx="10"/>
          </p:nvPr>
        </p:nvSpPr>
        <p:spPr/>
        <p:txBody>
          <a:bodyPr/>
          <a:lstStyle/>
          <a:p>
            <a:fld id="{0471470A-B573-4DAC-9EE6-869597A63531}" type="datetime1">
              <a:rPr lang="en-IN" smtClean="0"/>
              <a:t>04-07-2024</a:t>
            </a:fld>
            <a:endParaRPr lang="en-IN" dirty="0"/>
          </a:p>
        </p:txBody>
      </p:sp>
      <p:sp>
        <p:nvSpPr>
          <p:cNvPr id="5" name="Footer Placeholder 4">
            <a:extLst>
              <a:ext uri="{FF2B5EF4-FFF2-40B4-BE49-F238E27FC236}">
                <a16:creationId xmlns:a16="http://schemas.microsoft.com/office/drawing/2014/main" id="{6E9D2F41-9511-CC1A-2260-5D9B51667102}"/>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A9067124-09C9-AD24-707C-1230073A8EAC}"/>
              </a:ext>
            </a:extLst>
          </p:cNvPr>
          <p:cNvSpPr>
            <a:spLocks noGrp="1"/>
          </p:cNvSpPr>
          <p:nvPr>
            <p:ph type="sldNum" sz="quarter" idx="12"/>
          </p:nvPr>
        </p:nvSpPr>
        <p:spPr/>
        <p:txBody>
          <a:bodyPr/>
          <a:lstStyle/>
          <a:p>
            <a:fld id="{A2B0C85F-B12F-4B28-9D24-B62F83EFC256}" type="slidenum">
              <a:rPr lang="en-IN" smtClean="0"/>
              <a:pPr/>
              <a:t>25</a:t>
            </a:fld>
            <a:endParaRPr lang="en-IN" dirty="0"/>
          </a:p>
        </p:txBody>
      </p:sp>
      <p:pic>
        <p:nvPicPr>
          <p:cNvPr id="7" name="Picture 6">
            <a:extLst>
              <a:ext uri="{FF2B5EF4-FFF2-40B4-BE49-F238E27FC236}">
                <a16:creationId xmlns:a16="http://schemas.microsoft.com/office/drawing/2014/main" id="{AB82D0B8-0FDA-64B2-4F76-45B3FF907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840" y="1791383"/>
            <a:ext cx="5467985" cy="2295525"/>
          </a:xfrm>
          <a:prstGeom prst="rect">
            <a:avLst/>
          </a:prstGeom>
        </p:spPr>
      </p:pic>
      <p:pic>
        <p:nvPicPr>
          <p:cNvPr id="8" name="Picture 7">
            <a:extLst>
              <a:ext uri="{FF2B5EF4-FFF2-40B4-BE49-F238E27FC236}">
                <a16:creationId xmlns:a16="http://schemas.microsoft.com/office/drawing/2014/main" id="{75A453A9-8837-B30F-6BDE-4A25CD218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1781" y="4446633"/>
            <a:ext cx="5439410" cy="1252220"/>
          </a:xfrm>
          <a:prstGeom prst="rect">
            <a:avLst/>
          </a:prstGeom>
        </p:spPr>
      </p:pic>
      <p:sp>
        <p:nvSpPr>
          <p:cNvPr id="9" name="TextBox 8">
            <a:extLst>
              <a:ext uri="{FF2B5EF4-FFF2-40B4-BE49-F238E27FC236}">
                <a16:creationId xmlns:a16="http://schemas.microsoft.com/office/drawing/2014/main" id="{4879F5A1-8B67-F78F-26FC-13337E6AE2CA}"/>
              </a:ext>
            </a:extLst>
          </p:cNvPr>
          <p:cNvSpPr txBox="1"/>
          <p:nvPr/>
        </p:nvSpPr>
        <p:spPr>
          <a:xfrm>
            <a:off x="6466116" y="5729295"/>
            <a:ext cx="4572000" cy="276999"/>
          </a:xfrm>
          <a:prstGeom prst="rect">
            <a:avLst/>
          </a:prstGeom>
          <a:noFill/>
        </p:spPr>
        <p:txBody>
          <a:bodyPr wrap="square">
            <a:spAutoFit/>
          </a:bodyPr>
          <a:lstStyle/>
          <a:p>
            <a:pPr marL="914400" algn="ctr"/>
            <a:r>
              <a:rPr lang="en-US" sz="1200" b="1" dirty="0">
                <a:solidFill>
                  <a:srgbClr val="000000"/>
                </a:solidFill>
                <a:latin typeface="Times New Roman" panose="02020603050405020304" pitchFamily="18" charset="0"/>
                <a:ea typeface="Times New Roman" panose="02020603050405020304" pitchFamily="18" charset="0"/>
              </a:rPr>
              <a:t>Fig: Motifs for the Sensors for Case Study </a:t>
            </a:r>
            <a:endParaRPr lang="en-IN" sz="1200" b="1" dirty="0">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A97A684C-26C4-547B-31B2-FD6DF7154463}"/>
              </a:ext>
            </a:extLst>
          </p:cNvPr>
          <p:cNvSpPr txBox="1"/>
          <p:nvPr/>
        </p:nvSpPr>
        <p:spPr>
          <a:xfrm>
            <a:off x="6368143" y="4096439"/>
            <a:ext cx="4572000" cy="276999"/>
          </a:xfrm>
          <a:prstGeom prst="rect">
            <a:avLst/>
          </a:prstGeom>
          <a:noFill/>
        </p:spPr>
        <p:txBody>
          <a:bodyPr wrap="square">
            <a:spAutoFit/>
          </a:bodyPr>
          <a:lstStyle/>
          <a:p>
            <a:pPr marL="914400" algn="ctr"/>
            <a:r>
              <a:rPr lang="en-US" sz="1200" b="1" dirty="0">
                <a:solidFill>
                  <a:srgbClr val="000000"/>
                </a:solidFill>
                <a:latin typeface="Times New Roman" panose="02020603050405020304" pitchFamily="18" charset="0"/>
                <a:ea typeface="Times New Roman" panose="02020603050405020304" pitchFamily="18" charset="0"/>
              </a:rPr>
              <a:t>Table: False Positive Case Study </a:t>
            </a:r>
            <a:endParaRPr lang="en-IN" sz="1200" b="1"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8160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F020-20A3-3A8B-B080-26F76C06D5E2}"/>
              </a:ext>
            </a:extLst>
          </p:cNvPr>
          <p:cNvSpPr>
            <a:spLocks noGrp="1"/>
          </p:cNvSpPr>
          <p:nvPr>
            <p:ph type="title"/>
          </p:nvPr>
        </p:nvSpPr>
        <p:spPr/>
        <p:txBody>
          <a:bodyPr/>
          <a:lstStyle/>
          <a:p>
            <a:r>
              <a:rPr lang="en-IN" dirty="0"/>
              <a:t>False Positive Case Study</a:t>
            </a:r>
          </a:p>
        </p:txBody>
      </p:sp>
      <p:sp>
        <p:nvSpPr>
          <p:cNvPr id="3" name="Content Placeholder 2">
            <a:extLst>
              <a:ext uri="{FF2B5EF4-FFF2-40B4-BE49-F238E27FC236}">
                <a16:creationId xmlns:a16="http://schemas.microsoft.com/office/drawing/2014/main" id="{C4A4FC37-A72F-B3A8-5B36-14A550E43224}"/>
              </a:ext>
            </a:extLst>
          </p:cNvPr>
          <p:cNvSpPr>
            <a:spLocks noGrp="1"/>
          </p:cNvSpPr>
          <p:nvPr>
            <p:ph idx="1"/>
          </p:nvPr>
        </p:nvSpPr>
        <p:spPr/>
        <p:txBody>
          <a:bodyPr>
            <a:normAutofit/>
          </a:bodyPr>
          <a:lstStyle/>
          <a:p>
            <a:pPr algn="just"/>
            <a:r>
              <a:rPr lang="en-US" sz="2400" dirty="0"/>
              <a:t>In the CVAH_L1 region, anomalies detected at 2024-04-15 13:25:09 and earlier at 13:23:09 for signals [1:59]_E35_CVAH_Actual Torque and [1:33]_L1_PR4_ActTorque were consistent with normal patterns, indicating false positives for cobble events.</a:t>
            </a:r>
          </a:p>
          <a:p>
            <a:pPr algn="just"/>
            <a:r>
              <a:rPr lang="en-US" sz="2400" dirty="0"/>
              <a:t>In the PINCHROLL_L2 region, deviations in signals [5:19]_L2_PR2_ActSpeed and [5:22]_L2_PR3_ActSpeed detected around 2024-04-15 13:19:58 and 13:23:09 were also within normal ranges, leading to the conclusion that the model's anomaly indications were false positives.</a:t>
            </a:r>
          </a:p>
          <a:p>
            <a:pPr algn="just"/>
            <a:r>
              <a:rPr lang="en-US" sz="2400" dirty="0"/>
              <a:t>-Overall, the observed deviations in both regions were consistent with standard motifs and normal patterns, confirming that no actual cobble events occurred and the anomalies indicated by the model were false positives.</a:t>
            </a:r>
            <a:endParaRPr lang="en-IN" sz="2400" dirty="0"/>
          </a:p>
        </p:txBody>
      </p:sp>
      <p:sp>
        <p:nvSpPr>
          <p:cNvPr id="4" name="Date Placeholder 3">
            <a:extLst>
              <a:ext uri="{FF2B5EF4-FFF2-40B4-BE49-F238E27FC236}">
                <a16:creationId xmlns:a16="http://schemas.microsoft.com/office/drawing/2014/main" id="{5645E774-CE45-4439-7B56-107C83C81503}"/>
              </a:ext>
            </a:extLst>
          </p:cNvPr>
          <p:cNvSpPr>
            <a:spLocks noGrp="1"/>
          </p:cNvSpPr>
          <p:nvPr>
            <p:ph type="dt" sz="half" idx="10"/>
          </p:nvPr>
        </p:nvSpPr>
        <p:spPr/>
        <p:txBody>
          <a:bodyPr/>
          <a:lstStyle/>
          <a:p>
            <a:fld id="{640E5EFF-E934-4CC7-9682-91322F2F416A}" type="datetime1">
              <a:rPr lang="en-IN" smtClean="0"/>
              <a:t>04-07-2024</a:t>
            </a:fld>
            <a:endParaRPr lang="en-IN" dirty="0"/>
          </a:p>
        </p:txBody>
      </p:sp>
      <p:sp>
        <p:nvSpPr>
          <p:cNvPr id="5" name="Footer Placeholder 4">
            <a:extLst>
              <a:ext uri="{FF2B5EF4-FFF2-40B4-BE49-F238E27FC236}">
                <a16:creationId xmlns:a16="http://schemas.microsoft.com/office/drawing/2014/main" id="{CA197166-7E15-D234-7867-D3D053C87662}"/>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2AE058E4-A2F7-AA50-A6D4-CBCD16F4B961}"/>
              </a:ext>
            </a:extLst>
          </p:cNvPr>
          <p:cNvSpPr>
            <a:spLocks noGrp="1"/>
          </p:cNvSpPr>
          <p:nvPr>
            <p:ph type="sldNum" sz="quarter" idx="12"/>
          </p:nvPr>
        </p:nvSpPr>
        <p:spPr/>
        <p:txBody>
          <a:bodyPr/>
          <a:lstStyle/>
          <a:p>
            <a:fld id="{A2B0C85F-B12F-4B28-9D24-B62F83EFC256}" type="slidenum">
              <a:rPr lang="en-IN" smtClean="0"/>
              <a:pPr/>
              <a:t>26</a:t>
            </a:fld>
            <a:endParaRPr lang="en-IN" dirty="0"/>
          </a:p>
        </p:txBody>
      </p:sp>
    </p:spTree>
    <p:extLst>
      <p:ext uri="{BB962C8B-B14F-4D97-AF65-F5344CB8AC3E}">
        <p14:creationId xmlns:p14="http://schemas.microsoft.com/office/powerpoint/2010/main" val="2165707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08083A-45F0-A412-010A-2019DC23925D}"/>
              </a:ext>
            </a:extLst>
          </p:cNvPr>
          <p:cNvSpPr>
            <a:spLocks noGrp="1"/>
          </p:cNvSpPr>
          <p:nvPr>
            <p:ph type="title"/>
          </p:nvPr>
        </p:nvSpPr>
        <p:spPr/>
        <p:txBody>
          <a:bodyPr/>
          <a:lstStyle/>
          <a:p>
            <a:br>
              <a:rPr lang="en-US" dirty="0"/>
            </a:br>
            <a:r>
              <a:rPr lang="en-US" dirty="0"/>
              <a:t>Learning Outcome</a:t>
            </a:r>
            <a:endParaRPr lang="en-IN" dirty="0"/>
          </a:p>
        </p:txBody>
      </p:sp>
      <p:sp>
        <p:nvSpPr>
          <p:cNvPr id="8" name="Text Placeholder 7">
            <a:extLst>
              <a:ext uri="{FF2B5EF4-FFF2-40B4-BE49-F238E27FC236}">
                <a16:creationId xmlns:a16="http://schemas.microsoft.com/office/drawing/2014/main" id="{E75FBBD6-2B85-57B3-C373-17DB5645C4F7}"/>
              </a:ext>
            </a:extLst>
          </p:cNvPr>
          <p:cNvSpPr>
            <a:spLocks noGrp="1"/>
          </p:cNvSpPr>
          <p:nvPr>
            <p:ph type="body" idx="1"/>
          </p:nvPr>
        </p:nvSpPr>
        <p:spPr/>
        <p:txBody>
          <a:bodyPr/>
          <a:lstStyle/>
          <a:p>
            <a:r>
              <a:rPr lang="en-IN" dirty="0"/>
              <a:t>Learnings From The Project And Internship</a:t>
            </a:r>
          </a:p>
        </p:txBody>
      </p:sp>
      <p:sp>
        <p:nvSpPr>
          <p:cNvPr id="4" name="Date Placeholder 3">
            <a:extLst>
              <a:ext uri="{FF2B5EF4-FFF2-40B4-BE49-F238E27FC236}">
                <a16:creationId xmlns:a16="http://schemas.microsoft.com/office/drawing/2014/main" id="{3E6252ED-F605-AD92-DFAB-E7C340D63753}"/>
              </a:ext>
            </a:extLst>
          </p:cNvPr>
          <p:cNvSpPr>
            <a:spLocks noGrp="1"/>
          </p:cNvSpPr>
          <p:nvPr>
            <p:ph type="dt" sz="half" idx="10"/>
          </p:nvPr>
        </p:nvSpPr>
        <p:spPr/>
        <p:txBody>
          <a:bodyPr/>
          <a:lstStyle/>
          <a:p>
            <a:fld id="{33ECF68C-CDB6-40DE-BD22-BCC9D07CAEDD}" type="datetime1">
              <a:rPr lang="en-IN" smtClean="0"/>
              <a:t>04-07-2024</a:t>
            </a:fld>
            <a:endParaRPr lang="en-IN" dirty="0"/>
          </a:p>
        </p:txBody>
      </p:sp>
      <p:sp>
        <p:nvSpPr>
          <p:cNvPr id="5" name="Footer Placeholder 4">
            <a:extLst>
              <a:ext uri="{FF2B5EF4-FFF2-40B4-BE49-F238E27FC236}">
                <a16:creationId xmlns:a16="http://schemas.microsoft.com/office/drawing/2014/main" id="{F441BE43-7AC5-1A67-33DD-917BAAE2EF8A}"/>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380613CB-C507-5540-9709-EE53D3F092B2}"/>
              </a:ext>
            </a:extLst>
          </p:cNvPr>
          <p:cNvSpPr>
            <a:spLocks noGrp="1"/>
          </p:cNvSpPr>
          <p:nvPr>
            <p:ph type="sldNum" sz="quarter" idx="12"/>
          </p:nvPr>
        </p:nvSpPr>
        <p:spPr/>
        <p:txBody>
          <a:bodyPr/>
          <a:lstStyle/>
          <a:p>
            <a:fld id="{A2B0C85F-B12F-4B28-9D24-B62F83EFC256}" type="slidenum">
              <a:rPr lang="en-IN" smtClean="0"/>
              <a:pPr/>
              <a:t>27</a:t>
            </a:fld>
            <a:endParaRPr lang="en-IN" dirty="0"/>
          </a:p>
        </p:txBody>
      </p:sp>
    </p:spTree>
    <p:extLst>
      <p:ext uri="{BB962C8B-B14F-4D97-AF65-F5344CB8AC3E}">
        <p14:creationId xmlns:p14="http://schemas.microsoft.com/office/powerpoint/2010/main" val="748159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BFB156-2C4E-3AFB-4A2B-4F8258019E3E}"/>
              </a:ext>
            </a:extLst>
          </p:cNvPr>
          <p:cNvSpPr>
            <a:spLocks noGrp="1"/>
          </p:cNvSpPr>
          <p:nvPr>
            <p:ph type="title"/>
          </p:nvPr>
        </p:nvSpPr>
        <p:spPr/>
        <p:txBody>
          <a:bodyPr/>
          <a:lstStyle/>
          <a:p>
            <a:br>
              <a:rPr lang="en-US" dirty="0"/>
            </a:br>
            <a:r>
              <a:rPr lang="en-US" dirty="0"/>
              <a:t>Learning Outcome</a:t>
            </a:r>
            <a:endParaRPr lang="en-IN" dirty="0"/>
          </a:p>
        </p:txBody>
      </p:sp>
      <p:sp>
        <p:nvSpPr>
          <p:cNvPr id="8" name="Content Placeholder 7">
            <a:extLst>
              <a:ext uri="{FF2B5EF4-FFF2-40B4-BE49-F238E27FC236}">
                <a16:creationId xmlns:a16="http://schemas.microsoft.com/office/drawing/2014/main" id="{83DF3F76-0155-708C-4743-E81817147E54}"/>
              </a:ext>
            </a:extLst>
          </p:cNvPr>
          <p:cNvSpPr>
            <a:spLocks noGrp="1"/>
          </p:cNvSpPr>
          <p:nvPr>
            <p:ph idx="1"/>
          </p:nvPr>
        </p:nvSpPr>
        <p:spPr/>
        <p:txBody>
          <a:bodyPr>
            <a:noAutofit/>
          </a:bodyPr>
          <a:lstStyle/>
          <a:p>
            <a:pPr algn="just"/>
            <a:r>
              <a:rPr lang="en-US" sz="1900" b="1" dirty="0"/>
              <a:t>Technical Skills Development: </a:t>
            </a:r>
            <a:r>
              <a:rPr lang="en-US" sz="1900" dirty="0"/>
              <a:t>Gained proficiency in data visualization with tools like Grafana, advanced Python scripting for anomaly detection, and foundational skills in essential tools such as Microsoft Office</a:t>
            </a:r>
          </a:p>
          <a:p>
            <a:pPr algn="just"/>
            <a:r>
              <a:rPr lang="en-US" sz="1900" b="1" dirty="0"/>
              <a:t>Problem-Solving Enhancement: </a:t>
            </a:r>
            <a:r>
              <a:rPr lang="en-US" sz="1900" dirty="0"/>
              <a:t>Tackled project challenges with creative and systematic approaches, developing a robust problem-solving framework that involves breaking down complex issues, researching methodologies, testing different approaches, and iterating solutions for optimal outcomes.</a:t>
            </a:r>
          </a:p>
          <a:p>
            <a:pPr algn="just"/>
            <a:r>
              <a:rPr lang="en-US" sz="1900" b="1" dirty="0"/>
              <a:t>Communication and Collaboration: </a:t>
            </a:r>
            <a:r>
              <a:rPr lang="en-US" sz="1900" dirty="0"/>
              <a:t>Improved ability to articulate technical concepts clearly to diverse audiences and fostered active listening and teamwork, contributing to smoother project progress and collaborative success.</a:t>
            </a:r>
          </a:p>
          <a:p>
            <a:pPr algn="just"/>
            <a:r>
              <a:rPr lang="en-US" sz="1900" b="1" dirty="0"/>
              <a:t>Professional Development: </a:t>
            </a:r>
            <a:r>
              <a:rPr lang="en-US" sz="1900" dirty="0"/>
              <a:t>The internship solidified a passion for Data Science, highlighted strengths and areas for improvement, clarified career goals, and emphasized the importance of continuous learning.</a:t>
            </a:r>
          </a:p>
          <a:p>
            <a:pPr algn="just"/>
            <a:r>
              <a:rPr lang="en-US" sz="1900" b="1" dirty="0"/>
              <a:t>Future Applications: </a:t>
            </a:r>
            <a:r>
              <a:rPr lang="en-US" sz="1900" dirty="0"/>
              <a:t>Equipped with technical skills in data visualization and anomaly detection, problem-solving approaches, and communication abilities, prepared for academic research and future career opportunities.</a:t>
            </a:r>
            <a:endParaRPr lang="en-IN" sz="1900" dirty="0"/>
          </a:p>
        </p:txBody>
      </p:sp>
      <p:sp>
        <p:nvSpPr>
          <p:cNvPr id="4" name="Date Placeholder 3">
            <a:extLst>
              <a:ext uri="{FF2B5EF4-FFF2-40B4-BE49-F238E27FC236}">
                <a16:creationId xmlns:a16="http://schemas.microsoft.com/office/drawing/2014/main" id="{62A67659-0B43-1102-56E9-35FA266EF9D4}"/>
              </a:ext>
            </a:extLst>
          </p:cNvPr>
          <p:cNvSpPr>
            <a:spLocks noGrp="1"/>
          </p:cNvSpPr>
          <p:nvPr>
            <p:ph type="dt" sz="half" idx="10"/>
          </p:nvPr>
        </p:nvSpPr>
        <p:spPr/>
        <p:txBody>
          <a:bodyPr/>
          <a:lstStyle/>
          <a:p>
            <a:fld id="{005DEBA4-7A59-4536-B61D-C54820215147}" type="datetime1">
              <a:rPr lang="en-IN" smtClean="0"/>
              <a:t>04-07-2024</a:t>
            </a:fld>
            <a:endParaRPr lang="en-IN" dirty="0"/>
          </a:p>
        </p:txBody>
      </p:sp>
      <p:sp>
        <p:nvSpPr>
          <p:cNvPr id="5" name="Footer Placeholder 4">
            <a:extLst>
              <a:ext uri="{FF2B5EF4-FFF2-40B4-BE49-F238E27FC236}">
                <a16:creationId xmlns:a16="http://schemas.microsoft.com/office/drawing/2014/main" id="{3691DB36-EE7C-1712-8D16-D6C07D4830D6}"/>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D2A60F4C-21FD-FEA3-2662-00387919BF10}"/>
              </a:ext>
            </a:extLst>
          </p:cNvPr>
          <p:cNvSpPr>
            <a:spLocks noGrp="1"/>
          </p:cNvSpPr>
          <p:nvPr>
            <p:ph type="sldNum" sz="quarter" idx="12"/>
          </p:nvPr>
        </p:nvSpPr>
        <p:spPr/>
        <p:txBody>
          <a:bodyPr/>
          <a:lstStyle/>
          <a:p>
            <a:fld id="{A2B0C85F-B12F-4B28-9D24-B62F83EFC256}" type="slidenum">
              <a:rPr lang="en-IN" smtClean="0"/>
              <a:pPr/>
              <a:t>28</a:t>
            </a:fld>
            <a:endParaRPr lang="en-IN" dirty="0"/>
          </a:p>
        </p:txBody>
      </p:sp>
    </p:spTree>
    <p:extLst>
      <p:ext uri="{BB962C8B-B14F-4D97-AF65-F5344CB8AC3E}">
        <p14:creationId xmlns:p14="http://schemas.microsoft.com/office/powerpoint/2010/main" val="402114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2181578" y="386267"/>
            <a:ext cx="7886700" cy="2852737"/>
          </a:xfrm>
        </p:spPr>
        <p:txBody>
          <a:bodyPr>
            <a:normAutofit/>
          </a:bodyPr>
          <a:lstStyle/>
          <a:p>
            <a:pPr algn="ctr"/>
            <a:r>
              <a:rPr lang="en-IN" dirty="0"/>
              <a:t>Conclusion And Future Scope</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2200827" y="3771320"/>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Recap and Future Directions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14636721-F968-40FE-AA60-C2AAE00FB128}" type="datetime1">
              <a:rPr lang="en-IN" smtClean="0"/>
              <a:t>04-07-2024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29</a:t>
            </a:fld>
            <a:endParaRPr lang="en-IN"/>
          </a:p>
        </p:txBody>
      </p:sp>
    </p:spTree>
    <p:extLst>
      <p:ext uri="{BB962C8B-B14F-4D97-AF65-F5344CB8AC3E}">
        <p14:creationId xmlns:p14="http://schemas.microsoft.com/office/powerpoint/2010/main" val="102084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CE20810-08B4-34A9-95F2-B033ECF316AE}"/>
              </a:ext>
            </a:extLst>
          </p:cNvPr>
          <p:cNvSpPr>
            <a:spLocks noGrp="1"/>
          </p:cNvSpPr>
          <p:nvPr>
            <p:ph type="title"/>
          </p:nvPr>
        </p:nvSpPr>
        <p:spPr/>
        <p:txBody>
          <a:bodyPr/>
          <a:lstStyle/>
          <a:p>
            <a:r>
              <a:rPr lang="en-IN" dirty="0"/>
              <a:t>Introduction</a:t>
            </a:r>
          </a:p>
        </p:txBody>
      </p:sp>
      <p:sp>
        <p:nvSpPr>
          <p:cNvPr id="10" name="Text Placeholder 9">
            <a:extLst>
              <a:ext uri="{FF2B5EF4-FFF2-40B4-BE49-F238E27FC236}">
                <a16:creationId xmlns:a16="http://schemas.microsoft.com/office/drawing/2014/main" id="{BADC0536-9711-CB34-0C0B-5ADAADC4D15F}"/>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Project Introduction And Significance Of The Topic</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B1855A3B-1FB5-CCD5-B1C6-D80DC7A199B5}"/>
              </a:ext>
            </a:extLst>
          </p:cNvPr>
          <p:cNvSpPr>
            <a:spLocks noGrp="1"/>
          </p:cNvSpPr>
          <p:nvPr>
            <p:ph type="dt" sz="half" idx="10"/>
          </p:nvPr>
        </p:nvSpPr>
        <p:spPr/>
        <p:txBody>
          <a:bodyPr/>
          <a:lstStyle/>
          <a:p>
            <a:fld id="{B1DFC75B-97B2-40B3-8B3E-3FC0E1A6465B}" type="datetime1">
              <a:rPr lang="en-IN" smtClean="0"/>
              <a:t>04-07-2024</a:t>
            </a:fld>
            <a:endParaRPr lang="en-IN" dirty="0"/>
          </a:p>
        </p:txBody>
      </p:sp>
      <p:sp>
        <p:nvSpPr>
          <p:cNvPr id="5" name="Footer Placeholder 4">
            <a:extLst>
              <a:ext uri="{FF2B5EF4-FFF2-40B4-BE49-F238E27FC236}">
                <a16:creationId xmlns:a16="http://schemas.microsoft.com/office/drawing/2014/main" id="{C2AF7684-8A36-86C8-165B-53DC4CD675D8}"/>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79332147-BBEC-44CB-A0CE-CFC9526E97C0}"/>
              </a:ext>
            </a:extLst>
          </p:cNvPr>
          <p:cNvSpPr>
            <a:spLocks noGrp="1"/>
          </p:cNvSpPr>
          <p:nvPr>
            <p:ph type="sldNum" sz="quarter" idx="12"/>
          </p:nvPr>
        </p:nvSpPr>
        <p:spPr/>
        <p:txBody>
          <a:bodyPr/>
          <a:lstStyle/>
          <a:p>
            <a:fld id="{A2B0C85F-B12F-4B28-9D24-B62F83EFC256}" type="slidenum">
              <a:rPr lang="en-IN" smtClean="0"/>
              <a:pPr/>
              <a:t>3</a:t>
            </a:fld>
            <a:endParaRPr lang="en-IN" dirty="0"/>
          </a:p>
        </p:txBody>
      </p:sp>
    </p:spTree>
    <p:extLst>
      <p:ext uri="{BB962C8B-B14F-4D97-AF65-F5344CB8AC3E}">
        <p14:creationId xmlns:p14="http://schemas.microsoft.com/office/powerpoint/2010/main" val="2747608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5A51B6-7868-968A-AA61-856D5658CB28}"/>
              </a:ext>
            </a:extLst>
          </p:cNvPr>
          <p:cNvSpPr>
            <a:spLocks noGrp="1"/>
          </p:cNvSpPr>
          <p:nvPr>
            <p:ph type="title"/>
          </p:nvPr>
        </p:nvSpPr>
        <p:spPr/>
        <p:txBody>
          <a:bodyPr/>
          <a:lstStyle/>
          <a:p>
            <a:r>
              <a:rPr lang="en-IN" dirty="0"/>
              <a:t>Conclusion And Future Scope</a:t>
            </a:r>
          </a:p>
        </p:txBody>
      </p:sp>
      <p:sp>
        <p:nvSpPr>
          <p:cNvPr id="8" name="Content Placeholder 7">
            <a:extLst>
              <a:ext uri="{FF2B5EF4-FFF2-40B4-BE49-F238E27FC236}">
                <a16:creationId xmlns:a16="http://schemas.microsoft.com/office/drawing/2014/main" id="{708504FB-563E-6733-CDD0-86414F7D6B30}"/>
              </a:ext>
            </a:extLst>
          </p:cNvPr>
          <p:cNvSpPr>
            <a:spLocks noGrp="1"/>
          </p:cNvSpPr>
          <p:nvPr>
            <p:ph idx="1"/>
          </p:nvPr>
        </p:nvSpPr>
        <p:spPr/>
        <p:txBody>
          <a:bodyPr>
            <a:noAutofit/>
          </a:bodyPr>
          <a:lstStyle/>
          <a:p>
            <a:pPr algn="just">
              <a:buFont typeface="Wingdings" panose="05000000000000000000" pitchFamily="2" charset="2"/>
              <a:buChar char="§"/>
            </a:pPr>
            <a:r>
              <a:rPr lang="en-US" sz="2200" dirty="0"/>
              <a:t>Enhanced data visualization with bar charts for binary signals and motif-based anomaly detection, improving interpretability and issue identification.</a:t>
            </a:r>
          </a:p>
          <a:p>
            <a:pPr algn="just">
              <a:buFont typeface="Wingdings" panose="05000000000000000000" pitchFamily="2" charset="2"/>
              <a:buChar char="§"/>
            </a:pPr>
            <a:r>
              <a:rPr lang="en-US" sz="2200" dirty="0"/>
              <a:t>Developed a Python script for real-time discord detection, enabling faster anomaly identification and clear visual representation in the Grafana dashboard.</a:t>
            </a:r>
          </a:p>
          <a:p>
            <a:pPr algn="just">
              <a:buFont typeface="Wingdings" panose="05000000000000000000" pitchFamily="2" charset="2"/>
              <a:buChar char="§"/>
            </a:pPr>
            <a:r>
              <a:rPr lang="en-US" sz="2200" dirty="0"/>
              <a:t>Streamlined configuration management with an automated Python script, reducing time and errors during Grafana dashboard setup.</a:t>
            </a:r>
          </a:p>
          <a:p>
            <a:pPr algn="just">
              <a:buFont typeface="Wingdings" panose="05000000000000000000" pitchFamily="2" charset="2"/>
              <a:buChar char="§"/>
            </a:pPr>
            <a:r>
              <a:rPr lang="en-US" sz="2200" dirty="0"/>
              <a:t>Achieved project objectives of improved data visualization, enhanced anomaly detection, and streamlined workflow, despite challenges with anomaly detection algorithms and visualization techniques.</a:t>
            </a:r>
          </a:p>
          <a:p>
            <a:pPr algn="just">
              <a:buFont typeface="Wingdings" panose="05000000000000000000" pitchFamily="2" charset="2"/>
              <a:buChar char="§"/>
            </a:pPr>
            <a:r>
              <a:rPr lang="en-US" sz="2200" dirty="0"/>
              <a:t>Recommended future developments include advanced anomaly detection techniques, integration of machine learning models, and user interface refinements, alongside personal growth in technical expertise, problem-solving, and collaboration.</a:t>
            </a:r>
          </a:p>
        </p:txBody>
      </p:sp>
      <p:sp>
        <p:nvSpPr>
          <p:cNvPr id="4" name="Date Placeholder 3">
            <a:extLst>
              <a:ext uri="{FF2B5EF4-FFF2-40B4-BE49-F238E27FC236}">
                <a16:creationId xmlns:a16="http://schemas.microsoft.com/office/drawing/2014/main" id="{0712FCC0-B914-C305-EDD3-39B93CC2BE9A}"/>
              </a:ext>
            </a:extLst>
          </p:cNvPr>
          <p:cNvSpPr>
            <a:spLocks noGrp="1"/>
          </p:cNvSpPr>
          <p:nvPr>
            <p:ph type="dt" sz="half" idx="10"/>
          </p:nvPr>
        </p:nvSpPr>
        <p:spPr/>
        <p:txBody>
          <a:bodyPr/>
          <a:lstStyle/>
          <a:p>
            <a:fld id="{FB171ECC-33CC-44A7-8AAE-230A49EA92E5}" type="datetime1">
              <a:rPr lang="en-IN" smtClean="0"/>
              <a:t>04-07-2024</a:t>
            </a:fld>
            <a:endParaRPr lang="en-IN"/>
          </a:p>
        </p:txBody>
      </p:sp>
      <p:sp>
        <p:nvSpPr>
          <p:cNvPr id="5" name="Footer Placeholder 4">
            <a:extLst>
              <a:ext uri="{FF2B5EF4-FFF2-40B4-BE49-F238E27FC236}">
                <a16:creationId xmlns:a16="http://schemas.microsoft.com/office/drawing/2014/main" id="{7297EEC7-E3EF-6FAA-FCE8-39DBFC61BFEF}"/>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6" name="Slide Number Placeholder 5">
            <a:extLst>
              <a:ext uri="{FF2B5EF4-FFF2-40B4-BE49-F238E27FC236}">
                <a16:creationId xmlns:a16="http://schemas.microsoft.com/office/drawing/2014/main" id="{CB60FC32-A34D-BFD9-D00A-EE5EF35F33AA}"/>
              </a:ext>
            </a:extLst>
          </p:cNvPr>
          <p:cNvSpPr>
            <a:spLocks noGrp="1"/>
          </p:cNvSpPr>
          <p:nvPr>
            <p:ph type="sldNum" sz="quarter" idx="12"/>
          </p:nvPr>
        </p:nvSpPr>
        <p:spPr/>
        <p:txBody>
          <a:bodyPr/>
          <a:lstStyle/>
          <a:p>
            <a:fld id="{A2B0C85F-B12F-4B28-9D24-B62F83EFC256}" type="slidenum">
              <a:rPr lang="en-IN" smtClean="0"/>
              <a:t>30</a:t>
            </a:fld>
            <a:endParaRPr lang="en-IN"/>
          </a:p>
        </p:txBody>
      </p:sp>
    </p:spTree>
    <p:extLst>
      <p:ext uri="{BB962C8B-B14F-4D97-AF65-F5344CB8AC3E}">
        <p14:creationId xmlns:p14="http://schemas.microsoft.com/office/powerpoint/2010/main" val="315259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2181578" y="386267"/>
            <a:ext cx="7886700" cy="2852737"/>
          </a:xfrm>
        </p:spPr>
        <p:txBody>
          <a:bodyPr>
            <a:normAutofit/>
          </a:bodyPr>
          <a:lstStyle/>
          <a:p>
            <a:pPr algn="ctr"/>
            <a:r>
              <a:rPr lang="en-IN" dirty="0"/>
              <a:t>References</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2200827" y="3771320"/>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List of References </a:t>
            </a:r>
            <a:r>
              <a:rPr lang="en-US" dirty="0"/>
              <a:t>U</a:t>
            </a:r>
            <a:r>
              <a:rPr lang="en-US" dirty="0">
                <a:latin typeface="Times New Roman" panose="02020603050405020304" pitchFamily="18" charset="0"/>
                <a:cs typeface="Times New Roman" panose="02020603050405020304" pitchFamily="18" charset="0"/>
              </a:rPr>
              <a:t>sed</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B066C0F8-E3C3-4893-A413-680113AC3C5E}" type="datetime1">
              <a:rPr lang="en-IN" smtClean="0"/>
              <a:t>04-07-2024</a:t>
            </a:fld>
            <a:endParaRPr lang="en-IN" dirty="0"/>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31</a:t>
            </a:fld>
            <a:endParaRPr lang="en-IN"/>
          </a:p>
        </p:txBody>
      </p:sp>
    </p:spTree>
    <p:extLst>
      <p:ext uri="{BB962C8B-B14F-4D97-AF65-F5344CB8AC3E}">
        <p14:creationId xmlns:p14="http://schemas.microsoft.com/office/powerpoint/2010/main" val="2753237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6073A1-0BA5-DC7D-289A-1707F315271A}"/>
              </a:ext>
            </a:extLst>
          </p:cNvPr>
          <p:cNvSpPr>
            <a:spLocks noGrp="1"/>
          </p:cNvSpPr>
          <p:nvPr>
            <p:ph type="title"/>
          </p:nvPr>
        </p:nvSpPr>
        <p:spPr/>
        <p:txBody>
          <a:bodyPr/>
          <a:lstStyle/>
          <a:p>
            <a:r>
              <a:rPr lang="en-IN" dirty="0"/>
              <a:t>References</a:t>
            </a:r>
          </a:p>
        </p:txBody>
      </p:sp>
      <p:sp>
        <p:nvSpPr>
          <p:cNvPr id="8" name="Content Placeholder 7">
            <a:extLst>
              <a:ext uri="{FF2B5EF4-FFF2-40B4-BE49-F238E27FC236}">
                <a16:creationId xmlns:a16="http://schemas.microsoft.com/office/drawing/2014/main" id="{231E95A2-4529-07DF-6381-5C0697B5C8C2}"/>
              </a:ext>
            </a:extLst>
          </p:cNvPr>
          <p:cNvSpPr>
            <a:spLocks noGrp="1"/>
          </p:cNvSpPr>
          <p:nvPr>
            <p:ph idx="1"/>
          </p:nvPr>
        </p:nvSpPr>
        <p:spPr/>
        <p:txBody>
          <a:bodyPr>
            <a:noAutofit/>
          </a:bodyPr>
          <a:lstStyle/>
          <a:p>
            <a:pPr algn="just">
              <a:lnSpc>
                <a:spcPct val="100000"/>
              </a:lnSpc>
              <a:spcBef>
                <a:spcPts val="0"/>
              </a:spcBef>
            </a:pPr>
            <a:endParaRPr lang="en-IN" dirty="0">
              <a:effectLst/>
              <a:latin typeface="Times New Roman" panose="02020603050405020304" pitchFamily="18" charset="0"/>
            </a:endParaRPr>
          </a:p>
          <a:p>
            <a:pPr marR="421640" algn="just">
              <a:lnSpc>
                <a:spcPct val="100000"/>
              </a:lnSpc>
              <a:spcBef>
                <a:spcPts val="0"/>
              </a:spcBef>
            </a:pPr>
            <a:r>
              <a:rPr lang="en-IN" dirty="0" err="1">
                <a:solidFill>
                  <a:srgbClr val="000000"/>
                </a:solidFill>
                <a:effectLst/>
                <a:latin typeface="Times New Roman" panose="02020603050405020304" pitchFamily="18" charset="0"/>
              </a:rPr>
              <a:t>DTAIDistance</a:t>
            </a:r>
            <a:r>
              <a:rPr lang="en-IN" dirty="0">
                <a:solidFill>
                  <a:srgbClr val="000000"/>
                </a:solidFill>
                <a:effectLst/>
                <a:latin typeface="Times New Roman" panose="02020603050405020304" pitchFamily="18" charset="0"/>
              </a:rPr>
              <a:t> Developers. (n.d.). </a:t>
            </a:r>
            <a:r>
              <a:rPr lang="en-IN" u="sng" dirty="0">
                <a:solidFill>
                  <a:srgbClr val="000000"/>
                </a:solidFill>
                <a:effectLst/>
                <a:latin typeface="Times New Roman" panose="02020603050405020304" pitchFamily="18" charset="0"/>
                <a:hlinkClick r:id="rId3"/>
              </a:rPr>
              <a:t>https://dtaidistance.readthedocs.io/en/latest/modules/dtw.html</a:t>
            </a:r>
            <a:endParaRPr lang="en-IN" dirty="0">
              <a:effectLst/>
              <a:latin typeface="Times New Roman" panose="02020603050405020304" pitchFamily="18" charset="0"/>
            </a:endParaRPr>
          </a:p>
          <a:p>
            <a:pPr marR="421640" algn="just">
              <a:lnSpc>
                <a:spcPct val="100000"/>
              </a:lnSpc>
              <a:spcBef>
                <a:spcPts val="0"/>
              </a:spcBef>
            </a:pPr>
            <a:r>
              <a:rPr lang="en-IN" dirty="0">
                <a:solidFill>
                  <a:srgbClr val="000000"/>
                </a:solidFill>
                <a:effectLst/>
                <a:latin typeface="Times New Roman" panose="02020603050405020304" pitchFamily="18" charset="0"/>
              </a:rPr>
              <a:t>Grafana Labs. (n.d.). </a:t>
            </a:r>
            <a:r>
              <a:rPr lang="en-IN" i="1" dirty="0">
                <a:solidFill>
                  <a:srgbClr val="000000"/>
                </a:solidFill>
                <a:effectLst/>
                <a:latin typeface="Times New Roman" panose="02020603050405020304" pitchFamily="18" charset="0"/>
              </a:rPr>
              <a:t>Grafana Documentation</a:t>
            </a:r>
            <a:r>
              <a:rPr lang="en-IN" dirty="0">
                <a:solidFill>
                  <a:srgbClr val="000000"/>
                </a:solidFill>
                <a:effectLst/>
                <a:latin typeface="Times New Roman" panose="02020603050405020304" pitchFamily="18" charset="0"/>
              </a:rPr>
              <a:t>. </a:t>
            </a:r>
            <a:r>
              <a:rPr lang="en-IN" u="sng" dirty="0">
                <a:solidFill>
                  <a:srgbClr val="000000"/>
                </a:solidFill>
                <a:effectLst/>
                <a:latin typeface="Times New Roman" panose="02020603050405020304" pitchFamily="18" charset="0"/>
                <a:hlinkClick r:id="rId4"/>
              </a:rPr>
              <a:t>https://grafana.com/docs</a:t>
            </a:r>
            <a:endParaRPr lang="en-IN" dirty="0">
              <a:effectLst/>
              <a:latin typeface="Times New Roman" panose="02020603050405020304" pitchFamily="18" charset="0"/>
            </a:endParaRPr>
          </a:p>
          <a:p>
            <a:pPr marR="421640" algn="just">
              <a:lnSpc>
                <a:spcPct val="100000"/>
              </a:lnSpc>
              <a:spcBef>
                <a:spcPts val="0"/>
              </a:spcBef>
            </a:pPr>
            <a:r>
              <a:rPr lang="en-IN" dirty="0" err="1">
                <a:solidFill>
                  <a:srgbClr val="000000"/>
                </a:solidFill>
                <a:effectLst/>
                <a:latin typeface="Times New Roman" panose="02020603050405020304" pitchFamily="18" charset="0"/>
              </a:rPr>
              <a:t>InfluxData</a:t>
            </a:r>
            <a:r>
              <a:rPr lang="en-IN" dirty="0">
                <a:solidFill>
                  <a:srgbClr val="000000"/>
                </a:solidFill>
                <a:effectLst/>
                <a:latin typeface="Times New Roman" panose="02020603050405020304" pitchFamily="18" charset="0"/>
              </a:rPr>
              <a:t>, Inc. (n.d.). </a:t>
            </a:r>
            <a:r>
              <a:rPr lang="en-IN" i="1" dirty="0" err="1">
                <a:solidFill>
                  <a:srgbClr val="000000"/>
                </a:solidFill>
                <a:effectLst/>
                <a:latin typeface="Times New Roman" panose="02020603050405020304" pitchFamily="18" charset="0"/>
              </a:rPr>
              <a:t>InfluxDB</a:t>
            </a:r>
            <a:r>
              <a:rPr lang="en-IN" i="1" dirty="0">
                <a:solidFill>
                  <a:srgbClr val="000000"/>
                </a:solidFill>
                <a:effectLst/>
                <a:latin typeface="Times New Roman" panose="02020603050405020304" pitchFamily="18" charset="0"/>
              </a:rPr>
              <a:t> Documentation</a:t>
            </a:r>
            <a:r>
              <a:rPr lang="en-IN" dirty="0">
                <a:solidFill>
                  <a:srgbClr val="000000"/>
                </a:solidFill>
                <a:effectLst/>
                <a:latin typeface="Times New Roman" panose="02020603050405020304" pitchFamily="18" charset="0"/>
              </a:rPr>
              <a:t>. </a:t>
            </a:r>
            <a:r>
              <a:rPr lang="en-IN" u="sng" dirty="0">
                <a:solidFill>
                  <a:srgbClr val="000000"/>
                </a:solidFill>
                <a:effectLst/>
                <a:latin typeface="Times New Roman" panose="02020603050405020304" pitchFamily="18" charset="0"/>
                <a:hlinkClick r:id="rId5"/>
              </a:rPr>
              <a:t>https://docs.influxdata.com/influxdb/latest/</a:t>
            </a:r>
            <a:endParaRPr lang="en-IN" dirty="0">
              <a:effectLst/>
              <a:latin typeface="Times New Roman" panose="02020603050405020304" pitchFamily="18" charset="0"/>
            </a:endParaRPr>
          </a:p>
          <a:p>
            <a:pPr marR="421640" algn="just">
              <a:lnSpc>
                <a:spcPct val="100000"/>
              </a:lnSpc>
              <a:spcBef>
                <a:spcPts val="0"/>
              </a:spcBef>
            </a:pPr>
            <a:r>
              <a:rPr lang="en-IN" dirty="0" err="1">
                <a:solidFill>
                  <a:srgbClr val="000000"/>
                </a:solidFill>
                <a:effectLst/>
                <a:latin typeface="Times New Roman" panose="02020603050405020304" pitchFamily="18" charset="0"/>
              </a:rPr>
              <a:t>Mueen</a:t>
            </a:r>
            <a:r>
              <a:rPr lang="en-IN" dirty="0">
                <a:solidFill>
                  <a:srgbClr val="000000"/>
                </a:solidFill>
                <a:effectLst/>
                <a:latin typeface="Times New Roman" panose="02020603050405020304" pitchFamily="18" charset="0"/>
              </a:rPr>
              <a:t>, A., Keogh, E., &amp; Batista, G. (2006, December). </a:t>
            </a:r>
            <a:r>
              <a:rPr lang="en-IN" i="1" dirty="0">
                <a:solidFill>
                  <a:srgbClr val="000000"/>
                </a:solidFill>
                <a:effectLst/>
                <a:latin typeface="Times New Roman" panose="02020603050405020304" pitchFamily="18" charset="0"/>
              </a:rPr>
              <a:t>Finding Temporal Motifs in Time Series Data</a:t>
            </a:r>
            <a:r>
              <a:rPr lang="en-IN" dirty="0">
                <a:solidFill>
                  <a:srgbClr val="000000"/>
                </a:solidFill>
                <a:effectLst/>
                <a:latin typeface="Times New Roman" panose="02020603050405020304" pitchFamily="18" charset="0"/>
              </a:rPr>
              <a:t>. In Proceedings of the Sixth IEEE International Conference on Data Mining (ICDM'06) (pp. 796-801). </a:t>
            </a:r>
            <a:r>
              <a:rPr lang="en-IN" u="sng" dirty="0">
                <a:solidFill>
                  <a:srgbClr val="000000"/>
                </a:solidFill>
                <a:effectLst/>
                <a:latin typeface="Times New Roman" panose="02020603050405020304" pitchFamily="18" charset="0"/>
                <a:hlinkClick r:id="rId6"/>
              </a:rPr>
              <a:t>https://www.cs.ucr.edu/~eamonn/Motif_Discovery_ICDM.pdf</a:t>
            </a:r>
            <a:endParaRPr lang="en-IN" dirty="0">
              <a:effectLst/>
              <a:latin typeface="Times New Roman" panose="02020603050405020304" pitchFamily="18" charset="0"/>
            </a:endParaRPr>
          </a:p>
          <a:p>
            <a:pPr marR="421640" algn="just">
              <a:lnSpc>
                <a:spcPct val="100000"/>
              </a:lnSpc>
              <a:spcBef>
                <a:spcPts val="0"/>
              </a:spcBef>
            </a:pPr>
            <a:r>
              <a:rPr lang="en-IN" dirty="0">
                <a:solidFill>
                  <a:srgbClr val="000000"/>
                </a:solidFill>
                <a:effectLst/>
                <a:latin typeface="Times New Roman" panose="02020603050405020304" pitchFamily="18" charset="0"/>
              </a:rPr>
              <a:t>Stumpy Documentation. (n.d.). </a:t>
            </a:r>
            <a:r>
              <a:rPr lang="en-IN" u="sng" dirty="0">
                <a:solidFill>
                  <a:srgbClr val="000000"/>
                </a:solidFill>
                <a:effectLst/>
                <a:latin typeface="Times New Roman" panose="02020603050405020304" pitchFamily="18" charset="0"/>
                <a:hlinkClick r:id="rId7"/>
              </a:rPr>
              <a:t>https://stumpy.readthedocs.io/en/latest/Tutorial_STUMPY_Basics.html</a:t>
            </a:r>
            <a:r>
              <a:rPr lang="en-IN" dirty="0">
                <a:solidFill>
                  <a:srgbClr val="000000"/>
                </a:solidFill>
                <a:effectLst/>
                <a:latin typeface="Times New Roman" panose="02020603050405020304" pitchFamily="18" charset="0"/>
              </a:rPr>
              <a:t>.</a:t>
            </a:r>
            <a:endParaRPr lang="en-IN" dirty="0">
              <a:effectLst/>
              <a:latin typeface="Times New Roman" panose="02020603050405020304" pitchFamily="18" charset="0"/>
            </a:endParaRPr>
          </a:p>
          <a:p>
            <a:pPr marR="421640" algn="just">
              <a:lnSpc>
                <a:spcPct val="100000"/>
              </a:lnSpc>
              <a:spcBef>
                <a:spcPts val="0"/>
              </a:spcBef>
            </a:pPr>
            <a:endParaRPr lang="en-IN" dirty="0">
              <a:effectLst/>
              <a:latin typeface="Times New Roman" panose="02020603050405020304" pitchFamily="18" charset="0"/>
            </a:endParaRPr>
          </a:p>
        </p:txBody>
      </p:sp>
      <p:sp>
        <p:nvSpPr>
          <p:cNvPr id="4" name="Date Placeholder 3">
            <a:extLst>
              <a:ext uri="{FF2B5EF4-FFF2-40B4-BE49-F238E27FC236}">
                <a16:creationId xmlns:a16="http://schemas.microsoft.com/office/drawing/2014/main" id="{9BEFD191-20A7-D885-994F-7CAC72DBC7FD}"/>
              </a:ext>
            </a:extLst>
          </p:cNvPr>
          <p:cNvSpPr>
            <a:spLocks noGrp="1"/>
          </p:cNvSpPr>
          <p:nvPr>
            <p:ph type="dt" sz="half" idx="10"/>
          </p:nvPr>
        </p:nvSpPr>
        <p:spPr/>
        <p:txBody>
          <a:bodyPr/>
          <a:lstStyle/>
          <a:p>
            <a:fld id="{E8234C96-08E7-4D1E-8D6C-7DECF81392E8}" type="datetime1">
              <a:rPr lang="en-IN" smtClean="0"/>
              <a:t>04-07-2024</a:t>
            </a:fld>
            <a:endParaRPr lang="en-IN" dirty="0"/>
          </a:p>
        </p:txBody>
      </p:sp>
      <p:sp>
        <p:nvSpPr>
          <p:cNvPr id="5" name="Footer Placeholder 4">
            <a:extLst>
              <a:ext uri="{FF2B5EF4-FFF2-40B4-BE49-F238E27FC236}">
                <a16:creationId xmlns:a16="http://schemas.microsoft.com/office/drawing/2014/main" id="{8933F184-BBF4-7266-F82E-4ACF5DF3FAFC}"/>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86231D0E-A95B-15F2-528F-5B75470088F0}"/>
              </a:ext>
            </a:extLst>
          </p:cNvPr>
          <p:cNvSpPr>
            <a:spLocks noGrp="1"/>
          </p:cNvSpPr>
          <p:nvPr>
            <p:ph type="sldNum" sz="quarter" idx="12"/>
          </p:nvPr>
        </p:nvSpPr>
        <p:spPr/>
        <p:txBody>
          <a:bodyPr/>
          <a:lstStyle/>
          <a:p>
            <a:fld id="{A2B0C85F-B12F-4B28-9D24-B62F83EFC256}" type="slidenum">
              <a:rPr lang="en-IN" smtClean="0"/>
              <a:t>32</a:t>
            </a:fld>
            <a:endParaRPr lang="en-IN"/>
          </a:p>
        </p:txBody>
      </p:sp>
    </p:spTree>
    <p:extLst>
      <p:ext uri="{BB962C8B-B14F-4D97-AF65-F5344CB8AC3E}">
        <p14:creationId xmlns:p14="http://schemas.microsoft.com/office/powerpoint/2010/main" val="265223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a:xfrm>
            <a:off x="2181578" y="386267"/>
            <a:ext cx="7886700" cy="2852737"/>
          </a:xfrm>
        </p:spPr>
        <p:txBody>
          <a:bodyPr>
            <a:normAutofit/>
          </a:bodyPr>
          <a:lstStyle/>
          <a:p>
            <a:pPr algn="ctr"/>
            <a:r>
              <a:rPr lang="en-IN" dirty="0"/>
              <a:t>Thank You</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type="body" idx="1"/>
          </p:nvPr>
        </p:nvSpPr>
        <p:spPr>
          <a:xfrm>
            <a:off x="2200827" y="3771320"/>
            <a:ext cx="7886700" cy="1500187"/>
          </a:xfrm>
        </p:spPr>
        <p:txBody>
          <a:bodyPr>
            <a:normAutofit/>
          </a:bodyPr>
          <a:lstStyle/>
          <a:p>
            <a:pPr algn="ctr"/>
            <a:r>
              <a:rPr lang="en-US" dirty="0">
                <a:latin typeface="Times New Roman" panose="02020603050405020304" pitchFamily="18" charset="0"/>
                <a:cs typeface="Times New Roman" panose="02020603050405020304" pitchFamily="18" charset="0"/>
              </a:rPr>
              <a:t>Any Queries?</a:t>
            </a: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CFF2BAEE-AC1A-42B9-98AB-238F1B593366}" type="datetime1">
              <a:rPr lang="en-IN" smtClean="0"/>
              <a:t>04-07-2024</a:t>
            </a:fld>
            <a:endParaRPr lang="en-IN" dirty="0"/>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33</a:t>
            </a:fld>
            <a:endParaRPr lang="en-IN"/>
          </a:p>
        </p:txBody>
      </p:sp>
      <p:pic>
        <p:nvPicPr>
          <p:cNvPr id="12" name="Picture 11">
            <a:extLst>
              <a:ext uri="{FF2B5EF4-FFF2-40B4-BE49-F238E27FC236}">
                <a16:creationId xmlns:a16="http://schemas.microsoft.com/office/drawing/2014/main" id="{84CC7F9D-D24B-BA16-3D0C-E1F8F5FFAD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1128" y="240765"/>
            <a:ext cx="1309071" cy="1257590"/>
          </a:xfrm>
          <a:prstGeom prst="rect">
            <a:avLst/>
          </a:prstGeom>
        </p:spPr>
      </p:pic>
    </p:spTree>
    <p:extLst>
      <p:ext uri="{BB962C8B-B14F-4D97-AF65-F5344CB8AC3E}">
        <p14:creationId xmlns:p14="http://schemas.microsoft.com/office/powerpoint/2010/main" val="236299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BEC86F-3841-B4D5-4037-FDD07785E446}"/>
              </a:ext>
            </a:extLst>
          </p:cNvPr>
          <p:cNvSpPr>
            <a:spLocks noGrp="1"/>
          </p:cNvSpPr>
          <p:nvPr>
            <p:ph type="title"/>
          </p:nvPr>
        </p:nvSpPr>
        <p:spPr/>
        <p:txBody>
          <a:bodyPr>
            <a:normAutofit/>
          </a:bodyPr>
          <a:lstStyle/>
          <a:p>
            <a:r>
              <a:rPr lang="en-US" dirty="0"/>
              <a:t>Introduction</a:t>
            </a:r>
          </a:p>
        </p:txBody>
      </p:sp>
      <p:sp>
        <p:nvSpPr>
          <p:cNvPr id="6" name="Content Placeholder 5">
            <a:extLst>
              <a:ext uri="{FF2B5EF4-FFF2-40B4-BE49-F238E27FC236}">
                <a16:creationId xmlns:a16="http://schemas.microsoft.com/office/drawing/2014/main" id="{44E0DFB8-C8D1-7EB0-F153-3578C37D8663}"/>
              </a:ext>
            </a:extLst>
          </p:cNvPr>
          <p:cNvSpPr>
            <a:spLocks noGrp="1"/>
          </p:cNvSpPr>
          <p:nvPr>
            <p:ph idx="1"/>
          </p:nvPr>
        </p:nvSpPr>
        <p:spPr/>
        <p:txBody>
          <a:bodyPr>
            <a:normAutofit fontScale="92500"/>
          </a:bodyPr>
          <a:lstStyle/>
          <a:p>
            <a:pPr marL="0" indent="0" algn="just">
              <a:buNone/>
            </a:pPr>
            <a:r>
              <a:rPr lang="en-US" sz="2200" b="1" dirty="0">
                <a:latin typeface="Times New Roman" panose="02020603050405020304" pitchFamily="18" charset="0"/>
                <a:cs typeface="Times New Roman" panose="02020603050405020304" pitchFamily="18" charset="0"/>
              </a:rPr>
              <a:t>Background Information:</a:t>
            </a:r>
          </a:p>
          <a:p>
            <a:pPr marL="0" indent="0" algn="just">
              <a:buNone/>
            </a:pPr>
            <a:endParaRPr lang="en-US" sz="2200" dirty="0"/>
          </a:p>
          <a:p>
            <a:pPr lvl="1" algn="just"/>
            <a:r>
              <a:rPr lang="en-US" sz="2200" dirty="0">
                <a:latin typeface="Times New Roman" panose="02020603050405020304" pitchFamily="18" charset="0"/>
                <a:cs typeface="Times New Roman" panose="02020603050405020304" pitchFamily="18" charset="0"/>
              </a:rPr>
              <a:t> Project on pre-failure alert generation for equipment at BSP's Bar and Rod Mill using data analytics.</a:t>
            </a:r>
          </a:p>
          <a:p>
            <a:pPr lvl="1" algn="just"/>
            <a:r>
              <a:rPr lang="en-US" sz="2200" dirty="0"/>
              <a:t>Uses advanced data analytics to preempt failures and reduce operational disruptions.</a:t>
            </a:r>
          </a:p>
          <a:p>
            <a:pPr lvl="1" algn="just"/>
            <a:r>
              <a:rPr lang="en-US" sz="2200" dirty="0">
                <a:latin typeface="Times New Roman" panose="02020603050405020304" pitchFamily="18" charset="0"/>
                <a:cs typeface="Times New Roman" panose="02020603050405020304" pitchFamily="18" charset="0"/>
              </a:rPr>
              <a:t> Aims to preempt failures and reduce disruptions by analyzing equipment data patterns.</a:t>
            </a:r>
          </a:p>
          <a:p>
            <a:pPr marL="457200" lvl="1"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t>Project Objectives</a:t>
            </a:r>
            <a:r>
              <a:rPr lang="en-US" sz="2200" dirty="0"/>
              <a:t>:</a:t>
            </a:r>
          </a:p>
          <a:p>
            <a:pPr marL="0" indent="0" algn="just">
              <a:buNone/>
            </a:pPr>
            <a:endParaRPr lang="en-US" sz="2200" dirty="0"/>
          </a:p>
          <a:p>
            <a:pPr lvl="1" algn="just"/>
            <a:r>
              <a:rPr lang="en-US" sz="2200" dirty="0"/>
              <a:t>Conduct motif and discord analysis to identify normal patterns and anomalies.</a:t>
            </a:r>
          </a:p>
          <a:p>
            <a:pPr lvl="1" algn="just"/>
            <a:r>
              <a:rPr lang="en-US" sz="2200" dirty="0"/>
              <a:t>Enhance the Grafana dashboard for improved data visualization.</a:t>
            </a:r>
          </a:p>
          <a:p>
            <a:pPr lvl="1" algn="just"/>
            <a:r>
              <a:rPr lang="en-US" sz="2200" dirty="0"/>
              <a:t>Create visual tools and analyze case studies to refine anomaly detection.</a:t>
            </a:r>
          </a:p>
          <a:p>
            <a:pPr lvl="1" algn="just"/>
            <a:endParaRPr lang="en-US" sz="22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9C6964C-43D4-89B5-EBD6-2ED6989F7465}"/>
              </a:ext>
            </a:extLst>
          </p:cNvPr>
          <p:cNvSpPr>
            <a:spLocks noGrp="1"/>
          </p:cNvSpPr>
          <p:nvPr>
            <p:ph type="dt" sz="half" idx="10"/>
          </p:nvPr>
        </p:nvSpPr>
        <p:spPr/>
        <p:txBody>
          <a:bodyPr/>
          <a:lstStyle/>
          <a:p>
            <a:fld id="{EA9674EF-5FE4-4A7F-8318-C92D0D2F9861}" type="datetime1">
              <a:rPr lang="en-IN" smtClean="0"/>
              <a:t>04-07-2024</a:t>
            </a:fld>
            <a:endParaRPr lang="en-IN"/>
          </a:p>
        </p:txBody>
      </p:sp>
      <p:sp>
        <p:nvSpPr>
          <p:cNvPr id="3" name="Footer Placeholder 2">
            <a:extLst>
              <a:ext uri="{FF2B5EF4-FFF2-40B4-BE49-F238E27FC236}">
                <a16:creationId xmlns:a16="http://schemas.microsoft.com/office/drawing/2014/main" id="{0ECB6BB4-FC95-05B2-F52A-1324B7E2D3AC}"/>
              </a:ext>
            </a:extLst>
          </p:cNvPr>
          <p:cNvSpPr>
            <a:spLocks noGrp="1"/>
          </p:cNvSpPr>
          <p:nvPr>
            <p:ph type="ftr" sz="quarter" idx="11"/>
          </p:nvPr>
        </p:nvSpPr>
        <p:spPr/>
        <p:txBody>
          <a:bodyPr/>
          <a:lstStyle/>
          <a:p>
            <a:r>
              <a:rPr lang="en-US"/>
              <a:t>Madhurima Rawat(Data Science) BSP Project on Pre-failure Alerting in BRM</a:t>
            </a:r>
            <a:endParaRPr lang="en-IN"/>
          </a:p>
        </p:txBody>
      </p:sp>
      <p:sp>
        <p:nvSpPr>
          <p:cNvPr id="4" name="Slide Number Placeholder 3">
            <a:extLst>
              <a:ext uri="{FF2B5EF4-FFF2-40B4-BE49-F238E27FC236}">
                <a16:creationId xmlns:a16="http://schemas.microsoft.com/office/drawing/2014/main" id="{406249F8-40A5-59E1-8978-151A89ECA5BC}"/>
              </a:ext>
            </a:extLst>
          </p:cNvPr>
          <p:cNvSpPr>
            <a:spLocks noGrp="1"/>
          </p:cNvSpPr>
          <p:nvPr>
            <p:ph type="sldNum" sz="quarter" idx="12"/>
          </p:nvPr>
        </p:nvSpPr>
        <p:spPr/>
        <p:txBody>
          <a:bodyPr/>
          <a:lstStyle/>
          <a:p>
            <a:fld id="{A2B0C85F-B12F-4B28-9D24-B62F83EFC256}" type="slidenum">
              <a:rPr lang="en-IN" smtClean="0"/>
              <a:t>4</a:t>
            </a:fld>
            <a:endParaRPr lang="en-IN"/>
          </a:p>
        </p:txBody>
      </p:sp>
    </p:spTree>
    <p:extLst>
      <p:ext uri="{BB962C8B-B14F-4D97-AF65-F5344CB8AC3E}">
        <p14:creationId xmlns:p14="http://schemas.microsoft.com/office/powerpoint/2010/main" val="346637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5776-BF5E-8E51-7804-040A42774BBA}"/>
              </a:ext>
            </a:extLst>
          </p:cNvPr>
          <p:cNvSpPr>
            <a:spLocks noGrp="1"/>
          </p:cNvSpPr>
          <p:nvPr>
            <p:ph type="title"/>
          </p:nvPr>
        </p:nvSpPr>
        <p:spPr/>
        <p:txBody>
          <a:bodyPr/>
          <a:lstStyle/>
          <a:p>
            <a:r>
              <a:rPr lang="en-US" dirty="0"/>
              <a:t>Introduction</a:t>
            </a:r>
            <a:endParaRPr lang="en-IN" dirty="0"/>
          </a:p>
        </p:txBody>
      </p:sp>
      <p:sp>
        <p:nvSpPr>
          <p:cNvPr id="7" name="Rectangle 1">
            <a:extLst>
              <a:ext uri="{FF2B5EF4-FFF2-40B4-BE49-F238E27FC236}">
                <a16:creationId xmlns:a16="http://schemas.microsoft.com/office/drawing/2014/main" id="{D9D6308A-8B5F-A8CF-5865-DB258895D746}"/>
              </a:ext>
            </a:extLst>
          </p:cNvPr>
          <p:cNvSpPr>
            <a:spLocks noGrp="1" noChangeArrowheads="1"/>
          </p:cNvSpPr>
          <p:nvPr>
            <p:ph idx="1"/>
          </p:nvPr>
        </p:nvSpPr>
        <p:spPr bwMode="auto">
          <a:xfrm>
            <a:off x="838200" y="1754525"/>
            <a:ext cx="105156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defTabSz="709613" eaLnBrk="0" fontAlgn="base" hangingPunct="0">
              <a:lnSpc>
                <a:spcPct val="100000"/>
              </a:lnSpc>
              <a:spcBef>
                <a:spcPct val="0"/>
              </a:spcBef>
              <a:spcAft>
                <a:spcPct val="0"/>
              </a:spcAft>
              <a:buNone/>
            </a:pPr>
            <a:r>
              <a:rPr kumimoji="0" lang="en-US" altLang="en-US" sz="2200" b="1" i="0" u="none" strike="noStrike" cap="none" normalizeH="0" baseline="0" dirty="0">
                <a:ln>
                  <a:noFill/>
                </a:ln>
                <a:solidFill>
                  <a:schemeClr val="tx1"/>
                </a:solidFill>
                <a:effectLst/>
              </a:rPr>
              <a:t>Significance of the Project</a:t>
            </a:r>
            <a:r>
              <a:rPr kumimoji="0" lang="en-US" altLang="en-US" sz="2200" b="0" i="0" u="none" strike="noStrike" cap="none" normalizeH="0" baseline="0" dirty="0">
                <a:ln>
                  <a:noFill/>
                </a:ln>
                <a:solidFill>
                  <a:schemeClr val="tx1"/>
                </a:solidFill>
                <a:effectLst/>
              </a:rPr>
              <a:t>:</a:t>
            </a:r>
          </a:p>
          <a:p>
            <a:pPr marL="0" indent="0" defTabSz="709613"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lvl="1" algn="just" defTabSz="709613"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Improves equipment reliability and operational efficiency.</a:t>
            </a:r>
          </a:p>
          <a:p>
            <a:pPr lvl="1" algn="just" defTabSz="709613"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Predicts and prevents failures, leading to cost savings and productivity gains.</a:t>
            </a:r>
          </a:p>
          <a:p>
            <a:pPr lvl="1" algn="just" defTabSz="709613"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Represents a cutting-edge approach by integrating data analytics.</a:t>
            </a:r>
          </a:p>
          <a:p>
            <a:pPr marL="457200" lvl="1" indent="0" algn="just" defTabSz="709613"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marL="0" indent="0" defTabSz="709613" eaLnBrk="0" fontAlgn="base" hangingPunct="0">
              <a:lnSpc>
                <a:spcPct val="100000"/>
              </a:lnSpc>
              <a:spcBef>
                <a:spcPct val="0"/>
              </a:spcBef>
              <a:spcAft>
                <a:spcPct val="0"/>
              </a:spcAft>
              <a:buNone/>
            </a:pPr>
            <a:r>
              <a:rPr kumimoji="0" lang="en-US" altLang="en-US" sz="2200" b="1" i="0" u="none" strike="noStrike" cap="none" normalizeH="0" baseline="0" dirty="0">
                <a:ln>
                  <a:noFill/>
                </a:ln>
                <a:solidFill>
                  <a:schemeClr val="tx1"/>
                </a:solidFill>
                <a:effectLst/>
              </a:rPr>
              <a:t>Scope and Limitations</a:t>
            </a:r>
            <a:r>
              <a:rPr kumimoji="0" lang="en-US" altLang="en-US" sz="2200" b="0" i="0" u="none" strike="noStrike" cap="none" normalizeH="0" baseline="0" dirty="0">
                <a:ln>
                  <a:noFill/>
                </a:ln>
                <a:solidFill>
                  <a:schemeClr val="tx1"/>
                </a:solidFill>
                <a:effectLst/>
              </a:rPr>
              <a:t>:</a:t>
            </a:r>
          </a:p>
          <a:p>
            <a:pPr marL="0" indent="0" defTabSz="709613"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lvl="1" algn="just" defTabSz="709613"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Scope</a:t>
            </a:r>
            <a:r>
              <a:rPr kumimoji="0" lang="en-US" altLang="en-US" sz="2200" b="0" i="0" u="none" strike="noStrike" cap="none" normalizeH="0" baseline="0" dirty="0">
                <a:ln>
                  <a:noFill/>
                </a:ln>
                <a:solidFill>
                  <a:schemeClr val="tx1"/>
                </a:solidFill>
                <a:effectLst/>
              </a:rPr>
              <a:t>: Analyze BSP mill server data, enhance Grafana dashboard, and validate anomaly detection.</a:t>
            </a:r>
          </a:p>
          <a:p>
            <a:pPr lvl="1" algn="just" defTabSz="709613"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Limitations</a:t>
            </a:r>
            <a:r>
              <a:rPr kumimoji="0" lang="en-US" altLang="en-US" sz="2200" b="0" i="0" u="none" strike="noStrike" cap="none" normalizeH="0" baseline="0" dirty="0">
                <a:ln>
                  <a:noFill/>
                </a:ln>
                <a:solidFill>
                  <a:schemeClr val="tx1"/>
                </a:solidFill>
                <a:effectLst/>
              </a:rPr>
              <a:t>: Irregular signal patterns and data vibrations/spikes complicate analysis.</a:t>
            </a:r>
          </a:p>
          <a:p>
            <a:pPr lvl="1" algn="just" defTabSz="709613"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Limitations</a:t>
            </a:r>
            <a:r>
              <a:rPr kumimoji="0" lang="en-US" altLang="en-US" sz="2200" b="0" i="0" u="none" strike="noStrike" cap="none" normalizeH="0" baseline="0" dirty="0">
                <a:ln>
                  <a:noFill/>
                </a:ln>
                <a:solidFill>
                  <a:schemeClr val="tx1"/>
                </a:solidFill>
                <a:effectLst/>
              </a:rPr>
              <a:t>: Potential for false positives in anomaly detection</a:t>
            </a:r>
          </a:p>
          <a:p>
            <a:pPr marL="0" indent="0" defTabSz="709613"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p:txBody>
      </p:sp>
      <p:sp>
        <p:nvSpPr>
          <p:cNvPr id="4" name="Date Placeholder 3">
            <a:extLst>
              <a:ext uri="{FF2B5EF4-FFF2-40B4-BE49-F238E27FC236}">
                <a16:creationId xmlns:a16="http://schemas.microsoft.com/office/drawing/2014/main" id="{FAF24ED8-3F9D-4A34-6FB7-06E5A04A31A7}"/>
              </a:ext>
            </a:extLst>
          </p:cNvPr>
          <p:cNvSpPr>
            <a:spLocks noGrp="1"/>
          </p:cNvSpPr>
          <p:nvPr>
            <p:ph type="dt" sz="half" idx="10"/>
          </p:nvPr>
        </p:nvSpPr>
        <p:spPr/>
        <p:txBody>
          <a:bodyPr/>
          <a:lstStyle/>
          <a:p>
            <a:fld id="{036729EA-20F5-459E-98D4-95CC0002E86F}" type="datetime1">
              <a:rPr lang="en-IN" smtClean="0"/>
              <a:t>04-07-2024</a:t>
            </a:fld>
            <a:endParaRPr lang="en-IN" dirty="0"/>
          </a:p>
        </p:txBody>
      </p:sp>
      <p:sp>
        <p:nvSpPr>
          <p:cNvPr id="5" name="Footer Placeholder 4">
            <a:extLst>
              <a:ext uri="{FF2B5EF4-FFF2-40B4-BE49-F238E27FC236}">
                <a16:creationId xmlns:a16="http://schemas.microsoft.com/office/drawing/2014/main" id="{96203B45-2344-7E78-3F6E-0861F86E74A7}"/>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92B52B63-83AC-F384-CDB1-8B2D1C19ADF3}"/>
              </a:ext>
            </a:extLst>
          </p:cNvPr>
          <p:cNvSpPr>
            <a:spLocks noGrp="1"/>
          </p:cNvSpPr>
          <p:nvPr>
            <p:ph type="sldNum" sz="quarter" idx="12"/>
          </p:nvPr>
        </p:nvSpPr>
        <p:spPr/>
        <p:txBody>
          <a:bodyPr/>
          <a:lstStyle/>
          <a:p>
            <a:fld id="{A2B0C85F-B12F-4B28-9D24-B62F83EFC256}" type="slidenum">
              <a:rPr lang="en-IN" smtClean="0"/>
              <a:pPr/>
              <a:t>5</a:t>
            </a:fld>
            <a:endParaRPr lang="en-IN" dirty="0"/>
          </a:p>
        </p:txBody>
      </p:sp>
    </p:spTree>
    <p:extLst>
      <p:ext uri="{BB962C8B-B14F-4D97-AF65-F5344CB8AC3E}">
        <p14:creationId xmlns:p14="http://schemas.microsoft.com/office/powerpoint/2010/main" val="41988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679BDE-9D9C-1306-D2B1-97FA132E1902}"/>
              </a:ext>
            </a:extLst>
          </p:cNvPr>
          <p:cNvSpPr>
            <a:spLocks noGrp="1"/>
          </p:cNvSpPr>
          <p:nvPr>
            <p:ph type="title"/>
          </p:nvPr>
        </p:nvSpPr>
        <p:spPr/>
        <p:txBody>
          <a:bodyPr/>
          <a:lstStyle/>
          <a:p>
            <a:r>
              <a:rPr lang="en-IN" dirty="0"/>
              <a:t>Organization Overview </a:t>
            </a:r>
          </a:p>
        </p:txBody>
      </p:sp>
      <p:sp>
        <p:nvSpPr>
          <p:cNvPr id="10" name="Text Placeholder 9">
            <a:extLst>
              <a:ext uri="{FF2B5EF4-FFF2-40B4-BE49-F238E27FC236}">
                <a16:creationId xmlns:a16="http://schemas.microsoft.com/office/drawing/2014/main" id="{F01D61C5-06E0-F482-42D3-CE6BCC0E2245}"/>
              </a:ext>
            </a:extLst>
          </p:cNvPr>
          <p:cNvSpPr>
            <a:spLocks noGrp="1"/>
          </p:cNvSpPr>
          <p:nvPr>
            <p:ph type="body" idx="1"/>
          </p:nvPr>
        </p:nvSpPr>
        <p:spPr/>
        <p:txBody>
          <a:bodyPr/>
          <a:lstStyle/>
          <a:p>
            <a:r>
              <a:rPr lang="en-IN" dirty="0"/>
              <a:t>A Brief  Overview About The Organization</a:t>
            </a:r>
          </a:p>
        </p:txBody>
      </p:sp>
      <p:sp>
        <p:nvSpPr>
          <p:cNvPr id="4" name="Date Placeholder 3">
            <a:extLst>
              <a:ext uri="{FF2B5EF4-FFF2-40B4-BE49-F238E27FC236}">
                <a16:creationId xmlns:a16="http://schemas.microsoft.com/office/drawing/2014/main" id="{AC92B320-CF0A-C6A3-17AF-CFA643D4C2FC}"/>
              </a:ext>
            </a:extLst>
          </p:cNvPr>
          <p:cNvSpPr>
            <a:spLocks noGrp="1"/>
          </p:cNvSpPr>
          <p:nvPr>
            <p:ph type="dt" sz="half" idx="10"/>
          </p:nvPr>
        </p:nvSpPr>
        <p:spPr/>
        <p:txBody>
          <a:bodyPr/>
          <a:lstStyle/>
          <a:p>
            <a:fld id="{402A326F-B336-4B38-8D0C-F73E48924A37}" type="datetime1">
              <a:rPr lang="en-IN" smtClean="0"/>
              <a:t>04-07-2024</a:t>
            </a:fld>
            <a:endParaRPr lang="en-IN" dirty="0"/>
          </a:p>
        </p:txBody>
      </p:sp>
      <p:sp>
        <p:nvSpPr>
          <p:cNvPr id="5" name="Footer Placeholder 4">
            <a:extLst>
              <a:ext uri="{FF2B5EF4-FFF2-40B4-BE49-F238E27FC236}">
                <a16:creationId xmlns:a16="http://schemas.microsoft.com/office/drawing/2014/main" id="{62430A2C-C535-E8E8-1E7F-D4FBFB343335}"/>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DC4900E1-D2F8-CFAB-EEC5-CE5E06824872}"/>
              </a:ext>
            </a:extLst>
          </p:cNvPr>
          <p:cNvSpPr>
            <a:spLocks noGrp="1"/>
          </p:cNvSpPr>
          <p:nvPr>
            <p:ph type="sldNum" sz="quarter" idx="12"/>
          </p:nvPr>
        </p:nvSpPr>
        <p:spPr/>
        <p:txBody>
          <a:bodyPr/>
          <a:lstStyle/>
          <a:p>
            <a:fld id="{A2B0C85F-B12F-4B28-9D24-B62F83EFC256}" type="slidenum">
              <a:rPr lang="en-IN" smtClean="0"/>
              <a:pPr/>
              <a:t>6</a:t>
            </a:fld>
            <a:endParaRPr lang="en-IN" dirty="0"/>
          </a:p>
        </p:txBody>
      </p:sp>
    </p:spTree>
    <p:extLst>
      <p:ext uri="{BB962C8B-B14F-4D97-AF65-F5344CB8AC3E}">
        <p14:creationId xmlns:p14="http://schemas.microsoft.com/office/powerpoint/2010/main" val="370452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888836-41CA-5766-C418-7359FC5BA499}"/>
              </a:ext>
            </a:extLst>
          </p:cNvPr>
          <p:cNvSpPr>
            <a:spLocks noGrp="1"/>
          </p:cNvSpPr>
          <p:nvPr>
            <p:ph type="title"/>
          </p:nvPr>
        </p:nvSpPr>
        <p:spPr/>
        <p:txBody>
          <a:bodyPr/>
          <a:lstStyle/>
          <a:p>
            <a:r>
              <a:rPr lang="en-IN" dirty="0"/>
              <a:t>Organization Overview </a:t>
            </a:r>
          </a:p>
        </p:txBody>
      </p:sp>
      <p:sp>
        <p:nvSpPr>
          <p:cNvPr id="9" name="Rectangle 1">
            <a:extLst>
              <a:ext uri="{FF2B5EF4-FFF2-40B4-BE49-F238E27FC236}">
                <a16:creationId xmlns:a16="http://schemas.microsoft.com/office/drawing/2014/main" id="{CCA5894D-2109-A314-264E-E1BA04458C63}"/>
              </a:ext>
            </a:extLst>
          </p:cNvPr>
          <p:cNvSpPr>
            <a:spLocks noGrp="1" noChangeArrowheads="1"/>
          </p:cNvSpPr>
          <p:nvPr>
            <p:ph idx="1"/>
          </p:nvPr>
        </p:nvSpPr>
        <p:spPr bwMode="auto">
          <a:xfrm>
            <a:off x="838200" y="1585248"/>
            <a:ext cx="10515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kumimoji="0" lang="en-US" altLang="en-US" sz="2200" b="1" i="0" u="none" strike="noStrike" cap="none" normalizeH="0" baseline="0" dirty="0">
                <a:ln>
                  <a:noFill/>
                </a:ln>
                <a:solidFill>
                  <a:schemeClr val="tx1"/>
                </a:solidFill>
                <a:effectLst/>
              </a:rPr>
              <a:t>Institute Overview</a:t>
            </a:r>
            <a:r>
              <a:rPr kumimoji="0" lang="en-US" altLang="en-US" sz="2200" b="0" i="0" u="none" strike="noStrike" cap="none" normalizeH="0" baseline="0" dirty="0">
                <a:ln>
                  <a:noFill/>
                </a:ln>
                <a:solidFill>
                  <a:schemeClr val="tx1"/>
                </a:solidFill>
                <a:effectLst/>
              </a:rPr>
              <a:t>:</a:t>
            </a:r>
          </a:p>
          <a:p>
            <a:pPr marL="0"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History</a:t>
            </a:r>
            <a:r>
              <a:rPr kumimoji="0" lang="en-US" altLang="en-US" sz="2200" b="0" i="0" u="none" strike="noStrike" cap="none" normalizeH="0" baseline="0" dirty="0">
                <a:ln>
                  <a:noFill/>
                </a:ln>
                <a:solidFill>
                  <a:schemeClr val="tx1"/>
                </a:solidFill>
                <a:effectLst/>
              </a:rPr>
              <a:t>: Established in 2016 by the Ministry of Education as one of six new IITs.</a:t>
            </a: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Size</a:t>
            </a:r>
            <a:r>
              <a:rPr kumimoji="0" lang="en-US" altLang="en-US" sz="2200" b="0" i="0" u="none" strike="noStrike" cap="none" normalizeH="0" baseline="0" dirty="0">
                <a:ln>
                  <a:noFill/>
                </a:ln>
                <a:solidFill>
                  <a:schemeClr val="tx1"/>
                </a:solidFill>
                <a:effectLst/>
              </a:rPr>
              <a:t>: Growing student body, expected to reach 12,000.</a:t>
            </a: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Location</a:t>
            </a:r>
            <a:r>
              <a:rPr kumimoji="0" lang="en-US" altLang="en-US" sz="2200" b="0" i="0" u="none" strike="noStrike" cap="none" normalizeH="0" baseline="0" dirty="0">
                <a:ln>
                  <a:noFill/>
                </a:ln>
                <a:solidFill>
                  <a:schemeClr val="tx1"/>
                </a:solidFill>
                <a:effectLst/>
              </a:rPr>
              <a:t>: Bhilai, Chhattisgarh, India.</a:t>
            </a:r>
          </a:p>
          <a:p>
            <a:pPr marL="457200" lvl="1"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sz="2200" b="1" i="0" u="none" strike="noStrike" cap="none" normalizeH="0" baseline="0" dirty="0">
                <a:ln>
                  <a:noFill/>
                </a:ln>
                <a:solidFill>
                  <a:schemeClr val="tx1"/>
                </a:solidFill>
                <a:effectLst/>
              </a:rPr>
              <a:t>Vision and Mission</a:t>
            </a:r>
            <a:r>
              <a:rPr kumimoji="0" lang="en-US" altLang="en-US" sz="2200" b="0" i="0" u="none" strike="noStrike" cap="none" normalizeH="0" baseline="0" dirty="0">
                <a:ln>
                  <a:noFill/>
                </a:ln>
                <a:solidFill>
                  <a:schemeClr val="tx1"/>
                </a:solidFill>
                <a:effectLst/>
              </a:rPr>
              <a:t>:</a:t>
            </a:r>
          </a:p>
          <a:p>
            <a:pPr marL="0"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Vision</a:t>
            </a:r>
            <a:r>
              <a:rPr kumimoji="0" lang="en-US" altLang="en-US" sz="2200" b="0" i="0" u="none" strike="noStrike" cap="none" normalizeH="0" baseline="0" dirty="0">
                <a:ln>
                  <a:noFill/>
                </a:ln>
                <a:solidFill>
                  <a:schemeClr val="tx1"/>
                </a:solidFill>
                <a:effectLst/>
              </a:rPr>
              <a:t>: Significant role in national development through technological advancements.</a:t>
            </a: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Mission</a:t>
            </a:r>
            <a:r>
              <a:rPr kumimoji="0" lang="en-US" altLang="en-US" sz="2200" b="0" i="0" u="none" strike="noStrike" cap="none" normalizeH="0" baseline="0" dirty="0">
                <a:ln>
                  <a:noFill/>
                </a:ln>
                <a:solidFill>
                  <a:schemeClr val="tx1"/>
                </a:solidFill>
                <a:effectLst/>
              </a:rPr>
              <a:t>:</a:t>
            </a:r>
          </a:p>
          <a:p>
            <a:pPr lvl="2" algn="just"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Provide a stimulating environment for learning and research in technology.</a:t>
            </a:r>
          </a:p>
          <a:p>
            <a:pPr lvl="2" algn="just"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Foster innovation and originality.</a:t>
            </a:r>
          </a:p>
          <a:p>
            <a:pPr lvl="2" algn="just"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Nurture well-rounded graduates equipped to address national challenges.</a:t>
            </a:r>
          </a:p>
          <a:p>
            <a:pPr marL="0"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p:txBody>
      </p:sp>
      <p:sp>
        <p:nvSpPr>
          <p:cNvPr id="4" name="Date Placeholder 3">
            <a:extLst>
              <a:ext uri="{FF2B5EF4-FFF2-40B4-BE49-F238E27FC236}">
                <a16:creationId xmlns:a16="http://schemas.microsoft.com/office/drawing/2014/main" id="{E411E0B6-01BF-B085-72C3-74A2F826E155}"/>
              </a:ext>
            </a:extLst>
          </p:cNvPr>
          <p:cNvSpPr>
            <a:spLocks noGrp="1"/>
          </p:cNvSpPr>
          <p:nvPr>
            <p:ph type="dt" sz="half" idx="10"/>
          </p:nvPr>
        </p:nvSpPr>
        <p:spPr/>
        <p:txBody>
          <a:bodyPr/>
          <a:lstStyle/>
          <a:p>
            <a:fld id="{4E20D702-1936-4ADB-B8BA-2573C365050C}" type="datetime1">
              <a:rPr lang="en-IN" smtClean="0"/>
              <a:t>04-07-2024</a:t>
            </a:fld>
            <a:endParaRPr lang="en-IN" dirty="0"/>
          </a:p>
        </p:txBody>
      </p:sp>
      <p:sp>
        <p:nvSpPr>
          <p:cNvPr id="5" name="Footer Placeholder 4">
            <a:extLst>
              <a:ext uri="{FF2B5EF4-FFF2-40B4-BE49-F238E27FC236}">
                <a16:creationId xmlns:a16="http://schemas.microsoft.com/office/drawing/2014/main" id="{23A51784-B9FB-1597-887F-72D4188A0F62}"/>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F2B889C8-DF84-8644-AB18-943DF2372E44}"/>
              </a:ext>
            </a:extLst>
          </p:cNvPr>
          <p:cNvSpPr>
            <a:spLocks noGrp="1"/>
          </p:cNvSpPr>
          <p:nvPr>
            <p:ph type="sldNum" sz="quarter" idx="12"/>
          </p:nvPr>
        </p:nvSpPr>
        <p:spPr/>
        <p:txBody>
          <a:bodyPr/>
          <a:lstStyle/>
          <a:p>
            <a:fld id="{A2B0C85F-B12F-4B28-9D24-B62F83EFC256}" type="slidenum">
              <a:rPr lang="en-IN" smtClean="0"/>
              <a:pPr/>
              <a:t>7</a:t>
            </a:fld>
            <a:endParaRPr lang="en-IN" dirty="0"/>
          </a:p>
        </p:txBody>
      </p:sp>
    </p:spTree>
    <p:extLst>
      <p:ext uri="{BB962C8B-B14F-4D97-AF65-F5344CB8AC3E}">
        <p14:creationId xmlns:p14="http://schemas.microsoft.com/office/powerpoint/2010/main" val="56458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A29D-3825-CFAE-8C1A-595F67703582}"/>
              </a:ext>
            </a:extLst>
          </p:cNvPr>
          <p:cNvSpPr>
            <a:spLocks noGrp="1"/>
          </p:cNvSpPr>
          <p:nvPr>
            <p:ph type="title"/>
          </p:nvPr>
        </p:nvSpPr>
        <p:spPr/>
        <p:txBody>
          <a:bodyPr/>
          <a:lstStyle/>
          <a:p>
            <a:r>
              <a:rPr lang="en-IN" dirty="0"/>
              <a:t>Organization Overview </a:t>
            </a:r>
          </a:p>
        </p:txBody>
      </p:sp>
      <p:sp>
        <p:nvSpPr>
          <p:cNvPr id="7" name="Rectangle 1">
            <a:extLst>
              <a:ext uri="{FF2B5EF4-FFF2-40B4-BE49-F238E27FC236}">
                <a16:creationId xmlns:a16="http://schemas.microsoft.com/office/drawing/2014/main" id="{0DA85499-2829-BC48-35EF-615411E4E237}"/>
              </a:ext>
            </a:extLst>
          </p:cNvPr>
          <p:cNvSpPr>
            <a:spLocks noGrp="1" noChangeArrowheads="1"/>
          </p:cNvSpPr>
          <p:nvPr>
            <p:ph idx="1"/>
          </p:nvPr>
        </p:nvSpPr>
        <p:spPr bwMode="auto">
          <a:xfrm>
            <a:off x="838200" y="1754525"/>
            <a:ext cx="105156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algn="just" eaLnBrk="0" fontAlgn="base" hangingPunct="0">
              <a:lnSpc>
                <a:spcPct val="100000"/>
              </a:lnSpc>
              <a:spcBef>
                <a:spcPct val="0"/>
              </a:spcBef>
              <a:spcAft>
                <a:spcPct val="0"/>
              </a:spcAft>
              <a:buNone/>
            </a:pPr>
            <a:r>
              <a:rPr kumimoji="0" lang="en-US" altLang="en-US" sz="2200" b="1" i="0" u="none" strike="noStrike" cap="none" normalizeH="0" baseline="0" dirty="0">
                <a:ln>
                  <a:noFill/>
                </a:ln>
                <a:solidFill>
                  <a:schemeClr val="tx1"/>
                </a:solidFill>
                <a:effectLst/>
              </a:rPr>
              <a:t>Organizational Structure</a:t>
            </a:r>
            <a:r>
              <a:rPr kumimoji="0" lang="en-US" altLang="en-US" sz="2200" b="0" i="0" u="none" strike="noStrike" cap="none" normalizeH="0" baseline="0" dirty="0">
                <a:ln>
                  <a:noFill/>
                </a:ln>
                <a:solidFill>
                  <a:schemeClr val="tx1"/>
                </a:solidFill>
                <a:effectLst/>
              </a:rPr>
              <a:t>:</a:t>
            </a:r>
          </a:p>
          <a:p>
            <a:pPr marL="0"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Governance</a:t>
            </a:r>
            <a:r>
              <a:rPr kumimoji="0" lang="en-US" altLang="en-US" sz="2200" b="0" i="0" u="none" strike="noStrike" cap="none" normalizeH="0" baseline="0" dirty="0">
                <a:ln>
                  <a:noFill/>
                </a:ln>
                <a:solidFill>
                  <a:schemeClr val="tx1"/>
                </a:solidFill>
                <a:effectLst/>
              </a:rPr>
              <a:t>: Managed by the Board of Governors (BOG) and the Senate, headed by the Director, supported by Deans and Heads of Departments.</a:t>
            </a: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Departments</a:t>
            </a:r>
            <a:r>
              <a:rPr kumimoji="0" lang="en-US" altLang="en-US" sz="2200" b="0" i="0" u="none" strike="noStrike" cap="none" normalizeH="0" baseline="0" dirty="0">
                <a:ln>
                  <a:noFill/>
                </a:ln>
                <a:solidFill>
                  <a:schemeClr val="tx1"/>
                </a:solidFill>
                <a:effectLst/>
              </a:rPr>
              <a:t>: Offers programs in Electrical Engineering, Computer Science, Mechanical Engineering, Physics, Chemistry, Mathematics, Liberal Arts, and Mechatronics.</a:t>
            </a:r>
          </a:p>
          <a:p>
            <a:pPr marL="457200" lvl="1"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marL="0" indent="0" algn="just" eaLnBrk="0" fontAlgn="base" hangingPunct="0">
              <a:lnSpc>
                <a:spcPct val="100000"/>
              </a:lnSpc>
              <a:spcBef>
                <a:spcPct val="0"/>
              </a:spcBef>
              <a:spcAft>
                <a:spcPct val="0"/>
              </a:spcAft>
              <a:buNone/>
            </a:pPr>
            <a:r>
              <a:rPr kumimoji="0" lang="en-US" altLang="en-US" sz="2200" b="1" i="0" u="none" strike="noStrike" cap="none" normalizeH="0" baseline="0" dirty="0">
                <a:ln>
                  <a:noFill/>
                </a:ln>
                <a:solidFill>
                  <a:schemeClr val="tx1"/>
                </a:solidFill>
                <a:effectLst/>
              </a:rPr>
              <a:t>Products and Services</a:t>
            </a:r>
            <a:r>
              <a:rPr kumimoji="0" lang="en-US" altLang="en-US" sz="2200" b="0" i="0" u="none" strike="noStrike" cap="none" normalizeH="0" baseline="0" dirty="0">
                <a:ln>
                  <a:noFill/>
                </a:ln>
                <a:solidFill>
                  <a:schemeClr val="tx1"/>
                </a:solidFill>
                <a:effectLst/>
              </a:rPr>
              <a:t>:</a:t>
            </a:r>
          </a:p>
          <a:p>
            <a:pPr marL="0"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Educational Programs</a:t>
            </a:r>
            <a:r>
              <a:rPr kumimoji="0" lang="en-US" altLang="en-US" sz="2200" b="0" i="0" u="none" strike="noStrike" cap="none" normalizeH="0" baseline="0" dirty="0">
                <a:ln>
                  <a:noFill/>
                </a:ln>
                <a:solidFill>
                  <a:schemeClr val="tx1"/>
                </a:solidFill>
                <a:effectLst/>
              </a:rPr>
              <a:t>: Provides BTech, MTech, MSc, and PhD programs.</a:t>
            </a:r>
          </a:p>
          <a:p>
            <a:pPr lvl="1" algn="just"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Research Activities</a:t>
            </a:r>
            <a:r>
              <a:rPr kumimoji="0" lang="en-US" altLang="en-US" sz="2200" b="0" i="0" u="none" strike="noStrike" cap="none" normalizeH="0" baseline="0" dirty="0">
                <a:ln>
                  <a:noFill/>
                </a:ln>
                <a:solidFill>
                  <a:schemeClr val="tx1"/>
                </a:solidFill>
                <a:effectLst/>
              </a:rPr>
              <a:t>: Focus on real-world applications and industrial collaborations.</a:t>
            </a:r>
          </a:p>
          <a:p>
            <a:pPr marL="0" indent="0" algn="just"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p:txBody>
      </p:sp>
      <p:sp>
        <p:nvSpPr>
          <p:cNvPr id="4" name="Date Placeholder 3">
            <a:extLst>
              <a:ext uri="{FF2B5EF4-FFF2-40B4-BE49-F238E27FC236}">
                <a16:creationId xmlns:a16="http://schemas.microsoft.com/office/drawing/2014/main" id="{A4E07F68-23B3-D1BF-244D-3240ADE4E33F}"/>
              </a:ext>
            </a:extLst>
          </p:cNvPr>
          <p:cNvSpPr>
            <a:spLocks noGrp="1"/>
          </p:cNvSpPr>
          <p:nvPr>
            <p:ph type="dt" sz="half" idx="10"/>
          </p:nvPr>
        </p:nvSpPr>
        <p:spPr/>
        <p:txBody>
          <a:bodyPr/>
          <a:lstStyle/>
          <a:p>
            <a:fld id="{DA0A3331-BB02-4E27-8B93-A1771CFE46A7}" type="datetime1">
              <a:rPr lang="en-IN" smtClean="0"/>
              <a:t>04-07-2024</a:t>
            </a:fld>
            <a:endParaRPr lang="en-IN" dirty="0"/>
          </a:p>
        </p:txBody>
      </p:sp>
      <p:sp>
        <p:nvSpPr>
          <p:cNvPr id="5" name="Footer Placeholder 4">
            <a:extLst>
              <a:ext uri="{FF2B5EF4-FFF2-40B4-BE49-F238E27FC236}">
                <a16:creationId xmlns:a16="http://schemas.microsoft.com/office/drawing/2014/main" id="{95F02F37-32DE-4466-F864-1381C646A27E}"/>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696179BE-F9CE-F602-7407-E5DE5A1B8E96}"/>
              </a:ext>
            </a:extLst>
          </p:cNvPr>
          <p:cNvSpPr>
            <a:spLocks noGrp="1"/>
          </p:cNvSpPr>
          <p:nvPr>
            <p:ph type="sldNum" sz="quarter" idx="12"/>
          </p:nvPr>
        </p:nvSpPr>
        <p:spPr/>
        <p:txBody>
          <a:bodyPr/>
          <a:lstStyle/>
          <a:p>
            <a:fld id="{A2B0C85F-B12F-4B28-9D24-B62F83EFC256}" type="slidenum">
              <a:rPr lang="en-IN" smtClean="0"/>
              <a:pPr/>
              <a:t>8</a:t>
            </a:fld>
            <a:endParaRPr lang="en-IN" dirty="0"/>
          </a:p>
        </p:txBody>
      </p:sp>
    </p:spTree>
    <p:extLst>
      <p:ext uri="{BB962C8B-B14F-4D97-AF65-F5344CB8AC3E}">
        <p14:creationId xmlns:p14="http://schemas.microsoft.com/office/powerpoint/2010/main" val="1091000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E25180-CD1F-6B35-A326-17CBDF9EF5C5}"/>
              </a:ext>
            </a:extLst>
          </p:cNvPr>
          <p:cNvSpPr>
            <a:spLocks noGrp="1"/>
          </p:cNvSpPr>
          <p:nvPr>
            <p:ph type="title"/>
          </p:nvPr>
        </p:nvSpPr>
        <p:spPr/>
        <p:txBody>
          <a:bodyPr/>
          <a:lstStyle/>
          <a:p>
            <a:r>
              <a:rPr lang="en-US" dirty="0"/>
              <a:t>Internship Activities</a:t>
            </a:r>
            <a:endParaRPr lang="en-IN" dirty="0"/>
          </a:p>
        </p:txBody>
      </p:sp>
      <p:sp>
        <p:nvSpPr>
          <p:cNvPr id="8" name="Text Placeholder 7">
            <a:extLst>
              <a:ext uri="{FF2B5EF4-FFF2-40B4-BE49-F238E27FC236}">
                <a16:creationId xmlns:a16="http://schemas.microsoft.com/office/drawing/2014/main" id="{44DE4451-EE55-D174-6989-EEDDD6D8E460}"/>
              </a:ext>
            </a:extLst>
          </p:cNvPr>
          <p:cNvSpPr>
            <a:spLocks noGrp="1"/>
          </p:cNvSpPr>
          <p:nvPr>
            <p:ph type="body" idx="1"/>
          </p:nvPr>
        </p:nvSpPr>
        <p:spPr/>
        <p:txBody>
          <a:bodyPr/>
          <a:lstStyle/>
          <a:p>
            <a:r>
              <a:rPr lang="en-US" dirty="0"/>
              <a:t>Internship: Activities, Skills, Challenges, Achievements, Learnings</a:t>
            </a:r>
            <a:endParaRPr lang="en-IN" dirty="0"/>
          </a:p>
        </p:txBody>
      </p:sp>
      <p:sp>
        <p:nvSpPr>
          <p:cNvPr id="4" name="Date Placeholder 3">
            <a:extLst>
              <a:ext uri="{FF2B5EF4-FFF2-40B4-BE49-F238E27FC236}">
                <a16:creationId xmlns:a16="http://schemas.microsoft.com/office/drawing/2014/main" id="{93DE6336-6A8B-C85C-86F8-98C0D2121828}"/>
              </a:ext>
            </a:extLst>
          </p:cNvPr>
          <p:cNvSpPr>
            <a:spLocks noGrp="1"/>
          </p:cNvSpPr>
          <p:nvPr>
            <p:ph type="dt" sz="half" idx="10"/>
          </p:nvPr>
        </p:nvSpPr>
        <p:spPr/>
        <p:txBody>
          <a:bodyPr/>
          <a:lstStyle/>
          <a:p>
            <a:fld id="{34250CFF-7DE2-4CF0-A8DD-CB172FB0C10B}" type="datetime1">
              <a:rPr lang="en-IN" smtClean="0"/>
              <a:t>04-07-2024</a:t>
            </a:fld>
            <a:endParaRPr lang="en-IN" dirty="0"/>
          </a:p>
        </p:txBody>
      </p:sp>
      <p:sp>
        <p:nvSpPr>
          <p:cNvPr id="5" name="Footer Placeholder 4">
            <a:extLst>
              <a:ext uri="{FF2B5EF4-FFF2-40B4-BE49-F238E27FC236}">
                <a16:creationId xmlns:a16="http://schemas.microsoft.com/office/drawing/2014/main" id="{532A889F-F05B-E419-78A8-36DAF17A9899}"/>
              </a:ext>
            </a:extLst>
          </p:cNvPr>
          <p:cNvSpPr>
            <a:spLocks noGrp="1"/>
          </p:cNvSpPr>
          <p:nvPr>
            <p:ph type="ftr" sz="quarter" idx="11"/>
          </p:nvPr>
        </p:nvSpPr>
        <p:spPr/>
        <p:txBody>
          <a:bodyPr/>
          <a:lstStyle/>
          <a:p>
            <a:r>
              <a:rPr lang="en-US"/>
              <a:t>Madhurima Rawat(Data Science) BSP Project on Pre-failure Alerting in BRM</a:t>
            </a:r>
            <a:endParaRPr lang="en-IN" dirty="0"/>
          </a:p>
        </p:txBody>
      </p:sp>
      <p:sp>
        <p:nvSpPr>
          <p:cNvPr id="6" name="Slide Number Placeholder 5">
            <a:extLst>
              <a:ext uri="{FF2B5EF4-FFF2-40B4-BE49-F238E27FC236}">
                <a16:creationId xmlns:a16="http://schemas.microsoft.com/office/drawing/2014/main" id="{8B286BEA-E3D1-1E6D-D240-5D9E2AECBBEC}"/>
              </a:ext>
            </a:extLst>
          </p:cNvPr>
          <p:cNvSpPr>
            <a:spLocks noGrp="1"/>
          </p:cNvSpPr>
          <p:nvPr>
            <p:ph type="sldNum" sz="quarter" idx="12"/>
          </p:nvPr>
        </p:nvSpPr>
        <p:spPr/>
        <p:txBody>
          <a:bodyPr/>
          <a:lstStyle/>
          <a:p>
            <a:fld id="{A2B0C85F-B12F-4B28-9D24-B62F83EFC256}" type="slidenum">
              <a:rPr lang="en-IN" smtClean="0"/>
              <a:pPr/>
              <a:t>9</a:t>
            </a:fld>
            <a:endParaRPr lang="en-IN" dirty="0"/>
          </a:p>
        </p:txBody>
      </p:sp>
    </p:spTree>
    <p:extLst>
      <p:ext uri="{BB962C8B-B14F-4D97-AF65-F5344CB8AC3E}">
        <p14:creationId xmlns:p14="http://schemas.microsoft.com/office/powerpoint/2010/main" val="318565237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946</TotalTime>
  <Words>3058</Words>
  <Application>Microsoft Office PowerPoint</Application>
  <PresentationFormat>Widescreen</PresentationFormat>
  <Paragraphs>357</Paragraphs>
  <Slides>33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Söhne</vt:lpstr>
      <vt:lpstr>Times New Roman</vt:lpstr>
      <vt:lpstr>Wingdings</vt:lpstr>
      <vt:lpstr>1_Office Theme</vt:lpstr>
      <vt:lpstr>PowerPoint Presentation</vt:lpstr>
      <vt:lpstr>Contents</vt:lpstr>
      <vt:lpstr>Introduction</vt:lpstr>
      <vt:lpstr>Introduction</vt:lpstr>
      <vt:lpstr>Introduction</vt:lpstr>
      <vt:lpstr>Organization Overview </vt:lpstr>
      <vt:lpstr>Organization Overview </vt:lpstr>
      <vt:lpstr>Organization Overview </vt:lpstr>
      <vt:lpstr>Internship Activities</vt:lpstr>
      <vt:lpstr>Internship Activities and Skills</vt:lpstr>
      <vt:lpstr>Challenges and Learning</vt:lpstr>
      <vt:lpstr>Methodology</vt:lpstr>
      <vt:lpstr>System Architecture</vt:lpstr>
      <vt:lpstr>Methodology</vt:lpstr>
      <vt:lpstr>Motifs and Discords Detection</vt:lpstr>
      <vt:lpstr>Euclidean vs DTW distance for Discords</vt:lpstr>
      <vt:lpstr>Implementation</vt:lpstr>
      <vt:lpstr>Motif Discovery and Window Size </vt:lpstr>
      <vt:lpstr>Discord and Grafana Dashboard</vt:lpstr>
      <vt:lpstr>Results And Discussion</vt:lpstr>
      <vt:lpstr>Binary Signals Visualization</vt:lpstr>
      <vt:lpstr>Motif Integration in Dashboard</vt:lpstr>
      <vt:lpstr>Discords Highlighting</vt:lpstr>
      <vt:lpstr>True Positive Case Study</vt:lpstr>
      <vt:lpstr>False Positive Case Study</vt:lpstr>
      <vt:lpstr>False Positive Case Study</vt:lpstr>
      <vt:lpstr> Learning Outcome</vt:lpstr>
      <vt:lpstr> Learning Outcome</vt:lpstr>
      <vt:lpstr>Conclusion And Future Scope</vt:lpstr>
      <vt:lpstr>Conclusion And Future Scope</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Madhurima Rawat</dc:creator>
  <cp:lastModifiedBy>Madhurima Rawat</cp:lastModifiedBy>
  <cp:revision>432</cp:revision>
  <dcterms:created xsi:type="dcterms:W3CDTF">2024-03-27T14:40:38Z</dcterms:created>
  <dcterms:modified xsi:type="dcterms:W3CDTF">2024-07-04T17:41:44Z</dcterms:modified>
</cp:coreProperties>
</file>