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9"/>
  </p:notesMasterIdLst>
  <p:sldIdLst>
    <p:sldId id="258" r:id="rId2"/>
    <p:sldId id="259" r:id="rId3"/>
    <p:sldId id="287" r:id="rId4"/>
    <p:sldId id="260" r:id="rId5"/>
    <p:sldId id="274" r:id="rId6"/>
    <p:sldId id="272" r:id="rId7"/>
    <p:sldId id="276" r:id="rId8"/>
    <p:sldId id="286" r:id="rId9"/>
    <p:sldId id="288" r:id="rId10"/>
    <p:sldId id="257" r:id="rId11"/>
    <p:sldId id="295" r:id="rId12"/>
    <p:sldId id="296" r:id="rId13"/>
    <p:sldId id="298" r:id="rId14"/>
    <p:sldId id="289" r:id="rId15"/>
    <p:sldId id="299" r:id="rId16"/>
    <p:sldId id="306" r:id="rId17"/>
    <p:sldId id="307" r:id="rId18"/>
    <p:sldId id="290" r:id="rId19"/>
    <p:sldId id="303" r:id="rId20"/>
    <p:sldId id="291" r:id="rId21"/>
    <p:sldId id="300" r:id="rId22"/>
    <p:sldId id="292" r:id="rId23"/>
    <p:sldId id="301" r:id="rId24"/>
    <p:sldId id="293" r:id="rId25"/>
    <p:sldId id="302" r:id="rId26"/>
    <p:sldId id="308" r:id="rId27"/>
    <p:sldId id="294"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dhurima Rawat" initials="MR" lastIdx="2" clrIdx="0">
    <p:extLst>
      <p:ext uri="{19B8F6BF-5375-455C-9EA6-DF929625EA0E}">
        <p15:presenceInfo xmlns:p15="http://schemas.microsoft.com/office/powerpoint/2012/main" userId="8714a400033bb3e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8B"/>
    <a:srgbClr val="778899"/>
    <a:srgbClr val="7790D8"/>
    <a:srgbClr val="F290D8"/>
    <a:srgbClr val="87CEFA"/>
    <a:srgbClr val="D3D3D3"/>
    <a:srgbClr val="FFFF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varScale="1">
        <p:scale>
          <a:sx n="62" d="100"/>
          <a:sy n="62" d="100"/>
        </p:scale>
        <p:origin x="1424" y="4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8" Type="http://schemas.openxmlformats.org/officeDocument/2006/relationships/hyperlink" Target="https://raw.githubusercontent.com/TDAmeritrade/stumpy/master/docs/images/stumpy_logo_small.png" TargetMode="External"/><Relationship Id="rId13" Type="http://schemas.openxmlformats.org/officeDocument/2006/relationships/hyperlink" Target="https://th.bing.com/th/id/OIP.14liup9ZXm5FC8sKIXJZnAAAAA?rs=1&amp;pid=ImgDetMain" TargetMode="External"/><Relationship Id="rId3" Type="http://schemas.openxmlformats.org/officeDocument/2006/relationships/hyperlink" Target="https://matplotlib.org/stable/index.html" TargetMode="External"/><Relationship Id="rId7" Type="http://schemas.openxmlformats.org/officeDocument/2006/relationships/image" Target="../media/image5.png"/><Relationship Id="rId12" Type="http://schemas.openxmlformats.org/officeDocument/2006/relationships/image" Target="../media/image8.png"/><Relationship Id="rId2" Type="http://schemas.openxmlformats.org/officeDocument/2006/relationships/hyperlink" Target="https://stumpy.readthedocs.io/en/latest/" TargetMode="External"/><Relationship Id="rId1" Type="http://schemas.openxmlformats.org/officeDocument/2006/relationships/hyperlink" Target="https://www.iba-ag.com/en" TargetMode="External"/><Relationship Id="rId6" Type="http://schemas.openxmlformats.org/officeDocument/2006/relationships/image" Target="../media/image4.png"/><Relationship Id="rId11" Type="http://schemas.openxmlformats.org/officeDocument/2006/relationships/hyperlink" Target="https://vsudo.net/blog/wp-content/uploads/2020/08/influxdb-696x418.jpg" TargetMode="External"/><Relationship Id="rId5" Type="http://schemas.openxmlformats.org/officeDocument/2006/relationships/hyperlink" Target="https://grafana.com/docs/" TargetMode="External"/><Relationship Id="rId10" Type="http://schemas.openxmlformats.org/officeDocument/2006/relationships/image" Target="../media/image7.png"/><Relationship Id="rId4" Type="http://schemas.openxmlformats.org/officeDocument/2006/relationships/hyperlink" Target="https://docs.influxdata.com/" TargetMode="External"/><Relationship Id="rId9" Type="http://schemas.openxmlformats.org/officeDocument/2006/relationships/image" Target="../media/image6.png"/></Relationships>
</file>

<file path=ppt/diagrams/_rels/drawing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s://stumpy.readthedocs.io/en/latest/" TargetMode="External"/><Relationship Id="rId7" Type="http://schemas.openxmlformats.org/officeDocument/2006/relationships/hyperlink" Target="https://docs.influxdata.com/" TargetMode="External"/><Relationship Id="rId2" Type="http://schemas.openxmlformats.org/officeDocument/2006/relationships/image" Target="../media/image4.png"/><Relationship Id="rId1" Type="http://schemas.openxmlformats.org/officeDocument/2006/relationships/hyperlink" Target="https://www.iba-ag.com/en" TargetMode="External"/><Relationship Id="rId6" Type="http://schemas.openxmlformats.org/officeDocument/2006/relationships/image" Target="../media/image6.png"/><Relationship Id="rId5" Type="http://schemas.openxmlformats.org/officeDocument/2006/relationships/hyperlink" Target="https://matplotlib.org/stable/index.html" TargetMode="External"/><Relationship Id="rId10"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hyperlink" Target="https://grafana.com/docs/" TargetMode="Externa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8B6EE7-877A-4F5F-944B-1E3DBE0DBD2B}" type="doc">
      <dgm:prSet loTypeId="urn:microsoft.com/office/officeart/2005/8/layout/hList7" loCatId="list" qsTypeId="urn:microsoft.com/office/officeart/2005/8/quickstyle/simple1" qsCatId="simple" csTypeId="urn:microsoft.com/office/officeart/2005/8/colors/colorful4" csCatId="colorful" phldr="1"/>
      <dgm:spPr/>
      <dgm:t>
        <a:bodyPr/>
        <a:lstStyle/>
        <a:p>
          <a:endParaRPr lang="en-IN"/>
        </a:p>
      </dgm:t>
    </dgm:pt>
    <dgm:pt modelId="{732CED88-C7DF-41FA-87CE-8C3275EF9796}">
      <dgm:prSet/>
      <dgm:spPr/>
      <dgm:t>
        <a:bodyPr/>
        <a:lstStyle/>
        <a:p>
          <a:r>
            <a:rPr lang="en-IN" dirty="0">
              <a:hlinkClick xmlns:r="http://schemas.openxmlformats.org/officeDocument/2006/relationships" r:id="rId1"/>
            </a:rPr>
            <a:t>IBA Analyzer(Data Decoding)</a:t>
          </a:r>
          <a:endParaRPr lang="en-IN" dirty="0"/>
        </a:p>
      </dgm:t>
    </dgm:pt>
    <dgm:pt modelId="{D69AE7E6-947F-479A-8C17-5746651D8880}" type="parTrans" cxnId="{C767F92B-158C-4629-A87F-4AF39266CAC9}">
      <dgm:prSet/>
      <dgm:spPr/>
      <dgm:t>
        <a:bodyPr/>
        <a:lstStyle/>
        <a:p>
          <a:endParaRPr lang="en-IN"/>
        </a:p>
      </dgm:t>
    </dgm:pt>
    <dgm:pt modelId="{8779637F-4B2F-4D7E-AEFC-1CA1E87CDAC2}" type="sibTrans" cxnId="{C767F92B-158C-4629-A87F-4AF39266CAC9}">
      <dgm:prSet/>
      <dgm:spPr/>
      <dgm:t>
        <a:bodyPr/>
        <a:lstStyle/>
        <a:p>
          <a:endParaRPr lang="en-IN"/>
        </a:p>
      </dgm:t>
    </dgm:pt>
    <dgm:pt modelId="{EFCB91D2-A4F9-4427-8D86-1F74AA518A1A}">
      <dgm:prSet/>
      <dgm:spPr/>
      <dgm:t>
        <a:bodyPr/>
        <a:lstStyle/>
        <a:p>
          <a:r>
            <a:rPr lang="en-IN" dirty="0">
              <a:hlinkClick xmlns:r="http://schemas.openxmlformats.org/officeDocument/2006/relationships" r:id="rId2"/>
            </a:rPr>
            <a:t>Stumpy</a:t>
          </a:r>
          <a:endParaRPr lang="en-IN" dirty="0"/>
        </a:p>
      </dgm:t>
    </dgm:pt>
    <dgm:pt modelId="{082DF48D-01D7-42C3-8F2F-FBD016A331AC}" type="parTrans" cxnId="{0678D0BB-781B-4C9F-A183-78FA1D36CC48}">
      <dgm:prSet/>
      <dgm:spPr/>
      <dgm:t>
        <a:bodyPr/>
        <a:lstStyle/>
        <a:p>
          <a:endParaRPr lang="en-IN"/>
        </a:p>
      </dgm:t>
    </dgm:pt>
    <dgm:pt modelId="{0B3C7A1C-E44E-4372-BC6C-49FE6A88D640}" type="sibTrans" cxnId="{0678D0BB-781B-4C9F-A183-78FA1D36CC48}">
      <dgm:prSet/>
      <dgm:spPr/>
      <dgm:t>
        <a:bodyPr/>
        <a:lstStyle/>
        <a:p>
          <a:endParaRPr lang="en-IN"/>
        </a:p>
      </dgm:t>
    </dgm:pt>
    <dgm:pt modelId="{28E78870-3CD6-4EF1-852D-663116C44AC4}">
      <dgm:prSet/>
      <dgm:spPr/>
      <dgm:t>
        <a:bodyPr/>
        <a:lstStyle/>
        <a:p>
          <a:r>
            <a:rPr lang="en-IN" dirty="0">
              <a:hlinkClick xmlns:r="http://schemas.openxmlformats.org/officeDocument/2006/relationships" r:id="rId3"/>
            </a:rPr>
            <a:t>Data Visualization</a:t>
          </a:r>
          <a:endParaRPr lang="en-IN" dirty="0"/>
        </a:p>
      </dgm:t>
    </dgm:pt>
    <dgm:pt modelId="{DF88860A-2EE3-4B16-94C9-A7C98E395C0C}" type="parTrans" cxnId="{9AD310AD-7779-4481-A0FB-149DB4CAF0B5}">
      <dgm:prSet/>
      <dgm:spPr/>
      <dgm:t>
        <a:bodyPr/>
        <a:lstStyle/>
        <a:p>
          <a:endParaRPr lang="en-IN"/>
        </a:p>
      </dgm:t>
    </dgm:pt>
    <dgm:pt modelId="{1CF04E04-891E-42FD-8D90-D1CF306EA262}" type="sibTrans" cxnId="{9AD310AD-7779-4481-A0FB-149DB4CAF0B5}">
      <dgm:prSet/>
      <dgm:spPr/>
      <dgm:t>
        <a:bodyPr/>
        <a:lstStyle/>
        <a:p>
          <a:endParaRPr lang="en-IN"/>
        </a:p>
      </dgm:t>
    </dgm:pt>
    <dgm:pt modelId="{722D14FE-26ED-4F94-92FC-C83B997DDD51}">
      <dgm:prSet/>
      <dgm:spPr/>
      <dgm:t>
        <a:bodyPr/>
        <a:lstStyle/>
        <a:p>
          <a:r>
            <a:rPr lang="en-IN" dirty="0" err="1">
              <a:hlinkClick xmlns:r="http://schemas.openxmlformats.org/officeDocument/2006/relationships" r:id="rId4"/>
            </a:rPr>
            <a:t>InfluxDB</a:t>
          </a:r>
          <a:endParaRPr lang="en-IN" dirty="0"/>
        </a:p>
      </dgm:t>
      <dgm:extLst>
        <a:ext uri="{E40237B7-FDA0-4F09-8148-C483321AD2D9}">
          <dgm14:cNvPr xmlns:dgm14="http://schemas.microsoft.com/office/drawing/2010/diagram" id="0" name="">
            <a:hlinkClick xmlns:r="http://schemas.openxmlformats.org/officeDocument/2006/relationships" r:id="rId5"/>
          </dgm14:cNvPr>
        </a:ext>
      </dgm:extLst>
    </dgm:pt>
    <dgm:pt modelId="{895490A4-806A-4933-AD00-B965E87D6D3A}" type="parTrans" cxnId="{04E1C354-0D78-4D5F-9E11-C3C5376B41B7}">
      <dgm:prSet/>
      <dgm:spPr/>
      <dgm:t>
        <a:bodyPr/>
        <a:lstStyle/>
        <a:p>
          <a:endParaRPr lang="en-IN"/>
        </a:p>
      </dgm:t>
    </dgm:pt>
    <dgm:pt modelId="{CF474B53-3F8A-4B4B-82A6-DDD1E26D56C3}" type="sibTrans" cxnId="{04E1C354-0D78-4D5F-9E11-C3C5376B41B7}">
      <dgm:prSet/>
      <dgm:spPr/>
      <dgm:t>
        <a:bodyPr/>
        <a:lstStyle/>
        <a:p>
          <a:endParaRPr lang="en-IN"/>
        </a:p>
      </dgm:t>
    </dgm:pt>
    <dgm:pt modelId="{615C4A28-2EBA-44C5-97F2-9611462C0906}">
      <dgm:prSet/>
      <dgm:spPr/>
      <dgm:t>
        <a:bodyPr/>
        <a:lstStyle/>
        <a:p>
          <a:r>
            <a:rPr lang="en-IN" dirty="0">
              <a:hlinkClick xmlns:r="http://schemas.openxmlformats.org/officeDocument/2006/relationships" r:id="rId5"/>
            </a:rPr>
            <a:t>Grafana</a:t>
          </a:r>
          <a:endParaRPr lang="en-IN" dirty="0"/>
        </a:p>
      </dgm:t>
    </dgm:pt>
    <dgm:pt modelId="{A8DEA67D-2E85-4B44-937C-424F2C5027EC}" type="parTrans" cxnId="{8631A86D-D325-44A0-B192-912F87DB561F}">
      <dgm:prSet/>
      <dgm:spPr/>
      <dgm:t>
        <a:bodyPr/>
        <a:lstStyle/>
        <a:p>
          <a:endParaRPr lang="en-IN"/>
        </a:p>
      </dgm:t>
    </dgm:pt>
    <dgm:pt modelId="{ACEF417A-145B-482A-BCDF-08FED001F50B}" type="sibTrans" cxnId="{8631A86D-D325-44A0-B192-912F87DB561F}">
      <dgm:prSet/>
      <dgm:spPr/>
      <dgm:t>
        <a:bodyPr/>
        <a:lstStyle/>
        <a:p>
          <a:endParaRPr lang="en-IN"/>
        </a:p>
      </dgm:t>
    </dgm:pt>
    <dgm:pt modelId="{2AA7AC4E-B9A4-4787-ADE6-630A80FAF2F7}" type="pres">
      <dgm:prSet presAssocID="{E38B6EE7-877A-4F5F-944B-1E3DBE0DBD2B}" presName="Name0" presStyleCnt="0">
        <dgm:presLayoutVars>
          <dgm:dir/>
          <dgm:resizeHandles val="exact"/>
        </dgm:presLayoutVars>
      </dgm:prSet>
      <dgm:spPr/>
    </dgm:pt>
    <dgm:pt modelId="{CF890B92-CE6C-40C7-969F-71106A990900}" type="pres">
      <dgm:prSet presAssocID="{E38B6EE7-877A-4F5F-944B-1E3DBE0DBD2B}" presName="fgShape" presStyleLbl="fgShp" presStyleIdx="0" presStyleCnt="1"/>
      <dgm:spPr/>
    </dgm:pt>
    <dgm:pt modelId="{B4268AAD-CC78-46D9-BF4B-6CA3EADED0C3}" type="pres">
      <dgm:prSet presAssocID="{E38B6EE7-877A-4F5F-944B-1E3DBE0DBD2B}" presName="linComp" presStyleCnt="0"/>
      <dgm:spPr/>
    </dgm:pt>
    <dgm:pt modelId="{65F6C99A-C15C-4BEB-A7FB-4B8D53BF4778}" type="pres">
      <dgm:prSet presAssocID="{732CED88-C7DF-41FA-87CE-8C3275EF9796}" presName="compNode" presStyleCnt="0"/>
      <dgm:spPr/>
    </dgm:pt>
    <dgm:pt modelId="{BD40A40B-193F-469C-92F4-791159A4529F}" type="pres">
      <dgm:prSet presAssocID="{732CED88-C7DF-41FA-87CE-8C3275EF9796}" presName="bkgdShape" presStyleLbl="node1" presStyleIdx="0" presStyleCnt="5"/>
      <dgm:spPr/>
    </dgm:pt>
    <dgm:pt modelId="{6801B886-0D17-4721-8C43-FEEA985A33B2}" type="pres">
      <dgm:prSet presAssocID="{732CED88-C7DF-41FA-87CE-8C3275EF9796}" presName="nodeTx" presStyleLbl="node1" presStyleIdx="0" presStyleCnt="5">
        <dgm:presLayoutVars>
          <dgm:bulletEnabled val="1"/>
        </dgm:presLayoutVars>
      </dgm:prSet>
      <dgm:spPr/>
    </dgm:pt>
    <dgm:pt modelId="{A417B2AD-CE7E-4764-85CD-F1D8B009CB13}" type="pres">
      <dgm:prSet presAssocID="{732CED88-C7DF-41FA-87CE-8C3275EF9796}" presName="invisiNode" presStyleLbl="node1" presStyleIdx="0" presStyleCnt="5"/>
      <dgm:spPr/>
    </dgm:pt>
    <dgm:pt modelId="{38226926-E6F1-4042-BA18-F78ECFF49B9B}" type="pres">
      <dgm:prSet presAssocID="{732CED88-C7DF-41FA-87CE-8C3275EF9796}" presName="imagNode" presStyleLbl="fgImgPlace1" presStyleIdx="0" presStyleCnt="5"/>
      <dgm:spPr>
        <a:blipFill>
          <a:blip xmlns:r="http://schemas.openxmlformats.org/officeDocument/2006/relationships" r:embed="rId6">
            <a:extLst>
              <a:ext uri="{28A0092B-C50C-407E-A947-70E740481C1C}">
                <a14:useLocalDpi xmlns:a14="http://schemas.microsoft.com/office/drawing/2010/main" val="0"/>
              </a:ext>
            </a:extLst>
          </a:blip>
          <a:srcRect/>
          <a:stretch>
            <a:fillRect l="-3000" r="-3000"/>
          </a:stretch>
        </a:blipFill>
      </dgm:spPr>
    </dgm:pt>
    <dgm:pt modelId="{FE49E289-A144-46BC-A8AD-4ABDF72DC03D}" type="pres">
      <dgm:prSet presAssocID="{8779637F-4B2F-4D7E-AEFC-1CA1E87CDAC2}" presName="sibTrans" presStyleLbl="sibTrans2D1" presStyleIdx="0" presStyleCnt="0"/>
      <dgm:spPr/>
    </dgm:pt>
    <dgm:pt modelId="{A72B7A39-F445-4C8C-A14E-75F690BA1AA3}" type="pres">
      <dgm:prSet presAssocID="{EFCB91D2-A4F9-4427-8D86-1F74AA518A1A}" presName="compNode" presStyleCnt="0"/>
      <dgm:spPr/>
    </dgm:pt>
    <dgm:pt modelId="{3C0E8F51-EE6B-48FC-A9A6-5150A73DE6EC}" type="pres">
      <dgm:prSet presAssocID="{EFCB91D2-A4F9-4427-8D86-1F74AA518A1A}" presName="bkgdShape" presStyleLbl="node1" presStyleIdx="1" presStyleCnt="5"/>
      <dgm:spPr/>
    </dgm:pt>
    <dgm:pt modelId="{120894AF-BE97-48E5-B14E-43034631AE56}" type="pres">
      <dgm:prSet presAssocID="{EFCB91D2-A4F9-4427-8D86-1F74AA518A1A}" presName="nodeTx" presStyleLbl="node1" presStyleIdx="1" presStyleCnt="5">
        <dgm:presLayoutVars>
          <dgm:bulletEnabled val="1"/>
        </dgm:presLayoutVars>
      </dgm:prSet>
      <dgm:spPr/>
    </dgm:pt>
    <dgm:pt modelId="{52F946BB-525C-447B-BE5D-C5F973F98C57}" type="pres">
      <dgm:prSet presAssocID="{EFCB91D2-A4F9-4427-8D86-1F74AA518A1A}" presName="invisiNode" presStyleLbl="node1" presStyleIdx="1" presStyleCnt="5"/>
      <dgm:spPr/>
    </dgm:pt>
    <dgm:pt modelId="{7C839390-0F92-4381-9DFD-FAAC9FC3E052}" type="pres">
      <dgm:prSet presAssocID="{EFCB91D2-A4F9-4427-8D86-1F74AA518A1A}" presName="imagNode" presStyleLbl="fgImgPlace1" presStyleIdx="1" presStyleCnt="5"/>
      <dgm:spPr>
        <a:blipFill>
          <a:blip xmlns:r="http://schemas.openxmlformats.org/officeDocument/2006/relationships" r:embed="rId7"/>
          <a:srcRect/>
          <a:stretch>
            <a:fillRect t="-1000" b="-1000"/>
          </a:stretch>
        </a:blipFill>
      </dgm:spPr>
      <dgm:extLst>
        <a:ext uri="{E40237B7-FDA0-4F09-8148-C483321AD2D9}">
          <dgm14:cNvPr xmlns:dgm14="http://schemas.microsoft.com/office/drawing/2010/diagram" id="0" name="">
            <a:hlinkClick xmlns:r="http://schemas.openxmlformats.org/officeDocument/2006/relationships" r:id="rId8"/>
          </dgm14:cNvPr>
        </a:ext>
      </dgm:extLst>
    </dgm:pt>
    <dgm:pt modelId="{2E592BA2-EBAC-4B79-AE52-C685DE454416}" type="pres">
      <dgm:prSet presAssocID="{0B3C7A1C-E44E-4372-BC6C-49FE6A88D640}" presName="sibTrans" presStyleLbl="sibTrans2D1" presStyleIdx="0" presStyleCnt="0"/>
      <dgm:spPr/>
    </dgm:pt>
    <dgm:pt modelId="{5ABB870B-65CC-40FA-B142-71C85591AB2B}" type="pres">
      <dgm:prSet presAssocID="{28E78870-3CD6-4EF1-852D-663116C44AC4}" presName="compNode" presStyleCnt="0"/>
      <dgm:spPr/>
    </dgm:pt>
    <dgm:pt modelId="{38B003DD-CD8E-4D14-A18D-6B7004653011}" type="pres">
      <dgm:prSet presAssocID="{28E78870-3CD6-4EF1-852D-663116C44AC4}" presName="bkgdShape" presStyleLbl="node1" presStyleIdx="2" presStyleCnt="5"/>
      <dgm:spPr/>
    </dgm:pt>
    <dgm:pt modelId="{5C417F1C-8732-4EDE-8990-903190BA7A29}" type="pres">
      <dgm:prSet presAssocID="{28E78870-3CD6-4EF1-852D-663116C44AC4}" presName="nodeTx" presStyleLbl="node1" presStyleIdx="2" presStyleCnt="5">
        <dgm:presLayoutVars>
          <dgm:bulletEnabled val="1"/>
        </dgm:presLayoutVars>
      </dgm:prSet>
      <dgm:spPr/>
    </dgm:pt>
    <dgm:pt modelId="{683DD5B3-6941-4D6C-AA73-D5DDEDDA8449}" type="pres">
      <dgm:prSet presAssocID="{28E78870-3CD6-4EF1-852D-663116C44AC4}" presName="invisiNode" presStyleLbl="node1" presStyleIdx="2" presStyleCnt="5"/>
      <dgm:spPr/>
    </dgm:pt>
    <dgm:pt modelId="{816991BA-DD24-41DF-9DA6-79F4FDA5FF8D}" type="pres">
      <dgm:prSet presAssocID="{28E78870-3CD6-4EF1-852D-663116C44AC4}" presName="imagNode" presStyleLbl="fgImgPlace1" presStyleIdx="2" presStyleCnt="5"/>
      <dgm:spPr>
        <a:blipFill>
          <a:blip xmlns:r="http://schemas.openxmlformats.org/officeDocument/2006/relationships" r:embed="rId9">
            <a:extLst>
              <a:ext uri="{28A0092B-C50C-407E-A947-70E740481C1C}">
                <a14:useLocalDpi xmlns:a14="http://schemas.microsoft.com/office/drawing/2010/main" val="0"/>
              </a:ext>
            </a:extLst>
          </a:blip>
          <a:srcRect/>
          <a:stretch>
            <a:fillRect l="-43000" r="-43000"/>
          </a:stretch>
        </a:blipFill>
      </dgm:spPr>
    </dgm:pt>
    <dgm:pt modelId="{6943BBB5-AE62-4CDC-9975-9A57F11D1511}" type="pres">
      <dgm:prSet presAssocID="{1CF04E04-891E-42FD-8D90-D1CF306EA262}" presName="sibTrans" presStyleLbl="sibTrans2D1" presStyleIdx="0" presStyleCnt="0"/>
      <dgm:spPr/>
    </dgm:pt>
    <dgm:pt modelId="{F6448B80-739F-43C6-8290-E32574102A46}" type="pres">
      <dgm:prSet presAssocID="{722D14FE-26ED-4F94-92FC-C83B997DDD51}" presName="compNode" presStyleCnt="0"/>
      <dgm:spPr/>
    </dgm:pt>
    <dgm:pt modelId="{0379D978-E32A-43E7-9861-4A7B3F55A2B5}" type="pres">
      <dgm:prSet presAssocID="{722D14FE-26ED-4F94-92FC-C83B997DDD51}" presName="bkgdShape" presStyleLbl="node1" presStyleIdx="3" presStyleCnt="5"/>
      <dgm:spPr/>
    </dgm:pt>
    <dgm:pt modelId="{7109DD05-D1C3-4CEF-858B-913825E57A88}" type="pres">
      <dgm:prSet presAssocID="{722D14FE-26ED-4F94-92FC-C83B997DDD51}" presName="nodeTx" presStyleLbl="node1" presStyleIdx="3" presStyleCnt="5">
        <dgm:presLayoutVars>
          <dgm:bulletEnabled val="1"/>
        </dgm:presLayoutVars>
      </dgm:prSet>
      <dgm:spPr/>
    </dgm:pt>
    <dgm:pt modelId="{CE217FCC-341C-4235-92AF-E89E3D6CDD1D}" type="pres">
      <dgm:prSet presAssocID="{722D14FE-26ED-4F94-92FC-C83B997DDD51}" presName="invisiNode" presStyleLbl="node1" presStyleIdx="3" presStyleCnt="5"/>
      <dgm:spPr/>
    </dgm:pt>
    <dgm:pt modelId="{46E913A2-454F-4C71-931F-68F59A887B8D}" type="pres">
      <dgm:prSet presAssocID="{722D14FE-26ED-4F94-92FC-C83B997DDD51}" presName="imagNode" presStyleLbl="fgImgPlace1" presStyleIdx="3" presStyleCnt="5"/>
      <dgm:spPr>
        <a:blipFill>
          <a:blip xmlns:r="http://schemas.openxmlformats.org/officeDocument/2006/relationships" r:embed="rId10">
            <a:extLst>
              <a:ext uri="{28A0092B-C50C-407E-A947-70E740481C1C}">
                <a14:useLocalDpi xmlns:a14="http://schemas.microsoft.com/office/drawing/2010/main" val="0"/>
              </a:ext>
            </a:extLst>
          </a:blip>
          <a:srcRect/>
          <a:stretch>
            <a:fillRect/>
          </a:stretch>
        </a:blipFill>
      </dgm:spPr>
      <dgm:extLst>
        <a:ext uri="{E40237B7-FDA0-4F09-8148-C483321AD2D9}">
          <dgm14:cNvPr xmlns:dgm14="http://schemas.microsoft.com/office/drawing/2010/diagram" id="0" name="">
            <a:hlinkClick xmlns:r="http://schemas.openxmlformats.org/officeDocument/2006/relationships" r:id="rId11"/>
          </dgm14:cNvPr>
        </a:ext>
      </dgm:extLst>
    </dgm:pt>
    <dgm:pt modelId="{259713BC-299F-49B3-BA66-7C9A02CF684A}" type="pres">
      <dgm:prSet presAssocID="{CF474B53-3F8A-4B4B-82A6-DDD1E26D56C3}" presName="sibTrans" presStyleLbl="sibTrans2D1" presStyleIdx="0" presStyleCnt="0"/>
      <dgm:spPr/>
    </dgm:pt>
    <dgm:pt modelId="{FE47921F-92EA-4B7C-BCFB-2F0A40B5129A}" type="pres">
      <dgm:prSet presAssocID="{615C4A28-2EBA-44C5-97F2-9611462C0906}" presName="compNode" presStyleCnt="0"/>
      <dgm:spPr/>
    </dgm:pt>
    <dgm:pt modelId="{712F8138-4A61-43BB-A7CF-03EBFCD0D7FA}" type="pres">
      <dgm:prSet presAssocID="{615C4A28-2EBA-44C5-97F2-9611462C0906}" presName="bkgdShape" presStyleLbl="node1" presStyleIdx="4" presStyleCnt="5"/>
      <dgm:spPr/>
    </dgm:pt>
    <dgm:pt modelId="{A49A3749-AD6A-4EC3-AC96-261CBD9F7770}" type="pres">
      <dgm:prSet presAssocID="{615C4A28-2EBA-44C5-97F2-9611462C0906}" presName="nodeTx" presStyleLbl="node1" presStyleIdx="4" presStyleCnt="5">
        <dgm:presLayoutVars>
          <dgm:bulletEnabled val="1"/>
        </dgm:presLayoutVars>
      </dgm:prSet>
      <dgm:spPr/>
    </dgm:pt>
    <dgm:pt modelId="{09CB9BBF-F13A-4AE3-AD40-2C5809F0CC28}" type="pres">
      <dgm:prSet presAssocID="{615C4A28-2EBA-44C5-97F2-9611462C0906}" presName="invisiNode" presStyleLbl="node1" presStyleIdx="4" presStyleCnt="5"/>
      <dgm:spPr/>
    </dgm:pt>
    <dgm:pt modelId="{31EE29EB-32B0-4154-B495-0972206EE882}" type="pres">
      <dgm:prSet presAssocID="{615C4A28-2EBA-44C5-97F2-9611462C0906}" presName="imagNode" presStyleLbl="fgImgPlace1" presStyleIdx="4" presStyleCnt="5"/>
      <dgm:spPr>
        <a:blipFill>
          <a:blip xmlns:r="http://schemas.openxmlformats.org/officeDocument/2006/relationships" r:embed="rId12">
            <a:extLst>
              <a:ext uri="{28A0092B-C50C-407E-A947-70E740481C1C}">
                <a14:useLocalDpi xmlns:a14="http://schemas.microsoft.com/office/drawing/2010/main" val="0"/>
              </a:ext>
            </a:extLst>
          </a:blip>
          <a:srcRect/>
          <a:stretch>
            <a:fillRect t="-4000" b="-4000"/>
          </a:stretch>
        </a:blipFill>
      </dgm:spPr>
      <dgm:extLst>
        <a:ext uri="{E40237B7-FDA0-4F09-8148-C483321AD2D9}">
          <dgm14:cNvPr xmlns:dgm14="http://schemas.microsoft.com/office/drawing/2010/diagram" id="0" name="">
            <a:hlinkClick xmlns:r="http://schemas.openxmlformats.org/officeDocument/2006/relationships" r:id="rId13"/>
          </dgm14:cNvPr>
        </a:ext>
      </dgm:extLst>
    </dgm:pt>
  </dgm:ptLst>
  <dgm:cxnLst>
    <dgm:cxn modelId="{89FCB715-D46C-4817-A593-8C20D217C138}" type="presOf" srcId="{CF474B53-3F8A-4B4B-82A6-DDD1E26D56C3}" destId="{259713BC-299F-49B3-BA66-7C9A02CF684A}" srcOrd="0" destOrd="0" presId="urn:microsoft.com/office/officeart/2005/8/layout/hList7"/>
    <dgm:cxn modelId="{C767F92B-158C-4629-A87F-4AF39266CAC9}" srcId="{E38B6EE7-877A-4F5F-944B-1E3DBE0DBD2B}" destId="{732CED88-C7DF-41FA-87CE-8C3275EF9796}" srcOrd="0" destOrd="0" parTransId="{D69AE7E6-947F-479A-8C17-5746651D8880}" sibTransId="{8779637F-4B2F-4D7E-AEFC-1CA1E87CDAC2}"/>
    <dgm:cxn modelId="{BE29322E-BA95-4194-8086-125A707D304E}" type="presOf" srcId="{28E78870-3CD6-4EF1-852D-663116C44AC4}" destId="{5C417F1C-8732-4EDE-8990-903190BA7A29}" srcOrd="1" destOrd="0" presId="urn:microsoft.com/office/officeart/2005/8/layout/hList7"/>
    <dgm:cxn modelId="{765F433A-5D62-4B33-B927-6FC3F5728AAB}" type="presOf" srcId="{0B3C7A1C-E44E-4372-BC6C-49FE6A88D640}" destId="{2E592BA2-EBAC-4B79-AE52-C685DE454416}" srcOrd="0" destOrd="0" presId="urn:microsoft.com/office/officeart/2005/8/layout/hList7"/>
    <dgm:cxn modelId="{F1A49D3E-4B07-47B4-AB7A-5994FF80D3F4}" type="presOf" srcId="{1CF04E04-891E-42FD-8D90-D1CF306EA262}" destId="{6943BBB5-AE62-4CDC-9975-9A57F11D1511}" srcOrd="0" destOrd="0" presId="urn:microsoft.com/office/officeart/2005/8/layout/hList7"/>
    <dgm:cxn modelId="{4CE41661-964A-4DF9-ABC9-7BC5BA1D0C47}" type="presOf" srcId="{28E78870-3CD6-4EF1-852D-663116C44AC4}" destId="{38B003DD-CD8E-4D14-A18D-6B7004653011}" srcOrd="0" destOrd="0" presId="urn:microsoft.com/office/officeart/2005/8/layout/hList7"/>
    <dgm:cxn modelId="{F3F17667-9B45-4139-A48F-3AF27E6F202C}" type="presOf" srcId="{615C4A28-2EBA-44C5-97F2-9611462C0906}" destId="{712F8138-4A61-43BB-A7CF-03EBFCD0D7FA}" srcOrd="0" destOrd="0" presId="urn:microsoft.com/office/officeart/2005/8/layout/hList7"/>
    <dgm:cxn modelId="{8631A86D-D325-44A0-B192-912F87DB561F}" srcId="{E38B6EE7-877A-4F5F-944B-1E3DBE0DBD2B}" destId="{615C4A28-2EBA-44C5-97F2-9611462C0906}" srcOrd="4" destOrd="0" parTransId="{A8DEA67D-2E85-4B44-937C-424F2C5027EC}" sibTransId="{ACEF417A-145B-482A-BCDF-08FED001F50B}"/>
    <dgm:cxn modelId="{04E1C354-0D78-4D5F-9E11-C3C5376B41B7}" srcId="{E38B6EE7-877A-4F5F-944B-1E3DBE0DBD2B}" destId="{722D14FE-26ED-4F94-92FC-C83B997DDD51}" srcOrd="3" destOrd="0" parTransId="{895490A4-806A-4933-AD00-B965E87D6D3A}" sibTransId="{CF474B53-3F8A-4B4B-82A6-DDD1E26D56C3}"/>
    <dgm:cxn modelId="{72A0D881-DC73-43C5-9B22-F1C15A83584D}" type="presOf" srcId="{732CED88-C7DF-41FA-87CE-8C3275EF9796}" destId="{6801B886-0D17-4721-8C43-FEEA985A33B2}" srcOrd="1" destOrd="0" presId="urn:microsoft.com/office/officeart/2005/8/layout/hList7"/>
    <dgm:cxn modelId="{78C4948A-05F9-4905-B633-15DEAF97B281}" type="presOf" srcId="{8779637F-4B2F-4D7E-AEFC-1CA1E87CDAC2}" destId="{FE49E289-A144-46BC-A8AD-4ABDF72DC03D}" srcOrd="0" destOrd="0" presId="urn:microsoft.com/office/officeart/2005/8/layout/hList7"/>
    <dgm:cxn modelId="{AC943392-E0A6-4AF6-826E-11F76F0E1631}" type="presOf" srcId="{732CED88-C7DF-41FA-87CE-8C3275EF9796}" destId="{BD40A40B-193F-469C-92F4-791159A4529F}" srcOrd="0" destOrd="0" presId="urn:microsoft.com/office/officeart/2005/8/layout/hList7"/>
    <dgm:cxn modelId="{F1C2C39F-CE88-41BD-8FDB-B71FB6DD6749}" type="presOf" srcId="{722D14FE-26ED-4F94-92FC-C83B997DDD51}" destId="{0379D978-E32A-43E7-9861-4A7B3F55A2B5}" srcOrd="0" destOrd="0" presId="urn:microsoft.com/office/officeart/2005/8/layout/hList7"/>
    <dgm:cxn modelId="{D11D41AB-CB3E-43DC-A62C-296F41FC70A0}" type="presOf" srcId="{722D14FE-26ED-4F94-92FC-C83B997DDD51}" destId="{7109DD05-D1C3-4CEF-858B-913825E57A88}" srcOrd="1" destOrd="0" presId="urn:microsoft.com/office/officeart/2005/8/layout/hList7"/>
    <dgm:cxn modelId="{9AD310AD-7779-4481-A0FB-149DB4CAF0B5}" srcId="{E38B6EE7-877A-4F5F-944B-1E3DBE0DBD2B}" destId="{28E78870-3CD6-4EF1-852D-663116C44AC4}" srcOrd="2" destOrd="0" parTransId="{DF88860A-2EE3-4B16-94C9-A7C98E395C0C}" sibTransId="{1CF04E04-891E-42FD-8D90-D1CF306EA262}"/>
    <dgm:cxn modelId="{5DAF14B9-903F-49C2-B356-E928D51AAA50}" type="presOf" srcId="{E38B6EE7-877A-4F5F-944B-1E3DBE0DBD2B}" destId="{2AA7AC4E-B9A4-4787-ADE6-630A80FAF2F7}" srcOrd="0" destOrd="0" presId="urn:microsoft.com/office/officeart/2005/8/layout/hList7"/>
    <dgm:cxn modelId="{0678D0BB-781B-4C9F-A183-78FA1D36CC48}" srcId="{E38B6EE7-877A-4F5F-944B-1E3DBE0DBD2B}" destId="{EFCB91D2-A4F9-4427-8D86-1F74AA518A1A}" srcOrd="1" destOrd="0" parTransId="{082DF48D-01D7-42C3-8F2F-FBD016A331AC}" sibTransId="{0B3C7A1C-E44E-4372-BC6C-49FE6A88D640}"/>
    <dgm:cxn modelId="{ABB606D2-4A21-4050-BA6B-270CA24D8388}" type="presOf" srcId="{EFCB91D2-A4F9-4427-8D86-1F74AA518A1A}" destId="{120894AF-BE97-48E5-B14E-43034631AE56}" srcOrd="1" destOrd="0" presId="urn:microsoft.com/office/officeart/2005/8/layout/hList7"/>
    <dgm:cxn modelId="{17B12DE6-A6B0-4EED-BE04-5875243CA3CF}" type="presOf" srcId="{EFCB91D2-A4F9-4427-8D86-1F74AA518A1A}" destId="{3C0E8F51-EE6B-48FC-A9A6-5150A73DE6EC}" srcOrd="0" destOrd="0" presId="urn:microsoft.com/office/officeart/2005/8/layout/hList7"/>
    <dgm:cxn modelId="{EB22C8FE-E20A-492D-897A-5B4B0E96F72A}" type="presOf" srcId="{615C4A28-2EBA-44C5-97F2-9611462C0906}" destId="{A49A3749-AD6A-4EC3-AC96-261CBD9F7770}" srcOrd="1" destOrd="0" presId="urn:microsoft.com/office/officeart/2005/8/layout/hList7"/>
    <dgm:cxn modelId="{0B5887AC-D897-44C2-8FC1-6F6A39ED4B1D}" type="presParOf" srcId="{2AA7AC4E-B9A4-4787-ADE6-630A80FAF2F7}" destId="{CF890B92-CE6C-40C7-969F-71106A990900}" srcOrd="0" destOrd="0" presId="urn:microsoft.com/office/officeart/2005/8/layout/hList7"/>
    <dgm:cxn modelId="{DE836D39-42C4-4B43-9967-54A13384C68C}" type="presParOf" srcId="{2AA7AC4E-B9A4-4787-ADE6-630A80FAF2F7}" destId="{B4268AAD-CC78-46D9-BF4B-6CA3EADED0C3}" srcOrd="1" destOrd="0" presId="urn:microsoft.com/office/officeart/2005/8/layout/hList7"/>
    <dgm:cxn modelId="{852D5229-CBE1-4782-9114-FDE0C9FDB113}" type="presParOf" srcId="{B4268AAD-CC78-46D9-BF4B-6CA3EADED0C3}" destId="{65F6C99A-C15C-4BEB-A7FB-4B8D53BF4778}" srcOrd="0" destOrd="0" presId="urn:microsoft.com/office/officeart/2005/8/layout/hList7"/>
    <dgm:cxn modelId="{2F6AD19D-BDF8-491C-B141-41E04610D70F}" type="presParOf" srcId="{65F6C99A-C15C-4BEB-A7FB-4B8D53BF4778}" destId="{BD40A40B-193F-469C-92F4-791159A4529F}" srcOrd="0" destOrd="0" presId="urn:microsoft.com/office/officeart/2005/8/layout/hList7"/>
    <dgm:cxn modelId="{64B9597C-0C40-4CCB-82B0-379BDEF776B6}" type="presParOf" srcId="{65F6C99A-C15C-4BEB-A7FB-4B8D53BF4778}" destId="{6801B886-0D17-4721-8C43-FEEA985A33B2}" srcOrd="1" destOrd="0" presId="urn:microsoft.com/office/officeart/2005/8/layout/hList7"/>
    <dgm:cxn modelId="{A518B3FA-415D-48C4-A0BA-B5E11C85366E}" type="presParOf" srcId="{65F6C99A-C15C-4BEB-A7FB-4B8D53BF4778}" destId="{A417B2AD-CE7E-4764-85CD-F1D8B009CB13}" srcOrd="2" destOrd="0" presId="urn:microsoft.com/office/officeart/2005/8/layout/hList7"/>
    <dgm:cxn modelId="{EC0C37C2-F5B2-4115-ABBF-8B965A2E53FB}" type="presParOf" srcId="{65F6C99A-C15C-4BEB-A7FB-4B8D53BF4778}" destId="{38226926-E6F1-4042-BA18-F78ECFF49B9B}" srcOrd="3" destOrd="0" presId="urn:microsoft.com/office/officeart/2005/8/layout/hList7"/>
    <dgm:cxn modelId="{22F0AACC-47F4-45F1-8094-4D4F830B68DC}" type="presParOf" srcId="{B4268AAD-CC78-46D9-BF4B-6CA3EADED0C3}" destId="{FE49E289-A144-46BC-A8AD-4ABDF72DC03D}" srcOrd="1" destOrd="0" presId="urn:microsoft.com/office/officeart/2005/8/layout/hList7"/>
    <dgm:cxn modelId="{9E105FEB-31C9-4674-AED1-EA6AD6FE2832}" type="presParOf" srcId="{B4268AAD-CC78-46D9-BF4B-6CA3EADED0C3}" destId="{A72B7A39-F445-4C8C-A14E-75F690BA1AA3}" srcOrd="2" destOrd="0" presId="urn:microsoft.com/office/officeart/2005/8/layout/hList7"/>
    <dgm:cxn modelId="{7E5D4E40-F75F-478C-A530-11A8298B0724}" type="presParOf" srcId="{A72B7A39-F445-4C8C-A14E-75F690BA1AA3}" destId="{3C0E8F51-EE6B-48FC-A9A6-5150A73DE6EC}" srcOrd="0" destOrd="0" presId="urn:microsoft.com/office/officeart/2005/8/layout/hList7"/>
    <dgm:cxn modelId="{81FA2FD0-E0D3-4343-8FCC-FBE6E60CA1D2}" type="presParOf" srcId="{A72B7A39-F445-4C8C-A14E-75F690BA1AA3}" destId="{120894AF-BE97-48E5-B14E-43034631AE56}" srcOrd="1" destOrd="0" presId="urn:microsoft.com/office/officeart/2005/8/layout/hList7"/>
    <dgm:cxn modelId="{724044F1-D4C7-4579-9F14-5710D4D058F3}" type="presParOf" srcId="{A72B7A39-F445-4C8C-A14E-75F690BA1AA3}" destId="{52F946BB-525C-447B-BE5D-C5F973F98C57}" srcOrd="2" destOrd="0" presId="urn:microsoft.com/office/officeart/2005/8/layout/hList7"/>
    <dgm:cxn modelId="{654124DD-A192-4B8B-8D7B-532A72B8F810}" type="presParOf" srcId="{A72B7A39-F445-4C8C-A14E-75F690BA1AA3}" destId="{7C839390-0F92-4381-9DFD-FAAC9FC3E052}" srcOrd="3" destOrd="0" presId="urn:microsoft.com/office/officeart/2005/8/layout/hList7"/>
    <dgm:cxn modelId="{0C2243CE-3073-4B46-9279-6D5998DDEF44}" type="presParOf" srcId="{B4268AAD-CC78-46D9-BF4B-6CA3EADED0C3}" destId="{2E592BA2-EBAC-4B79-AE52-C685DE454416}" srcOrd="3" destOrd="0" presId="urn:microsoft.com/office/officeart/2005/8/layout/hList7"/>
    <dgm:cxn modelId="{90B58AC7-2685-4B60-8657-B97C93A2737A}" type="presParOf" srcId="{B4268AAD-CC78-46D9-BF4B-6CA3EADED0C3}" destId="{5ABB870B-65CC-40FA-B142-71C85591AB2B}" srcOrd="4" destOrd="0" presId="urn:microsoft.com/office/officeart/2005/8/layout/hList7"/>
    <dgm:cxn modelId="{81E48487-7071-49DE-B62E-C5F727B1E164}" type="presParOf" srcId="{5ABB870B-65CC-40FA-B142-71C85591AB2B}" destId="{38B003DD-CD8E-4D14-A18D-6B7004653011}" srcOrd="0" destOrd="0" presId="urn:microsoft.com/office/officeart/2005/8/layout/hList7"/>
    <dgm:cxn modelId="{597E1C07-919F-4B29-A761-316C20072A00}" type="presParOf" srcId="{5ABB870B-65CC-40FA-B142-71C85591AB2B}" destId="{5C417F1C-8732-4EDE-8990-903190BA7A29}" srcOrd="1" destOrd="0" presId="urn:microsoft.com/office/officeart/2005/8/layout/hList7"/>
    <dgm:cxn modelId="{E4822FC1-0379-4354-8A84-FE2599279894}" type="presParOf" srcId="{5ABB870B-65CC-40FA-B142-71C85591AB2B}" destId="{683DD5B3-6941-4D6C-AA73-D5DDEDDA8449}" srcOrd="2" destOrd="0" presId="urn:microsoft.com/office/officeart/2005/8/layout/hList7"/>
    <dgm:cxn modelId="{06941104-6C8A-40F8-9AEC-62F0DD9DD0E7}" type="presParOf" srcId="{5ABB870B-65CC-40FA-B142-71C85591AB2B}" destId="{816991BA-DD24-41DF-9DA6-79F4FDA5FF8D}" srcOrd="3" destOrd="0" presId="urn:microsoft.com/office/officeart/2005/8/layout/hList7"/>
    <dgm:cxn modelId="{C4ABE869-C81C-45EB-BD89-1E6367A9A82E}" type="presParOf" srcId="{B4268AAD-CC78-46D9-BF4B-6CA3EADED0C3}" destId="{6943BBB5-AE62-4CDC-9975-9A57F11D1511}" srcOrd="5" destOrd="0" presId="urn:microsoft.com/office/officeart/2005/8/layout/hList7"/>
    <dgm:cxn modelId="{45E706F5-B891-4162-9CB7-FABA6EC223AA}" type="presParOf" srcId="{B4268AAD-CC78-46D9-BF4B-6CA3EADED0C3}" destId="{F6448B80-739F-43C6-8290-E32574102A46}" srcOrd="6" destOrd="0" presId="urn:microsoft.com/office/officeart/2005/8/layout/hList7"/>
    <dgm:cxn modelId="{85E1AFB0-5038-4F94-81B0-FF7DE22D5D68}" type="presParOf" srcId="{F6448B80-739F-43C6-8290-E32574102A46}" destId="{0379D978-E32A-43E7-9861-4A7B3F55A2B5}" srcOrd="0" destOrd="0" presId="urn:microsoft.com/office/officeart/2005/8/layout/hList7"/>
    <dgm:cxn modelId="{6FD41E56-BC6D-474D-9CA0-7D0F6C10D38A}" type="presParOf" srcId="{F6448B80-739F-43C6-8290-E32574102A46}" destId="{7109DD05-D1C3-4CEF-858B-913825E57A88}" srcOrd="1" destOrd="0" presId="urn:microsoft.com/office/officeart/2005/8/layout/hList7"/>
    <dgm:cxn modelId="{91C4416B-C87E-4DAD-AACC-88CDB2A7370D}" type="presParOf" srcId="{F6448B80-739F-43C6-8290-E32574102A46}" destId="{CE217FCC-341C-4235-92AF-E89E3D6CDD1D}" srcOrd="2" destOrd="0" presId="urn:microsoft.com/office/officeart/2005/8/layout/hList7"/>
    <dgm:cxn modelId="{798AFA4D-0025-4F56-8C8E-90F946879DF1}" type="presParOf" srcId="{F6448B80-739F-43C6-8290-E32574102A46}" destId="{46E913A2-454F-4C71-931F-68F59A887B8D}" srcOrd="3" destOrd="0" presId="urn:microsoft.com/office/officeart/2005/8/layout/hList7"/>
    <dgm:cxn modelId="{AF2030D1-AF1E-4E31-86D6-0F1A3B0C8826}" type="presParOf" srcId="{B4268AAD-CC78-46D9-BF4B-6CA3EADED0C3}" destId="{259713BC-299F-49B3-BA66-7C9A02CF684A}" srcOrd="7" destOrd="0" presId="urn:microsoft.com/office/officeart/2005/8/layout/hList7"/>
    <dgm:cxn modelId="{290B8275-A289-4F31-9847-8257AC18A63F}" type="presParOf" srcId="{B4268AAD-CC78-46D9-BF4B-6CA3EADED0C3}" destId="{FE47921F-92EA-4B7C-BCFB-2F0A40B5129A}" srcOrd="8" destOrd="0" presId="urn:microsoft.com/office/officeart/2005/8/layout/hList7"/>
    <dgm:cxn modelId="{DEC96F01-B338-48E0-A686-543B05D7CA37}" type="presParOf" srcId="{FE47921F-92EA-4B7C-BCFB-2F0A40B5129A}" destId="{712F8138-4A61-43BB-A7CF-03EBFCD0D7FA}" srcOrd="0" destOrd="0" presId="urn:microsoft.com/office/officeart/2005/8/layout/hList7"/>
    <dgm:cxn modelId="{ADAD94A5-8F5E-42FC-B1C2-49F89C35EA8D}" type="presParOf" srcId="{FE47921F-92EA-4B7C-BCFB-2F0A40B5129A}" destId="{A49A3749-AD6A-4EC3-AC96-261CBD9F7770}" srcOrd="1" destOrd="0" presId="urn:microsoft.com/office/officeart/2005/8/layout/hList7"/>
    <dgm:cxn modelId="{1585D215-F1F5-4D88-B6CE-217EAF202400}" type="presParOf" srcId="{FE47921F-92EA-4B7C-BCFB-2F0A40B5129A}" destId="{09CB9BBF-F13A-4AE3-AD40-2C5809F0CC28}" srcOrd="2" destOrd="0" presId="urn:microsoft.com/office/officeart/2005/8/layout/hList7"/>
    <dgm:cxn modelId="{FC989922-3FB7-4250-9B17-EE8C6BCC935E}" type="presParOf" srcId="{FE47921F-92EA-4B7C-BCFB-2F0A40B5129A}" destId="{31EE29EB-32B0-4154-B495-0972206EE882}" srcOrd="3" destOrd="0" presId="urn:microsoft.com/office/officeart/2005/8/layout/hList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40A40B-193F-469C-92F4-791159A4529F}">
      <dsp:nvSpPr>
        <dsp:cNvPr id="0" name=""/>
        <dsp:cNvSpPr/>
      </dsp:nvSpPr>
      <dsp:spPr>
        <a:xfrm>
          <a:off x="0" y="0"/>
          <a:ext cx="1396266" cy="4020371"/>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IN" sz="1600" kern="1200" dirty="0">
              <a:hlinkClick xmlns:r="http://schemas.openxmlformats.org/officeDocument/2006/relationships" r:id="rId1"/>
            </a:rPr>
            <a:t>IBA Analyzer(Data Decoding)</a:t>
          </a:r>
          <a:endParaRPr lang="en-IN" sz="1600" kern="1200" dirty="0"/>
        </a:p>
      </dsp:txBody>
      <dsp:txXfrm>
        <a:off x="0" y="1608148"/>
        <a:ext cx="1396266" cy="1608148"/>
      </dsp:txXfrm>
    </dsp:sp>
    <dsp:sp modelId="{38226926-E6F1-4042-BA18-F78ECFF49B9B}">
      <dsp:nvSpPr>
        <dsp:cNvPr id="0" name=""/>
        <dsp:cNvSpPr/>
      </dsp:nvSpPr>
      <dsp:spPr>
        <a:xfrm>
          <a:off x="41888" y="241222"/>
          <a:ext cx="1312490" cy="1338783"/>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3000" r="-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C0E8F51-EE6B-48FC-A9A6-5150A73DE6EC}">
      <dsp:nvSpPr>
        <dsp:cNvPr id="0" name=""/>
        <dsp:cNvSpPr/>
      </dsp:nvSpPr>
      <dsp:spPr>
        <a:xfrm>
          <a:off x="1438155" y="0"/>
          <a:ext cx="1396266" cy="4020371"/>
        </a:xfrm>
        <a:prstGeom prst="roundRect">
          <a:avLst>
            <a:gd name="adj" fmla="val 10000"/>
          </a:avLst>
        </a:prstGeom>
        <a:solidFill>
          <a:schemeClr val="accent4">
            <a:hueOff val="2450223"/>
            <a:satOff val="-10194"/>
            <a:lumOff val="24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IN" sz="1600" kern="1200" dirty="0">
              <a:hlinkClick xmlns:r="http://schemas.openxmlformats.org/officeDocument/2006/relationships" r:id="rId3"/>
            </a:rPr>
            <a:t>Stumpy</a:t>
          </a:r>
          <a:endParaRPr lang="en-IN" sz="1600" kern="1200" dirty="0"/>
        </a:p>
      </dsp:txBody>
      <dsp:txXfrm>
        <a:off x="1438155" y="1608148"/>
        <a:ext cx="1396266" cy="1608148"/>
      </dsp:txXfrm>
    </dsp:sp>
    <dsp:sp modelId="{7C839390-0F92-4381-9DFD-FAAC9FC3E052}">
      <dsp:nvSpPr>
        <dsp:cNvPr id="0" name=""/>
        <dsp:cNvSpPr/>
      </dsp:nvSpPr>
      <dsp:spPr>
        <a:xfrm>
          <a:off x="1480043" y="241222"/>
          <a:ext cx="1312490" cy="1338783"/>
        </a:xfrm>
        <a:prstGeom prst="ellipse">
          <a:avLst/>
        </a:prstGeom>
        <a:blipFill>
          <a:blip xmlns:r="http://schemas.openxmlformats.org/officeDocument/2006/relationships" r:embed="rId4"/>
          <a:srcRect/>
          <a:stretch>
            <a:fillRect t="-1000" b="-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8B003DD-CD8E-4D14-A18D-6B7004653011}">
      <dsp:nvSpPr>
        <dsp:cNvPr id="0" name=""/>
        <dsp:cNvSpPr/>
      </dsp:nvSpPr>
      <dsp:spPr>
        <a:xfrm>
          <a:off x="2876310" y="0"/>
          <a:ext cx="1396266" cy="4020371"/>
        </a:xfrm>
        <a:prstGeom prst="roundRect">
          <a:avLst>
            <a:gd name="adj" fmla="val 10000"/>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IN" sz="1600" kern="1200" dirty="0">
              <a:hlinkClick xmlns:r="http://schemas.openxmlformats.org/officeDocument/2006/relationships" r:id="rId5"/>
            </a:rPr>
            <a:t>Data Visualization</a:t>
          </a:r>
          <a:endParaRPr lang="en-IN" sz="1600" kern="1200" dirty="0"/>
        </a:p>
      </dsp:txBody>
      <dsp:txXfrm>
        <a:off x="2876310" y="1608148"/>
        <a:ext cx="1396266" cy="1608148"/>
      </dsp:txXfrm>
    </dsp:sp>
    <dsp:sp modelId="{816991BA-DD24-41DF-9DA6-79F4FDA5FF8D}">
      <dsp:nvSpPr>
        <dsp:cNvPr id="0" name=""/>
        <dsp:cNvSpPr/>
      </dsp:nvSpPr>
      <dsp:spPr>
        <a:xfrm>
          <a:off x="2918198" y="241222"/>
          <a:ext cx="1312490" cy="1338783"/>
        </a:xfrm>
        <a:prstGeom prst="ellipse">
          <a:avLst/>
        </a:prstGeom>
        <a:blipFill>
          <a:blip xmlns:r="http://schemas.openxmlformats.org/officeDocument/2006/relationships" r:embed="rId6">
            <a:extLst>
              <a:ext uri="{28A0092B-C50C-407E-A947-70E740481C1C}">
                <a14:useLocalDpi xmlns:a14="http://schemas.microsoft.com/office/drawing/2010/main" val="0"/>
              </a:ext>
            </a:extLst>
          </a:blip>
          <a:srcRect/>
          <a:stretch>
            <a:fillRect l="-43000" r="-4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379D978-E32A-43E7-9861-4A7B3F55A2B5}">
      <dsp:nvSpPr>
        <dsp:cNvPr id="0" name=""/>
        <dsp:cNvSpPr/>
      </dsp:nvSpPr>
      <dsp:spPr>
        <a:xfrm>
          <a:off x="4314465" y="0"/>
          <a:ext cx="1396266" cy="4020371"/>
        </a:xfrm>
        <a:prstGeom prst="roundRect">
          <a:avLst>
            <a:gd name="adj" fmla="val 10000"/>
          </a:avLst>
        </a:prstGeom>
        <a:solidFill>
          <a:schemeClr val="accent4">
            <a:hueOff val="7350668"/>
            <a:satOff val="-30583"/>
            <a:lumOff val="72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IN" sz="1600" kern="1200" dirty="0" err="1">
              <a:hlinkClick xmlns:r="http://schemas.openxmlformats.org/officeDocument/2006/relationships" r:id="rId7"/>
            </a:rPr>
            <a:t>InfluxDB</a:t>
          </a:r>
          <a:endParaRPr lang="en-IN" sz="1600" kern="1200" dirty="0"/>
        </a:p>
      </dsp:txBody>
      <dsp:txXfrm>
        <a:off x="4314465" y="1608148"/>
        <a:ext cx="1396266" cy="1608148"/>
      </dsp:txXfrm>
    </dsp:sp>
    <dsp:sp modelId="{46E913A2-454F-4C71-931F-68F59A887B8D}">
      <dsp:nvSpPr>
        <dsp:cNvPr id="0" name=""/>
        <dsp:cNvSpPr/>
      </dsp:nvSpPr>
      <dsp:spPr>
        <a:xfrm>
          <a:off x="4356353" y="241222"/>
          <a:ext cx="1312490" cy="1338783"/>
        </a:xfrm>
        <a:prstGeom prst="ellipse">
          <a:avLst/>
        </a:prstGeom>
        <a:blipFill>
          <a:blip xmlns:r="http://schemas.openxmlformats.org/officeDocument/2006/relationships" r:embed="rId8">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12F8138-4A61-43BB-A7CF-03EBFCD0D7FA}">
      <dsp:nvSpPr>
        <dsp:cNvPr id="0" name=""/>
        <dsp:cNvSpPr/>
      </dsp:nvSpPr>
      <dsp:spPr>
        <a:xfrm>
          <a:off x="5752620" y="0"/>
          <a:ext cx="1396266" cy="4020371"/>
        </a:xfrm>
        <a:prstGeom prst="roundRect">
          <a:avLst>
            <a:gd name="adj" fmla="val 10000"/>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IN" sz="1600" kern="1200" dirty="0">
              <a:hlinkClick xmlns:r="http://schemas.openxmlformats.org/officeDocument/2006/relationships" r:id="rId9"/>
            </a:rPr>
            <a:t>Grafana</a:t>
          </a:r>
          <a:endParaRPr lang="en-IN" sz="1600" kern="1200" dirty="0"/>
        </a:p>
      </dsp:txBody>
      <dsp:txXfrm>
        <a:off x="5752620" y="1608148"/>
        <a:ext cx="1396266" cy="1608148"/>
      </dsp:txXfrm>
    </dsp:sp>
    <dsp:sp modelId="{31EE29EB-32B0-4154-B495-0972206EE882}">
      <dsp:nvSpPr>
        <dsp:cNvPr id="0" name=""/>
        <dsp:cNvSpPr/>
      </dsp:nvSpPr>
      <dsp:spPr>
        <a:xfrm>
          <a:off x="5794508" y="241222"/>
          <a:ext cx="1312490" cy="1338783"/>
        </a:xfrm>
        <a:prstGeom prst="ellipse">
          <a:avLst/>
        </a:prstGeom>
        <a:blipFill>
          <a:blip xmlns:r="http://schemas.openxmlformats.org/officeDocument/2006/relationships" r:embed="rId10">
            <a:extLst>
              <a:ext uri="{28A0092B-C50C-407E-A947-70E740481C1C}">
                <a14:useLocalDpi xmlns:a14="http://schemas.microsoft.com/office/drawing/2010/main" val="0"/>
              </a:ext>
            </a:extLst>
          </a:blip>
          <a:srcRect/>
          <a:stretch>
            <a:fillRect t="-4000" b="-4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F890B92-CE6C-40C7-969F-71106A990900}">
      <dsp:nvSpPr>
        <dsp:cNvPr id="0" name=""/>
        <dsp:cNvSpPr/>
      </dsp:nvSpPr>
      <dsp:spPr>
        <a:xfrm>
          <a:off x="285955" y="3216296"/>
          <a:ext cx="6576976" cy="603055"/>
        </a:xfrm>
        <a:prstGeom prst="leftRightArrow">
          <a:avLst/>
        </a:prstGeom>
        <a:solidFill>
          <a:schemeClr val="accent4">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170803-B515-4BAB-B6FC-1945C8915EDF}" type="datetimeFigureOut">
              <a:rPr lang="en-IN" smtClean="0"/>
              <a:t>03-04-2024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BB755C-91FC-4C76-98DE-E8A31AB2C9C1}" type="slidenum">
              <a:rPr lang="en-IN" smtClean="0"/>
              <a:t>‹#›</a:t>
            </a:fld>
            <a:endParaRPr lang="en-IN"/>
          </a:p>
        </p:txBody>
      </p:sp>
    </p:spTree>
    <p:extLst>
      <p:ext uri="{BB962C8B-B14F-4D97-AF65-F5344CB8AC3E}">
        <p14:creationId xmlns:p14="http://schemas.microsoft.com/office/powerpoint/2010/main" val="2373669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CECEC"/>
                </a:solidFill>
                <a:effectLst/>
                <a:latin typeface="Söhne"/>
              </a:rPr>
              <a:t>Welcome to my presentation. I am currently interning at IIT </a:t>
            </a:r>
            <a:r>
              <a:rPr lang="en-US" b="0" i="0" dirty="0" err="1">
                <a:solidFill>
                  <a:srgbClr val="ECECEC"/>
                </a:solidFill>
                <a:effectLst/>
                <a:latin typeface="Söhne"/>
              </a:rPr>
              <a:t>Bhilai</a:t>
            </a:r>
            <a:r>
              <a:rPr lang="en-US" b="0" i="0" dirty="0">
                <a:solidFill>
                  <a:srgbClr val="ECECEC"/>
                </a:solidFill>
                <a:effectLst/>
                <a:latin typeface="Söhne"/>
              </a:rPr>
              <a:t>, where I am actively involved in a project. This presentation outlines the project itself, along with my contributions to it. Additionally, I will discuss the resources utilized and the skills acquired throughout this internship.</a:t>
            </a:r>
            <a:endParaRPr lang="en-IN" dirty="0"/>
          </a:p>
        </p:txBody>
      </p:sp>
      <p:sp>
        <p:nvSpPr>
          <p:cNvPr id="4" name="Slide Number Placeholder 3"/>
          <p:cNvSpPr>
            <a:spLocks noGrp="1"/>
          </p:cNvSpPr>
          <p:nvPr>
            <p:ph type="sldNum" sz="quarter" idx="5"/>
          </p:nvPr>
        </p:nvSpPr>
        <p:spPr/>
        <p:txBody>
          <a:bodyPr/>
          <a:lstStyle/>
          <a:p>
            <a:fld id="{7BBB755C-91FC-4C76-98DE-E8A31AB2C9C1}" type="slidenum">
              <a:rPr lang="en-IN" smtClean="0"/>
              <a:t>1</a:t>
            </a:fld>
            <a:endParaRPr lang="en-IN"/>
          </a:p>
        </p:txBody>
      </p:sp>
    </p:spTree>
    <p:extLst>
      <p:ext uri="{BB962C8B-B14F-4D97-AF65-F5344CB8AC3E}">
        <p14:creationId xmlns:p14="http://schemas.microsoft.com/office/powerpoint/2010/main" val="15506080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CECEC"/>
                </a:solidFill>
                <a:effectLst/>
                <a:latin typeface="Times New Roman" panose="02020603050405020304" pitchFamily="18" charset="0"/>
                <a:cs typeface="Times New Roman" panose="02020603050405020304" pitchFamily="18" charset="0"/>
              </a:rPr>
              <a:t>The resources used are diverse tools and platforms for thorough data analysis. IBA is employed for data decoding, while Stumpy is utilized for motif-discord analysis. Data visualization is executed to illustrate these motifs-discords effectively. </a:t>
            </a:r>
            <a:r>
              <a:rPr lang="en-US" b="0" i="0" dirty="0" err="1">
                <a:solidFill>
                  <a:srgbClr val="ECECEC"/>
                </a:solidFill>
                <a:effectLst/>
                <a:latin typeface="Times New Roman" panose="02020603050405020304" pitchFamily="18" charset="0"/>
                <a:cs typeface="Times New Roman" panose="02020603050405020304" pitchFamily="18" charset="0"/>
              </a:rPr>
              <a:t>InfluxDB</a:t>
            </a:r>
            <a:r>
              <a:rPr lang="en-US" b="0" i="0" dirty="0">
                <a:solidFill>
                  <a:srgbClr val="ECECEC"/>
                </a:solidFill>
                <a:effectLst/>
                <a:latin typeface="Times New Roman" panose="02020603050405020304" pitchFamily="18" charset="0"/>
                <a:cs typeface="Times New Roman" panose="02020603050405020304" pitchFamily="18" charset="0"/>
              </a:rPr>
              <a:t> serves as the database to store the data, and Grafana is utilized for the visualization of the analyzed data.</a:t>
            </a: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7BBB755C-91FC-4C76-98DE-E8A31AB2C9C1}" type="slidenum">
              <a:rPr lang="en-IN" smtClean="0"/>
              <a:t>10</a:t>
            </a:fld>
            <a:endParaRPr lang="en-IN"/>
          </a:p>
        </p:txBody>
      </p:sp>
    </p:spTree>
    <p:extLst>
      <p:ext uri="{BB962C8B-B14F-4D97-AF65-F5344CB8AC3E}">
        <p14:creationId xmlns:p14="http://schemas.microsoft.com/office/powerpoint/2010/main" val="2832860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Here, the first objective is always decoding the data. Then data cleaning is done to remove ghost rolling intervals(where the mill is not working) and other drop in sensors. Motifs and discords are found later. After this the next part is about integrating this motifs in Grafana, for which </a:t>
            </a:r>
            <a:r>
              <a:rPr lang="en-IN" dirty="0" err="1"/>
              <a:t>influxdb</a:t>
            </a:r>
            <a:r>
              <a:rPr lang="en-IN" dirty="0"/>
              <a:t> is used as database.</a:t>
            </a:r>
          </a:p>
          <a:p>
            <a:endParaRPr lang="en-IN" dirty="0"/>
          </a:p>
        </p:txBody>
      </p:sp>
      <p:sp>
        <p:nvSpPr>
          <p:cNvPr id="4" name="Slide Number Placeholder 3"/>
          <p:cNvSpPr>
            <a:spLocks noGrp="1"/>
          </p:cNvSpPr>
          <p:nvPr>
            <p:ph type="sldNum" sz="quarter" idx="5"/>
          </p:nvPr>
        </p:nvSpPr>
        <p:spPr/>
        <p:txBody>
          <a:bodyPr/>
          <a:lstStyle/>
          <a:p>
            <a:fld id="{7BBB755C-91FC-4C76-98DE-E8A31AB2C9C1}" type="slidenum">
              <a:rPr lang="en-IN" smtClean="0"/>
              <a:t>11</a:t>
            </a:fld>
            <a:endParaRPr lang="en-IN"/>
          </a:p>
        </p:txBody>
      </p:sp>
    </p:spTree>
    <p:extLst>
      <p:ext uri="{BB962C8B-B14F-4D97-AF65-F5344CB8AC3E}">
        <p14:creationId xmlns:p14="http://schemas.microsoft.com/office/powerpoint/2010/main" val="11834174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data storage, </a:t>
            </a:r>
            <a:r>
              <a:rPr lang="en-US" dirty="0" err="1"/>
              <a:t>InfluxDB</a:t>
            </a:r>
            <a:r>
              <a:rPr lang="en-US" dirty="0"/>
              <a:t> is employed due to its specialization as a time-series database, tailored specifically for handling time-centric data. Threshold filtering is applied to discern patterns amidst repeated motifs within signals, facilitating the analysis of diverse motifs.</a:t>
            </a:r>
            <a:endParaRPr lang="en-IN" dirty="0"/>
          </a:p>
        </p:txBody>
      </p:sp>
      <p:sp>
        <p:nvSpPr>
          <p:cNvPr id="4" name="Slide Number Placeholder 3"/>
          <p:cNvSpPr>
            <a:spLocks noGrp="1"/>
          </p:cNvSpPr>
          <p:nvPr>
            <p:ph type="sldNum" sz="quarter" idx="5"/>
          </p:nvPr>
        </p:nvSpPr>
        <p:spPr/>
        <p:txBody>
          <a:bodyPr/>
          <a:lstStyle/>
          <a:p>
            <a:fld id="{7BBB755C-91FC-4C76-98DE-E8A31AB2C9C1}" type="slidenum">
              <a:rPr lang="en-IN" smtClean="0"/>
              <a:t>12</a:t>
            </a:fld>
            <a:endParaRPr lang="en-IN"/>
          </a:p>
        </p:txBody>
      </p:sp>
    </p:spTree>
    <p:extLst>
      <p:ext uri="{BB962C8B-B14F-4D97-AF65-F5344CB8AC3E}">
        <p14:creationId xmlns:p14="http://schemas.microsoft.com/office/powerpoint/2010/main" val="12971593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Grafana is used for visualization adhering to its advance facilities regarding visualization like integration with </a:t>
            </a:r>
            <a:r>
              <a:rPr lang="en-IN" dirty="0" err="1"/>
              <a:t>influxdb</a:t>
            </a:r>
            <a:r>
              <a:rPr lang="en-IN" dirty="0"/>
              <a:t> and also the availability of panels.</a:t>
            </a:r>
          </a:p>
        </p:txBody>
      </p:sp>
      <p:sp>
        <p:nvSpPr>
          <p:cNvPr id="4" name="Slide Number Placeholder 3"/>
          <p:cNvSpPr>
            <a:spLocks noGrp="1"/>
          </p:cNvSpPr>
          <p:nvPr>
            <p:ph type="sldNum" sz="quarter" idx="5"/>
          </p:nvPr>
        </p:nvSpPr>
        <p:spPr/>
        <p:txBody>
          <a:bodyPr/>
          <a:lstStyle/>
          <a:p>
            <a:fld id="{7BBB755C-91FC-4C76-98DE-E8A31AB2C9C1}" type="slidenum">
              <a:rPr lang="en-IN" smtClean="0"/>
              <a:t>13</a:t>
            </a:fld>
            <a:endParaRPr lang="en-IN"/>
          </a:p>
        </p:txBody>
      </p:sp>
    </p:spTree>
    <p:extLst>
      <p:ext uri="{BB962C8B-B14F-4D97-AF65-F5344CB8AC3E}">
        <p14:creationId xmlns:p14="http://schemas.microsoft.com/office/powerpoint/2010/main" val="25128522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In this section, I have added the dashboard outputs from Grafana.</a:t>
            </a:r>
          </a:p>
        </p:txBody>
      </p:sp>
      <p:sp>
        <p:nvSpPr>
          <p:cNvPr id="4" name="Slide Number Placeholder 3"/>
          <p:cNvSpPr>
            <a:spLocks noGrp="1"/>
          </p:cNvSpPr>
          <p:nvPr>
            <p:ph type="sldNum" sz="quarter" idx="5"/>
          </p:nvPr>
        </p:nvSpPr>
        <p:spPr/>
        <p:txBody>
          <a:bodyPr/>
          <a:lstStyle/>
          <a:p>
            <a:fld id="{7BBB755C-91FC-4C76-98DE-E8A31AB2C9C1}" type="slidenum">
              <a:rPr lang="en-IN" smtClean="0"/>
              <a:t>14</a:t>
            </a:fld>
            <a:endParaRPr lang="en-IN"/>
          </a:p>
        </p:txBody>
      </p:sp>
    </p:spTree>
    <p:extLst>
      <p:ext uri="{BB962C8B-B14F-4D97-AF65-F5344CB8AC3E}">
        <p14:creationId xmlns:p14="http://schemas.microsoft.com/office/powerpoint/2010/main" val="33147941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From this dropdown, we can add the sensors.</a:t>
            </a:r>
          </a:p>
        </p:txBody>
      </p:sp>
      <p:sp>
        <p:nvSpPr>
          <p:cNvPr id="4" name="Slide Number Placeholder 3"/>
          <p:cNvSpPr>
            <a:spLocks noGrp="1"/>
          </p:cNvSpPr>
          <p:nvPr>
            <p:ph type="sldNum" sz="quarter" idx="5"/>
          </p:nvPr>
        </p:nvSpPr>
        <p:spPr/>
        <p:txBody>
          <a:bodyPr/>
          <a:lstStyle/>
          <a:p>
            <a:fld id="{7BBB755C-91FC-4C76-98DE-E8A31AB2C9C1}" type="slidenum">
              <a:rPr lang="en-IN" smtClean="0"/>
              <a:t>15</a:t>
            </a:fld>
            <a:endParaRPr lang="en-IN"/>
          </a:p>
        </p:txBody>
      </p:sp>
    </p:spTree>
    <p:extLst>
      <p:ext uri="{BB962C8B-B14F-4D97-AF65-F5344CB8AC3E}">
        <p14:creationId xmlns:p14="http://schemas.microsoft.com/office/powerpoint/2010/main" val="10004078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CECEC"/>
                </a:solidFill>
                <a:effectLst/>
                <a:latin typeface="Söhne"/>
              </a:rPr>
              <a:t>After sensor selection, the final graph generated displays all motifs detected from the chosen sensors, presented both individually and in distinct panels for enhanced clarity and analysis</a:t>
            </a:r>
            <a:endParaRPr lang="en-IN" dirty="0"/>
          </a:p>
        </p:txBody>
      </p:sp>
      <p:sp>
        <p:nvSpPr>
          <p:cNvPr id="4" name="Slide Number Placeholder 3"/>
          <p:cNvSpPr>
            <a:spLocks noGrp="1"/>
          </p:cNvSpPr>
          <p:nvPr>
            <p:ph type="sldNum" sz="quarter" idx="5"/>
          </p:nvPr>
        </p:nvSpPr>
        <p:spPr/>
        <p:txBody>
          <a:bodyPr/>
          <a:lstStyle/>
          <a:p>
            <a:fld id="{7BBB755C-91FC-4C76-98DE-E8A31AB2C9C1}" type="slidenum">
              <a:rPr lang="en-IN" smtClean="0"/>
              <a:t>16</a:t>
            </a:fld>
            <a:endParaRPr lang="en-IN"/>
          </a:p>
        </p:txBody>
      </p:sp>
    </p:spTree>
    <p:extLst>
      <p:ext uri="{BB962C8B-B14F-4D97-AF65-F5344CB8AC3E}">
        <p14:creationId xmlns:p14="http://schemas.microsoft.com/office/powerpoint/2010/main" val="12612109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CECEC"/>
                </a:solidFill>
                <a:effectLst/>
                <a:latin typeface="Söhne"/>
              </a:rPr>
              <a:t>After sensor selection, the final graph generated displays all motifs detected from the chosen sensors, presented both individually and in distinct panels for enhanced clarity and analysis</a:t>
            </a:r>
            <a:endParaRPr lang="en-IN" dirty="0"/>
          </a:p>
        </p:txBody>
      </p:sp>
      <p:sp>
        <p:nvSpPr>
          <p:cNvPr id="4" name="Slide Number Placeholder 3"/>
          <p:cNvSpPr>
            <a:spLocks noGrp="1"/>
          </p:cNvSpPr>
          <p:nvPr>
            <p:ph type="sldNum" sz="quarter" idx="5"/>
          </p:nvPr>
        </p:nvSpPr>
        <p:spPr/>
        <p:txBody>
          <a:bodyPr/>
          <a:lstStyle/>
          <a:p>
            <a:fld id="{7BBB755C-91FC-4C76-98DE-E8A31AB2C9C1}" type="slidenum">
              <a:rPr lang="en-IN" smtClean="0"/>
              <a:t>17</a:t>
            </a:fld>
            <a:endParaRPr lang="en-IN"/>
          </a:p>
        </p:txBody>
      </p:sp>
    </p:spTree>
    <p:extLst>
      <p:ext uri="{BB962C8B-B14F-4D97-AF65-F5344CB8AC3E}">
        <p14:creationId xmlns:p14="http://schemas.microsoft.com/office/powerpoint/2010/main" val="32464125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 aim to comprehend and interpret the results obtained, delving into the implications and significance of findings.</a:t>
            </a:r>
            <a:endParaRPr lang="en-IN" dirty="0"/>
          </a:p>
        </p:txBody>
      </p:sp>
      <p:sp>
        <p:nvSpPr>
          <p:cNvPr id="4" name="Slide Number Placeholder 3"/>
          <p:cNvSpPr>
            <a:spLocks noGrp="1"/>
          </p:cNvSpPr>
          <p:nvPr>
            <p:ph type="sldNum" sz="quarter" idx="5"/>
          </p:nvPr>
        </p:nvSpPr>
        <p:spPr/>
        <p:txBody>
          <a:bodyPr/>
          <a:lstStyle/>
          <a:p>
            <a:fld id="{7BBB755C-91FC-4C76-98DE-E8A31AB2C9C1}" type="slidenum">
              <a:rPr lang="en-IN" smtClean="0"/>
              <a:t>18</a:t>
            </a:fld>
            <a:endParaRPr lang="en-IN"/>
          </a:p>
        </p:txBody>
      </p:sp>
    </p:spTree>
    <p:extLst>
      <p:ext uri="{BB962C8B-B14F-4D97-AF65-F5344CB8AC3E}">
        <p14:creationId xmlns:p14="http://schemas.microsoft.com/office/powerpoint/2010/main" val="18565929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Here, I have outlined all the main results from this presentation.</a:t>
            </a:r>
          </a:p>
        </p:txBody>
      </p:sp>
      <p:sp>
        <p:nvSpPr>
          <p:cNvPr id="4" name="Slide Number Placeholder 3"/>
          <p:cNvSpPr>
            <a:spLocks noGrp="1"/>
          </p:cNvSpPr>
          <p:nvPr>
            <p:ph type="sldNum" sz="quarter" idx="5"/>
          </p:nvPr>
        </p:nvSpPr>
        <p:spPr/>
        <p:txBody>
          <a:bodyPr/>
          <a:lstStyle/>
          <a:p>
            <a:fld id="{7BBB755C-91FC-4C76-98DE-E8A31AB2C9C1}" type="slidenum">
              <a:rPr lang="en-IN" smtClean="0"/>
              <a:t>19</a:t>
            </a:fld>
            <a:endParaRPr lang="en-IN"/>
          </a:p>
        </p:txBody>
      </p:sp>
    </p:spTree>
    <p:extLst>
      <p:ext uri="{BB962C8B-B14F-4D97-AF65-F5344CB8AC3E}">
        <p14:creationId xmlns:p14="http://schemas.microsoft.com/office/powerpoint/2010/main" val="24945782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facilitate seamless navigation, hyperlinks have been incorporated into each section. Simply click on the point to be directed to the corresponding section.</a:t>
            </a:r>
            <a:endParaRPr lang="en-IN" dirty="0"/>
          </a:p>
        </p:txBody>
      </p:sp>
      <p:sp>
        <p:nvSpPr>
          <p:cNvPr id="4" name="Slide Number Placeholder 3"/>
          <p:cNvSpPr>
            <a:spLocks noGrp="1"/>
          </p:cNvSpPr>
          <p:nvPr>
            <p:ph type="sldNum" sz="quarter" idx="5"/>
          </p:nvPr>
        </p:nvSpPr>
        <p:spPr/>
        <p:txBody>
          <a:bodyPr/>
          <a:lstStyle/>
          <a:p>
            <a:fld id="{7BBB755C-91FC-4C76-98DE-E8A31AB2C9C1}" type="slidenum">
              <a:rPr lang="en-IN" smtClean="0"/>
              <a:t>2</a:t>
            </a:fld>
            <a:endParaRPr lang="en-IN"/>
          </a:p>
        </p:txBody>
      </p:sp>
    </p:spTree>
    <p:extLst>
      <p:ext uri="{BB962C8B-B14F-4D97-AF65-F5344CB8AC3E}">
        <p14:creationId xmlns:p14="http://schemas.microsoft.com/office/powerpoint/2010/main" val="23208616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Summary for the presentation and future directions is added here.</a:t>
            </a:r>
          </a:p>
        </p:txBody>
      </p:sp>
      <p:sp>
        <p:nvSpPr>
          <p:cNvPr id="4" name="Slide Number Placeholder 3"/>
          <p:cNvSpPr>
            <a:spLocks noGrp="1"/>
          </p:cNvSpPr>
          <p:nvPr>
            <p:ph type="sldNum" sz="quarter" idx="5"/>
          </p:nvPr>
        </p:nvSpPr>
        <p:spPr/>
        <p:txBody>
          <a:bodyPr/>
          <a:lstStyle/>
          <a:p>
            <a:fld id="{7BBB755C-91FC-4C76-98DE-E8A31AB2C9C1}" type="slidenum">
              <a:rPr lang="en-IN" smtClean="0"/>
              <a:t>20</a:t>
            </a:fld>
            <a:endParaRPr lang="en-IN"/>
          </a:p>
        </p:txBody>
      </p:sp>
    </p:spTree>
    <p:extLst>
      <p:ext uri="{BB962C8B-B14F-4D97-AF65-F5344CB8AC3E}">
        <p14:creationId xmlns:p14="http://schemas.microsoft.com/office/powerpoint/2010/main" val="14852622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Implications: Enhanced anomaly detection reduces false positives, informing proactive decision-making. Future directions include automation, threshold-based filtering, and real-time monitoring for improved system efficiency.</a:t>
            </a:r>
          </a:p>
          <a:p>
            <a:endParaRPr lang="en-IN" dirty="0"/>
          </a:p>
        </p:txBody>
      </p:sp>
      <p:sp>
        <p:nvSpPr>
          <p:cNvPr id="4" name="Slide Number Placeholder 3"/>
          <p:cNvSpPr>
            <a:spLocks noGrp="1"/>
          </p:cNvSpPr>
          <p:nvPr>
            <p:ph type="sldNum" sz="quarter" idx="5"/>
          </p:nvPr>
        </p:nvSpPr>
        <p:spPr/>
        <p:txBody>
          <a:bodyPr/>
          <a:lstStyle/>
          <a:p>
            <a:fld id="{7BBB755C-91FC-4C76-98DE-E8A31AB2C9C1}" type="slidenum">
              <a:rPr lang="en-IN" smtClean="0"/>
              <a:t>21</a:t>
            </a:fld>
            <a:endParaRPr lang="en-IN"/>
          </a:p>
        </p:txBody>
      </p:sp>
    </p:spTree>
    <p:extLst>
      <p:ext uri="{BB962C8B-B14F-4D97-AF65-F5344CB8AC3E}">
        <p14:creationId xmlns:p14="http://schemas.microsoft.com/office/powerpoint/2010/main" val="2043492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Here, in this section acknowledgement of resources used is added.</a:t>
            </a:r>
          </a:p>
        </p:txBody>
      </p:sp>
      <p:sp>
        <p:nvSpPr>
          <p:cNvPr id="4" name="Slide Number Placeholder 3"/>
          <p:cNvSpPr>
            <a:spLocks noGrp="1"/>
          </p:cNvSpPr>
          <p:nvPr>
            <p:ph type="sldNum" sz="quarter" idx="5"/>
          </p:nvPr>
        </p:nvSpPr>
        <p:spPr/>
        <p:txBody>
          <a:bodyPr/>
          <a:lstStyle/>
          <a:p>
            <a:fld id="{7BBB755C-91FC-4C76-98DE-E8A31AB2C9C1}" type="slidenum">
              <a:rPr lang="en-IN" smtClean="0"/>
              <a:t>22</a:t>
            </a:fld>
            <a:endParaRPr lang="en-IN"/>
          </a:p>
        </p:txBody>
      </p:sp>
    </p:spTree>
    <p:extLst>
      <p:ext uri="{BB962C8B-B14F-4D97-AF65-F5344CB8AC3E}">
        <p14:creationId xmlns:p14="http://schemas.microsoft.com/office/powerpoint/2010/main" val="1833544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Acknowledging essential resources: Stumpy for analysis, </a:t>
            </a:r>
            <a:r>
              <a:rPr lang="en-US" dirty="0" err="1"/>
              <a:t>InfluxDB</a:t>
            </a:r>
            <a:r>
              <a:rPr lang="en-US" dirty="0"/>
              <a:t> for data storage, and Grafana for visualization, leveraging their thorough documentation and open-source frameworks for project success.</a:t>
            </a:r>
            <a:endParaRPr lang="en-IN" dirty="0"/>
          </a:p>
        </p:txBody>
      </p:sp>
      <p:sp>
        <p:nvSpPr>
          <p:cNvPr id="4" name="Slide Number Placeholder 3"/>
          <p:cNvSpPr>
            <a:spLocks noGrp="1"/>
          </p:cNvSpPr>
          <p:nvPr>
            <p:ph type="sldNum" sz="quarter" idx="5"/>
          </p:nvPr>
        </p:nvSpPr>
        <p:spPr/>
        <p:txBody>
          <a:bodyPr/>
          <a:lstStyle/>
          <a:p>
            <a:fld id="{7BBB755C-91FC-4C76-98DE-E8A31AB2C9C1}" type="slidenum">
              <a:rPr lang="en-IN" smtClean="0"/>
              <a:t>23</a:t>
            </a:fld>
            <a:endParaRPr lang="en-IN"/>
          </a:p>
        </p:txBody>
      </p:sp>
    </p:spTree>
    <p:extLst>
      <p:ext uri="{BB962C8B-B14F-4D97-AF65-F5344CB8AC3E}">
        <p14:creationId xmlns:p14="http://schemas.microsoft.com/office/powerpoint/2010/main" val="26777725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In this section all references used in this project are added.</a:t>
            </a:r>
          </a:p>
        </p:txBody>
      </p:sp>
      <p:sp>
        <p:nvSpPr>
          <p:cNvPr id="4" name="Slide Number Placeholder 3"/>
          <p:cNvSpPr>
            <a:spLocks noGrp="1"/>
          </p:cNvSpPr>
          <p:nvPr>
            <p:ph type="sldNum" sz="quarter" idx="5"/>
          </p:nvPr>
        </p:nvSpPr>
        <p:spPr/>
        <p:txBody>
          <a:bodyPr/>
          <a:lstStyle/>
          <a:p>
            <a:fld id="{7BBB755C-91FC-4C76-98DE-E8A31AB2C9C1}" type="slidenum">
              <a:rPr lang="en-IN" smtClean="0"/>
              <a:t>24</a:t>
            </a:fld>
            <a:endParaRPr lang="en-IN"/>
          </a:p>
        </p:txBody>
      </p:sp>
    </p:spTree>
    <p:extLst>
      <p:ext uri="{BB962C8B-B14F-4D97-AF65-F5344CB8AC3E}">
        <p14:creationId xmlns:p14="http://schemas.microsoft.com/office/powerpoint/2010/main" val="8367580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Key resources utilized: IBA Analyzer for analysis, Stumpy for time series algorithms, </a:t>
            </a:r>
            <a:r>
              <a:rPr lang="en-IN" dirty="0" err="1"/>
              <a:t>InfluxDB</a:t>
            </a:r>
            <a:r>
              <a:rPr lang="en-IN" dirty="0"/>
              <a:t> for storage, and Grafana for visualization, supported by respective documentation and logos.</a:t>
            </a:r>
          </a:p>
        </p:txBody>
      </p:sp>
      <p:sp>
        <p:nvSpPr>
          <p:cNvPr id="4" name="Slide Number Placeholder 3"/>
          <p:cNvSpPr>
            <a:spLocks noGrp="1"/>
          </p:cNvSpPr>
          <p:nvPr>
            <p:ph type="sldNum" sz="quarter" idx="5"/>
          </p:nvPr>
        </p:nvSpPr>
        <p:spPr/>
        <p:txBody>
          <a:bodyPr/>
          <a:lstStyle/>
          <a:p>
            <a:fld id="{7BBB755C-91FC-4C76-98DE-E8A31AB2C9C1}" type="slidenum">
              <a:rPr lang="en-IN" smtClean="0"/>
              <a:t>25</a:t>
            </a:fld>
            <a:endParaRPr lang="en-IN"/>
          </a:p>
        </p:txBody>
      </p:sp>
    </p:spTree>
    <p:extLst>
      <p:ext uri="{BB962C8B-B14F-4D97-AF65-F5344CB8AC3E}">
        <p14:creationId xmlns:p14="http://schemas.microsoft.com/office/powerpoint/2010/main" val="39505694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feel free to ask any questions about the project or my contributions. If you have any concerns or need clarification, don't hesitate to reach out. Your feedback and inquiries are welcome.</a:t>
            </a:r>
            <a:endParaRPr lang="en-IN" dirty="0"/>
          </a:p>
        </p:txBody>
      </p:sp>
      <p:sp>
        <p:nvSpPr>
          <p:cNvPr id="4" name="Slide Number Placeholder 3"/>
          <p:cNvSpPr>
            <a:spLocks noGrp="1"/>
          </p:cNvSpPr>
          <p:nvPr>
            <p:ph type="sldNum" sz="quarter" idx="5"/>
          </p:nvPr>
        </p:nvSpPr>
        <p:spPr/>
        <p:txBody>
          <a:bodyPr/>
          <a:lstStyle/>
          <a:p>
            <a:fld id="{7BBB755C-91FC-4C76-98DE-E8A31AB2C9C1}" type="slidenum">
              <a:rPr lang="en-IN" smtClean="0"/>
              <a:t>27</a:t>
            </a:fld>
            <a:endParaRPr lang="en-IN"/>
          </a:p>
        </p:txBody>
      </p:sp>
    </p:spTree>
    <p:extLst>
      <p:ext uri="{BB962C8B-B14F-4D97-AF65-F5344CB8AC3E}">
        <p14:creationId xmlns:p14="http://schemas.microsoft.com/office/powerpoint/2010/main" val="767999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Introducing the project 'Pre-failure Alerting in BRM,' highlighting its pivotal role in proactive risk mitigation.</a:t>
            </a:r>
            <a:endParaRPr lang="en-IN" dirty="0"/>
          </a:p>
        </p:txBody>
      </p:sp>
      <p:sp>
        <p:nvSpPr>
          <p:cNvPr id="4" name="Slide Number Placeholder 3"/>
          <p:cNvSpPr>
            <a:spLocks noGrp="1"/>
          </p:cNvSpPr>
          <p:nvPr>
            <p:ph type="sldNum" sz="quarter" idx="5"/>
          </p:nvPr>
        </p:nvSpPr>
        <p:spPr/>
        <p:txBody>
          <a:bodyPr/>
          <a:lstStyle/>
          <a:p>
            <a:fld id="{7BBB755C-91FC-4C76-98DE-E8A31AB2C9C1}" type="slidenum">
              <a:rPr lang="en-IN" smtClean="0"/>
              <a:t>3</a:t>
            </a:fld>
            <a:endParaRPr lang="en-IN"/>
          </a:p>
        </p:txBody>
      </p:sp>
    </p:spTree>
    <p:extLst>
      <p:ext uri="{BB962C8B-B14F-4D97-AF65-F5344CB8AC3E}">
        <p14:creationId xmlns:p14="http://schemas.microsoft.com/office/powerpoint/2010/main" val="32426910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Manual data entry inefficiencies prompt automated BRM signal management, while format inconsistencies, storage limitations, and communication inefficiencies hinder BSP operations.</a:t>
            </a:r>
            <a:endParaRPr lang="en-IN" dirty="0"/>
          </a:p>
        </p:txBody>
      </p:sp>
      <p:sp>
        <p:nvSpPr>
          <p:cNvPr id="4" name="Slide Number Placeholder 3"/>
          <p:cNvSpPr>
            <a:spLocks noGrp="1"/>
          </p:cNvSpPr>
          <p:nvPr>
            <p:ph type="sldNum" sz="quarter" idx="5"/>
          </p:nvPr>
        </p:nvSpPr>
        <p:spPr/>
        <p:txBody>
          <a:bodyPr/>
          <a:lstStyle/>
          <a:p>
            <a:fld id="{7BBB755C-91FC-4C76-98DE-E8A31AB2C9C1}" type="slidenum">
              <a:rPr lang="en-IN" smtClean="0"/>
              <a:t>4</a:t>
            </a:fld>
            <a:endParaRPr lang="en-IN"/>
          </a:p>
        </p:txBody>
      </p:sp>
    </p:spTree>
    <p:extLst>
      <p:ext uri="{BB962C8B-B14F-4D97-AF65-F5344CB8AC3E}">
        <p14:creationId xmlns:p14="http://schemas.microsoft.com/office/powerpoint/2010/main" val="21633025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Presenting the background of the project 'Pre-failure Alerting in BRM,' highlighting its pivotal role in proactive risk mitigation through a comparison with traditional methods.</a:t>
            </a:r>
            <a:endParaRPr lang="en-IN" dirty="0"/>
          </a:p>
        </p:txBody>
      </p:sp>
      <p:sp>
        <p:nvSpPr>
          <p:cNvPr id="4" name="Slide Number Placeholder 3"/>
          <p:cNvSpPr>
            <a:spLocks noGrp="1"/>
          </p:cNvSpPr>
          <p:nvPr>
            <p:ph type="sldNum" sz="quarter" idx="5"/>
          </p:nvPr>
        </p:nvSpPr>
        <p:spPr/>
        <p:txBody>
          <a:bodyPr/>
          <a:lstStyle/>
          <a:p>
            <a:fld id="{7BBB755C-91FC-4C76-98DE-E8A31AB2C9C1}" type="slidenum">
              <a:rPr lang="en-IN" smtClean="0"/>
              <a:t>5</a:t>
            </a:fld>
            <a:endParaRPr lang="en-IN"/>
          </a:p>
        </p:txBody>
      </p:sp>
    </p:spTree>
    <p:extLst>
      <p:ext uri="{BB962C8B-B14F-4D97-AF65-F5344CB8AC3E}">
        <p14:creationId xmlns:p14="http://schemas.microsoft.com/office/powerpoint/2010/main" val="14336500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Here, I have added a comparison of the problem in the current manual system and the solutions given in this project.</a:t>
            </a:r>
          </a:p>
        </p:txBody>
      </p:sp>
      <p:sp>
        <p:nvSpPr>
          <p:cNvPr id="4" name="Slide Number Placeholder 3"/>
          <p:cNvSpPr>
            <a:spLocks noGrp="1"/>
          </p:cNvSpPr>
          <p:nvPr>
            <p:ph type="sldNum" sz="quarter" idx="5"/>
          </p:nvPr>
        </p:nvSpPr>
        <p:spPr/>
        <p:txBody>
          <a:bodyPr/>
          <a:lstStyle/>
          <a:p>
            <a:fld id="{7BBB755C-91FC-4C76-98DE-E8A31AB2C9C1}" type="slidenum">
              <a:rPr lang="en-IN" smtClean="0"/>
              <a:t>6</a:t>
            </a:fld>
            <a:endParaRPr lang="en-IN"/>
          </a:p>
        </p:txBody>
      </p:sp>
    </p:spTree>
    <p:extLst>
      <p:ext uri="{BB962C8B-B14F-4D97-AF65-F5344CB8AC3E}">
        <p14:creationId xmlns:p14="http://schemas.microsoft.com/office/powerpoint/2010/main" val="19722419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CECEC"/>
                </a:solidFill>
                <a:effectLst/>
                <a:latin typeface="Söhne"/>
              </a:rPr>
              <a:t>By enhancing pre-failure alerting in BRM, aim is to optimize risk management </a:t>
            </a:r>
            <a:endParaRPr lang="en-IN" dirty="0"/>
          </a:p>
        </p:txBody>
      </p:sp>
      <p:sp>
        <p:nvSpPr>
          <p:cNvPr id="4" name="Slide Number Placeholder 3"/>
          <p:cNvSpPr>
            <a:spLocks noGrp="1"/>
          </p:cNvSpPr>
          <p:nvPr>
            <p:ph type="sldNum" sz="quarter" idx="5"/>
          </p:nvPr>
        </p:nvSpPr>
        <p:spPr/>
        <p:txBody>
          <a:bodyPr/>
          <a:lstStyle/>
          <a:p>
            <a:fld id="{7BBB755C-91FC-4C76-98DE-E8A31AB2C9C1}" type="slidenum">
              <a:rPr lang="en-IN" smtClean="0"/>
              <a:t>7</a:t>
            </a:fld>
            <a:endParaRPr lang="en-IN"/>
          </a:p>
        </p:txBody>
      </p:sp>
    </p:spTree>
    <p:extLst>
      <p:ext uri="{BB962C8B-B14F-4D97-AF65-F5344CB8AC3E}">
        <p14:creationId xmlns:p14="http://schemas.microsoft.com/office/powerpoint/2010/main" val="42029756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Here, the first objective is always decoding the data. Then data cleaning is done to remove ghost rolling intervals(where the mill is not working) and other drop in sensors. Motifs and discords are found later. After this the next part is about integrating this motifs in Grafana, for which </a:t>
            </a:r>
            <a:r>
              <a:rPr lang="en-IN" dirty="0" err="1"/>
              <a:t>influxdb</a:t>
            </a:r>
            <a:r>
              <a:rPr lang="en-IN" dirty="0"/>
              <a:t> is used as database.</a:t>
            </a:r>
          </a:p>
        </p:txBody>
      </p:sp>
      <p:sp>
        <p:nvSpPr>
          <p:cNvPr id="4" name="Slide Number Placeholder 3"/>
          <p:cNvSpPr>
            <a:spLocks noGrp="1"/>
          </p:cNvSpPr>
          <p:nvPr>
            <p:ph type="sldNum" sz="quarter" idx="5"/>
          </p:nvPr>
        </p:nvSpPr>
        <p:spPr/>
        <p:txBody>
          <a:bodyPr/>
          <a:lstStyle/>
          <a:p>
            <a:fld id="{7BBB755C-91FC-4C76-98DE-E8A31AB2C9C1}" type="slidenum">
              <a:rPr lang="en-IN" smtClean="0"/>
              <a:t>8</a:t>
            </a:fld>
            <a:endParaRPr lang="en-IN"/>
          </a:p>
        </p:txBody>
      </p:sp>
    </p:spTree>
    <p:extLst>
      <p:ext uri="{BB962C8B-B14F-4D97-AF65-F5344CB8AC3E}">
        <p14:creationId xmlns:p14="http://schemas.microsoft.com/office/powerpoint/2010/main" val="213259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Here, in this section I have described the methodology that I have used in this project during my internship. I have also added skills that I learned. </a:t>
            </a:r>
          </a:p>
        </p:txBody>
      </p:sp>
      <p:sp>
        <p:nvSpPr>
          <p:cNvPr id="4" name="Slide Number Placeholder 3"/>
          <p:cNvSpPr>
            <a:spLocks noGrp="1"/>
          </p:cNvSpPr>
          <p:nvPr>
            <p:ph type="sldNum" sz="quarter" idx="5"/>
          </p:nvPr>
        </p:nvSpPr>
        <p:spPr/>
        <p:txBody>
          <a:bodyPr/>
          <a:lstStyle/>
          <a:p>
            <a:fld id="{7BBB755C-91FC-4C76-98DE-E8A31AB2C9C1}" type="slidenum">
              <a:rPr lang="en-IN" smtClean="0"/>
              <a:t>9</a:t>
            </a:fld>
            <a:endParaRPr lang="en-IN"/>
          </a:p>
        </p:txBody>
      </p:sp>
    </p:spTree>
    <p:extLst>
      <p:ext uri="{BB962C8B-B14F-4D97-AF65-F5344CB8AC3E}">
        <p14:creationId xmlns:p14="http://schemas.microsoft.com/office/powerpoint/2010/main" val="2518567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solidFill>
                  <a:srgbClr val="00008B"/>
                </a:solidFill>
              </a:defRPr>
            </a:lvl1pPr>
          </a:lstStyle>
          <a:p>
            <a:r>
              <a:rPr lang="en-US" dirty="0"/>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solidFill>
                  <a:srgbClr val="00008B"/>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lvl1pPr>
              <a:defRPr>
                <a:solidFill>
                  <a:schemeClr val="tx1"/>
                </a:solidFill>
              </a:defRPr>
            </a:lvl1pPr>
          </a:lstStyle>
          <a:p>
            <a:fld id="{E1AB4AA8-3D84-4BB2-A872-1917494EB5BD}" type="datetime1">
              <a:rPr lang="en-IN" smtClean="0"/>
              <a:t>03-04-2024</a:t>
            </a:fld>
            <a:endParaRPr lang="en-IN"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a:t>Madhurima Rawat(Data Science) Pre-failure Alerting in BRM</a:t>
            </a:r>
            <a:endParaRPr lang="en-IN"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A2B0C85F-B12F-4B28-9D24-B62F83EFC256}" type="slidenum">
              <a:rPr lang="en-IN" smtClean="0"/>
              <a:pPr/>
              <a:t>‹#›</a:t>
            </a:fld>
            <a:endParaRPr lang="en-IN" dirty="0"/>
          </a:p>
        </p:txBody>
      </p:sp>
    </p:spTree>
    <p:extLst>
      <p:ext uri="{BB962C8B-B14F-4D97-AF65-F5344CB8AC3E}">
        <p14:creationId xmlns:p14="http://schemas.microsoft.com/office/powerpoint/2010/main" val="2754682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008B"/>
                </a:solidFill>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49310E8-88B7-433A-AB4A-BDE4993A9998}" type="datetime1">
              <a:rPr lang="en-IN" smtClean="0"/>
              <a:t>03-04-2024</a:t>
            </a:fld>
            <a:endParaRPr lang="en-IN"/>
          </a:p>
        </p:txBody>
      </p:sp>
      <p:sp>
        <p:nvSpPr>
          <p:cNvPr id="5" name="Footer Placeholder 4"/>
          <p:cNvSpPr>
            <a:spLocks noGrp="1"/>
          </p:cNvSpPr>
          <p:nvPr>
            <p:ph type="ftr" sz="quarter" idx="11"/>
          </p:nvPr>
        </p:nvSpPr>
        <p:spPr/>
        <p:txBody>
          <a:bodyPr/>
          <a:lstStyle/>
          <a:p>
            <a:r>
              <a:rPr lang="en-US"/>
              <a:t>Madhurima Rawat(Data Science) Pre-failure Alerting in BRM</a:t>
            </a:r>
            <a:endParaRPr lang="en-IN"/>
          </a:p>
        </p:txBody>
      </p:sp>
      <p:sp>
        <p:nvSpPr>
          <p:cNvPr id="6" name="Slide Number Placeholder 5"/>
          <p:cNvSpPr>
            <a:spLocks noGrp="1"/>
          </p:cNvSpPr>
          <p:nvPr>
            <p:ph type="sldNum" sz="quarter" idx="12"/>
          </p:nvPr>
        </p:nvSpPr>
        <p:spPr/>
        <p:txBody>
          <a:bodyPr/>
          <a:lstStyle/>
          <a:p>
            <a:fld id="{A2B0C85F-B12F-4B28-9D24-B62F83EFC256}" type="slidenum">
              <a:rPr lang="en-IN" smtClean="0"/>
              <a:t>‹#›</a:t>
            </a:fld>
            <a:endParaRPr lang="en-IN"/>
          </a:p>
        </p:txBody>
      </p:sp>
      <p:pic>
        <p:nvPicPr>
          <p:cNvPr id="7" name="Picture 6">
            <a:extLst>
              <a:ext uri="{FF2B5EF4-FFF2-40B4-BE49-F238E27FC236}">
                <a16:creationId xmlns:a16="http://schemas.microsoft.com/office/drawing/2014/main" id="{518A8091-2447-28F1-573F-2774130EAB7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08357" y="460910"/>
            <a:ext cx="920114" cy="944377"/>
          </a:xfrm>
          <a:prstGeom prst="rect">
            <a:avLst/>
          </a:prstGeom>
        </p:spPr>
      </p:pic>
    </p:spTree>
    <p:extLst>
      <p:ext uri="{BB962C8B-B14F-4D97-AF65-F5344CB8AC3E}">
        <p14:creationId xmlns:p14="http://schemas.microsoft.com/office/powerpoint/2010/main" val="2932107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lvl1pPr>
              <a:defRPr>
                <a:solidFill>
                  <a:srgbClr val="00008B"/>
                </a:solidFill>
              </a:defRPr>
            </a:lvl1pPr>
          </a:lstStyle>
          <a:p>
            <a:r>
              <a:rPr lang="en-US" dirty="0"/>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244A5AE-90F1-4D68-A513-FC14717B1807}" type="datetime1">
              <a:rPr lang="en-IN" smtClean="0"/>
              <a:t>03-04-2024</a:t>
            </a:fld>
            <a:endParaRPr lang="en-IN"/>
          </a:p>
        </p:txBody>
      </p:sp>
      <p:sp>
        <p:nvSpPr>
          <p:cNvPr id="5" name="Footer Placeholder 4"/>
          <p:cNvSpPr>
            <a:spLocks noGrp="1"/>
          </p:cNvSpPr>
          <p:nvPr>
            <p:ph type="ftr" sz="quarter" idx="11"/>
          </p:nvPr>
        </p:nvSpPr>
        <p:spPr/>
        <p:txBody>
          <a:bodyPr/>
          <a:lstStyle/>
          <a:p>
            <a:r>
              <a:rPr lang="en-US"/>
              <a:t>Madhurima Rawat(Data Science) Pre-failure Alerting in BRM</a:t>
            </a:r>
            <a:endParaRPr lang="en-IN"/>
          </a:p>
        </p:txBody>
      </p:sp>
      <p:sp>
        <p:nvSpPr>
          <p:cNvPr id="6" name="Slide Number Placeholder 5"/>
          <p:cNvSpPr>
            <a:spLocks noGrp="1"/>
          </p:cNvSpPr>
          <p:nvPr>
            <p:ph type="sldNum" sz="quarter" idx="12"/>
          </p:nvPr>
        </p:nvSpPr>
        <p:spPr/>
        <p:txBody>
          <a:bodyPr/>
          <a:lstStyle/>
          <a:p>
            <a:fld id="{A2B0C85F-B12F-4B28-9D24-B62F83EFC256}" type="slidenum">
              <a:rPr lang="en-IN" smtClean="0"/>
              <a:t>‹#›</a:t>
            </a:fld>
            <a:endParaRPr lang="en-IN"/>
          </a:p>
        </p:txBody>
      </p:sp>
      <p:pic>
        <p:nvPicPr>
          <p:cNvPr id="7" name="Picture 6">
            <a:extLst>
              <a:ext uri="{FF2B5EF4-FFF2-40B4-BE49-F238E27FC236}">
                <a16:creationId xmlns:a16="http://schemas.microsoft.com/office/drawing/2014/main" id="{833D5740-D0E0-6F9D-6A43-BA8038C7BDB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08357" y="460910"/>
            <a:ext cx="920114" cy="944377"/>
          </a:xfrm>
          <a:prstGeom prst="rect">
            <a:avLst/>
          </a:prstGeom>
        </p:spPr>
      </p:pic>
    </p:spTree>
    <p:extLst>
      <p:ext uri="{BB962C8B-B14F-4D97-AF65-F5344CB8AC3E}">
        <p14:creationId xmlns:p14="http://schemas.microsoft.com/office/powerpoint/2010/main" val="4559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b="1">
                <a:solidFill>
                  <a:srgbClr val="00008B"/>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marL="228600" indent="-228600">
              <a:buFont typeface="Wingdings" panose="05000000000000000000" pitchFamily="2" charset="2"/>
              <a:buChar char="§"/>
              <a:defRPr sz="2000">
                <a:latin typeface="Times New Roman" panose="02020603050405020304" pitchFamily="18" charset="0"/>
                <a:cs typeface="Times New Roman" panose="02020603050405020304" pitchFamily="18" charset="0"/>
              </a:defRPr>
            </a:lvl1pPr>
            <a:lvl2pPr marL="685800" indent="-228600">
              <a:buFont typeface="Wingdings" panose="05000000000000000000" pitchFamily="2" charset="2"/>
              <a:buChar char="§"/>
              <a:defRPr sz="2000">
                <a:latin typeface="Times New Roman" panose="02020603050405020304" pitchFamily="18" charset="0"/>
                <a:cs typeface="Times New Roman" panose="02020603050405020304" pitchFamily="18" charset="0"/>
              </a:defRPr>
            </a:lvl2pPr>
            <a:lvl3pPr marL="1143000" indent="-228600">
              <a:buFont typeface="Wingdings" panose="05000000000000000000" pitchFamily="2" charset="2"/>
              <a:buChar char="§"/>
              <a:defRPr sz="2000">
                <a:latin typeface="Times New Roman" panose="02020603050405020304" pitchFamily="18" charset="0"/>
                <a:cs typeface="Times New Roman" panose="02020603050405020304" pitchFamily="18" charset="0"/>
              </a:defRPr>
            </a:lvl3pPr>
            <a:lvl4pPr marL="1600200" indent="-228600">
              <a:buFont typeface="Wingdings" panose="05000000000000000000" pitchFamily="2" charset="2"/>
              <a:buChar char="§"/>
              <a:defRPr sz="2000">
                <a:latin typeface="Times New Roman" panose="02020603050405020304" pitchFamily="18" charset="0"/>
                <a:cs typeface="Times New Roman" panose="02020603050405020304" pitchFamily="18" charset="0"/>
              </a:defRPr>
            </a:lvl4pPr>
            <a:lvl5pPr marL="2057400" indent="-228600">
              <a:buFont typeface="Wingdings" panose="05000000000000000000" pitchFamily="2" charset="2"/>
              <a:buChar char="§"/>
              <a:defRPr sz="2000">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solidFill>
                  <a:schemeClr val="tx1"/>
                </a:solidFill>
                <a:latin typeface="Times New Roman" panose="02020603050405020304" pitchFamily="18" charset="0"/>
                <a:cs typeface="Times New Roman" panose="02020603050405020304" pitchFamily="18" charset="0"/>
              </a:defRPr>
            </a:lvl1pPr>
          </a:lstStyle>
          <a:p>
            <a:fld id="{F4E7FBD0-7D39-4F5A-9486-76243A7114D8}" type="datetime1">
              <a:rPr lang="en-IN" smtClean="0"/>
              <a:t>03-04-2024</a:t>
            </a:fld>
            <a:endParaRPr lang="en-IN" dirty="0"/>
          </a:p>
        </p:txBody>
      </p:sp>
      <p:sp>
        <p:nvSpPr>
          <p:cNvPr id="5" name="Footer Placeholder 4"/>
          <p:cNvSpPr>
            <a:spLocks noGrp="1"/>
          </p:cNvSpPr>
          <p:nvPr>
            <p:ph type="ftr" sz="quarter" idx="11"/>
          </p:nvPr>
        </p:nvSpPr>
        <p:spPr>
          <a:xfrm>
            <a:off x="2466975" y="6429374"/>
            <a:ext cx="4190999" cy="292101"/>
          </a:xfrm>
        </p:spPr>
        <p:txBody>
          <a:bodyPr/>
          <a:lstStyle>
            <a:lvl1pPr>
              <a:defRPr>
                <a:solidFill>
                  <a:schemeClr val="tx1"/>
                </a:solidFill>
                <a:latin typeface="Times New Roman" panose="02020603050405020304" pitchFamily="18" charset="0"/>
                <a:cs typeface="Times New Roman" panose="02020603050405020304" pitchFamily="18" charset="0"/>
              </a:defRPr>
            </a:lvl1pPr>
          </a:lstStyle>
          <a:p>
            <a:r>
              <a:rPr lang="en-US" dirty="0"/>
              <a:t>Madhurima Rawat(Data Science) Pre-failure Alerting in BRM</a:t>
            </a:r>
            <a:endParaRPr lang="en-IN" dirty="0"/>
          </a:p>
        </p:txBody>
      </p:sp>
      <p:sp>
        <p:nvSpPr>
          <p:cNvPr id="6" name="Slide Number Placeholder 5"/>
          <p:cNvSpPr>
            <a:spLocks noGrp="1"/>
          </p:cNvSpPr>
          <p:nvPr>
            <p:ph type="sldNum" sz="quarter" idx="12"/>
          </p:nvPr>
        </p:nvSpPr>
        <p:spPr/>
        <p:txBody>
          <a:bodyPr/>
          <a:lstStyle>
            <a:lvl1pPr>
              <a:defRPr>
                <a:solidFill>
                  <a:schemeClr val="tx1"/>
                </a:solidFill>
                <a:latin typeface="Times New Roman" panose="02020603050405020304" pitchFamily="18" charset="0"/>
                <a:cs typeface="Times New Roman" panose="02020603050405020304" pitchFamily="18" charset="0"/>
              </a:defRPr>
            </a:lvl1pPr>
          </a:lstStyle>
          <a:p>
            <a:fld id="{A2B0C85F-B12F-4B28-9D24-B62F83EFC256}" type="slidenum">
              <a:rPr lang="en-IN" smtClean="0"/>
              <a:pPr/>
              <a:t>‹#›</a:t>
            </a:fld>
            <a:endParaRPr lang="en-IN" dirty="0"/>
          </a:p>
        </p:txBody>
      </p:sp>
      <p:pic>
        <p:nvPicPr>
          <p:cNvPr id="7" name="Picture 6">
            <a:extLst>
              <a:ext uri="{FF2B5EF4-FFF2-40B4-BE49-F238E27FC236}">
                <a16:creationId xmlns:a16="http://schemas.microsoft.com/office/drawing/2014/main" id="{6183684E-EB5B-D67E-6426-54AAB78E1AE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08357" y="460910"/>
            <a:ext cx="920114" cy="944377"/>
          </a:xfrm>
          <a:prstGeom prst="rect">
            <a:avLst/>
          </a:prstGeom>
        </p:spPr>
      </p:pic>
    </p:spTree>
    <p:extLst>
      <p:ext uri="{BB962C8B-B14F-4D97-AF65-F5344CB8AC3E}">
        <p14:creationId xmlns:p14="http://schemas.microsoft.com/office/powerpoint/2010/main" val="4149115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8650" y="423864"/>
            <a:ext cx="7886700" cy="2852737"/>
          </a:xfrm>
        </p:spPr>
        <p:txBody>
          <a:bodyPr anchor="b">
            <a:normAutofit/>
          </a:bodyPr>
          <a:lstStyle>
            <a:lvl1pPr>
              <a:defRPr sz="3600">
                <a:solidFill>
                  <a:srgbClr val="00008B"/>
                </a:solidFill>
              </a:defRPr>
            </a:lvl1pPr>
          </a:lstStyle>
          <a:p>
            <a:r>
              <a:rPr lang="en-US" dirty="0"/>
              <a:t>Click to edit Master title style</a:t>
            </a:r>
          </a:p>
        </p:txBody>
      </p:sp>
      <p:sp>
        <p:nvSpPr>
          <p:cNvPr id="3" name="Text Placeholder 2"/>
          <p:cNvSpPr>
            <a:spLocks noGrp="1"/>
          </p:cNvSpPr>
          <p:nvPr>
            <p:ph type="body" idx="1"/>
          </p:nvPr>
        </p:nvSpPr>
        <p:spPr>
          <a:xfrm>
            <a:off x="628650" y="3294064"/>
            <a:ext cx="7886700" cy="1500187"/>
          </a:xfrm>
        </p:spPr>
        <p:txBody>
          <a:bodyPr/>
          <a:lstStyle>
            <a:lvl1pPr marL="0" indent="0" algn="ctr">
              <a:buNone/>
              <a:defRPr sz="2400" i="1">
                <a:solidFill>
                  <a:srgbClr val="778899"/>
                </a:solidFill>
                <a:latin typeface="Times New Roman" panose="02020603050405020304" pitchFamily="18" charset="0"/>
                <a:cs typeface="Times New Roman" panose="02020603050405020304"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solidFill>
                  <a:schemeClr val="tx1"/>
                </a:solidFill>
                <a:latin typeface="Times New Roman" panose="02020603050405020304" pitchFamily="18" charset="0"/>
                <a:cs typeface="Times New Roman" panose="02020603050405020304" pitchFamily="18" charset="0"/>
              </a:defRPr>
            </a:lvl1pPr>
          </a:lstStyle>
          <a:p>
            <a:fld id="{523BF871-C8EC-45E6-97DB-1BC336CDB9B0}" type="datetime1">
              <a:rPr lang="en-IN" smtClean="0"/>
              <a:t>03-04-2024</a:t>
            </a:fld>
            <a:endParaRPr lang="en-IN" dirty="0"/>
          </a:p>
        </p:txBody>
      </p:sp>
      <p:sp>
        <p:nvSpPr>
          <p:cNvPr id="5" name="Footer Placeholder 4"/>
          <p:cNvSpPr>
            <a:spLocks noGrp="1"/>
          </p:cNvSpPr>
          <p:nvPr>
            <p:ph type="ftr" sz="quarter" idx="11"/>
          </p:nvPr>
        </p:nvSpPr>
        <p:spPr>
          <a:xfrm>
            <a:off x="2495550" y="6353175"/>
            <a:ext cx="4076699" cy="406401"/>
          </a:xfrm>
        </p:spPr>
        <p:txBody>
          <a:bodyPr/>
          <a:lstStyle>
            <a:lvl1pPr>
              <a:defRPr>
                <a:solidFill>
                  <a:schemeClr val="tx1"/>
                </a:solidFill>
                <a:latin typeface="Times New Roman" panose="02020603050405020304" pitchFamily="18" charset="0"/>
                <a:cs typeface="Times New Roman" panose="02020603050405020304" pitchFamily="18" charset="0"/>
              </a:defRPr>
            </a:lvl1pPr>
          </a:lstStyle>
          <a:p>
            <a:r>
              <a:rPr lang="en-US" dirty="0"/>
              <a:t>Madhurima Rawat(Data Science) Pre-failure Alerting in BRM</a:t>
            </a:r>
            <a:endParaRPr lang="en-IN" dirty="0"/>
          </a:p>
        </p:txBody>
      </p:sp>
      <p:sp>
        <p:nvSpPr>
          <p:cNvPr id="6" name="Slide Number Placeholder 5"/>
          <p:cNvSpPr>
            <a:spLocks noGrp="1"/>
          </p:cNvSpPr>
          <p:nvPr>
            <p:ph type="sldNum" sz="quarter" idx="12"/>
          </p:nvPr>
        </p:nvSpPr>
        <p:spPr/>
        <p:txBody>
          <a:bodyPr/>
          <a:lstStyle>
            <a:lvl1pPr>
              <a:defRPr>
                <a:solidFill>
                  <a:schemeClr val="tx1"/>
                </a:solidFill>
                <a:latin typeface="Times New Roman" panose="02020603050405020304" pitchFamily="18" charset="0"/>
                <a:cs typeface="Times New Roman" panose="02020603050405020304" pitchFamily="18" charset="0"/>
              </a:defRPr>
            </a:lvl1pPr>
          </a:lstStyle>
          <a:p>
            <a:fld id="{A2B0C85F-B12F-4B28-9D24-B62F83EFC256}" type="slidenum">
              <a:rPr lang="en-IN" smtClean="0"/>
              <a:pPr/>
              <a:t>‹#›</a:t>
            </a:fld>
            <a:endParaRPr lang="en-IN" dirty="0"/>
          </a:p>
        </p:txBody>
      </p:sp>
      <p:pic>
        <p:nvPicPr>
          <p:cNvPr id="7" name="Picture 6">
            <a:extLst>
              <a:ext uri="{FF2B5EF4-FFF2-40B4-BE49-F238E27FC236}">
                <a16:creationId xmlns:a16="http://schemas.microsoft.com/office/drawing/2014/main" id="{C33D6D3F-25DE-19F8-2ACF-A9DB7955781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08357" y="460910"/>
            <a:ext cx="920114" cy="944377"/>
          </a:xfrm>
          <a:prstGeom prst="rect">
            <a:avLst/>
          </a:prstGeom>
          <a:noFill/>
        </p:spPr>
      </p:pic>
    </p:spTree>
    <p:extLst>
      <p:ext uri="{BB962C8B-B14F-4D97-AF65-F5344CB8AC3E}">
        <p14:creationId xmlns:p14="http://schemas.microsoft.com/office/powerpoint/2010/main" val="1446767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008B"/>
                </a:solidFill>
              </a:defRPr>
            </a:lvl1pPr>
          </a:lstStyle>
          <a:p>
            <a:r>
              <a:rPr lang="en-US" dirty="0"/>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E402178-E051-4F86-B03A-9859B70445B4}" type="datetime1">
              <a:rPr lang="en-IN" smtClean="0"/>
              <a:t>03-04-2024</a:t>
            </a:fld>
            <a:endParaRPr lang="en-IN"/>
          </a:p>
        </p:txBody>
      </p:sp>
      <p:sp>
        <p:nvSpPr>
          <p:cNvPr id="6" name="Footer Placeholder 5"/>
          <p:cNvSpPr>
            <a:spLocks noGrp="1"/>
          </p:cNvSpPr>
          <p:nvPr>
            <p:ph type="ftr" sz="quarter" idx="11"/>
          </p:nvPr>
        </p:nvSpPr>
        <p:spPr/>
        <p:txBody>
          <a:bodyPr/>
          <a:lstStyle/>
          <a:p>
            <a:r>
              <a:rPr lang="en-US"/>
              <a:t>Madhurima Rawat(Data Science) Pre-failure Alerting in BRM</a:t>
            </a:r>
            <a:endParaRPr lang="en-IN"/>
          </a:p>
        </p:txBody>
      </p:sp>
      <p:sp>
        <p:nvSpPr>
          <p:cNvPr id="7" name="Slide Number Placeholder 6"/>
          <p:cNvSpPr>
            <a:spLocks noGrp="1"/>
          </p:cNvSpPr>
          <p:nvPr>
            <p:ph type="sldNum" sz="quarter" idx="12"/>
          </p:nvPr>
        </p:nvSpPr>
        <p:spPr/>
        <p:txBody>
          <a:bodyPr/>
          <a:lstStyle/>
          <a:p>
            <a:fld id="{A2B0C85F-B12F-4B28-9D24-B62F83EFC256}" type="slidenum">
              <a:rPr lang="en-IN" smtClean="0"/>
              <a:t>‹#›</a:t>
            </a:fld>
            <a:endParaRPr lang="en-IN"/>
          </a:p>
        </p:txBody>
      </p:sp>
      <p:pic>
        <p:nvPicPr>
          <p:cNvPr id="8" name="Picture 7">
            <a:extLst>
              <a:ext uri="{FF2B5EF4-FFF2-40B4-BE49-F238E27FC236}">
                <a16:creationId xmlns:a16="http://schemas.microsoft.com/office/drawing/2014/main" id="{49135D0F-3F0D-9FFF-64D9-C06DA7753EC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08357" y="460910"/>
            <a:ext cx="920114" cy="944377"/>
          </a:xfrm>
          <a:prstGeom prst="rect">
            <a:avLst/>
          </a:prstGeom>
        </p:spPr>
      </p:pic>
    </p:spTree>
    <p:extLst>
      <p:ext uri="{BB962C8B-B14F-4D97-AF65-F5344CB8AC3E}">
        <p14:creationId xmlns:p14="http://schemas.microsoft.com/office/powerpoint/2010/main" val="2974041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lvl1pPr>
              <a:defRPr>
                <a:solidFill>
                  <a:srgbClr val="00008B"/>
                </a:solidFill>
              </a:defRPr>
            </a:lvl1pPr>
          </a:lstStyle>
          <a:p>
            <a:r>
              <a:rPr lang="en-US" dirty="0"/>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B81451-2C6C-4EF7-9CA9-59229A891EFC}" type="datetime1">
              <a:rPr lang="en-IN" smtClean="0"/>
              <a:t>03-04-2024</a:t>
            </a:fld>
            <a:endParaRPr lang="en-IN"/>
          </a:p>
        </p:txBody>
      </p:sp>
      <p:sp>
        <p:nvSpPr>
          <p:cNvPr id="8" name="Footer Placeholder 7"/>
          <p:cNvSpPr>
            <a:spLocks noGrp="1"/>
          </p:cNvSpPr>
          <p:nvPr>
            <p:ph type="ftr" sz="quarter" idx="11"/>
          </p:nvPr>
        </p:nvSpPr>
        <p:spPr/>
        <p:txBody>
          <a:bodyPr/>
          <a:lstStyle/>
          <a:p>
            <a:r>
              <a:rPr lang="en-US"/>
              <a:t>Madhurima Rawat(Data Science) Pre-failure Alerting in BRM</a:t>
            </a:r>
            <a:endParaRPr lang="en-IN"/>
          </a:p>
        </p:txBody>
      </p:sp>
      <p:sp>
        <p:nvSpPr>
          <p:cNvPr id="9" name="Slide Number Placeholder 8"/>
          <p:cNvSpPr>
            <a:spLocks noGrp="1"/>
          </p:cNvSpPr>
          <p:nvPr>
            <p:ph type="sldNum" sz="quarter" idx="12"/>
          </p:nvPr>
        </p:nvSpPr>
        <p:spPr/>
        <p:txBody>
          <a:bodyPr/>
          <a:lstStyle/>
          <a:p>
            <a:fld id="{A2B0C85F-B12F-4B28-9D24-B62F83EFC256}" type="slidenum">
              <a:rPr lang="en-IN" smtClean="0"/>
              <a:t>‹#›</a:t>
            </a:fld>
            <a:endParaRPr lang="en-IN"/>
          </a:p>
        </p:txBody>
      </p:sp>
      <p:pic>
        <p:nvPicPr>
          <p:cNvPr id="10" name="Picture 9">
            <a:extLst>
              <a:ext uri="{FF2B5EF4-FFF2-40B4-BE49-F238E27FC236}">
                <a16:creationId xmlns:a16="http://schemas.microsoft.com/office/drawing/2014/main" id="{504466A3-2BC9-B4A6-F7BB-F28A2F6B7DE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08357" y="460910"/>
            <a:ext cx="920114" cy="944377"/>
          </a:xfrm>
          <a:prstGeom prst="rect">
            <a:avLst/>
          </a:prstGeom>
        </p:spPr>
      </p:pic>
    </p:spTree>
    <p:extLst>
      <p:ext uri="{BB962C8B-B14F-4D97-AF65-F5344CB8AC3E}">
        <p14:creationId xmlns:p14="http://schemas.microsoft.com/office/powerpoint/2010/main" val="2984537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008B"/>
                </a:solidFill>
              </a:defRPr>
            </a:lvl1pPr>
          </a:lstStyle>
          <a:p>
            <a:r>
              <a:rPr lang="en-US" dirty="0"/>
              <a:t>Click to edit Master title style</a:t>
            </a:r>
          </a:p>
        </p:txBody>
      </p:sp>
      <p:sp>
        <p:nvSpPr>
          <p:cNvPr id="3" name="Date Placeholder 2"/>
          <p:cNvSpPr>
            <a:spLocks noGrp="1"/>
          </p:cNvSpPr>
          <p:nvPr>
            <p:ph type="dt" sz="half" idx="10"/>
          </p:nvPr>
        </p:nvSpPr>
        <p:spPr/>
        <p:txBody>
          <a:bodyPr/>
          <a:lstStyle/>
          <a:p>
            <a:fld id="{8973119A-7F0D-4EE2-BD04-12E3C2DAAB5B}" type="datetime1">
              <a:rPr lang="en-IN" smtClean="0"/>
              <a:t>03-04-2024</a:t>
            </a:fld>
            <a:endParaRPr lang="en-IN"/>
          </a:p>
        </p:txBody>
      </p:sp>
      <p:sp>
        <p:nvSpPr>
          <p:cNvPr id="4" name="Footer Placeholder 3"/>
          <p:cNvSpPr>
            <a:spLocks noGrp="1"/>
          </p:cNvSpPr>
          <p:nvPr>
            <p:ph type="ftr" sz="quarter" idx="11"/>
          </p:nvPr>
        </p:nvSpPr>
        <p:spPr/>
        <p:txBody>
          <a:bodyPr/>
          <a:lstStyle/>
          <a:p>
            <a:r>
              <a:rPr lang="en-US"/>
              <a:t>Madhurima Rawat(Data Science) Pre-failure Alerting in BRM</a:t>
            </a:r>
            <a:endParaRPr lang="en-IN"/>
          </a:p>
        </p:txBody>
      </p:sp>
      <p:sp>
        <p:nvSpPr>
          <p:cNvPr id="5" name="Slide Number Placeholder 4"/>
          <p:cNvSpPr>
            <a:spLocks noGrp="1"/>
          </p:cNvSpPr>
          <p:nvPr>
            <p:ph type="sldNum" sz="quarter" idx="12"/>
          </p:nvPr>
        </p:nvSpPr>
        <p:spPr/>
        <p:txBody>
          <a:bodyPr/>
          <a:lstStyle/>
          <a:p>
            <a:fld id="{A2B0C85F-B12F-4B28-9D24-B62F83EFC256}" type="slidenum">
              <a:rPr lang="en-IN" smtClean="0"/>
              <a:t>‹#›</a:t>
            </a:fld>
            <a:endParaRPr lang="en-IN"/>
          </a:p>
        </p:txBody>
      </p:sp>
      <p:pic>
        <p:nvPicPr>
          <p:cNvPr id="6" name="Picture 5">
            <a:extLst>
              <a:ext uri="{FF2B5EF4-FFF2-40B4-BE49-F238E27FC236}">
                <a16:creationId xmlns:a16="http://schemas.microsoft.com/office/drawing/2014/main" id="{66E3D205-99B1-40DD-2F0C-8BCBAA3EE3B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08357" y="460910"/>
            <a:ext cx="920114" cy="944377"/>
          </a:xfrm>
          <a:prstGeom prst="rect">
            <a:avLst/>
          </a:prstGeom>
        </p:spPr>
      </p:pic>
    </p:spTree>
    <p:extLst>
      <p:ext uri="{BB962C8B-B14F-4D97-AF65-F5344CB8AC3E}">
        <p14:creationId xmlns:p14="http://schemas.microsoft.com/office/powerpoint/2010/main" val="4194912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D72173-5EFA-4ED7-97E5-8355E1FBDD51}" type="datetime1">
              <a:rPr lang="en-IN" smtClean="0"/>
              <a:t>03-04-2024</a:t>
            </a:fld>
            <a:endParaRPr lang="en-IN"/>
          </a:p>
        </p:txBody>
      </p:sp>
      <p:sp>
        <p:nvSpPr>
          <p:cNvPr id="3" name="Footer Placeholder 2"/>
          <p:cNvSpPr>
            <a:spLocks noGrp="1"/>
          </p:cNvSpPr>
          <p:nvPr>
            <p:ph type="ftr" sz="quarter" idx="11"/>
          </p:nvPr>
        </p:nvSpPr>
        <p:spPr/>
        <p:txBody>
          <a:bodyPr/>
          <a:lstStyle/>
          <a:p>
            <a:r>
              <a:rPr lang="en-US"/>
              <a:t>Madhurima Rawat(Data Science) Pre-failure Alerting in BRM</a:t>
            </a:r>
            <a:endParaRPr lang="en-IN"/>
          </a:p>
        </p:txBody>
      </p:sp>
      <p:sp>
        <p:nvSpPr>
          <p:cNvPr id="4" name="Slide Number Placeholder 3"/>
          <p:cNvSpPr>
            <a:spLocks noGrp="1"/>
          </p:cNvSpPr>
          <p:nvPr>
            <p:ph type="sldNum" sz="quarter" idx="12"/>
          </p:nvPr>
        </p:nvSpPr>
        <p:spPr/>
        <p:txBody>
          <a:bodyPr/>
          <a:lstStyle/>
          <a:p>
            <a:fld id="{A2B0C85F-B12F-4B28-9D24-B62F83EFC256}" type="slidenum">
              <a:rPr lang="en-IN" smtClean="0"/>
              <a:t>‹#›</a:t>
            </a:fld>
            <a:endParaRPr lang="en-IN"/>
          </a:p>
        </p:txBody>
      </p:sp>
      <p:pic>
        <p:nvPicPr>
          <p:cNvPr id="5" name="Picture 4">
            <a:extLst>
              <a:ext uri="{FF2B5EF4-FFF2-40B4-BE49-F238E27FC236}">
                <a16:creationId xmlns:a16="http://schemas.microsoft.com/office/drawing/2014/main" id="{0977803E-7243-A099-320E-691C56D31CD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08357" y="460910"/>
            <a:ext cx="920114" cy="944377"/>
          </a:xfrm>
          <a:prstGeom prst="rect">
            <a:avLst/>
          </a:prstGeom>
        </p:spPr>
      </p:pic>
    </p:spTree>
    <p:extLst>
      <p:ext uri="{BB962C8B-B14F-4D97-AF65-F5344CB8AC3E}">
        <p14:creationId xmlns:p14="http://schemas.microsoft.com/office/powerpoint/2010/main" val="2818961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B713C3-5A1C-4B9E-B067-EA15885F6D12}" type="datetime1">
              <a:rPr lang="en-IN" smtClean="0"/>
              <a:t>03-04-2024</a:t>
            </a:fld>
            <a:endParaRPr lang="en-IN"/>
          </a:p>
        </p:txBody>
      </p:sp>
      <p:sp>
        <p:nvSpPr>
          <p:cNvPr id="6" name="Footer Placeholder 5"/>
          <p:cNvSpPr>
            <a:spLocks noGrp="1"/>
          </p:cNvSpPr>
          <p:nvPr>
            <p:ph type="ftr" sz="quarter" idx="11"/>
          </p:nvPr>
        </p:nvSpPr>
        <p:spPr/>
        <p:txBody>
          <a:bodyPr/>
          <a:lstStyle/>
          <a:p>
            <a:r>
              <a:rPr lang="en-US"/>
              <a:t>Madhurima Rawat(Data Science) Pre-failure Alerting in BRM</a:t>
            </a:r>
            <a:endParaRPr lang="en-IN"/>
          </a:p>
        </p:txBody>
      </p:sp>
      <p:sp>
        <p:nvSpPr>
          <p:cNvPr id="7" name="Slide Number Placeholder 6"/>
          <p:cNvSpPr>
            <a:spLocks noGrp="1"/>
          </p:cNvSpPr>
          <p:nvPr>
            <p:ph type="sldNum" sz="quarter" idx="12"/>
          </p:nvPr>
        </p:nvSpPr>
        <p:spPr/>
        <p:txBody>
          <a:bodyPr/>
          <a:lstStyle/>
          <a:p>
            <a:fld id="{A2B0C85F-B12F-4B28-9D24-B62F83EFC256}" type="slidenum">
              <a:rPr lang="en-IN" smtClean="0"/>
              <a:t>‹#›</a:t>
            </a:fld>
            <a:endParaRPr lang="en-IN"/>
          </a:p>
        </p:txBody>
      </p:sp>
      <p:pic>
        <p:nvPicPr>
          <p:cNvPr id="8" name="Picture 7">
            <a:extLst>
              <a:ext uri="{FF2B5EF4-FFF2-40B4-BE49-F238E27FC236}">
                <a16:creationId xmlns:a16="http://schemas.microsoft.com/office/drawing/2014/main" id="{B465B52A-ECA1-0070-1E2A-0C5EE6BCDDC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08357" y="460910"/>
            <a:ext cx="920114" cy="944377"/>
          </a:xfrm>
          <a:prstGeom prst="rect">
            <a:avLst/>
          </a:prstGeom>
        </p:spPr>
      </p:pic>
    </p:spTree>
    <p:extLst>
      <p:ext uri="{BB962C8B-B14F-4D97-AF65-F5344CB8AC3E}">
        <p14:creationId xmlns:p14="http://schemas.microsoft.com/office/powerpoint/2010/main" val="439577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normAutofit/>
          </a:bodyPr>
          <a:lstStyle>
            <a:lvl1pPr>
              <a:defRPr sz="3600">
                <a:solidFill>
                  <a:srgbClr val="00008B"/>
                </a:solidFill>
              </a:defRPr>
            </a:lvl1pPr>
          </a:lstStyle>
          <a:p>
            <a:r>
              <a:rPr lang="en-US" dirty="0"/>
              <a:t>Click to edit Master title style</a:t>
            </a:r>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72444D-6AC2-4C51-9789-24713CDF8006}" type="datetime1">
              <a:rPr lang="en-IN" smtClean="0"/>
              <a:t>03-04-2024</a:t>
            </a:fld>
            <a:endParaRPr lang="en-IN"/>
          </a:p>
        </p:txBody>
      </p:sp>
      <p:sp>
        <p:nvSpPr>
          <p:cNvPr id="6" name="Footer Placeholder 5"/>
          <p:cNvSpPr>
            <a:spLocks noGrp="1"/>
          </p:cNvSpPr>
          <p:nvPr>
            <p:ph type="ftr" sz="quarter" idx="11"/>
          </p:nvPr>
        </p:nvSpPr>
        <p:spPr/>
        <p:txBody>
          <a:bodyPr/>
          <a:lstStyle/>
          <a:p>
            <a:r>
              <a:rPr lang="en-US"/>
              <a:t>Madhurima Rawat(Data Science) Pre-failure Alerting in BRM</a:t>
            </a:r>
            <a:endParaRPr lang="en-IN"/>
          </a:p>
        </p:txBody>
      </p:sp>
      <p:sp>
        <p:nvSpPr>
          <p:cNvPr id="7" name="Slide Number Placeholder 6"/>
          <p:cNvSpPr>
            <a:spLocks noGrp="1"/>
          </p:cNvSpPr>
          <p:nvPr>
            <p:ph type="sldNum" sz="quarter" idx="12"/>
          </p:nvPr>
        </p:nvSpPr>
        <p:spPr/>
        <p:txBody>
          <a:bodyPr/>
          <a:lstStyle/>
          <a:p>
            <a:fld id="{A2B0C85F-B12F-4B28-9D24-B62F83EFC256}" type="slidenum">
              <a:rPr lang="en-IN" smtClean="0"/>
              <a:t>‹#›</a:t>
            </a:fld>
            <a:endParaRPr lang="en-IN"/>
          </a:p>
        </p:txBody>
      </p:sp>
      <p:pic>
        <p:nvPicPr>
          <p:cNvPr id="8" name="Picture 7">
            <a:extLst>
              <a:ext uri="{FF2B5EF4-FFF2-40B4-BE49-F238E27FC236}">
                <a16:creationId xmlns:a16="http://schemas.microsoft.com/office/drawing/2014/main" id="{D50D620F-37DD-4389-02E5-791C411F0E9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08357" y="460910"/>
            <a:ext cx="920114" cy="944377"/>
          </a:xfrm>
          <a:prstGeom prst="rect">
            <a:avLst/>
          </a:prstGeom>
        </p:spPr>
      </p:pic>
    </p:spTree>
    <p:extLst>
      <p:ext uri="{BB962C8B-B14F-4D97-AF65-F5344CB8AC3E}">
        <p14:creationId xmlns:p14="http://schemas.microsoft.com/office/powerpoint/2010/main" val="1101881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62B0EB-CA2A-45E1-B993-DC8F1FCC460B}" type="datetime1">
              <a:rPr lang="en-IN" smtClean="0"/>
              <a:t>03-04-2024</a:t>
            </a:fld>
            <a:endParaRPr lang="en-IN"/>
          </a:p>
        </p:txBody>
      </p:sp>
      <p:sp>
        <p:nvSpPr>
          <p:cNvPr id="5" name="Footer Placeholder 4"/>
          <p:cNvSpPr>
            <a:spLocks noGrp="1"/>
          </p:cNvSpPr>
          <p:nvPr>
            <p:ph type="ftr" sz="quarter" idx="3"/>
          </p:nvPr>
        </p:nvSpPr>
        <p:spPr>
          <a:xfrm>
            <a:off x="2600325" y="6391275"/>
            <a:ext cx="4076700" cy="301626"/>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Madhurima Rawat(Data Science) Pre-failure Alerting in BRM</a:t>
            </a:r>
            <a:endParaRPr lang="en-IN"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B0C85F-B12F-4B28-9D24-B62F83EFC256}" type="slidenum">
              <a:rPr lang="en-IN" smtClean="0"/>
              <a:t>‹#›</a:t>
            </a:fld>
            <a:endParaRPr lang="en-IN"/>
          </a:p>
        </p:txBody>
      </p:sp>
      <p:pic>
        <p:nvPicPr>
          <p:cNvPr id="7" name="Picture 6">
            <a:extLst>
              <a:ext uri="{FF2B5EF4-FFF2-40B4-BE49-F238E27FC236}">
                <a16:creationId xmlns:a16="http://schemas.microsoft.com/office/drawing/2014/main" id="{44E11F0D-0AA0-DC4D-DDA7-11FC5453E451}"/>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508357" y="460910"/>
            <a:ext cx="920114" cy="944377"/>
          </a:xfrm>
          <a:prstGeom prst="rect">
            <a:avLst/>
          </a:prstGeom>
        </p:spPr>
      </p:pic>
    </p:spTree>
    <p:extLst>
      <p:ext uri="{BB962C8B-B14F-4D97-AF65-F5344CB8AC3E}">
        <p14:creationId xmlns:p14="http://schemas.microsoft.com/office/powerpoint/2010/main" val="20265341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ctr" defTabSz="914400" rtl="0" eaLnBrk="1" latinLnBrk="0" hangingPunct="1">
        <a:lnSpc>
          <a:spcPct val="90000"/>
        </a:lnSpc>
        <a:spcBef>
          <a:spcPct val="0"/>
        </a:spcBef>
        <a:buNone/>
        <a:defRPr sz="3600" b="1" kern="1200">
          <a:solidFill>
            <a:srgbClr val="00008B"/>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20.xml"/><Relationship Id="rId3" Type="http://schemas.openxmlformats.org/officeDocument/2006/relationships/slide" Target="slide5.xml"/><Relationship Id="rId7" Type="http://schemas.openxmlformats.org/officeDocument/2006/relationships/slide" Target="slide18.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14.xml"/><Relationship Id="rId11" Type="http://schemas.openxmlformats.org/officeDocument/2006/relationships/image" Target="../media/image1.png"/><Relationship Id="rId5" Type="http://schemas.openxmlformats.org/officeDocument/2006/relationships/slide" Target="slide9.xml"/><Relationship Id="rId10" Type="http://schemas.openxmlformats.org/officeDocument/2006/relationships/slide" Target="slide24.xml"/><Relationship Id="rId4" Type="http://schemas.openxmlformats.org/officeDocument/2006/relationships/slide" Target="slide7.xml"/><Relationship Id="rId9" Type="http://schemas.openxmlformats.org/officeDocument/2006/relationships/slide" Target="slide2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s://th.bing.com/th/id/OIP.14liup9ZXm5FC8sKIXJZnAAAAA?rs=1&amp;pid=ImgDetMain" TargetMode="External"/><Relationship Id="rId7" Type="http://schemas.openxmlformats.org/officeDocument/2006/relationships/hyperlink" Target="https://matplotlib.org/stable/users/explain/axes/axes_intro.html"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hyperlink" Target="https://university.influxdata.com/" TargetMode="External"/><Relationship Id="rId5" Type="http://schemas.openxmlformats.org/officeDocument/2006/relationships/hyperlink" Target="https://vsudo.net/blog/wp-content/uploads/2020/08/influxdb-696x418.jpg" TargetMode="External"/><Relationship Id="rId4" Type="http://schemas.openxmlformats.org/officeDocument/2006/relationships/hyperlink" Target="https://grafana.com/docs/"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stumpy.readthedocs.io/en/latest/" TargetMode="External"/><Relationship Id="rId2" Type="http://schemas.openxmlformats.org/officeDocument/2006/relationships/hyperlink" Target="https://raw.githubusercontent.com/TDAmeritrade/stumpy/master/docs/images/stumpy_logo_small.png"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image1.jpg"/>
          <p:cNvPicPr/>
          <p:nvPr/>
        </p:nvPicPr>
        <p:blipFill>
          <a:blip r:embed="rId3" cstate="print">
            <a:extLst>
              <a:ext uri="{28A0092B-C50C-407E-A947-70E740481C1C}">
                <a14:useLocalDpi xmlns:a14="http://schemas.microsoft.com/office/drawing/2010/main" val="0"/>
              </a:ext>
            </a:extLst>
          </a:blip>
          <a:srcRect/>
          <a:stretch>
            <a:fillRect/>
          </a:stretch>
        </p:blipFill>
        <p:spPr>
          <a:xfrm>
            <a:off x="7706035" y="221523"/>
            <a:ext cx="1082181" cy="1037749"/>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748121" y="4700574"/>
                <a:ext cx="4057049" cy="1757212"/>
              </a:xfrm>
              <a:prstGeom prst="rect">
                <a:avLst/>
              </a:prstGeom>
              <a:noFill/>
            </p:spPr>
            <p:txBody>
              <a:bodyPr wrap="square" rtlCol="0">
                <a:spAutoFit/>
              </a:bodyPr>
              <a:lstStyle/>
              <a:p>
                <a:pPr>
                  <a:lnSpc>
                    <a:spcPct val="115000"/>
                  </a:lnSpc>
                  <a:spcAft>
                    <a:spcPts val="750"/>
                  </a:spcAft>
                </a:pPr>
                <a:r>
                  <a:rPr lang="en-US" sz="2400" b="1" dirty="0">
                    <a:latin typeface="Times New Roman" panose="02020603050405020304" pitchFamily="18" charset="0"/>
                    <a:ea typeface="Calibri" panose="020F0502020204030204" pitchFamily="34" charset="0"/>
                    <a:cs typeface="Times New Roman" panose="02020603050405020304" pitchFamily="18" charset="0"/>
                  </a:rPr>
                  <a:t>Presented By</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Madhurima Rawat</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Roll No-</a:t>
                </a:r>
                <a14:m>
                  <m:oMath xmlns:m="http://schemas.openxmlformats.org/officeDocument/2006/math">
                    <m:r>
                      <a:rPr lang="en-US" sz="2400" i="1" dirty="0">
                        <a:latin typeface="Cambria Math" panose="02040503050406030204" pitchFamily="18" charset="0"/>
                      </a:rPr>
                      <m:t>300012821042</m:t>
                    </m:r>
                  </m:oMath>
                </a14:m>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CSE</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Data</a:t>
                </a:r>
                <a:r>
                  <a:rPr lang="en-US" altLang="en-IN" sz="2400" dirty="0" err="1">
                    <a:latin typeface="Times New Roman" panose="02020603050405020304" pitchFamily="18" charset="0"/>
                    <a:cs typeface="Times New Roman" panose="02020603050405020304" pitchFamily="18" charset="0"/>
                  </a:rPr>
                  <a:t> S</a:t>
                </a:r>
                <a:r>
                  <a:rPr lang="en-IN" sz="2400" dirty="0" err="1">
                    <a:latin typeface="Times New Roman" panose="02020603050405020304" pitchFamily="18" charset="0"/>
                    <a:cs typeface="Times New Roman" panose="02020603050405020304" pitchFamily="18" charset="0"/>
                  </a:rPr>
                  <a:t>cience</a:t>
                </a:r>
                <a:r>
                  <a:rPr lang="en-IN" sz="2400" dirty="0">
                    <a:latin typeface="Times New Roman" panose="02020603050405020304" pitchFamily="18" charset="0"/>
                    <a:cs typeface="Times New Roman" panose="02020603050405020304" pitchFamily="18" charset="0"/>
                  </a:rPr>
                  <a:t>)</a:t>
                </a:r>
                <a:r>
                  <a:rPr lang="en-US" altLang="en-IN" sz="2400" dirty="0">
                    <a:latin typeface="Times New Roman" panose="02020603050405020304" pitchFamily="18" charset="0"/>
                    <a:cs typeface="Times New Roman" panose="02020603050405020304" pitchFamily="18" charset="0"/>
                  </a:rPr>
                  <a:t> 6 Sem</a:t>
                </a:r>
              </a:p>
            </p:txBody>
          </p:sp>
        </mc:Choice>
        <mc:Fallback xmlns="">
          <p:sp>
            <p:nvSpPr>
              <p:cNvPr id="6" name="TextBox 5"/>
              <p:cNvSpPr txBox="1">
                <a:spLocks noRot="1" noChangeAspect="1" noMove="1" noResize="1" noEditPoints="1" noAdjustHandles="1" noChangeArrowheads="1" noChangeShapeType="1" noTextEdit="1"/>
              </p:cNvSpPr>
              <p:nvPr/>
            </p:nvSpPr>
            <p:spPr>
              <a:xfrm>
                <a:off x="748121" y="4700574"/>
                <a:ext cx="4057049" cy="1757212"/>
              </a:xfrm>
              <a:prstGeom prst="rect">
                <a:avLst/>
              </a:prstGeom>
              <a:blipFill>
                <a:blip r:embed="rId4"/>
                <a:stretch>
                  <a:fillRect l="-2406" t="-1389" b="-7292"/>
                </a:stretch>
              </a:blipFill>
            </p:spPr>
            <p:txBody>
              <a:bodyPr/>
              <a:lstStyle/>
              <a:p>
                <a:r>
                  <a:rPr lang="en-IN">
                    <a:noFill/>
                  </a:rPr>
                  <a:t> </a:t>
                </a:r>
              </a:p>
            </p:txBody>
          </p:sp>
        </mc:Fallback>
      </mc:AlternateContent>
      <p:sp>
        <p:nvSpPr>
          <p:cNvPr id="7" name="TextBox 6">
            <a:extLst>
              <a:ext uri="{FF2B5EF4-FFF2-40B4-BE49-F238E27FC236}">
                <a16:creationId xmlns:a16="http://schemas.microsoft.com/office/drawing/2014/main" id="{79DD3DC1-EF84-D6C3-C77B-599BFA7B316B}"/>
              </a:ext>
            </a:extLst>
          </p:cNvPr>
          <p:cNvSpPr txBox="1"/>
          <p:nvPr/>
        </p:nvSpPr>
        <p:spPr>
          <a:xfrm>
            <a:off x="1621168" y="255619"/>
            <a:ext cx="5901664" cy="3508653"/>
          </a:xfrm>
          <a:prstGeom prst="rect">
            <a:avLst/>
          </a:prstGeom>
          <a:noFill/>
        </p:spPr>
        <p:txBody>
          <a:bodyPr wrap="square" rtlCol="0">
            <a:spAutoFit/>
          </a:bodyPr>
          <a:lstStyle/>
          <a:p>
            <a:pPr algn="ctr"/>
            <a:endParaRPr lang="en-GB" sz="900" b="1" spc="-1" dirty="0">
              <a:solidFill>
                <a:srgbClr val="00008B"/>
              </a:solidFill>
              <a:latin typeface="Times New Roman" panose="02020603050405020304" pitchFamily="18" charset="0"/>
              <a:ea typeface="Calibri"/>
              <a:cs typeface="Times New Roman" panose="02020603050405020304" pitchFamily="18" charset="0"/>
            </a:endParaRPr>
          </a:p>
          <a:p>
            <a:pPr algn="ctr"/>
            <a:endParaRPr lang="en-GB" sz="2100" b="1" spc="-1" dirty="0">
              <a:solidFill>
                <a:srgbClr val="00008B"/>
              </a:solidFill>
              <a:latin typeface="Times New Roman" panose="02020603050405020304" pitchFamily="18" charset="0"/>
              <a:ea typeface="Calibri"/>
              <a:cs typeface="Times New Roman" panose="02020603050405020304" pitchFamily="18" charset="0"/>
            </a:endParaRPr>
          </a:p>
          <a:p>
            <a:pPr algn="ctr"/>
            <a:r>
              <a:rPr lang="en-US" sz="3600" b="1" dirty="0">
                <a:solidFill>
                  <a:srgbClr val="00008B"/>
                </a:solidFill>
                <a:latin typeface="Times New Roman" panose="02020603050405020304" pitchFamily="18" charset="0"/>
                <a:ea typeface="Calibri" panose="020F0502020204030204" pitchFamily="34" charset="0"/>
                <a:cs typeface="Times New Roman" panose="02020603050405020304" pitchFamily="18" charset="0"/>
              </a:rPr>
              <a:t>Pre-failure Alerting in BRM</a:t>
            </a:r>
            <a:endParaRPr lang="en-GB" sz="3600" b="1" spc="-1" dirty="0">
              <a:solidFill>
                <a:srgbClr val="00008B"/>
              </a:solidFill>
              <a:latin typeface="Times New Roman" panose="02020603050405020304" pitchFamily="18" charset="0"/>
              <a:ea typeface="Calibri"/>
              <a:cs typeface="Times New Roman" panose="02020603050405020304" pitchFamily="18" charset="0"/>
            </a:endParaRPr>
          </a:p>
          <a:p>
            <a:pPr algn="ctr"/>
            <a:endParaRPr lang="en-IN" sz="800" spc="-1" dirty="0">
              <a:solidFill>
                <a:srgbClr val="000000"/>
              </a:solidFill>
              <a:latin typeface="Times New Roman" panose="02020603050405020304" pitchFamily="18" charset="0"/>
              <a:cs typeface="Times New Roman" panose="02020603050405020304" pitchFamily="18" charset="0"/>
            </a:endParaRPr>
          </a:p>
          <a:p>
            <a:pPr algn="ctr"/>
            <a:r>
              <a:rPr lang="en-US" sz="2800" spc="-1" dirty="0">
                <a:solidFill>
                  <a:srgbClr val="000000"/>
                </a:solidFill>
                <a:latin typeface="Times New Roman" panose="02020603050405020304" pitchFamily="18" charset="0"/>
                <a:ea typeface="Calibri"/>
                <a:cs typeface="Times New Roman" panose="02020603050405020304" pitchFamily="18" charset="0"/>
              </a:rPr>
              <a:t>Faculty Mentor: Mr. </a:t>
            </a:r>
            <a:r>
              <a:rPr lang="en-US" sz="2800" spc="-1" dirty="0" err="1">
                <a:solidFill>
                  <a:srgbClr val="000000"/>
                </a:solidFill>
                <a:latin typeface="Times New Roman" panose="02020603050405020304" pitchFamily="18" charset="0"/>
                <a:ea typeface="Calibri"/>
                <a:cs typeface="Times New Roman" panose="02020603050405020304" pitchFamily="18" charset="0"/>
              </a:rPr>
              <a:t>Abhinaw</a:t>
            </a:r>
            <a:r>
              <a:rPr lang="en-US" sz="2800" spc="-1" dirty="0">
                <a:solidFill>
                  <a:srgbClr val="000000"/>
                </a:solidFill>
                <a:latin typeface="Times New Roman" panose="02020603050405020304" pitchFamily="18" charset="0"/>
                <a:ea typeface="Calibri"/>
                <a:cs typeface="Times New Roman" panose="02020603050405020304" pitchFamily="18" charset="0"/>
              </a:rPr>
              <a:t> Jagtap</a:t>
            </a:r>
          </a:p>
          <a:p>
            <a:pPr algn="ctr"/>
            <a:endParaRPr lang="en-US" sz="2400" spc="-1" dirty="0">
              <a:solidFill>
                <a:srgbClr val="000000"/>
              </a:solidFill>
              <a:latin typeface="Times New Roman" panose="02020603050405020304" pitchFamily="18" charset="0"/>
              <a:ea typeface="Calibri"/>
              <a:cs typeface="Times New Roman" panose="02020603050405020304" pitchFamily="18" charset="0"/>
            </a:endParaRPr>
          </a:p>
          <a:p>
            <a:pPr algn="ctr"/>
            <a:endParaRPr lang="en-US" sz="2400" b="1" i="1" dirty="0">
              <a:solidFill>
                <a:srgbClr val="778899"/>
              </a:solidFill>
              <a:latin typeface="Times New Roman" panose="02020603050405020304" pitchFamily="18" charset="0"/>
              <a:ea typeface="Calibri" panose="020F0502020204030204" pitchFamily="34" charset="0"/>
              <a:cs typeface="Times New Roman" panose="02020603050405020304" pitchFamily="18" charset="0"/>
            </a:endParaRPr>
          </a:p>
          <a:p>
            <a:pPr algn="ctr"/>
            <a:endParaRPr lang="en-US" sz="800" b="1" i="1" dirty="0">
              <a:solidFill>
                <a:srgbClr val="778899"/>
              </a:solidFill>
              <a:latin typeface="Times New Roman" panose="02020603050405020304" pitchFamily="18" charset="0"/>
              <a:ea typeface="Calibri" panose="020F0502020204030204" pitchFamily="34" charset="0"/>
              <a:cs typeface="Times New Roman" panose="02020603050405020304" pitchFamily="18" charset="0"/>
            </a:endParaRPr>
          </a:p>
          <a:p>
            <a:pPr algn="ctr"/>
            <a:r>
              <a:rPr lang="en-US" sz="2400" spc="-1" dirty="0">
                <a:solidFill>
                  <a:srgbClr val="000000"/>
                </a:solidFill>
                <a:latin typeface="Times New Roman" panose="02020603050405020304" pitchFamily="18" charset="0"/>
                <a:ea typeface="Calibri"/>
                <a:cs typeface="Times New Roman" panose="02020603050405020304" pitchFamily="18" charset="0"/>
              </a:rPr>
              <a:t>Guide: Dr. Gagan Raj Gupta</a:t>
            </a:r>
          </a:p>
          <a:p>
            <a:pPr algn="ctr"/>
            <a:r>
              <a:rPr lang="en-US" sz="2400" spc="-1" dirty="0">
                <a:solidFill>
                  <a:srgbClr val="000000"/>
                </a:solidFill>
                <a:latin typeface="Times New Roman" panose="02020603050405020304" pitchFamily="18" charset="0"/>
                <a:ea typeface="Calibri"/>
                <a:cs typeface="Times New Roman" panose="02020603050405020304" pitchFamily="18" charset="0"/>
              </a:rPr>
              <a:t>Associate Professor, IIT </a:t>
            </a:r>
            <a:r>
              <a:rPr lang="en-US" sz="2400" spc="-1" dirty="0" err="1">
                <a:solidFill>
                  <a:srgbClr val="000000"/>
                </a:solidFill>
                <a:latin typeface="Times New Roman" panose="02020603050405020304" pitchFamily="18" charset="0"/>
                <a:ea typeface="Calibri"/>
                <a:cs typeface="Times New Roman" panose="02020603050405020304" pitchFamily="18" charset="0"/>
              </a:rPr>
              <a:t>Bhilai</a:t>
            </a:r>
            <a:endParaRPr lang="en-IN" sz="2400" spc="-1" dirty="0">
              <a:solidFill>
                <a:srgbClr val="000000"/>
              </a:solidFill>
              <a:latin typeface="Times New Roman" panose="02020603050405020304" pitchFamily="18" charset="0"/>
              <a:cs typeface="Times New Roman" panose="02020603050405020304" pitchFamily="18" charset="0"/>
            </a:endParaRPr>
          </a:p>
          <a:p>
            <a:pPr algn="ctr"/>
            <a:endParaRPr lang="en-US" sz="800" spc="-1" dirty="0">
              <a:solidFill>
                <a:srgbClr val="000000"/>
              </a:solidFill>
              <a:latin typeface="Times New Roman" panose="02020603050405020304" pitchFamily="18" charset="0"/>
              <a:ea typeface="Calibri"/>
              <a:cs typeface="Times New Roman" panose="02020603050405020304" pitchFamily="18" charset="0"/>
            </a:endParaRPr>
          </a:p>
          <a:p>
            <a:pPr algn="ctr"/>
            <a:endParaRPr lang="en-IN" sz="8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11CA9-DF51-E2D7-0AD9-020EB7845A92}"/>
              </a:ext>
            </a:extLst>
          </p:cNvPr>
          <p:cNvSpPr>
            <a:spLocks noGrp="1"/>
          </p:cNvSpPr>
          <p:nvPr>
            <p:ph type="title"/>
          </p:nvPr>
        </p:nvSpPr>
        <p:spPr/>
        <p:txBody>
          <a:bodyPr>
            <a:normAutofit/>
          </a:bodyPr>
          <a:lstStyle/>
          <a:p>
            <a:r>
              <a:rPr lang="en-IN" sz="3600" dirty="0">
                <a:latin typeface="Times New Roman" panose="02020603050405020304" pitchFamily="18" charset="0"/>
                <a:cs typeface="Times New Roman" panose="02020603050405020304" pitchFamily="18" charset="0"/>
              </a:rPr>
              <a:t>Methodology</a:t>
            </a:r>
          </a:p>
        </p:txBody>
      </p:sp>
      <p:graphicFrame>
        <p:nvGraphicFramePr>
          <p:cNvPr id="4" name="Content Placeholder 3">
            <a:extLst>
              <a:ext uri="{FF2B5EF4-FFF2-40B4-BE49-F238E27FC236}">
                <a16:creationId xmlns:a16="http://schemas.microsoft.com/office/drawing/2014/main" id="{88FB7267-DD71-674F-EF5F-B067289A57CA}"/>
              </a:ext>
            </a:extLst>
          </p:cNvPr>
          <p:cNvGraphicFramePr>
            <a:graphicFrameLocks noGrp="1"/>
          </p:cNvGraphicFramePr>
          <p:nvPr>
            <p:ph idx="1"/>
            <p:extLst>
              <p:ext uri="{D42A27DB-BD31-4B8C-83A1-F6EECF244321}">
                <p14:modId xmlns:p14="http://schemas.microsoft.com/office/powerpoint/2010/main" val="3877864254"/>
              </p:ext>
            </p:extLst>
          </p:nvPr>
        </p:nvGraphicFramePr>
        <p:xfrm>
          <a:off x="1060165" y="1805076"/>
          <a:ext cx="7148887" cy="40203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Date Placeholder 4">
            <a:extLst>
              <a:ext uri="{FF2B5EF4-FFF2-40B4-BE49-F238E27FC236}">
                <a16:creationId xmlns:a16="http://schemas.microsoft.com/office/drawing/2014/main" id="{C2957C61-F396-FD61-098C-627E9B7AC65A}"/>
              </a:ext>
            </a:extLst>
          </p:cNvPr>
          <p:cNvSpPr>
            <a:spLocks noGrp="1"/>
          </p:cNvSpPr>
          <p:nvPr>
            <p:ph type="dt" sz="half" idx="10"/>
          </p:nvPr>
        </p:nvSpPr>
        <p:spPr/>
        <p:txBody>
          <a:bodyPr/>
          <a:lstStyle/>
          <a:p>
            <a:fld id="{A8664B9C-359C-4153-9326-7E59A6AED13F}" type="datetime1">
              <a:rPr lang="en-IN" smtClean="0"/>
              <a:t>03-04-2024</a:t>
            </a:fld>
            <a:endParaRPr lang="en-IN" dirty="0"/>
          </a:p>
        </p:txBody>
      </p:sp>
      <p:sp>
        <p:nvSpPr>
          <p:cNvPr id="6" name="Footer Placeholder 5">
            <a:extLst>
              <a:ext uri="{FF2B5EF4-FFF2-40B4-BE49-F238E27FC236}">
                <a16:creationId xmlns:a16="http://schemas.microsoft.com/office/drawing/2014/main" id="{214D6D9C-59BF-70D9-29D0-B05D0FBD87C3}"/>
              </a:ext>
            </a:extLst>
          </p:cNvPr>
          <p:cNvSpPr>
            <a:spLocks noGrp="1"/>
          </p:cNvSpPr>
          <p:nvPr>
            <p:ph type="ftr" sz="quarter" idx="11"/>
          </p:nvPr>
        </p:nvSpPr>
        <p:spPr/>
        <p:txBody>
          <a:bodyPr/>
          <a:lstStyle/>
          <a:p>
            <a:r>
              <a:rPr lang="en-US"/>
              <a:t>Madhurima Rawat(Data Science) Pre-failure Alerting in BRM</a:t>
            </a:r>
            <a:endParaRPr lang="en-IN"/>
          </a:p>
        </p:txBody>
      </p:sp>
      <p:sp>
        <p:nvSpPr>
          <p:cNvPr id="7" name="Slide Number Placeholder 6">
            <a:extLst>
              <a:ext uri="{FF2B5EF4-FFF2-40B4-BE49-F238E27FC236}">
                <a16:creationId xmlns:a16="http://schemas.microsoft.com/office/drawing/2014/main" id="{6DD5C308-B3DD-6E70-948D-74DA9A70C4A7}"/>
              </a:ext>
            </a:extLst>
          </p:cNvPr>
          <p:cNvSpPr>
            <a:spLocks noGrp="1"/>
          </p:cNvSpPr>
          <p:nvPr>
            <p:ph type="sldNum" sz="quarter" idx="12"/>
          </p:nvPr>
        </p:nvSpPr>
        <p:spPr/>
        <p:txBody>
          <a:bodyPr/>
          <a:lstStyle/>
          <a:p>
            <a:fld id="{A2B0C85F-B12F-4B28-9D24-B62F83EFC256}" type="slidenum">
              <a:rPr lang="en-IN" smtClean="0"/>
              <a:t>10</a:t>
            </a:fld>
            <a:endParaRPr lang="en-IN"/>
          </a:p>
        </p:txBody>
      </p:sp>
      <p:pic>
        <p:nvPicPr>
          <p:cNvPr id="8" name="Picture 7">
            <a:extLst>
              <a:ext uri="{FF2B5EF4-FFF2-40B4-BE49-F238E27FC236}">
                <a16:creationId xmlns:a16="http://schemas.microsoft.com/office/drawing/2014/main" id="{634A88C8-0A7C-F184-E367-25C021455F2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508358" y="460911"/>
            <a:ext cx="948248" cy="973253"/>
          </a:xfrm>
          <a:prstGeom prst="rect">
            <a:avLst/>
          </a:prstGeom>
        </p:spPr>
      </p:pic>
      <p:sp>
        <p:nvSpPr>
          <p:cNvPr id="3" name="TextBox 2">
            <a:extLst>
              <a:ext uri="{FF2B5EF4-FFF2-40B4-BE49-F238E27FC236}">
                <a16:creationId xmlns:a16="http://schemas.microsoft.com/office/drawing/2014/main" id="{09DE5FE5-D54B-61D8-2F1A-A49376F0B93B}"/>
              </a:ext>
            </a:extLst>
          </p:cNvPr>
          <p:cNvSpPr txBox="1"/>
          <p:nvPr/>
        </p:nvSpPr>
        <p:spPr>
          <a:xfrm>
            <a:off x="3041151" y="5907641"/>
            <a:ext cx="3328827" cy="369332"/>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Illustration 1: Resources Used</a:t>
            </a:r>
            <a:endParaRPr lang="en-IN" b="1" dirty="0"/>
          </a:p>
        </p:txBody>
      </p:sp>
    </p:spTree>
    <p:extLst>
      <p:ext uri="{BB962C8B-B14F-4D97-AF65-F5344CB8AC3E}">
        <p14:creationId xmlns:p14="http://schemas.microsoft.com/office/powerpoint/2010/main" val="1483889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5BEC86F-3841-B4D5-4037-FDD07785E446}"/>
              </a:ext>
            </a:extLst>
          </p:cNvPr>
          <p:cNvSpPr>
            <a:spLocks noGrp="1"/>
          </p:cNvSpPr>
          <p:nvPr>
            <p:ph type="title"/>
          </p:nvPr>
        </p:nvSpPr>
        <p:spPr/>
        <p:txBody>
          <a:bodyPr>
            <a:normAutofit/>
          </a:bodyPr>
          <a:lstStyle/>
          <a:p>
            <a:r>
              <a:rPr lang="en-IN" sz="3600" dirty="0">
                <a:latin typeface="Times New Roman" panose="02020603050405020304" pitchFamily="18" charset="0"/>
                <a:cs typeface="Times New Roman" panose="02020603050405020304" pitchFamily="18" charset="0"/>
              </a:rPr>
              <a:t>Methodology </a:t>
            </a:r>
            <a:r>
              <a:rPr lang="en-IN" i="0" dirty="0">
                <a:effectLst/>
              </a:rPr>
              <a:t>Continued</a:t>
            </a:r>
            <a:endParaRPr lang="en-US" sz="36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44E0DFB8-C8D1-7EB0-F153-3578C37D8663}"/>
              </a:ext>
            </a:extLst>
          </p:cNvPr>
          <p:cNvSpPr>
            <a:spLocks noGrp="1"/>
          </p:cNvSpPr>
          <p:nvPr>
            <p:ph idx="1"/>
          </p:nvPr>
        </p:nvSpPr>
        <p:spPr/>
        <p:txBody>
          <a:bodyPr>
            <a:noAutofit/>
          </a:bodyPr>
          <a:lstStyle/>
          <a:p>
            <a:pPr marL="457200" indent="-457200" algn="just">
              <a:buFont typeface="+mj-lt"/>
              <a:buAutoNum type="arabicPeriod"/>
            </a:pPr>
            <a:r>
              <a:rPr lang="en-US" sz="2000" b="1" dirty="0">
                <a:latin typeface="Times New Roman" panose="02020603050405020304" pitchFamily="18" charset="0"/>
                <a:cs typeface="Times New Roman" panose="02020603050405020304" pitchFamily="18" charset="0"/>
              </a:rPr>
              <a:t>Data Decoding: </a:t>
            </a:r>
          </a:p>
          <a:p>
            <a:pPr marL="571500" indent="-342900" algn="just"/>
            <a:r>
              <a:rPr lang="en-US" sz="2000" dirty="0">
                <a:latin typeface="Times New Roman" panose="02020603050405020304" pitchFamily="18" charset="0"/>
                <a:cs typeface="Times New Roman" panose="02020603050405020304" pitchFamily="18" charset="0"/>
              </a:rPr>
              <a:t>The initial step involves decoding the raw data to extract meaningful insights necessary for identifying motifs and discordance patterns accurately. </a:t>
            </a:r>
          </a:p>
          <a:p>
            <a:pPr marL="571500" indent="-342900" algn="just"/>
            <a:r>
              <a:rPr lang="en-US" sz="2000" dirty="0">
                <a:latin typeface="Times New Roman" panose="02020603050405020304" pitchFamily="18" charset="0"/>
                <a:cs typeface="Times New Roman" panose="02020603050405020304" pitchFamily="18" charset="0"/>
              </a:rPr>
              <a:t>The IBA Analyzer tool was utilized for this purpose. The original data is in .</a:t>
            </a:r>
            <a:r>
              <a:rPr lang="en-US" sz="2000" dirty="0" err="1">
                <a:latin typeface="Times New Roman" panose="02020603050405020304" pitchFamily="18" charset="0"/>
                <a:cs typeface="Times New Roman" panose="02020603050405020304" pitchFamily="18" charset="0"/>
              </a:rPr>
              <a:t>dat</a:t>
            </a:r>
            <a:r>
              <a:rPr lang="en-US" sz="2000" dirty="0">
                <a:latin typeface="Times New Roman" panose="02020603050405020304" pitchFamily="18" charset="0"/>
                <a:cs typeface="Times New Roman" panose="02020603050405020304" pitchFamily="18" charset="0"/>
              </a:rPr>
              <a:t> (Data file ) format.</a:t>
            </a:r>
          </a:p>
          <a:p>
            <a:pPr marL="457200" indent="-457200" algn="just">
              <a:buFont typeface="+mj-lt"/>
              <a:buAutoNum type="arabicPeriod"/>
            </a:pPr>
            <a:endParaRPr lang="en-US" sz="2000" dirty="0">
              <a:latin typeface="Times New Roman" panose="02020603050405020304" pitchFamily="18" charset="0"/>
              <a:cs typeface="Times New Roman" panose="02020603050405020304" pitchFamily="18" charset="0"/>
            </a:endParaRPr>
          </a:p>
          <a:p>
            <a:pPr marL="457200" indent="-457200" algn="just">
              <a:buAutoNum type="arabicPeriod" startAt="2"/>
            </a:pPr>
            <a:r>
              <a:rPr lang="en-US" sz="2000" b="1" dirty="0">
                <a:latin typeface="Times New Roman" panose="02020603050405020304" pitchFamily="18" charset="0"/>
                <a:cs typeface="Times New Roman" panose="02020603050405020304" pitchFamily="18" charset="0"/>
              </a:rPr>
              <a:t>Motif and Discord Analysis: </a:t>
            </a:r>
            <a:endParaRPr lang="en-US" b="1" dirty="0"/>
          </a:p>
          <a:p>
            <a:pPr marL="571500" indent="-342900" algn="just"/>
            <a:r>
              <a:rPr lang="en-US" sz="2000" dirty="0">
                <a:latin typeface="Times New Roman" panose="02020603050405020304" pitchFamily="18" charset="0"/>
                <a:cs typeface="Times New Roman" panose="02020603050405020304" pitchFamily="18" charset="0"/>
              </a:rPr>
              <a:t>Stumpy, a Python library, along with </a:t>
            </a:r>
            <a:r>
              <a:rPr lang="en-US" sz="2000" dirty="0" err="1">
                <a:latin typeface="Times New Roman" panose="02020603050405020304" pitchFamily="18" charset="0"/>
                <a:cs typeface="Times New Roman" panose="02020603050405020304" pitchFamily="18" charset="0"/>
              </a:rPr>
              <a:t>Jupyter</a:t>
            </a:r>
            <a:r>
              <a:rPr lang="en-US" sz="2000" dirty="0">
                <a:latin typeface="Times New Roman" panose="02020603050405020304" pitchFamily="18" charset="0"/>
                <a:cs typeface="Times New Roman" panose="02020603050405020304" pitchFamily="18" charset="0"/>
              </a:rPr>
              <a:t> Notebook, was employed for analyzing the data to identify both normal motifs and anomalous discordance patterns. </a:t>
            </a:r>
          </a:p>
          <a:p>
            <a:pPr marL="571500" indent="-342900" algn="just"/>
            <a:r>
              <a:rPr lang="en-US" sz="2000" dirty="0">
                <a:latin typeface="Times New Roman" panose="02020603050405020304" pitchFamily="18" charset="0"/>
                <a:cs typeface="Times New Roman" panose="02020603050405020304" pitchFamily="18" charset="0"/>
              </a:rPr>
              <a:t>This step aimed to distinguish between regular occurrences and anomalies to minimize false positives in anomaly detection.</a:t>
            </a:r>
          </a:p>
          <a:p>
            <a:pPr marL="457200" indent="-457200" algn="just">
              <a:buAutoNum type="arabicPeriod" startAt="2"/>
            </a:pPr>
            <a:endParaRPr lang="en-US" sz="2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E9C6964C-43D4-89B5-EBD6-2ED6989F7465}"/>
              </a:ext>
            </a:extLst>
          </p:cNvPr>
          <p:cNvSpPr>
            <a:spLocks noGrp="1"/>
          </p:cNvSpPr>
          <p:nvPr>
            <p:ph type="dt" sz="half" idx="10"/>
          </p:nvPr>
        </p:nvSpPr>
        <p:spPr/>
        <p:txBody>
          <a:bodyPr/>
          <a:lstStyle/>
          <a:p>
            <a:fld id="{C7AD4772-9420-4AB2-BB7D-0C1F39641A72}" type="datetime1">
              <a:rPr lang="en-IN" smtClean="0"/>
              <a:t>03-04-2024</a:t>
            </a:fld>
            <a:endParaRPr lang="en-IN" dirty="0"/>
          </a:p>
        </p:txBody>
      </p:sp>
      <p:sp>
        <p:nvSpPr>
          <p:cNvPr id="3" name="Footer Placeholder 2">
            <a:extLst>
              <a:ext uri="{FF2B5EF4-FFF2-40B4-BE49-F238E27FC236}">
                <a16:creationId xmlns:a16="http://schemas.microsoft.com/office/drawing/2014/main" id="{0ECB6BB4-FC95-05B2-F52A-1324B7E2D3AC}"/>
              </a:ext>
            </a:extLst>
          </p:cNvPr>
          <p:cNvSpPr>
            <a:spLocks noGrp="1"/>
          </p:cNvSpPr>
          <p:nvPr>
            <p:ph type="ftr" sz="quarter" idx="11"/>
          </p:nvPr>
        </p:nvSpPr>
        <p:spPr/>
        <p:txBody>
          <a:bodyPr/>
          <a:lstStyle/>
          <a:p>
            <a:r>
              <a:rPr lang="en-US"/>
              <a:t>Madhurima Rawat(Data Science) Pre-failure Alerting in BRM</a:t>
            </a:r>
            <a:endParaRPr lang="en-IN"/>
          </a:p>
        </p:txBody>
      </p:sp>
      <p:sp>
        <p:nvSpPr>
          <p:cNvPr id="4" name="Slide Number Placeholder 3">
            <a:extLst>
              <a:ext uri="{FF2B5EF4-FFF2-40B4-BE49-F238E27FC236}">
                <a16:creationId xmlns:a16="http://schemas.microsoft.com/office/drawing/2014/main" id="{406249F8-40A5-59E1-8978-151A89ECA5BC}"/>
              </a:ext>
            </a:extLst>
          </p:cNvPr>
          <p:cNvSpPr>
            <a:spLocks noGrp="1"/>
          </p:cNvSpPr>
          <p:nvPr>
            <p:ph type="sldNum" sz="quarter" idx="12"/>
          </p:nvPr>
        </p:nvSpPr>
        <p:spPr/>
        <p:txBody>
          <a:bodyPr/>
          <a:lstStyle/>
          <a:p>
            <a:fld id="{A2B0C85F-B12F-4B28-9D24-B62F83EFC256}" type="slidenum">
              <a:rPr lang="en-IN" smtClean="0"/>
              <a:t>11</a:t>
            </a:fld>
            <a:endParaRPr lang="en-IN" dirty="0"/>
          </a:p>
        </p:txBody>
      </p:sp>
      <p:pic>
        <p:nvPicPr>
          <p:cNvPr id="8" name="Picture 7">
            <a:extLst>
              <a:ext uri="{FF2B5EF4-FFF2-40B4-BE49-F238E27FC236}">
                <a16:creationId xmlns:a16="http://schemas.microsoft.com/office/drawing/2014/main" id="{016257EE-315C-A5E6-5AC3-5D170880E7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8357" y="460910"/>
            <a:ext cx="920114" cy="944377"/>
          </a:xfrm>
          <a:prstGeom prst="rect">
            <a:avLst/>
          </a:prstGeom>
        </p:spPr>
      </p:pic>
    </p:spTree>
    <p:extLst>
      <p:ext uri="{BB962C8B-B14F-4D97-AF65-F5344CB8AC3E}">
        <p14:creationId xmlns:p14="http://schemas.microsoft.com/office/powerpoint/2010/main" val="2422653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additive="base">
                                        <p:cTn id="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anim calcmode="lin" valueType="num">
                                      <p:cBhvr additive="base">
                                        <p:cTn id="11"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anim calcmode="lin" valueType="num">
                                      <p:cBhvr additive="base">
                                        <p:cTn id="1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5" end="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anim calcmode="lin" valueType="num">
                                      <p:cBhvr additive="base">
                                        <p:cTn id="21"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5BEC86F-3841-B4D5-4037-FDD07785E446}"/>
              </a:ext>
            </a:extLst>
          </p:cNvPr>
          <p:cNvSpPr>
            <a:spLocks noGrp="1"/>
          </p:cNvSpPr>
          <p:nvPr>
            <p:ph type="title"/>
          </p:nvPr>
        </p:nvSpPr>
        <p:spPr/>
        <p:txBody>
          <a:bodyPr>
            <a:normAutofit/>
          </a:bodyPr>
          <a:lstStyle/>
          <a:p>
            <a:r>
              <a:rPr lang="en-IN" sz="3600" dirty="0">
                <a:latin typeface="Times New Roman" panose="02020603050405020304" pitchFamily="18" charset="0"/>
                <a:cs typeface="Times New Roman" panose="02020603050405020304" pitchFamily="18" charset="0"/>
              </a:rPr>
              <a:t>Methodology </a:t>
            </a:r>
            <a:r>
              <a:rPr lang="en-IN" i="0" dirty="0">
                <a:effectLst/>
              </a:rPr>
              <a:t>Continued</a:t>
            </a:r>
            <a:endParaRPr lang="en-US" sz="36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44E0DFB8-C8D1-7EB0-F153-3578C37D8663}"/>
              </a:ext>
            </a:extLst>
          </p:cNvPr>
          <p:cNvSpPr>
            <a:spLocks noGrp="1"/>
          </p:cNvSpPr>
          <p:nvPr>
            <p:ph idx="1"/>
          </p:nvPr>
        </p:nvSpPr>
        <p:spPr/>
        <p:txBody>
          <a:bodyPr>
            <a:noAutofit/>
          </a:bodyPr>
          <a:lstStyle/>
          <a:p>
            <a:pPr marL="457200" indent="-457200" algn="just">
              <a:buFont typeface="+mj-lt"/>
              <a:buAutoNum type="arabicPeriod" startAt="3"/>
            </a:pPr>
            <a:r>
              <a:rPr lang="en-US" sz="2000" b="1" dirty="0">
                <a:latin typeface="Times New Roman" panose="02020603050405020304" pitchFamily="18" charset="0"/>
                <a:cs typeface="Times New Roman" panose="02020603050405020304" pitchFamily="18" charset="0"/>
              </a:rPr>
              <a:t>Data Storage: </a:t>
            </a:r>
          </a:p>
          <a:p>
            <a:pPr marL="571500" indent="-342900" algn="just"/>
            <a:r>
              <a:rPr lang="en-US" sz="2000" dirty="0" err="1">
                <a:latin typeface="Times New Roman" panose="02020603050405020304" pitchFamily="18" charset="0"/>
                <a:cs typeface="Times New Roman" panose="02020603050405020304" pitchFamily="18" charset="0"/>
              </a:rPr>
              <a:t>InfluxDB</a:t>
            </a:r>
            <a:r>
              <a:rPr lang="en-US" sz="2000" dirty="0">
                <a:latin typeface="Times New Roman" panose="02020603050405020304" pitchFamily="18" charset="0"/>
                <a:cs typeface="Times New Roman" panose="02020603050405020304" pitchFamily="18" charset="0"/>
              </a:rPr>
              <a:t>, a time-series database, was chosen as the platform for efficient storage and retrieval of motifs and discordance patterns. </a:t>
            </a:r>
          </a:p>
          <a:p>
            <a:pPr marL="571500" indent="-342900" algn="just"/>
            <a:r>
              <a:rPr lang="en-US" sz="2000" dirty="0">
                <a:latin typeface="Times New Roman" panose="02020603050405020304" pitchFamily="18" charset="0"/>
                <a:cs typeface="Times New Roman" panose="02020603050405020304" pitchFamily="18" charset="0"/>
              </a:rPr>
              <a:t>The Python client library facilitated seamless integration with the database, ensuring optimal management of the data.</a:t>
            </a:r>
          </a:p>
          <a:p>
            <a:pPr marL="0" indent="0" algn="just">
              <a:buNone/>
            </a:pPr>
            <a:endParaRPr lang="en-US" sz="2000" dirty="0">
              <a:latin typeface="Times New Roman" panose="02020603050405020304" pitchFamily="18" charset="0"/>
              <a:cs typeface="Times New Roman" panose="02020603050405020304" pitchFamily="18" charset="0"/>
            </a:endParaRPr>
          </a:p>
          <a:p>
            <a:pPr marL="457200" indent="-457200" algn="just">
              <a:buFont typeface="+mj-lt"/>
              <a:buAutoNum type="arabicPeriod" startAt="4"/>
            </a:pPr>
            <a:r>
              <a:rPr lang="en-US" sz="2000" b="1" dirty="0">
                <a:latin typeface="Times New Roman" panose="02020603050405020304" pitchFamily="18" charset="0"/>
                <a:cs typeface="Times New Roman" panose="02020603050405020304" pitchFamily="18" charset="0"/>
              </a:rPr>
              <a:t>Threshold Filtering: </a:t>
            </a:r>
          </a:p>
          <a:p>
            <a:pPr marL="571500" indent="-342900" algn="just"/>
            <a:r>
              <a:rPr lang="en-US" sz="2000" dirty="0">
                <a:latin typeface="Times New Roman" panose="02020603050405020304" pitchFamily="18" charset="0"/>
                <a:cs typeface="Times New Roman" panose="02020603050405020304" pitchFamily="18" charset="0"/>
              </a:rPr>
              <a:t>Threshold-based filtering techniques were implemented using Stumpy and Python. </a:t>
            </a:r>
          </a:p>
          <a:p>
            <a:pPr marL="571500" indent="-342900" algn="just"/>
            <a:r>
              <a:rPr lang="en-US" sz="2000" dirty="0">
                <a:latin typeface="Times New Roman" panose="02020603050405020304" pitchFamily="18" charset="0"/>
                <a:cs typeface="Times New Roman" panose="02020603050405020304" pitchFamily="18" charset="0"/>
              </a:rPr>
              <a:t>Experimental knowledge and documentation resources were referenced to determine suitable threshold values and refine motif identification, thereby eliminating similar motifs and enhancing the accuracy of anomaly detection.</a:t>
            </a:r>
          </a:p>
          <a:p>
            <a:pPr marL="457200" indent="-457200" algn="just">
              <a:buFont typeface="+mj-lt"/>
              <a:buAutoNum type="arabicPeriod" startAt="4"/>
            </a:pPr>
            <a:endParaRPr lang="en-US" sz="20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E9C6964C-43D4-89B5-EBD6-2ED6989F7465}"/>
              </a:ext>
            </a:extLst>
          </p:cNvPr>
          <p:cNvSpPr>
            <a:spLocks noGrp="1"/>
          </p:cNvSpPr>
          <p:nvPr>
            <p:ph type="dt" sz="half" idx="10"/>
          </p:nvPr>
        </p:nvSpPr>
        <p:spPr/>
        <p:txBody>
          <a:bodyPr/>
          <a:lstStyle/>
          <a:p>
            <a:fld id="{71A540C7-9366-4ECE-9270-0276AD97CD6E}" type="datetime1">
              <a:rPr lang="en-IN" smtClean="0"/>
              <a:t>03-04-2024</a:t>
            </a:fld>
            <a:endParaRPr lang="en-IN"/>
          </a:p>
        </p:txBody>
      </p:sp>
      <p:sp>
        <p:nvSpPr>
          <p:cNvPr id="3" name="Footer Placeholder 2">
            <a:extLst>
              <a:ext uri="{FF2B5EF4-FFF2-40B4-BE49-F238E27FC236}">
                <a16:creationId xmlns:a16="http://schemas.microsoft.com/office/drawing/2014/main" id="{0ECB6BB4-FC95-05B2-F52A-1324B7E2D3AC}"/>
              </a:ext>
            </a:extLst>
          </p:cNvPr>
          <p:cNvSpPr>
            <a:spLocks noGrp="1"/>
          </p:cNvSpPr>
          <p:nvPr>
            <p:ph type="ftr" sz="quarter" idx="11"/>
          </p:nvPr>
        </p:nvSpPr>
        <p:spPr/>
        <p:txBody>
          <a:bodyPr/>
          <a:lstStyle/>
          <a:p>
            <a:r>
              <a:rPr lang="en-US"/>
              <a:t>Madhurima Rawat(Data Science) Pre-failure Alerting in BRM</a:t>
            </a:r>
            <a:endParaRPr lang="en-IN"/>
          </a:p>
        </p:txBody>
      </p:sp>
      <p:sp>
        <p:nvSpPr>
          <p:cNvPr id="4" name="Slide Number Placeholder 3">
            <a:extLst>
              <a:ext uri="{FF2B5EF4-FFF2-40B4-BE49-F238E27FC236}">
                <a16:creationId xmlns:a16="http://schemas.microsoft.com/office/drawing/2014/main" id="{406249F8-40A5-59E1-8978-151A89ECA5BC}"/>
              </a:ext>
            </a:extLst>
          </p:cNvPr>
          <p:cNvSpPr>
            <a:spLocks noGrp="1"/>
          </p:cNvSpPr>
          <p:nvPr>
            <p:ph type="sldNum" sz="quarter" idx="12"/>
          </p:nvPr>
        </p:nvSpPr>
        <p:spPr/>
        <p:txBody>
          <a:bodyPr/>
          <a:lstStyle/>
          <a:p>
            <a:fld id="{A2B0C85F-B12F-4B28-9D24-B62F83EFC256}" type="slidenum">
              <a:rPr lang="en-IN" smtClean="0"/>
              <a:t>12</a:t>
            </a:fld>
            <a:endParaRPr lang="en-IN" dirty="0"/>
          </a:p>
        </p:txBody>
      </p:sp>
      <p:pic>
        <p:nvPicPr>
          <p:cNvPr id="8" name="Picture 7">
            <a:extLst>
              <a:ext uri="{FF2B5EF4-FFF2-40B4-BE49-F238E27FC236}">
                <a16:creationId xmlns:a16="http://schemas.microsoft.com/office/drawing/2014/main" id="{016257EE-315C-A5E6-5AC3-5D170880E7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8357" y="460910"/>
            <a:ext cx="920114" cy="944377"/>
          </a:xfrm>
          <a:prstGeom prst="rect">
            <a:avLst/>
          </a:prstGeom>
        </p:spPr>
      </p:pic>
    </p:spTree>
    <p:extLst>
      <p:ext uri="{BB962C8B-B14F-4D97-AF65-F5344CB8AC3E}">
        <p14:creationId xmlns:p14="http://schemas.microsoft.com/office/powerpoint/2010/main" val="625582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additive="base">
                                        <p:cTn id="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anim calcmode="lin" valueType="num">
                                      <p:cBhvr additive="base">
                                        <p:cTn id="11"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anim calcmode="lin" valueType="num">
                                      <p:cBhvr additive="base">
                                        <p:cTn id="1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5" end="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anim calcmode="lin" valueType="num">
                                      <p:cBhvr additive="base">
                                        <p:cTn id="21"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5BEC86F-3841-B4D5-4037-FDD07785E446}"/>
              </a:ext>
            </a:extLst>
          </p:cNvPr>
          <p:cNvSpPr>
            <a:spLocks noGrp="1"/>
          </p:cNvSpPr>
          <p:nvPr>
            <p:ph type="title"/>
          </p:nvPr>
        </p:nvSpPr>
        <p:spPr/>
        <p:txBody>
          <a:bodyPr>
            <a:normAutofit/>
          </a:bodyPr>
          <a:lstStyle/>
          <a:p>
            <a:r>
              <a:rPr lang="en-IN" sz="3600" dirty="0">
                <a:latin typeface="Times New Roman" panose="02020603050405020304" pitchFamily="18" charset="0"/>
                <a:cs typeface="Times New Roman" panose="02020603050405020304" pitchFamily="18" charset="0"/>
              </a:rPr>
              <a:t>Methodology </a:t>
            </a:r>
            <a:r>
              <a:rPr lang="en-IN" i="0" dirty="0">
                <a:effectLst/>
              </a:rPr>
              <a:t>Continued</a:t>
            </a:r>
            <a:endParaRPr lang="en-US" sz="36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44E0DFB8-C8D1-7EB0-F153-3578C37D8663}"/>
              </a:ext>
            </a:extLst>
          </p:cNvPr>
          <p:cNvSpPr>
            <a:spLocks noGrp="1"/>
          </p:cNvSpPr>
          <p:nvPr>
            <p:ph idx="1"/>
          </p:nvPr>
        </p:nvSpPr>
        <p:spPr/>
        <p:txBody>
          <a:bodyPr>
            <a:noAutofit/>
          </a:bodyPr>
          <a:lstStyle/>
          <a:p>
            <a:pPr marL="457200" indent="-457200" algn="just">
              <a:buFont typeface="+mj-lt"/>
              <a:buAutoNum type="arabicPeriod" startAt="5"/>
            </a:pPr>
            <a:r>
              <a:rPr lang="en-US" sz="2000" b="1" dirty="0">
                <a:latin typeface="Times New Roman" panose="02020603050405020304" pitchFamily="18" charset="0"/>
                <a:cs typeface="Times New Roman" panose="02020603050405020304" pitchFamily="18" charset="0"/>
              </a:rPr>
              <a:t>Visualization: </a:t>
            </a:r>
          </a:p>
          <a:p>
            <a:pPr marL="571500" indent="-342900" algn="just"/>
            <a:r>
              <a:rPr lang="en-US" sz="2000" dirty="0">
                <a:latin typeface="Times New Roman" panose="02020603050405020304" pitchFamily="18" charset="0"/>
                <a:cs typeface="Times New Roman" panose="02020603050405020304" pitchFamily="18" charset="0"/>
              </a:rPr>
              <a:t>The top motifs identified through the analysis were visualized using Grafana, leveraging its capabilities and the Flux query language. </a:t>
            </a:r>
          </a:p>
          <a:p>
            <a:pPr marL="571500" indent="-342900" algn="just"/>
            <a:r>
              <a:rPr lang="en-US" sz="2000" dirty="0">
                <a:latin typeface="Times New Roman" panose="02020603050405020304" pitchFamily="18" charset="0"/>
                <a:cs typeface="Times New Roman" panose="02020603050405020304" pitchFamily="18" charset="0"/>
              </a:rPr>
              <a:t>This visualization step aimed to present actionable insights and facilitate informed decision-making based on the detected patterns.</a:t>
            </a: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By following this methodology, the data was decoded, motifs and discordance patterns were analyzed, relevant information was stored in </a:t>
            </a:r>
            <a:r>
              <a:rPr lang="en-US" sz="2000" dirty="0" err="1">
                <a:latin typeface="Times New Roman" panose="02020603050405020304" pitchFamily="18" charset="0"/>
                <a:cs typeface="Times New Roman" panose="02020603050405020304" pitchFamily="18" charset="0"/>
              </a:rPr>
              <a:t>InfluxDB</a:t>
            </a:r>
            <a:r>
              <a:rPr lang="en-US" sz="2000" dirty="0">
                <a:latin typeface="Times New Roman" panose="02020603050405020304" pitchFamily="18" charset="0"/>
                <a:cs typeface="Times New Roman" panose="02020603050405020304" pitchFamily="18" charset="0"/>
              </a:rPr>
              <a:t>, threshold filtering was applied, and the results were visualized in Grafana. This process ultimately improved the accuracy of anomaly detection and minimized false positives.</a:t>
            </a:r>
            <a:endParaRPr lang="en-IN" sz="2000"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E9C6964C-43D4-89B5-EBD6-2ED6989F7465}"/>
              </a:ext>
            </a:extLst>
          </p:cNvPr>
          <p:cNvSpPr>
            <a:spLocks noGrp="1"/>
          </p:cNvSpPr>
          <p:nvPr>
            <p:ph type="dt" sz="half" idx="10"/>
          </p:nvPr>
        </p:nvSpPr>
        <p:spPr/>
        <p:txBody>
          <a:bodyPr/>
          <a:lstStyle/>
          <a:p>
            <a:fld id="{0A41ECE3-03CA-473B-9646-66B4F24778A0}" type="datetime1">
              <a:rPr lang="en-IN" smtClean="0"/>
              <a:t>03-04-2024</a:t>
            </a:fld>
            <a:endParaRPr lang="en-IN"/>
          </a:p>
        </p:txBody>
      </p:sp>
      <p:sp>
        <p:nvSpPr>
          <p:cNvPr id="3" name="Footer Placeholder 2">
            <a:extLst>
              <a:ext uri="{FF2B5EF4-FFF2-40B4-BE49-F238E27FC236}">
                <a16:creationId xmlns:a16="http://schemas.microsoft.com/office/drawing/2014/main" id="{0ECB6BB4-FC95-05B2-F52A-1324B7E2D3AC}"/>
              </a:ext>
            </a:extLst>
          </p:cNvPr>
          <p:cNvSpPr>
            <a:spLocks noGrp="1"/>
          </p:cNvSpPr>
          <p:nvPr>
            <p:ph type="ftr" sz="quarter" idx="11"/>
          </p:nvPr>
        </p:nvSpPr>
        <p:spPr/>
        <p:txBody>
          <a:bodyPr/>
          <a:lstStyle/>
          <a:p>
            <a:r>
              <a:rPr lang="en-US"/>
              <a:t>Madhurima Rawat(Data Science) Pre-failure Alerting in BRM</a:t>
            </a:r>
            <a:endParaRPr lang="en-IN"/>
          </a:p>
        </p:txBody>
      </p:sp>
      <p:sp>
        <p:nvSpPr>
          <p:cNvPr id="4" name="Slide Number Placeholder 3">
            <a:extLst>
              <a:ext uri="{FF2B5EF4-FFF2-40B4-BE49-F238E27FC236}">
                <a16:creationId xmlns:a16="http://schemas.microsoft.com/office/drawing/2014/main" id="{406249F8-40A5-59E1-8978-151A89ECA5BC}"/>
              </a:ext>
            </a:extLst>
          </p:cNvPr>
          <p:cNvSpPr>
            <a:spLocks noGrp="1"/>
          </p:cNvSpPr>
          <p:nvPr>
            <p:ph type="sldNum" sz="quarter" idx="12"/>
          </p:nvPr>
        </p:nvSpPr>
        <p:spPr/>
        <p:txBody>
          <a:bodyPr/>
          <a:lstStyle/>
          <a:p>
            <a:fld id="{A2B0C85F-B12F-4B28-9D24-B62F83EFC256}" type="slidenum">
              <a:rPr lang="en-IN" smtClean="0"/>
              <a:t>13</a:t>
            </a:fld>
            <a:endParaRPr lang="en-IN" dirty="0"/>
          </a:p>
        </p:txBody>
      </p:sp>
      <p:pic>
        <p:nvPicPr>
          <p:cNvPr id="8" name="Picture 7">
            <a:extLst>
              <a:ext uri="{FF2B5EF4-FFF2-40B4-BE49-F238E27FC236}">
                <a16:creationId xmlns:a16="http://schemas.microsoft.com/office/drawing/2014/main" id="{016257EE-315C-A5E6-5AC3-5D170880E7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8357" y="460910"/>
            <a:ext cx="920114" cy="944377"/>
          </a:xfrm>
          <a:prstGeom prst="rect">
            <a:avLst/>
          </a:prstGeom>
        </p:spPr>
      </p:pic>
    </p:spTree>
    <p:extLst>
      <p:ext uri="{BB962C8B-B14F-4D97-AF65-F5344CB8AC3E}">
        <p14:creationId xmlns:p14="http://schemas.microsoft.com/office/powerpoint/2010/main" val="836184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additive="base">
                                        <p:cTn id="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anim calcmode="lin" valueType="num">
                                      <p:cBhvr additive="base">
                                        <p:cTn id="11"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 calcmode="lin" valueType="num">
                                      <p:cBhvr additive="base">
                                        <p:cTn id="17"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5BEC86F-3841-B4D5-4037-FDD07785E446}"/>
              </a:ext>
            </a:extLst>
          </p:cNvPr>
          <p:cNvSpPr>
            <a:spLocks noGrp="1"/>
          </p:cNvSpPr>
          <p:nvPr>
            <p:ph type="title"/>
          </p:nvPr>
        </p:nvSpPr>
        <p:spPr>
          <a:xfrm>
            <a:off x="657578" y="386264"/>
            <a:ext cx="7886700" cy="2852737"/>
          </a:xfrm>
        </p:spPr>
        <p:txBody>
          <a:bodyPr>
            <a:normAutofit/>
          </a:bodyPr>
          <a:lstStyle/>
          <a:p>
            <a:pPr algn="ctr"/>
            <a:r>
              <a:rPr lang="en-IN" sz="3600" dirty="0">
                <a:latin typeface="Times New Roman" panose="02020603050405020304" pitchFamily="18" charset="0"/>
                <a:cs typeface="Times New Roman" panose="02020603050405020304" pitchFamily="18" charset="0"/>
              </a:rPr>
              <a:t>Results</a:t>
            </a:r>
          </a:p>
        </p:txBody>
      </p:sp>
      <p:sp>
        <p:nvSpPr>
          <p:cNvPr id="6" name="Content Placeholder 5">
            <a:extLst>
              <a:ext uri="{FF2B5EF4-FFF2-40B4-BE49-F238E27FC236}">
                <a16:creationId xmlns:a16="http://schemas.microsoft.com/office/drawing/2014/main" id="{44E0DFB8-C8D1-7EB0-F153-3578C37D8663}"/>
              </a:ext>
            </a:extLst>
          </p:cNvPr>
          <p:cNvSpPr>
            <a:spLocks noGrp="1"/>
          </p:cNvSpPr>
          <p:nvPr>
            <p:ph type="body" idx="1"/>
          </p:nvPr>
        </p:nvSpPr>
        <p:spPr>
          <a:xfrm>
            <a:off x="676827" y="3771317"/>
            <a:ext cx="7886700" cy="1500187"/>
          </a:xfrm>
        </p:spPr>
        <p:txBody>
          <a:bodyPr>
            <a:normAutofit/>
          </a:bodyPr>
          <a:lstStyle/>
          <a:p>
            <a:pPr algn="ctr"/>
            <a:r>
              <a:rPr lang="en-US" b="0" i="0" dirty="0">
                <a:effectLst/>
                <a:latin typeface="Times New Roman" panose="02020603050405020304" pitchFamily="18" charset="0"/>
                <a:cs typeface="Times New Roman" panose="02020603050405020304" pitchFamily="18" charset="0"/>
              </a:rPr>
              <a:t>Presenting the Findings or Outcomes Obtained </a:t>
            </a:r>
            <a:endParaRPr lang="en-IN"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E9C6964C-43D4-89B5-EBD6-2ED6989F7465}"/>
              </a:ext>
            </a:extLst>
          </p:cNvPr>
          <p:cNvSpPr>
            <a:spLocks noGrp="1"/>
          </p:cNvSpPr>
          <p:nvPr>
            <p:ph type="dt" sz="half" idx="10"/>
          </p:nvPr>
        </p:nvSpPr>
        <p:spPr/>
        <p:txBody>
          <a:bodyPr/>
          <a:lstStyle/>
          <a:p>
            <a:fld id="{D6A7E0C2-AA77-4633-9F9D-EF0FDE36D32A}" type="datetime1">
              <a:rPr lang="en-IN" smtClean="0"/>
              <a:t>03-04-2024</a:t>
            </a:fld>
            <a:endParaRPr lang="en-IN" dirty="0"/>
          </a:p>
        </p:txBody>
      </p:sp>
      <p:sp>
        <p:nvSpPr>
          <p:cNvPr id="3" name="Footer Placeholder 2">
            <a:extLst>
              <a:ext uri="{FF2B5EF4-FFF2-40B4-BE49-F238E27FC236}">
                <a16:creationId xmlns:a16="http://schemas.microsoft.com/office/drawing/2014/main" id="{0ECB6BB4-FC95-05B2-F52A-1324B7E2D3AC}"/>
              </a:ext>
            </a:extLst>
          </p:cNvPr>
          <p:cNvSpPr>
            <a:spLocks noGrp="1"/>
          </p:cNvSpPr>
          <p:nvPr>
            <p:ph type="ftr" sz="quarter" idx="11"/>
          </p:nvPr>
        </p:nvSpPr>
        <p:spPr/>
        <p:txBody>
          <a:bodyPr/>
          <a:lstStyle/>
          <a:p>
            <a:r>
              <a:rPr lang="en-US"/>
              <a:t>Madhurima Rawat(Data Science) Pre-failure Alerting in BRM</a:t>
            </a:r>
            <a:endParaRPr lang="en-IN" dirty="0"/>
          </a:p>
        </p:txBody>
      </p:sp>
      <p:sp>
        <p:nvSpPr>
          <p:cNvPr id="4" name="Slide Number Placeholder 3">
            <a:extLst>
              <a:ext uri="{FF2B5EF4-FFF2-40B4-BE49-F238E27FC236}">
                <a16:creationId xmlns:a16="http://schemas.microsoft.com/office/drawing/2014/main" id="{406249F8-40A5-59E1-8978-151A89ECA5BC}"/>
              </a:ext>
            </a:extLst>
          </p:cNvPr>
          <p:cNvSpPr>
            <a:spLocks noGrp="1"/>
          </p:cNvSpPr>
          <p:nvPr>
            <p:ph type="sldNum" sz="quarter" idx="12"/>
          </p:nvPr>
        </p:nvSpPr>
        <p:spPr/>
        <p:txBody>
          <a:bodyPr/>
          <a:lstStyle/>
          <a:p>
            <a:fld id="{A2B0C85F-B12F-4B28-9D24-B62F83EFC256}" type="slidenum">
              <a:rPr lang="en-IN" smtClean="0"/>
              <a:t>14</a:t>
            </a:fld>
            <a:endParaRPr lang="en-IN"/>
          </a:p>
        </p:txBody>
      </p:sp>
      <p:pic>
        <p:nvPicPr>
          <p:cNvPr id="12" name="Picture 11">
            <a:extLst>
              <a:ext uri="{FF2B5EF4-FFF2-40B4-BE49-F238E27FC236}">
                <a16:creationId xmlns:a16="http://schemas.microsoft.com/office/drawing/2014/main" id="{84CC7F9D-D24B-BA16-3D0C-E1F8F5FFAD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8357" y="460910"/>
            <a:ext cx="920114" cy="944377"/>
          </a:xfrm>
          <a:prstGeom prst="rect">
            <a:avLst/>
          </a:prstGeom>
        </p:spPr>
      </p:pic>
    </p:spTree>
    <p:extLst>
      <p:ext uri="{BB962C8B-B14F-4D97-AF65-F5344CB8AC3E}">
        <p14:creationId xmlns:p14="http://schemas.microsoft.com/office/powerpoint/2010/main" val="3833961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19814E3-B6D5-F7D5-2C1D-C0CEFB82297D}"/>
              </a:ext>
            </a:extLst>
          </p:cNvPr>
          <p:cNvSpPr>
            <a:spLocks noGrp="1"/>
          </p:cNvSpPr>
          <p:nvPr>
            <p:ph type="title"/>
          </p:nvPr>
        </p:nvSpPr>
        <p:spPr/>
        <p:txBody>
          <a:bodyPr/>
          <a:lstStyle/>
          <a:p>
            <a:r>
              <a:rPr lang="en-IN" dirty="0"/>
              <a:t>Result</a:t>
            </a:r>
          </a:p>
        </p:txBody>
      </p:sp>
      <p:sp>
        <p:nvSpPr>
          <p:cNvPr id="4" name="Date Placeholder 3">
            <a:extLst>
              <a:ext uri="{FF2B5EF4-FFF2-40B4-BE49-F238E27FC236}">
                <a16:creationId xmlns:a16="http://schemas.microsoft.com/office/drawing/2014/main" id="{2FA565AC-B6AB-61E7-7AB9-605D5570DA03}"/>
              </a:ext>
            </a:extLst>
          </p:cNvPr>
          <p:cNvSpPr>
            <a:spLocks noGrp="1"/>
          </p:cNvSpPr>
          <p:nvPr>
            <p:ph type="dt" sz="half" idx="10"/>
          </p:nvPr>
        </p:nvSpPr>
        <p:spPr/>
        <p:txBody>
          <a:bodyPr/>
          <a:lstStyle/>
          <a:p>
            <a:fld id="{A8228C13-7F7C-4C79-A38A-03F8ECC56B5D}" type="datetime1">
              <a:rPr lang="en-IN" smtClean="0"/>
              <a:t>03-04-2024</a:t>
            </a:fld>
            <a:endParaRPr lang="en-IN"/>
          </a:p>
        </p:txBody>
      </p:sp>
      <p:sp>
        <p:nvSpPr>
          <p:cNvPr id="5" name="Footer Placeholder 4">
            <a:extLst>
              <a:ext uri="{FF2B5EF4-FFF2-40B4-BE49-F238E27FC236}">
                <a16:creationId xmlns:a16="http://schemas.microsoft.com/office/drawing/2014/main" id="{E006AED0-4B7B-BC3A-8FA5-560AA6F05137}"/>
              </a:ext>
            </a:extLst>
          </p:cNvPr>
          <p:cNvSpPr>
            <a:spLocks noGrp="1"/>
          </p:cNvSpPr>
          <p:nvPr>
            <p:ph type="ftr" sz="quarter" idx="11"/>
          </p:nvPr>
        </p:nvSpPr>
        <p:spPr/>
        <p:txBody>
          <a:bodyPr/>
          <a:lstStyle/>
          <a:p>
            <a:r>
              <a:rPr lang="en-US"/>
              <a:t>Madhurima Rawat(Data Science) Pre-failure Alerting in BRM</a:t>
            </a:r>
            <a:endParaRPr lang="en-IN"/>
          </a:p>
        </p:txBody>
      </p:sp>
      <p:sp>
        <p:nvSpPr>
          <p:cNvPr id="6" name="Slide Number Placeholder 5">
            <a:extLst>
              <a:ext uri="{FF2B5EF4-FFF2-40B4-BE49-F238E27FC236}">
                <a16:creationId xmlns:a16="http://schemas.microsoft.com/office/drawing/2014/main" id="{10BA99F3-A7DF-59D7-E22E-074D6B0FF2EF}"/>
              </a:ext>
            </a:extLst>
          </p:cNvPr>
          <p:cNvSpPr>
            <a:spLocks noGrp="1"/>
          </p:cNvSpPr>
          <p:nvPr>
            <p:ph type="sldNum" sz="quarter" idx="12"/>
          </p:nvPr>
        </p:nvSpPr>
        <p:spPr/>
        <p:txBody>
          <a:bodyPr/>
          <a:lstStyle/>
          <a:p>
            <a:fld id="{A2B0C85F-B12F-4B28-9D24-B62F83EFC256}" type="slidenum">
              <a:rPr lang="en-IN" smtClean="0"/>
              <a:t>15</a:t>
            </a:fld>
            <a:endParaRPr lang="en-IN"/>
          </a:p>
        </p:txBody>
      </p:sp>
      <p:pic>
        <p:nvPicPr>
          <p:cNvPr id="14" name="Content Placeholder 13">
            <a:extLst>
              <a:ext uri="{FF2B5EF4-FFF2-40B4-BE49-F238E27FC236}">
                <a16:creationId xmlns:a16="http://schemas.microsoft.com/office/drawing/2014/main" id="{F2ACCE9A-1DD0-020A-5696-9DCC55F49A1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41665" y="1697998"/>
            <a:ext cx="7611225" cy="3582266"/>
          </a:xfrm>
        </p:spPr>
      </p:pic>
      <p:sp>
        <p:nvSpPr>
          <p:cNvPr id="15" name="TextBox 14">
            <a:extLst>
              <a:ext uri="{FF2B5EF4-FFF2-40B4-BE49-F238E27FC236}">
                <a16:creationId xmlns:a16="http://schemas.microsoft.com/office/drawing/2014/main" id="{78AAAE7D-816B-F9EB-F606-B334056FCD82}"/>
              </a:ext>
            </a:extLst>
          </p:cNvPr>
          <p:cNvSpPr txBox="1"/>
          <p:nvPr/>
        </p:nvSpPr>
        <p:spPr>
          <a:xfrm>
            <a:off x="616449" y="5486398"/>
            <a:ext cx="7643974" cy="369332"/>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Fig 1: Grafana Dashboard Showing the Selection Panel for Sensors</a:t>
            </a:r>
          </a:p>
        </p:txBody>
      </p:sp>
    </p:spTree>
    <p:extLst>
      <p:ext uri="{BB962C8B-B14F-4D97-AF65-F5344CB8AC3E}">
        <p14:creationId xmlns:p14="http://schemas.microsoft.com/office/powerpoint/2010/main" val="3290475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xEl>
                                              <p:pRg st="0" end="0"/>
                                            </p:txEl>
                                          </p:spTgt>
                                        </p:tgtEl>
                                        <p:attrNameLst>
                                          <p:attrName>style.visibility</p:attrName>
                                        </p:attrNameLst>
                                      </p:cBhvr>
                                      <p:to>
                                        <p:strVal val="visible"/>
                                      </p:to>
                                    </p:set>
                                    <p:anim calcmode="lin" valueType="num">
                                      <p:cBhvr additive="base">
                                        <p:cTn id="13"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19814E3-B6D5-F7D5-2C1D-C0CEFB82297D}"/>
              </a:ext>
            </a:extLst>
          </p:cNvPr>
          <p:cNvSpPr>
            <a:spLocks noGrp="1"/>
          </p:cNvSpPr>
          <p:nvPr>
            <p:ph type="title"/>
          </p:nvPr>
        </p:nvSpPr>
        <p:spPr/>
        <p:txBody>
          <a:bodyPr/>
          <a:lstStyle/>
          <a:p>
            <a:r>
              <a:rPr lang="en-IN" dirty="0"/>
              <a:t>Result </a:t>
            </a:r>
            <a:r>
              <a:rPr lang="en-IN" i="0" dirty="0">
                <a:effectLst/>
              </a:rPr>
              <a:t>Continued</a:t>
            </a:r>
            <a:endParaRPr lang="en-IN" dirty="0"/>
          </a:p>
        </p:txBody>
      </p:sp>
      <p:sp>
        <p:nvSpPr>
          <p:cNvPr id="4" name="Date Placeholder 3">
            <a:extLst>
              <a:ext uri="{FF2B5EF4-FFF2-40B4-BE49-F238E27FC236}">
                <a16:creationId xmlns:a16="http://schemas.microsoft.com/office/drawing/2014/main" id="{2FA565AC-B6AB-61E7-7AB9-605D5570DA03}"/>
              </a:ext>
            </a:extLst>
          </p:cNvPr>
          <p:cNvSpPr>
            <a:spLocks noGrp="1"/>
          </p:cNvSpPr>
          <p:nvPr>
            <p:ph type="dt" sz="half" idx="10"/>
          </p:nvPr>
        </p:nvSpPr>
        <p:spPr/>
        <p:txBody>
          <a:bodyPr/>
          <a:lstStyle/>
          <a:p>
            <a:fld id="{F00237A1-3BBF-4E89-9298-62E1CF68EC0E}" type="datetime1">
              <a:rPr lang="en-IN" smtClean="0"/>
              <a:t>03-04-2024</a:t>
            </a:fld>
            <a:endParaRPr lang="en-IN"/>
          </a:p>
        </p:txBody>
      </p:sp>
      <p:sp>
        <p:nvSpPr>
          <p:cNvPr id="5" name="Footer Placeholder 4">
            <a:extLst>
              <a:ext uri="{FF2B5EF4-FFF2-40B4-BE49-F238E27FC236}">
                <a16:creationId xmlns:a16="http://schemas.microsoft.com/office/drawing/2014/main" id="{E006AED0-4B7B-BC3A-8FA5-560AA6F05137}"/>
              </a:ext>
            </a:extLst>
          </p:cNvPr>
          <p:cNvSpPr>
            <a:spLocks noGrp="1"/>
          </p:cNvSpPr>
          <p:nvPr>
            <p:ph type="ftr" sz="quarter" idx="11"/>
          </p:nvPr>
        </p:nvSpPr>
        <p:spPr/>
        <p:txBody>
          <a:bodyPr/>
          <a:lstStyle/>
          <a:p>
            <a:r>
              <a:rPr lang="en-US"/>
              <a:t>Madhurima Rawat(Data Science) Pre-failure Alerting in BRM</a:t>
            </a:r>
            <a:endParaRPr lang="en-IN"/>
          </a:p>
        </p:txBody>
      </p:sp>
      <p:sp>
        <p:nvSpPr>
          <p:cNvPr id="6" name="Slide Number Placeholder 5">
            <a:extLst>
              <a:ext uri="{FF2B5EF4-FFF2-40B4-BE49-F238E27FC236}">
                <a16:creationId xmlns:a16="http://schemas.microsoft.com/office/drawing/2014/main" id="{10BA99F3-A7DF-59D7-E22E-074D6B0FF2EF}"/>
              </a:ext>
            </a:extLst>
          </p:cNvPr>
          <p:cNvSpPr>
            <a:spLocks noGrp="1"/>
          </p:cNvSpPr>
          <p:nvPr>
            <p:ph type="sldNum" sz="quarter" idx="12"/>
          </p:nvPr>
        </p:nvSpPr>
        <p:spPr/>
        <p:txBody>
          <a:bodyPr/>
          <a:lstStyle/>
          <a:p>
            <a:fld id="{A2B0C85F-B12F-4B28-9D24-B62F83EFC256}" type="slidenum">
              <a:rPr lang="en-IN" smtClean="0"/>
              <a:t>16</a:t>
            </a:fld>
            <a:endParaRPr lang="en-IN"/>
          </a:p>
        </p:txBody>
      </p:sp>
      <p:pic>
        <p:nvPicPr>
          <p:cNvPr id="14" name="Content Placeholder 13">
            <a:extLst>
              <a:ext uri="{FF2B5EF4-FFF2-40B4-BE49-F238E27FC236}">
                <a16:creationId xmlns:a16="http://schemas.microsoft.com/office/drawing/2014/main" id="{F2ACCE9A-1DD0-020A-5696-9DCC55F49A15}"/>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741665" y="1697998"/>
            <a:ext cx="7611225" cy="3582266"/>
          </a:xfrm>
        </p:spPr>
      </p:pic>
      <p:sp>
        <p:nvSpPr>
          <p:cNvPr id="15" name="TextBox 14">
            <a:extLst>
              <a:ext uri="{FF2B5EF4-FFF2-40B4-BE49-F238E27FC236}">
                <a16:creationId xmlns:a16="http://schemas.microsoft.com/office/drawing/2014/main" id="{78AAAE7D-816B-F9EB-F606-B334056FCD82}"/>
              </a:ext>
            </a:extLst>
          </p:cNvPr>
          <p:cNvSpPr txBox="1"/>
          <p:nvPr/>
        </p:nvSpPr>
        <p:spPr>
          <a:xfrm>
            <a:off x="760287" y="5445303"/>
            <a:ext cx="7643973" cy="379605"/>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Fig 2: Grafana Dashboard Showing the Plot after Selection</a:t>
            </a:r>
          </a:p>
        </p:txBody>
      </p:sp>
    </p:spTree>
    <p:extLst>
      <p:ext uri="{BB962C8B-B14F-4D97-AF65-F5344CB8AC3E}">
        <p14:creationId xmlns:p14="http://schemas.microsoft.com/office/powerpoint/2010/main" val="667635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xEl>
                                              <p:pRg st="0" end="0"/>
                                            </p:txEl>
                                          </p:spTgt>
                                        </p:tgtEl>
                                        <p:attrNameLst>
                                          <p:attrName>style.visibility</p:attrName>
                                        </p:attrNameLst>
                                      </p:cBhvr>
                                      <p:to>
                                        <p:strVal val="visible"/>
                                      </p:to>
                                    </p:set>
                                    <p:anim calcmode="lin" valueType="num">
                                      <p:cBhvr additive="base">
                                        <p:cTn id="13"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19814E3-B6D5-F7D5-2C1D-C0CEFB82297D}"/>
              </a:ext>
            </a:extLst>
          </p:cNvPr>
          <p:cNvSpPr>
            <a:spLocks noGrp="1"/>
          </p:cNvSpPr>
          <p:nvPr>
            <p:ph type="title"/>
          </p:nvPr>
        </p:nvSpPr>
        <p:spPr/>
        <p:txBody>
          <a:bodyPr/>
          <a:lstStyle/>
          <a:p>
            <a:r>
              <a:rPr lang="en-IN" dirty="0"/>
              <a:t>Result </a:t>
            </a:r>
            <a:r>
              <a:rPr lang="en-IN" i="0" dirty="0">
                <a:effectLst/>
              </a:rPr>
              <a:t>Continued</a:t>
            </a:r>
            <a:endParaRPr lang="en-IN" dirty="0"/>
          </a:p>
        </p:txBody>
      </p:sp>
      <p:sp>
        <p:nvSpPr>
          <p:cNvPr id="4" name="Date Placeholder 3">
            <a:extLst>
              <a:ext uri="{FF2B5EF4-FFF2-40B4-BE49-F238E27FC236}">
                <a16:creationId xmlns:a16="http://schemas.microsoft.com/office/drawing/2014/main" id="{2FA565AC-B6AB-61E7-7AB9-605D5570DA03}"/>
              </a:ext>
            </a:extLst>
          </p:cNvPr>
          <p:cNvSpPr>
            <a:spLocks noGrp="1"/>
          </p:cNvSpPr>
          <p:nvPr>
            <p:ph type="dt" sz="half" idx="10"/>
          </p:nvPr>
        </p:nvSpPr>
        <p:spPr/>
        <p:txBody>
          <a:bodyPr/>
          <a:lstStyle/>
          <a:p>
            <a:fld id="{1C102AE0-FDB6-4E54-810E-0543D629BE48}" type="datetime1">
              <a:rPr lang="en-IN" smtClean="0"/>
              <a:t>03-04-2024</a:t>
            </a:fld>
            <a:endParaRPr lang="en-IN"/>
          </a:p>
        </p:txBody>
      </p:sp>
      <p:sp>
        <p:nvSpPr>
          <p:cNvPr id="5" name="Footer Placeholder 4">
            <a:extLst>
              <a:ext uri="{FF2B5EF4-FFF2-40B4-BE49-F238E27FC236}">
                <a16:creationId xmlns:a16="http://schemas.microsoft.com/office/drawing/2014/main" id="{E006AED0-4B7B-BC3A-8FA5-560AA6F05137}"/>
              </a:ext>
            </a:extLst>
          </p:cNvPr>
          <p:cNvSpPr>
            <a:spLocks noGrp="1"/>
          </p:cNvSpPr>
          <p:nvPr>
            <p:ph type="ftr" sz="quarter" idx="11"/>
          </p:nvPr>
        </p:nvSpPr>
        <p:spPr/>
        <p:txBody>
          <a:bodyPr/>
          <a:lstStyle/>
          <a:p>
            <a:r>
              <a:rPr lang="en-US"/>
              <a:t>Madhurima Rawat(Data Science) Pre-failure Alerting in BRM</a:t>
            </a:r>
            <a:endParaRPr lang="en-IN"/>
          </a:p>
        </p:txBody>
      </p:sp>
      <p:sp>
        <p:nvSpPr>
          <p:cNvPr id="6" name="Slide Number Placeholder 5">
            <a:extLst>
              <a:ext uri="{FF2B5EF4-FFF2-40B4-BE49-F238E27FC236}">
                <a16:creationId xmlns:a16="http://schemas.microsoft.com/office/drawing/2014/main" id="{10BA99F3-A7DF-59D7-E22E-074D6B0FF2EF}"/>
              </a:ext>
            </a:extLst>
          </p:cNvPr>
          <p:cNvSpPr>
            <a:spLocks noGrp="1"/>
          </p:cNvSpPr>
          <p:nvPr>
            <p:ph type="sldNum" sz="quarter" idx="12"/>
          </p:nvPr>
        </p:nvSpPr>
        <p:spPr/>
        <p:txBody>
          <a:bodyPr/>
          <a:lstStyle/>
          <a:p>
            <a:fld id="{A2B0C85F-B12F-4B28-9D24-B62F83EFC256}" type="slidenum">
              <a:rPr lang="en-IN" smtClean="0"/>
              <a:t>17</a:t>
            </a:fld>
            <a:endParaRPr lang="en-IN"/>
          </a:p>
        </p:txBody>
      </p:sp>
      <p:pic>
        <p:nvPicPr>
          <p:cNvPr id="14" name="Content Placeholder 13">
            <a:extLst>
              <a:ext uri="{FF2B5EF4-FFF2-40B4-BE49-F238E27FC236}">
                <a16:creationId xmlns:a16="http://schemas.microsoft.com/office/drawing/2014/main" id="{F2ACCE9A-1DD0-020A-5696-9DCC55F49A15}"/>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741665" y="1697998"/>
            <a:ext cx="7611225" cy="3582266"/>
          </a:xfrm>
        </p:spPr>
      </p:pic>
      <p:sp>
        <p:nvSpPr>
          <p:cNvPr id="15" name="TextBox 14">
            <a:extLst>
              <a:ext uri="{FF2B5EF4-FFF2-40B4-BE49-F238E27FC236}">
                <a16:creationId xmlns:a16="http://schemas.microsoft.com/office/drawing/2014/main" id="{78AAAE7D-816B-F9EB-F606-B334056FCD82}"/>
              </a:ext>
            </a:extLst>
          </p:cNvPr>
          <p:cNvSpPr txBox="1"/>
          <p:nvPr/>
        </p:nvSpPr>
        <p:spPr>
          <a:xfrm>
            <a:off x="739739" y="5496673"/>
            <a:ext cx="7695344" cy="369332"/>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Fig 3: Grafana Dashboard Showing the Separate Motifs after Selection</a:t>
            </a:r>
          </a:p>
        </p:txBody>
      </p:sp>
    </p:spTree>
    <p:extLst>
      <p:ext uri="{BB962C8B-B14F-4D97-AF65-F5344CB8AC3E}">
        <p14:creationId xmlns:p14="http://schemas.microsoft.com/office/powerpoint/2010/main" val="3309035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xEl>
                                              <p:pRg st="0" end="0"/>
                                            </p:txEl>
                                          </p:spTgt>
                                        </p:tgtEl>
                                        <p:attrNameLst>
                                          <p:attrName>style.visibility</p:attrName>
                                        </p:attrNameLst>
                                      </p:cBhvr>
                                      <p:to>
                                        <p:strVal val="visible"/>
                                      </p:to>
                                    </p:set>
                                    <p:anim calcmode="lin" valueType="num">
                                      <p:cBhvr additive="base">
                                        <p:cTn id="13"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5BEC86F-3841-B4D5-4037-FDD07785E446}"/>
              </a:ext>
            </a:extLst>
          </p:cNvPr>
          <p:cNvSpPr>
            <a:spLocks noGrp="1"/>
          </p:cNvSpPr>
          <p:nvPr>
            <p:ph type="title"/>
          </p:nvPr>
        </p:nvSpPr>
        <p:spPr>
          <a:xfrm>
            <a:off x="657578" y="386264"/>
            <a:ext cx="7886700" cy="2852737"/>
          </a:xfrm>
        </p:spPr>
        <p:txBody>
          <a:bodyPr>
            <a:normAutofit/>
          </a:bodyPr>
          <a:lstStyle/>
          <a:p>
            <a:pPr algn="ctr"/>
            <a:r>
              <a:rPr lang="en-IN" sz="3600" dirty="0">
                <a:latin typeface="Times New Roman" panose="02020603050405020304" pitchFamily="18" charset="0"/>
                <a:cs typeface="Times New Roman" panose="02020603050405020304" pitchFamily="18" charset="0"/>
              </a:rPr>
              <a:t>Discussion</a:t>
            </a:r>
          </a:p>
        </p:txBody>
      </p:sp>
      <p:sp>
        <p:nvSpPr>
          <p:cNvPr id="6" name="Content Placeholder 5">
            <a:extLst>
              <a:ext uri="{FF2B5EF4-FFF2-40B4-BE49-F238E27FC236}">
                <a16:creationId xmlns:a16="http://schemas.microsoft.com/office/drawing/2014/main" id="{44E0DFB8-C8D1-7EB0-F153-3578C37D8663}"/>
              </a:ext>
            </a:extLst>
          </p:cNvPr>
          <p:cNvSpPr>
            <a:spLocks noGrp="1"/>
          </p:cNvSpPr>
          <p:nvPr>
            <p:ph type="body" idx="1"/>
          </p:nvPr>
        </p:nvSpPr>
        <p:spPr>
          <a:xfrm>
            <a:off x="676827" y="3771317"/>
            <a:ext cx="7886700" cy="1500187"/>
          </a:xfrm>
        </p:spPr>
        <p:txBody>
          <a:bodyPr>
            <a:normAutofit/>
          </a:bodyPr>
          <a:lstStyle/>
          <a:p>
            <a:pPr algn="ctr"/>
            <a:r>
              <a:rPr lang="en-US" dirty="0">
                <a:latin typeface="Times New Roman" panose="02020603050405020304" pitchFamily="18" charset="0"/>
                <a:cs typeface="Times New Roman" panose="02020603050405020304" pitchFamily="18" charset="0"/>
              </a:rPr>
              <a:t>Interpretation of Results</a:t>
            </a:r>
            <a:endParaRPr lang="en-IN"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E9C6964C-43D4-89B5-EBD6-2ED6989F7465}"/>
              </a:ext>
            </a:extLst>
          </p:cNvPr>
          <p:cNvSpPr>
            <a:spLocks noGrp="1"/>
          </p:cNvSpPr>
          <p:nvPr>
            <p:ph type="dt" sz="half" idx="10"/>
          </p:nvPr>
        </p:nvSpPr>
        <p:spPr/>
        <p:txBody>
          <a:bodyPr/>
          <a:lstStyle/>
          <a:p>
            <a:fld id="{AB3AF1F7-435F-4149-A77C-64DC46C846FD}" type="datetime1">
              <a:rPr lang="en-IN" smtClean="0"/>
              <a:t>03-04-2024</a:t>
            </a:fld>
            <a:endParaRPr lang="en-IN"/>
          </a:p>
        </p:txBody>
      </p:sp>
      <p:sp>
        <p:nvSpPr>
          <p:cNvPr id="3" name="Footer Placeholder 2">
            <a:extLst>
              <a:ext uri="{FF2B5EF4-FFF2-40B4-BE49-F238E27FC236}">
                <a16:creationId xmlns:a16="http://schemas.microsoft.com/office/drawing/2014/main" id="{0ECB6BB4-FC95-05B2-F52A-1324B7E2D3AC}"/>
              </a:ext>
            </a:extLst>
          </p:cNvPr>
          <p:cNvSpPr>
            <a:spLocks noGrp="1"/>
          </p:cNvSpPr>
          <p:nvPr>
            <p:ph type="ftr" sz="quarter" idx="11"/>
          </p:nvPr>
        </p:nvSpPr>
        <p:spPr/>
        <p:txBody>
          <a:bodyPr/>
          <a:lstStyle/>
          <a:p>
            <a:r>
              <a:rPr lang="en-US"/>
              <a:t>Madhurima Rawat(Data Science) Pre-failure Alerting in BRM</a:t>
            </a:r>
            <a:endParaRPr lang="en-IN"/>
          </a:p>
        </p:txBody>
      </p:sp>
      <p:sp>
        <p:nvSpPr>
          <p:cNvPr id="4" name="Slide Number Placeholder 3">
            <a:extLst>
              <a:ext uri="{FF2B5EF4-FFF2-40B4-BE49-F238E27FC236}">
                <a16:creationId xmlns:a16="http://schemas.microsoft.com/office/drawing/2014/main" id="{406249F8-40A5-59E1-8978-151A89ECA5BC}"/>
              </a:ext>
            </a:extLst>
          </p:cNvPr>
          <p:cNvSpPr>
            <a:spLocks noGrp="1"/>
          </p:cNvSpPr>
          <p:nvPr>
            <p:ph type="sldNum" sz="quarter" idx="12"/>
          </p:nvPr>
        </p:nvSpPr>
        <p:spPr/>
        <p:txBody>
          <a:bodyPr/>
          <a:lstStyle/>
          <a:p>
            <a:fld id="{A2B0C85F-B12F-4B28-9D24-B62F83EFC256}" type="slidenum">
              <a:rPr lang="en-IN" smtClean="0"/>
              <a:t>18</a:t>
            </a:fld>
            <a:endParaRPr lang="en-IN"/>
          </a:p>
        </p:txBody>
      </p:sp>
      <p:pic>
        <p:nvPicPr>
          <p:cNvPr id="12" name="Picture 11">
            <a:extLst>
              <a:ext uri="{FF2B5EF4-FFF2-40B4-BE49-F238E27FC236}">
                <a16:creationId xmlns:a16="http://schemas.microsoft.com/office/drawing/2014/main" id="{84CC7F9D-D24B-BA16-3D0C-E1F8F5FFAD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8357" y="460910"/>
            <a:ext cx="920114" cy="944377"/>
          </a:xfrm>
          <a:prstGeom prst="rect">
            <a:avLst/>
          </a:prstGeom>
        </p:spPr>
      </p:pic>
    </p:spTree>
    <p:extLst>
      <p:ext uri="{BB962C8B-B14F-4D97-AF65-F5344CB8AC3E}">
        <p14:creationId xmlns:p14="http://schemas.microsoft.com/office/powerpoint/2010/main" val="2335933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92E1DFF-BBA6-F99D-BD5E-8E627A75420E}"/>
              </a:ext>
            </a:extLst>
          </p:cNvPr>
          <p:cNvSpPr>
            <a:spLocks noGrp="1"/>
          </p:cNvSpPr>
          <p:nvPr>
            <p:ph type="title"/>
          </p:nvPr>
        </p:nvSpPr>
        <p:spPr/>
        <p:txBody>
          <a:bodyPr/>
          <a:lstStyle/>
          <a:p>
            <a:r>
              <a:rPr lang="en-IN" sz="3600" dirty="0">
                <a:latin typeface="Times New Roman" panose="02020603050405020304" pitchFamily="18" charset="0"/>
                <a:cs typeface="Times New Roman" panose="02020603050405020304" pitchFamily="18" charset="0"/>
              </a:rPr>
              <a:t>Discussion</a:t>
            </a:r>
            <a:endParaRPr lang="en-IN" dirty="0"/>
          </a:p>
        </p:txBody>
      </p:sp>
      <p:sp>
        <p:nvSpPr>
          <p:cNvPr id="8" name="Content Placeholder 7">
            <a:extLst>
              <a:ext uri="{FF2B5EF4-FFF2-40B4-BE49-F238E27FC236}">
                <a16:creationId xmlns:a16="http://schemas.microsoft.com/office/drawing/2014/main" id="{8CCEFD17-E153-E0D5-7F4F-C99B6880925A}"/>
              </a:ext>
            </a:extLst>
          </p:cNvPr>
          <p:cNvSpPr>
            <a:spLocks noGrp="1"/>
          </p:cNvSpPr>
          <p:nvPr>
            <p:ph idx="1"/>
          </p:nvPr>
        </p:nvSpPr>
        <p:spPr/>
        <p:txBody>
          <a:bodyPr>
            <a:normAutofit/>
          </a:bodyPr>
          <a:lstStyle/>
          <a:p>
            <a:pPr>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Motif and Discord Analysis: Leveraged Stumpy and </a:t>
            </a:r>
            <a:r>
              <a:rPr lang="en-IN" sz="2000" dirty="0" err="1">
                <a:latin typeface="Times New Roman" panose="02020603050405020304" pitchFamily="18" charset="0"/>
                <a:cs typeface="Times New Roman" panose="02020603050405020304" pitchFamily="18" charset="0"/>
              </a:rPr>
              <a:t>Jupyter</a:t>
            </a:r>
            <a:r>
              <a:rPr lang="en-IN" sz="2000" dirty="0">
                <a:latin typeface="Times New Roman" panose="02020603050405020304" pitchFamily="18" charset="0"/>
                <a:cs typeface="Times New Roman" panose="02020603050405020304" pitchFamily="18" charset="0"/>
              </a:rPr>
              <a:t> Notebook to identify both regular motifs and anomalous discord patterns in the data.</a:t>
            </a:r>
          </a:p>
          <a:p>
            <a:pPr>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Efficient Data Storage: Employed </a:t>
            </a:r>
            <a:r>
              <a:rPr lang="en-IN" sz="2000" dirty="0" err="1">
                <a:latin typeface="Times New Roman" panose="02020603050405020304" pitchFamily="18" charset="0"/>
                <a:cs typeface="Times New Roman" panose="02020603050405020304" pitchFamily="18" charset="0"/>
              </a:rPr>
              <a:t>InfluxDB</a:t>
            </a:r>
            <a:r>
              <a:rPr lang="en-IN" sz="2000" dirty="0">
                <a:latin typeface="Times New Roman" panose="02020603050405020304" pitchFamily="18" charset="0"/>
                <a:cs typeface="Times New Roman" panose="02020603050405020304" pitchFamily="18" charset="0"/>
              </a:rPr>
              <a:t>, a time-series database, for storing and retrieving motifs and discord patterns efficiently.</a:t>
            </a:r>
          </a:p>
          <a:p>
            <a:pPr>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Threshold Filtering: Implemented threshold-based filtering techniques using Stumpy and Python to refine motif identification and enhance anomaly detection accuracy.</a:t>
            </a:r>
          </a:p>
          <a:p>
            <a:pPr>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Visual Representation: Utilized Grafana to visualize the top motifs, facilitating informed decision-making based on detected patterns.</a:t>
            </a:r>
          </a:p>
          <a:p>
            <a:pPr>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Also currently the dashboard show all motifs, later only top motifs which satisfy the threshold value will be shown.</a:t>
            </a:r>
          </a:p>
          <a:p>
            <a:pPr>
              <a:buFont typeface="Wingdings" panose="05000000000000000000" pitchFamily="2" charset="2"/>
              <a:buChar char="§"/>
            </a:pPr>
            <a:r>
              <a:rPr lang="en-IN" dirty="0"/>
              <a:t>The integration of discords will also be done in the future. The top 3 discords will be shown and the threshold filtering will be applied.</a:t>
            </a:r>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660B515E-1C74-9B27-13F1-C103F4A24BA7}"/>
              </a:ext>
            </a:extLst>
          </p:cNvPr>
          <p:cNvSpPr>
            <a:spLocks noGrp="1"/>
          </p:cNvSpPr>
          <p:nvPr>
            <p:ph type="dt" sz="half" idx="10"/>
          </p:nvPr>
        </p:nvSpPr>
        <p:spPr/>
        <p:txBody>
          <a:bodyPr/>
          <a:lstStyle/>
          <a:p>
            <a:fld id="{75A8FC4D-696D-4160-B068-6F9D49BB4B92}" type="datetime1">
              <a:rPr lang="en-IN" smtClean="0"/>
              <a:t>03-04-2024</a:t>
            </a:fld>
            <a:endParaRPr lang="en-IN"/>
          </a:p>
        </p:txBody>
      </p:sp>
      <p:sp>
        <p:nvSpPr>
          <p:cNvPr id="5" name="Footer Placeholder 4">
            <a:extLst>
              <a:ext uri="{FF2B5EF4-FFF2-40B4-BE49-F238E27FC236}">
                <a16:creationId xmlns:a16="http://schemas.microsoft.com/office/drawing/2014/main" id="{EDBB182D-DD66-A0CC-7580-F1C2C4EA0A36}"/>
              </a:ext>
            </a:extLst>
          </p:cNvPr>
          <p:cNvSpPr>
            <a:spLocks noGrp="1"/>
          </p:cNvSpPr>
          <p:nvPr>
            <p:ph type="ftr" sz="quarter" idx="11"/>
          </p:nvPr>
        </p:nvSpPr>
        <p:spPr/>
        <p:txBody>
          <a:bodyPr/>
          <a:lstStyle/>
          <a:p>
            <a:r>
              <a:rPr lang="en-US"/>
              <a:t>Madhurima Rawat(Data Science) Pre-failure Alerting in BRM</a:t>
            </a:r>
            <a:endParaRPr lang="en-IN"/>
          </a:p>
        </p:txBody>
      </p:sp>
      <p:sp>
        <p:nvSpPr>
          <p:cNvPr id="6" name="Slide Number Placeholder 5">
            <a:extLst>
              <a:ext uri="{FF2B5EF4-FFF2-40B4-BE49-F238E27FC236}">
                <a16:creationId xmlns:a16="http://schemas.microsoft.com/office/drawing/2014/main" id="{0B9761F8-EBA2-96FB-FB5A-E3CDE0C8E252}"/>
              </a:ext>
            </a:extLst>
          </p:cNvPr>
          <p:cNvSpPr>
            <a:spLocks noGrp="1"/>
          </p:cNvSpPr>
          <p:nvPr>
            <p:ph type="sldNum" sz="quarter" idx="12"/>
          </p:nvPr>
        </p:nvSpPr>
        <p:spPr/>
        <p:txBody>
          <a:bodyPr/>
          <a:lstStyle/>
          <a:p>
            <a:fld id="{A2B0C85F-B12F-4B28-9D24-B62F83EFC256}" type="slidenum">
              <a:rPr lang="en-IN" smtClean="0"/>
              <a:t>19</a:t>
            </a:fld>
            <a:endParaRPr lang="en-IN"/>
          </a:p>
        </p:txBody>
      </p:sp>
    </p:spTree>
    <p:extLst>
      <p:ext uri="{BB962C8B-B14F-4D97-AF65-F5344CB8AC3E}">
        <p14:creationId xmlns:p14="http://schemas.microsoft.com/office/powerpoint/2010/main" val="20311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5BEC86F-3841-B4D5-4037-FDD07785E446}"/>
              </a:ext>
            </a:extLst>
          </p:cNvPr>
          <p:cNvSpPr>
            <a:spLocks noGrp="1"/>
          </p:cNvSpPr>
          <p:nvPr>
            <p:ph type="title"/>
          </p:nvPr>
        </p:nvSpPr>
        <p:spPr/>
        <p:txBody>
          <a:bodyPr>
            <a:normAutofit/>
          </a:bodyPr>
          <a:lstStyle/>
          <a:p>
            <a:r>
              <a:rPr lang="en-IN" sz="3600" dirty="0">
                <a:latin typeface="Times New Roman" panose="02020603050405020304" pitchFamily="18" charset="0"/>
                <a:cs typeface="Times New Roman" panose="02020603050405020304" pitchFamily="18" charset="0"/>
              </a:rPr>
              <a:t>Contents</a:t>
            </a:r>
          </a:p>
        </p:txBody>
      </p:sp>
      <p:sp>
        <p:nvSpPr>
          <p:cNvPr id="6" name="Content Placeholder 5">
            <a:extLst>
              <a:ext uri="{FF2B5EF4-FFF2-40B4-BE49-F238E27FC236}">
                <a16:creationId xmlns:a16="http://schemas.microsoft.com/office/drawing/2014/main" id="{44E0DFB8-C8D1-7EB0-F153-3578C37D8663}"/>
              </a:ext>
            </a:extLst>
          </p:cNvPr>
          <p:cNvSpPr>
            <a:spLocks noGrp="1"/>
          </p:cNvSpPr>
          <p:nvPr>
            <p:ph idx="1"/>
          </p:nvPr>
        </p:nvSpPr>
        <p:spPr/>
        <p:txBody>
          <a:bodyPr>
            <a:normAutofit/>
          </a:bodyPr>
          <a:lstStyle/>
          <a:p>
            <a:r>
              <a:rPr lang="en-US" dirty="0">
                <a:hlinkClick r:id="" action="ppaction://hlinkshowjump?jump=nextslide"/>
              </a:rPr>
              <a:t>Introduction</a:t>
            </a:r>
            <a:endParaRPr lang="en-US" dirty="0"/>
          </a:p>
          <a:p>
            <a:r>
              <a:rPr lang="en-US" dirty="0">
                <a:hlinkClick r:id="rId3" action="ppaction://hlinksldjump"/>
              </a:rPr>
              <a:t>Background</a:t>
            </a:r>
            <a:endParaRPr lang="en-US" dirty="0"/>
          </a:p>
          <a:p>
            <a:r>
              <a:rPr lang="en-US" dirty="0">
                <a:hlinkClick r:id="rId4" action="ppaction://hlinksldjump"/>
              </a:rPr>
              <a:t>Objectives</a:t>
            </a:r>
            <a:endParaRPr lang="en-US" dirty="0"/>
          </a:p>
          <a:p>
            <a:r>
              <a:rPr lang="en-US" dirty="0">
                <a:hlinkClick r:id="rId5" action="ppaction://hlinksldjump"/>
              </a:rPr>
              <a:t>Methodology</a:t>
            </a:r>
            <a:endParaRPr lang="en-US" dirty="0"/>
          </a:p>
          <a:p>
            <a:r>
              <a:rPr lang="en-US" dirty="0">
                <a:hlinkClick r:id="rId6" action="ppaction://hlinksldjump"/>
              </a:rPr>
              <a:t>Results</a:t>
            </a:r>
            <a:endParaRPr lang="en-US" dirty="0"/>
          </a:p>
          <a:p>
            <a:r>
              <a:rPr lang="en-US" dirty="0">
                <a:hlinkClick r:id="rId7" action="ppaction://hlinksldjump"/>
              </a:rPr>
              <a:t>Discussion</a:t>
            </a:r>
            <a:endParaRPr lang="en-US" dirty="0"/>
          </a:p>
          <a:p>
            <a:r>
              <a:rPr lang="en-US" dirty="0">
                <a:hlinkClick r:id="rId8" action="ppaction://hlinksldjump"/>
              </a:rPr>
              <a:t>Conclusion</a:t>
            </a:r>
            <a:endParaRPr lang="en-US" dirty="0"/>
          </a:p>
          <a:p>
            <a:r>
              <a:rPr lang="en-US" dirty="0">
                <a:hlinkClick r:id="rId9" action="ppaction://hlinksldjump"/>
              </a:rPr>
              <a:t>Acknowledgments</a:t>
            </a:r>
            <a:endParaRPr lang="en-US" dirty="0"/>
          </a:p>
          <a:p>
            <a:r>
              <a:rPr lang="en-US" dirty="0">
                <a:hlinkClick r:id="rId10" action="ppaction://hlinksldjump"/>
              </a:rPr>
              <a:t>References</a:t>
            </a:r>
            <a:endParaRPr lang="en-IN" dirty="0"/>
          </a:p>
        </p:txBody>
      </p:sp>
      <p:sp>
        <p:nvSpPr>
          <p:cNvPr id="2" name="Date Placeholder 1">
            <a:extLst>
              <a:ext uri="{FF2B5EF4-FFF2-40B4-BE49-F238E27FC236}">
                <a16:creationId xmlns:a16="http://schemas.microsoft.com/office/drawing/2014/main" id="{E9C6964C-43D4-89B5-EBD6-2ED6989F7465}"/>
              </a:ext>
            </a:extLst>
          </p:cNvPr>
          <p:cNvSpPr>
            <a:spLocks noGrp="1"/>
          </p:cNvSpPr>
          <p:nvPr>
            <p:ph type="dt" sz="half" idx="10"/>
          </p:nvPr>
        </p:nvSpPr>
        <p:spPr/>
        <p:txBody>
          <a:bodyPr/>
          <a:lstStyle/>
          <a:p>
            <a:fld id="{2E99521F-4E08-48B0-B727-9C5A526594BC}" type="datetime1">
              <a:rPr lang="en-IN" smtClean="0"/>
              <a:t>03-04-2024</a:t>
            </a:fld>
            <a:endParaRPr lang="en-IN"/>
          </a:p>
        </p:txBody>
      </p:sp>
      <p:sp>
        <p:nvSpPr>
          <p:cNvPr id="3" name="Footer Placeholder 2">
            <a:extLst>
              <a:ext uri="{FF2B5EF4-FFF2-40B4-BE49-F238E27FC236}">
                <a16:creationId xmlns:a16="http://schemas.microsoft.com/office/drawing/2014/main" id="{0ECB6BB4-FC95-05B2-F52A-1324B7E2D3AC}"/>
              </a:ext>
            </a:extLst>
          </p:cNvPr>
          <p:cNvSpPr>
            <a:spLocks noGrp="1"/>
          </p:cNvSpPr>
          <p:nvPr>
            <p:ph type="ftr" sz="quarter" idx="11"/>
          </p:nvPr>
        </p:nvSpPr>
        <p:spPr/>
        <p:txBody>
          <a:bodyPr/>
          <a:lstStyle/>
          <a:p>
            <a:r>
              <a:rPr lang="en-US"/>
              <a:t>Madhurima Rawat(Data Science) Pre-failure Alerting in BRM</a:t>
            </a:r>
            <a:endParaRPr lang="en-IN" dirty="0"/>
          </a:p>
        </p:txBody>
      </p:sp>
      <p:sp>
        <p:nvSpPr>
          <p:cNvPr id="4" name="Slide Number Placeholder 3">
            <a:extLst>
              <a:ext uri="{FF2B5EF4-FFF2-40B4-BE49-F238E27FC236}">
                <a16:creationId xmlns:a16="http://schemas.microsoft.com/office/drawing/2014/main" id="{406249F8-40A5-59E1-8978-151A89ECA5BC}"/>
              </a:ext>
            </a:extLst>
          </p:cNvPr>
          <p:cNvSpPr>
            <a:spLocks noGrp="1"/>
          </p:cNvSpPr>
          <p:nvPr>
            <p:ph type="sldNum" sz="quarter" idx="12"/>
          </p:nvPr>
        </p:nvSpPr>
        <p:spPr/>
        <p:txBody>
          <a:bodyPr/>
          <a:lstStyle/>
          <a:p>
            <a:fld id="{A2B0C85F-B12F-4B28-9D24-B62F83EFC256}" type="slidenum">
              <a:rPr lang="en-IN" smtClean="0"/>
              <a:t>2</a:t>
            </a:fld>
            <a:endParaRPr lang="en-IN" dirty="0"/>
          </a:p>
        </p:txBody>
      </p:sp>
      <p:pic>
        <p:nvPicPr>
          <p:cNvPr id="12" name="Picture 11">
            <a:extLst>
              <a:ext uri="{FF2B5EF4-FFF2-40B4-BE49-F238E27FC236}">
                <a16:creationId xmlns:a16="http://schemas.microsoft.com/office/drawing/2014/main" id="{84CC7F9D-D24B-BA16-3D0C-E1F8F5FFADC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508357" y="460910"/>
            <a:ext cx="920114" cy="944377"/>
          </a:xfrm>
          <a:prstGeom prst="rect">
            <a:avLst/>
          </a:prstGeom>
        </p:spPr>
      </p:pic>
    </p:spTree>
    <p:extLst>
      <p:ext uri="{BB962C8B-B14F-4D97-AF65-F5344CB8AC3E}">
        <p14:creationId xmlns:p14="http://schemas.microsoft.com/office/powerpoint/2010/main" val="3105543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5BEC86F-3841-B4D5-4037-FDD07785E446}"/>
              </a:ext>
            </a:extLst>
          </p:cNvPr>
          <p:cNvSpPr>
            <a:spLocks noGrp="1"/>
          </p:cNvSpPr>
          <p:nvPr>
            <p:ph type="title"/>
          </p:nvPr>
        </p:nvSpPr>
        <p:spPr>
          <a:xfrm>
            <a:off x="657578" y="386264"/>
            <a:ext cx="7886700" cy="2852737"/>
          </a:xfrm>
        </p:spPr>
        <p:txBody>
          <a:bodyPr>
            <a:normAutofit/>
          </a:bodyPr>
          <a:lstStyle/>
          <a:p>
            <a:pPr algn="ctr"/>
            <a:r>
              <a:rPr lang="en-IN" sz="3600" dirty="0">
                <a:latin typeface="Times New Roman" panose="02020603050405020304" pitchFamily="18" charset="0"/>
                <a:cs typeface="Times New Roman" panose="02020603050405020304" pitchFamily="18" charset="0"/>
              </a:rPr>
              <a:t>Conclusion</a:t>
            </a:r>
          </a:p>
        </p:txBody>
      </p:sp>
      <p:sp>
        <p:nvSpPr>
          <p:cNvPr id="6" name="Content Placeholder 5">
            <a:extLst>
              <a:ext uri="{FF2B5EF4-FFF2-40B4-BE49-F238E27FC236}">
                <a16:creationId xmlns:a16="http://schemas.microsoft.com/office/drawing/2014/main" id="{44E0DFB8-C8D1-7EB0-F153-3578C37D8663}"/>
              </a:ext>
            </a:extLst>
          </p:cNvPr>
          <p:cNvSpPr>
            <a:spLocks noGrp="1"/>
          </p:cNvSpPr>
          <p:nvPr>
            <p:ph type="body" idx="1"/>
          </p:nvPr>
        </p:nvSpPr>
        <p:spPr>
          <a:xfrm>
            <a:off x="676827" y="3771317"/>
            <a:ext cx="7886700" cy="1500187"/>
          </a:xfrm>
        </p:spPr>
        <p:txBody>
          <a:bodyPr>
            <a:normAutofit/>
          </a:bodyPr>
          <a:lstStyle/>
          <a:p>
            <a:pPr algn="ctr"/>
            <a:r>
              <a:rPr lang="en-US" dirty="0">
                <a:latin typeface="Times New Roman" panose="02020603050405020304" pitchFamily="18" charset="0"/>
                <a:cs typeface="Times New Roman" panose="02020603050405020304" pitchFamily="18" charset="0"/>
              </a:rPr>
              <a:t>Recap and Future Directions</a:t>
            </a:r>
            <a:endParaRPr lang="en-IN"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E9C6964C-43D4-89B5-EBD6-2ED6989F7465}"/>
              </a:ext>
            </a:extLst>
          </p:cNvPr>
          <p:cNvSpPr>
            <a:spLocks noGrp="1"/>
          </p:cNvSpPr>
          <p:nvPr>
            <p:ph type="dt" sz="half" idx="10"/>
          </p:nvPr>
        </p:nvSpPr>
        <p:spPr/>
        <p:txBody>
          <a:bodyPr/>
          <a:lstStyle/>
          <a:p>
            <a:fld id="{A405E85F-27D8-4B46-B4F8-179398E4346B}" type="datetime1">
              <a:rPr lang="en-IN" smtClean="0"/>
              <a:t>03-04-2024</a:t>
            </a:fld>
            <a:endParaRPr lang="en-IN"/>
          </a:p>
        </p:txBody>
      </p:sp>
      <p:sp>
        <p:nvSpPr>
          <p:cNvPr id="3" name="Footer Placeholder 2">
            <a:extLst>
              <a:ext uri="{FF2B5EF4-FFF2-40B4-BE49-F238E27FC236}">
                <a16:creationId xmlns:a16="http://schemas.microsoft.com/office/drawing/2014/main" id="{0ECB6BB4-FC95-05B2-F52A-1324B7E2D3AC}"/>
              </a:ext>
            </a:extLst>
          </p:cNvPr>
          <p:cNvSpPr>
            <a:spLocks noGrp="1"/>
          </p:cNvSpPr>
          <p:nvPr>
            <p:ph type="ftr" sz="quarter" idx="11"/>
          </p:nvPr>
        </p:nvSpPr>
        <p:spPr/>
        <p:txBody>
          <a:bodyPr/>
          <a:lstStyle/>
          <a:p>
            <a:r>
              <a:rPr lang="en-US"/>
              <a:t>Madhurima Rawat(Data Science) Pre-failure Alerting in BRM</a:t>
            </a:r>
            <a:endParaRPr lang="en-IN"/>
          </a:p>
        </p:txBody>
      </p:sp>
      <p:sp>
        <p:nvSpPr>
          <p:cNvPr id="4" name="Slide Number Placeholder 3">
            <a:extLst>
              <a:ext uri="{FF2B5EF4-FFF2-40B4-BE49-F238E27FC236}">
                <a16:creationId xmlns:a16="http://schemas.microsoft.com/office/drawing/2014/main" id="{406249F8-40A5-59E1-8978-151A89ECA5BC}"/>
              </a:ext>
            </a:extLst>
          </p:cNvPr>
          <p:cNvSpPr>
            <a:spLocks noGrp="1"/>
          </p:cNvSpPr>
          <p:nvPr>
            <p:ph type="sldNum" sz="quarter" idx="12"/>
          </p:nvPr>
        </p:nvSpPr>
        <p:spPr/>
        <p:txBody>
          <a:bodyPr/>
          <a:lstStyle/>
          <a:p>
            <a:fld id="{A2B0C85F-B12F-4B28-9D24-B62F83EFC256}" type="slidenum">
              <a:rPr lang="en-IN" smtClean="0"/>
              <a:t>20</a:t>
            </a:fld>
            <a:endParaRPr lang="en-IN"/>
          </a:p>
        </p:txBody>
      </p:sp>
      <p:pic>
        <p:nvPicPr>
          <p:cNvPr id="12" name="Picture 11">
            <a:extLst>
              <a:ext uri="{FF2B5EF4-FFF2-40B4-BE49-F238E27FC236}">
                <a16:creationId xmlns:a16="http://schemas.microsoft.com/office/drawing/2014/main" id="{84CC7F9D-D24B-BA16-3D0C-E1F8F5FFAD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8357" y="460910"/>
            <a:ext cx="920114" cy="944377"/>
          </a:xfrm>
          <a:prstGeom prst="rect">
            <a:avLst/>
          </a:prstGeom>
        </p:spPr>
      </p:pic>
    </p:spTree>
    <p:extLst>
      <p:ext uri="{BB962C8B-B14F-4D97-AF65-F5344CB8AC3E}">
        <p14:creationId xmlns:p14="http://schemas.microsoft.com/office/powerpoint/2010/main" val="1020840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55A51B6-7868-968A-AA61-856D5658CB28}"/>
              </a:ext>
            </a:extLst>
          </p:cNvPr>
          <p:cNvSpPr>
            <a:spLocks noGrp="1"/>
          </p:cNvSpPr>
          <p:nvPr>
            <p:ph type="title"/>
          </p:nvPr>
        </p:nvSpPr>
        <p:spPr/>
        <p:txBody>
          <a:bodyPr/>
          <a:lstStyle/>
          <a:p>
            <a:r>
              <a:rPr lang="en-IN" dirty="0"/>
              <a:t>Conclusion</a:t>
            </a:r>
          </a:p>
        </p:txBody>
      </p:sp>
      <p:sp>
        <p:nvSpPr>
          <p:cNvPr id="8" name="Content Placeholder 7">
            <a:extLst>
              <a:ext uri="{FF2B5EF4-FFF2-40B4-BE49-F238E27FC236}">
                <a16:creationId xmlns:a16="http://schemas.microsoft.com/office/drawing/2014/main" id="{708504FB-563E-6733-CDD0-86414F7D6B30}"/>
              </a:ext>
            </a:extLst>
          </p:cNvPr>
          <p:cNvSpPr>
            <a:spLocks noGrp="1"/>
          </p:cNvSpPr>
          <p:nvPr>
            <p:ph idx="1"/>
          </p:nvPr>
        </p:nvSpPr>
        <p:spPr/>
        <p:txBody>
          <a:bodyPr>
            <a:noAutofit/>
          </a:bodyPr>
          <a:lstStyle/>
          <a:p>
            <a:pPr>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Implications:</a:t>
            </a:r>
            <a:endParaRPr lang="en-US" b="1" dirty="0"/>
          </a:p>
          <a:p>
            <a:pPr marL="571500" indent="-342900"/>
            <a:r>
              <a:rPr lang="en-US" sz="2000" dirty="0">
                <a:latin typeface="Times New Roman" panose="02020603050405020304" pitchFamily="18" charset="0"/>
                <a:cs typeface="Times New Roman" panose="02020603050405020304" pitchFamily="18" charset="0"/>
              </a:rPr>
              <a:t>Improved Anomaly Detection: Reduced false positives lead to more precise anomaly detection, enhancing system reliability.</a:t>
            </a:r>
          </a:p>
          <a:p>
            <a:pPr marL="571500" indent="-342900"/>
            <a:r>
              <a:rPr lang="en-US" sz="2000" dirty="0">
                <a:latin typeface="Times New Roman" panose="02020603050405020304" pitchFamily="18" charset="0"/>
                <a:cs typeface="Times New Roman" panose="02020603050405020304" pitchFamily="18" charset="0"/>
              </a:rPr>
              <a:t>Informed Decision-Making: Accurate motif identification facilitates proactive decision-making and risk mitigation.</a:t>
            </a:r>
          </a:p>
          <a:p>
            <a:pPr marL="649800" lvl="1" indent="0">
              <a:buNone/>
            </a:pP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Future Directions</a:t>
            </a:r>
            <a:r>
              <a:rPr lang="en-US" b="1" dirty="0"/>
              <a:t>:</a:t>
            </a:r>
          </a:p>
          <a:p>
            <a:pPr marL="571500" indent="-342900"/>
            <a:r>
              <a:rPr lang="en-US" sz="2000" dirty="0">
                <a:latin typeface="Times New Roman" panose="02020603050405020304" pitchFamily="18" charset="0"/>
                <a:cs typeface="Times New Roman" panose="02020603050405020304" pitchFamily="18" charset="0"/>
              </a:rPr>
              <a:t>Automated Processing: Streamline workflows through automation for faster insights and responses.</a:t>
            </a:r>
          </a:p>
          <a:p>
            <a:pPr marL="571500" indent="-342900"/>
            <a:r>
              <a:rPr lang="en-US" sz="2000" dirty="0">
                <a:latin typeface="Times New Roman" panose="02020603050405020304" pitchFamily="18" charset="0"/>
                <a:cs typeface="Times New Roman" panose="02020603050405020304" pitchFamily="18" charset="0"/>
              </a:rPr>
              <a:t>Threshold-Based Filtering: Enhance dashboard to display only top motifs meeting threshold criteria for improved focus.</a:t>
            </a:r>
          </a:p>
          <a:p>
            <a:pPr marL="571500" indent="-342900"/>
            <a:r>
              <a:rPr lang="en-IN" dirty="0"/>
              <a:t>The integration of discords will also be done in the future. The top 3 discords will be shown and the threshold filtering will be applied.</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sz="20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0712FCC0-B914-C305-EDD3-39B93CC2BE9A}"/>
              </a:ext>
            </a:extLst>
          </p:cNvPr>
          <p:cNvSpPr>
            <a:spLocks noGrp="1"/>
          </p:cNvSpPr>
          <p:nvPr>
            <p:ph type="dt" sz="half" idx="10"/>
          </p:nvPr>
        </p:nvSpPr>
        <p:spPr/>
        <p:txBody>
          <a:bodyPr/>
          <a:lstStyle/>
          <a:p>
            <a:fld id="{078BBD71-57C5-48C8-BABC-0D2B2CA3352D}" type="datetime1">
              <a:rPr lang="en-IN" smtClean="0"/>
              <a:t>03-04-2024</a:t>
            </a:fld>
            <a:endParaRPr lang="en-IN"/>
          </a:p>
        </p:txBody>
      </p:sp>
      <p:sp>
        <p:nvSpPr>
          <p:cNvPr id="5" name="Footer Placeholder 4">
            <a:extLst>
              <a:ext uri="{FF2B5EF4-FFF2-40B4-BE49-F238E27FC236}">
                <a16:creationId xmlns:a16="http://schemas.microsoft.com/office/drawing/2014/main" id="{7297EEC7-E3EF-6FAA-FCE8-39DBFC61BFEF}"/>
              </a:ext>
            </a:extLst>
          </p:cNvPr>
          <p:cNvSpPr>
            <a:spLocks noGrp="1"/>
          </p:cNvSpPr>
          <p:nvPr>
            <p:ph type="ftr" sz="quarter" idx="11"/>
          </p:nvPr>
        </p:nvSpPr>
        <p:spPr/>
        <p:txBody>
          <a:bodyPr/>
          <a:lstStyle/>
          <a:p>
            <a:r>
              <a:rPr lang="en-US"/>
              <a:t>Madhurima Rawat(Data Science) Pre-failure Alerting in BRM</a:t>
            </a:r>
            <a:endParaRPr lang="en-IN"/>
          </a:p>
        </p:txBody>
      </p:sp>
      <p:sp>
        <p:nvSpPr>
          <p:cNvPr id="6" name="Slide Number Placeholder 5">
            <a:extLst>
              <a:ext uri="{FF2B5EF4-FFF2-40B4-BE49-F238E27FC236}">
                <a16:creationId xmlns:a16="http://schemas.microsoft.com/office/drawing/2014/main" id="{CB60FC32-A34D-BFD9-D00A-EE5EF35F33AA}"/>
              </a:ext>
            </a:extLst>
          </p:cNvPr>
          <p:cNvSpPr>
            <a:spLocks noGrp="1"/>
          </p:cNvSpPr>
          <p:nvPr>
            <p:ph type="sldNum" sz="quarter" idx="12"/>
          </p:nvPr>
        </p:nvSpPr>
        <p:spPr/>
        <p:txBody>
          <a:bodyPr/>
          <a:lstStyle/>
          <a:p>
            <a:fld id="{A2B0C85F-B12F-4B28-9D24-B62F83EFC256}" type="slidenum">
              <a:rPr lang="en-IN" smtClean="0"/>
              <a:t>21</a:t>
            </a:fld>
            <a:endParaRPr lang="en-IN"/>
          </a:p>
        </p:txBody>
      </p:sp>
    </p:spTree>
    <p:extLst>
      <p:ext uri="{BB962C8B-B14F-4D97-AF65-F5344CB8AC3E}">
        <p14:creationId xmlns:p14="http://schemas.microsoft.com/office/powerpoint/2010/main" val="3152594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5BEC86F-3841-B4D5-4037-FDD07785E446}"/>
              </a:ext>
            </a:extLst>
          </p:cNvPr>
          <p:cNvSpPr>
            <a:spLocks noGrp="1"/>
          </p:cNvSpPr>
          <p:nvPr>
            <p:ph type="title"/>
          </p:nvPr>
        </p:nvSpPr>
        <p:spPr>
          <a:xfrm>
            <a:off x="657578" y="386264"/>
            <a:ext cx="7886700" cy="2852737"/>
          </a:xfrm>
        </p:spPr>
        <p:txBody>
          <a:bodyPr>
            <a:normAutofit/>
          </a:bodyPr>
          <a:lstStyle/>
          <a:p>
            <a:pPr algn="ctr"/>
            <a:r>
              <a:rPr lang="en-IN" sz="3600" dirty="0">
                <a:latin typeface="Times New Roman" panose="02020603050405020304" pitchFamily="18" charset="0"/>
                <a:cs typeface="Times New Roman" panose="02020603050405020304" pitchFamily="18" charset="0"/>
              </a:rPr>
              <a:t>Acknowledgement</a:t>
            </a:r>
          </a:p>
        </p:txBody>
      </p:sp>
      <p:sp>
        <p:nvSpPr>
          <p:cNvPr id="6" name="Content Placeholder 5">
            <a:extLst>
              <a:ext uri="{FF2B5EF4-FFF2-40B4-BE49-F238E27FC236}">
                <a16:creationId xmlns:a16="http://schemas.microsoft.com/office/drawing/2014/main" id="{44E0DFB8-C8D1-7EB0-F153-3578C37D8663}"/>
              </a:ext>
            </a:extLst>
          </p:cNvPr>
          <p:cNvSpPr>
            <a:spLocks noGrp="1"/>
          </p:cNvSpPr>
          <p:nvPr>
            <p:ph type="body" idx="1"/>
          </p:nvPr>
        </p:nvSpPr>
        <p:spPr>
          <a:xfrm>
            <a:off x="676827" y="3771317"/>
            <a:ext cx="7886700" cy="1500187"/>
          </a:xfrm>
        </p:spPr>
        <p:txBody>
          <a:bodyPr>
            <a:normAutofit/>
          </a:bodyPr>
          <a:lstStyle/>
          <a:p>
            <a:pPr algn="ctr"/>
            <a:r>
              <a:rPr lang="en-US" dirty="0"/>
              <a:t>Recognizing Resources</a:t>
            </a:r>
            <a:endParaRPr lang="en-IN"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E9C6964C-43D4-89B5-EBD6-2ED6989F7465}"/>
              </a:ext>
            </a:extLst>
          </p:cNvPr>
          <p:cNvSpPr>
            <a:spLocks noGrp="1"/>
          </p:cNvSpPr>
          <p:nvPr>
            <p:ph type="dt" sz="half" idx="10"/>
          </p:nvPr>
        </p:nvSpPr>
        <p:spPr/>
        <p:txBody>
          <a:bodyPr/>
          <a:lstStyle/>
          <a:p>
            <a:fld id="{E73C4609-DDD8-4041-9C8C-9FCBFD37E563}" type="datetime1">
              <a:rPr lang="en-IN" smtClean="0"/>
              <a:t>03-04-2024</a:t>
            </a:fld>
            <a:endParaRPr lang="en-IN"/>
          </a:p>
        </p:txBody>
      </p:sp>
      <p:sp>
        <p:nvSpPr>
          <p:cNvPr id="3" name="Footer Placeholder 2">
            <a:extLst>
              <a:ext uri="{FF2B5EF4-FFF2-40B4-BE49-F238E27FC236}">
                <a16:creationId xmlns:a16="http://schemas.microsoft.com/office/drawing/2014/main" id="{0ECB6BB4-FC95-05B2-F52A-1324B7E2D3AC}"/>
              </a:ext>
            </a:extLst>
          </p:cNvPr>
          <p:cNvSpPr>
            <a:spLocks noGrp="1"/>
          </p:cNvSpPr>
          <p:nvPr>
            <p:ph type="ftr" sz="quarter" idx="11"/>
          </p:nvPr>
        </p:nvSpPr>
        <p:spPr/>
        <p:txBody>
          <a:bodyPr/>
          <a:lstStyle/>
          <a:p>
            <a:r>
              <a:rPr lang="en-US"/>
              <a:t>Madhurima Rawat(Data Science) Pre-failure Alerting in BRM</a:t>
            </a:r>
            <a:endParaRPr lang="en-IN"/>
          </a:p>
        </p:txBody>
      </p:sp>
      <p:sp>
        <p:nvSpPr>
          <p:cNvPr id="4" name="Slide Number Placeholder 3">
            <a:extLst>
              <a:ext uri="{FF2B5EF4-FFF2-40B4-BE49-F238E27FC236}">
                <a16:creationId xmlns:a16="http://schemas.microsoft.com/office/drawing/2014/main" id="{406249F8-40A5-59E1-8978-151A89ECA5BC}"/>
              </a:ext>
            </a:extLst>
          </p:cNvPr>
          <p:cNvSpPr>
            <a:spLocks noGrp="1"/>
          </p:cNvSpPr>
          <p:nvPr>
            <p:ph type="sldNum" sz="quarter" idx="12"/>
          </p:nvPr>
        </p:nvSpPr>
        <p:spPr/>
        <p:txBody>
          <a:bodyPr/>
          <a:lstStyle/>
          <a:p>
            <a:fld id="{A2B0C85F-B12F-4B28-9D24-B62F83EFC256}" type="slidenum">
              <a:rPr lang="en-IN" smtClean="0"/>
              <a:t>22</a:t>
            </a:fld>
            <a:endParaRPr lang="en-IN"/>
          </a:p>
        </p:txBody>
      </p:sp>
      <p:pic>
        <p:nvPicPr>
          <p:cNvPr id="12" name="Picture 11">
            <a:extLst>
              <a:ext uri="{FF2B5EF4-FFF2-40B4-BE49-F238E27FC236}">
                <a16:creationId xmlns:a16="http://schemas.microsoft.com/office/drawing/2014/main" id="{84CC7F9D-D24B-BA16-3D0C-E1F8F5FFAD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8357" y="460910"/>
            <a:ext cx="920114" cy="944377"/>
          </a:xfrm>
          <a:prstGeom prst="rect">
            <a:avLst/>
          </a:prstGeom>
        </p:spPr>
      </p:pic>
    </p:spTree>
    <p:extLst>
      <p:ext uri="{BB962C8B-B14F-4D97-AF65-F5344CB8AC3E}">
        <p14:creationId xmlns:p14="http://schemas.microsoft.com/office/powerpoint/2010/main" val="2700191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BEEDD57-17DD-A661-56DC-1A90BAFEFDBC}"/>
              </a:ext>
            </a:extLst>
          </p:cNvPr>
          <p:cNvSpPr>
            <a:spLocks noGrp="1"/>
          </p:cNvSpPr>
          <p:nvPr>
            <p:ph type="title"/>
          </p:nvPr>
        </p:nvSpPr>
        <p:spPr/>
        <p:txBody>
          <a:bodyPr/>
          <a:lstStyle/>
          <a:p>
            <a:r>
              <a:rPr lang="en-IN" dirty="0"/>
              <a:t>Acknowledgement</a:t>
            </a:r>
          </a:p>
        </p:txBody>
      </p:sp>
      <p:sp>
        <p:nvSpPr>
          <p:cNvPr id="8" name="Content Placeholder 7">
            <a:extLst>
              <a:ext uri="{FF2B5EF4-FFF2-40B4-BE49-F238E27FC236}">
                <a16:creationId xmlns:a16="http://schemas.microsoft.com/office/drawing/2014/main" id="{200258E5-34F7-99E4-7860-E8D33FCEBB57}"/>
              </a:ext>
            </a:extLst>
          </p:cNvPr>
          <p:cNvSpPr>
            <a:spLocks noGrp="1"/>
          </p:cNvSpPr>
          <p:nvPr>
            <p:ph idx="1"/>
          </p:nvPr>
        </p:nvSpPr>
        <p:spPr/>
        <p:txBody>
          <a:bodyPr>
            <a:normAutofit/>
          </a:bodyPr>
          <a:lstStyle/>
          <a:p>
            <a:pPr algn="just">
              <a:buFont typeface="Wingdings" panose="05000000000000000000" pitchFamily="2" charset="2"/>
              <a:buChar char="§"/>
            </a:pPr>
            <a:r>
              <a:rPr lang="en-US" dirty="0"/>
              <a:t>Appreciation to Stumpy for its thorough documentation and open-source framework, which greatly facilitated its utilization for data analysis.</a:t>
            </a:r>
          </a:p>
          <a:p>
            <a:pPr algn="just">
              <a:buFont typeface="Wingdings" panose="05000000000000000000" pitchFamily="2" charset="2"/>
              <a:buChar char="§"/>
            </a:pPr>
            <a:r>
              <a:rPr lang="en-US" dirty="0" err="1"/>
              <a:t>Acknowlegement</a:t>
            </a:r>
            <a:r>
              <a:rPr lang="en-US" dirty="0"/>
              <a:t> to </a:t>
            </a:r>
            <a:r>
              <a:rPr lang="en-US" dirty="0" err="1"/>
              <a:t>InfluxDB</a:t>
            </a:r>
            <a:r>
              <a:rPr lang="en-US" dirty="0"/>
              <a:t> for its extensive documentation and open-source platform, enabling seamless storage and retrieval of time-series data.</a:t>
            </a:r>
          </a:p>
          <a:p>
            <a:pPr algn="just">
              <a:buFont typeface="Wingdings" panose="05000000000000000000" pitchFamily="2" charset="2"/>
              <a:buChar char="§"/>
            </a:pPr>
            <a:r>
              <a:rPr lang="en-US" b="0" i="0" dirty="0">
                <a:effectLst/>
              </a:rPr>
              <a:t>Recognition to Grafana for its comprehensive documentation and open-source framework, which facilitated the creation of informative visualizations for data analysis.</a:t>
            </a:r>
            <a:endParaRPr lang="en-IN" dirty="0"/>
          </a:p>
        </p:txBody>
      </p:sp>
      <p:sp>
        <p:nvSpPr>
          <p:cNvPr id="4" name="Date Placeholder 3">
            <a:extLst>
              <a:ext uri="{FF2B5EF4-FFF2-40B4-BE49-F238E27FC236}">
                <a16:creationId xmlns:a16="http://schemas.microsoft.com/office/drawing/2014/main" id="{0C9C7DEB-43C2-C986-F4E4-B311862252A9}"/>
              </a:ext>
            </a:extLst>
          </p:cNvPr>
          <p:cNvSpPr>
            <a:spLocks noGrp="1"/>
          </p:cNvSpPr>
          <p:nvPr>
            <p:ph type="dt" sz="half" idx="10"/>
          </p:nvPr>
        </p:nvSpPr>
        <p:spPr/>
        <p:txBody>
          <a:bodyPr/>
          <a:lstStyle/>
          <a:p>
            <a:fld id="{26672AB6-6ADE-4D7B-A67A-A20DCE3A7AC6}" type="datetime1">
              <a:rPr lang="en-IN" smtClean="0"/>
              <a:t>03-04-2024</a:t>
            </a:fld>
            <a:endParaRPr lang="en-IN"/>
          </a:p>
        </p:txBody>
      </p:sp>
      <p:sp>
        <p:nvSpPr>
          <p:cNvPr id="5" name="Footer Placeholder 4">
            <a:extLst>
              <a:ext uri="{FF2B5EF4-FFF2-40B4-BE49-F238E27FC236}">
                <a16:creationId xmlns:a16="http://schemas.microsoft.com/office/drawing/2014/main" id="{748478FF-247D-72C9-15EB-B71B53BE35AC}"/>
              </a:ext>
            </a:extLst>
          </p:cNvPr>
          <p:cNvSpPr>
            <a:spLocks noGrp="1"/>
          </p:cNvSpPr>
          <p:nvPr>
            <p:ph type="ftr" sz="quarter" idx="11"/>
          </p:nvPr>
        </p:nvSpPr>
        <p:spPr/>
        <p:txBody>
          <a:bodyPr/>
          <a:lstStyle/>
          <a:p>
            <a:r>
              <a:rPr lang="en-US"/>
              <a:t>Madhurima Rawat(Data Science) Pre-failure Alerting in BRM</a:t>
            </a:r>
            <a:endParaRPr lang="en-IN"/>
          </a:p>
        </p:txBody>
      </p:sp>
      <p:sp>
        <p:nvSpPr>
          <p:cNvPr id="6" name="Slide Number Placeholder 5">
            <a:extLst>
              <a:ext uri="{FF2B5EF4-FFF2-40B4-BE49-F238E27FC236}">
                <a16:creationId xmlns:a16="http://schemas.microsoft.com/office/drawing/2014/main" id="{660DDCCC-0B0F-69A9-6F5E-CFF9966BAED7}"/>
              </a:ext>
            </a:extLst>
          </p:cNvPr>
          <p:cNvSpPr>
            <a:spLocks noGrp="1"/>
          </p:cNvSpPr>
          <p:nvPr>
            <p:ph type="sldNum" sz="quarter" idx="12"/>
          </p:nvPr>
        </p:nvSpPr>
        <p:spPr/>
        <p:txBody>
          <a:bodyPr/>
          <a:lstStyle/>
          <a:p>
            <a:fld id="{A2B0C85F-B12F-4B28-9D24-B62F83EFC256}" type="slidenum">
              <a:rPr lang="en-IN" smtClean="0"/>
              <a:t>23</a:t>
            </a:fld>
            <a:endParaRPr lang="en-IN"/>
          </a:p>
        </p:txBody>
      </p:sp>
    </p:spTree>
    <p:extLst>
      <p:ext uri="{BB962C8B-B14F-4D97-AF65-F5344CB8AC3E}">
        <p14:creationId xmlns:p14="http://schemas.microsoft.com/office/powerpoint/2010/main" val="1224615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5BEC86F-3841-B4D5-4037-FDD07785E446}"/>
              </a:ext>
            </a:extLst>
          </p:cNvPr>
          <p:cNvSpPr>
            <a:spLocks noGrp="1"/>
          </p:cNvSpPr>
          <p:nvPr>
            <p:ph type="title"/>
          </p:nvPr>
        </p:nvSpPr>
        <p:spPr>
          <a:xfrm>
            <a:off x="657578" y="386264"/>
            <a:ext cx="7886700" cy="2852737"/>
          </a:xfrm>
        </p:spPr>
        <p:txBody>
          <a:bodyPr>
            <a:normAutofit/>
          </a:bodyPr>
          <a:lstStyle/>
          <a:p>
            <a:pPr algn="ctr"/>
            <a:r>
              <a:rPr lang="en-IN" sz="3600" dirty="0">
                <a:latin typeface="Times New Roman" panose="02020603050405020304" pitchFamily="18" charset="0"/>
                <a:cs typeface="Times New Roman" panose="02020603050405020304" pitchFamily="18" charset="0"/>
              </a:rPr>
              <a:t>References</a:t>
            </a:r>
          </a:p>
        </p:txBody>
      </p:sp>
      <p:sp>
        <p:nvSpPr>
          <p:cNvPr id="6" name="Content Placeholder 5">
            <a:extLst>
              <a:ext uri="{FF2B5EF4-FFF2-40B4-BE49-F238E27FC236}">
                <a16:creationId xmlns:a16="http://schemas.microsoft.com/office/drawing/2014/main" id="{44E0DFB8-C8D1-7EB0-F153-3578C37D8663}"/>
              </a:ext>
            </a:extLst>
          </p:cNvPr>
          <p:cNvSpPr>
            <a:spLocks noGrp="1"/>
          </p:cNvSpPr>
          <p:nvPr>
            <p:ph type="body" idx="1"/>
          </p:nvPr>
        </p:nvSpPr>
        <p:spPr>
          <a:xfrm>
            <a:off x="676827" y="3771317"/>
            <a:ext cx="7886700" cy="1500187"/>
          </a:xfrm>
        </p:spPr>
        <p:txBody>
          <a:bodyPr>
            <a:normAutofit/>
          </a:bodyPr>
          <a:lstStyle/>
          <a:p>
            <a:pPr algn="ctr"/>
            <a:r>
              <a:rPr lang="en-US" dirty="0">
                <a:latin typeface="Times New Roman" panose="02020603050405020304" pitchFamily="18" charset="0"/>
                <a:cs typeface="Times New Roman" panose="02020603050405020304" pitchFamily="18" charset="0"/>
              </a:rPr>
              <a:t>List of References </a:t>
            </a:r>
            <a:r>
              <a:rPr lang="en-US" dirty="0"/>
              <a:t>U</a:t>
            </a:r>
            <a:r>
              <a:rPr lang="en-US" dirty="0">
                <a:latin typeface="Times New Roman" panose="02020603050405020304" pitchFamily="18" charset="0"/>
                <a:cs typeface="Times New Roman" panose="02020603050405020304" pitchFamily="18" charset="0"/>
              </a:rPr>
              <a:t>sed</a:t>
            </a:r>
            <a:endParaRPr lang="en-IN"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E9C6964C-43D4-89B5-EBD6-2ED6989F7465}"/>
              </a:ext>
            </a:extLst>
          </p:cNvPr>
          <p:cNvSpPr>
            <a:spLocks noGrp="1"/>
          </p:cNvSpPr>
          <p:nvPr>
            <p:ph type="dt" sz="half" idx="10"/>
          </p:nvPr>
        </p:nvSpPr>
        <p:spPr/>
        <p:txBody>
          <a:bodyPr/>
          <a:lstStyle/>
          <a:p>
            <a:fld id="{3143FE96-EAE8-48AC-9092-69C4B2E360AF}" type="datetime1">
              <a:rPr lang="en-IN" smtClean="0"/>
              <a:t>03-04-2024</a:t>
            </a:fld>
            <a:endParaRPr lang="en-IN" dirty="0"/>
          </a:p>
        </p:txBody>
      </p:sp>
      <p:sp>
        <p:nvSpPr>
          <p:cNvPr id="3" name="Footer Placeholder 2">
            <a:extLst>
              <a:ext uri="{FF2B5EF4-FFF2-40B4-BE49-F238E27FC236}">
                <a16:creationId xmlns:a16="http://schemas.microsoft.com/office/drawing/2014/main" id="{0ECB6BB4-FC95-05B2-F52A-1324B7E2D3AC}"/>
              </a:ext>
            </a:extLst>
          </p:cNvPr>
          <p:cNvSpPr>
            <a:spLocks noGrp="1"/>
          </p:cNvSpPr>
          <p:nvPr>
            <p:ph type="ftr" sz="quarter" idx="11"/>
          </p:nvPr>
        </p:nvSpPr>
        <p:spPr/>
        <p:txBody>
          <a:bodyPr/>
          <a:lstStyle/>
          <a:p>
            <a:r>
              <a:rPr lang="en-US"/>
              <a:t>Madhurima Rawat(Data Science) Pre-failure Alerting in BRM</a:t>
            </a:r>
            <a:endParaRPr lang="en-IN"/>
          </a:p>
        </p:txBody>
      </p:sp>
      <p:sp>
        <p:nvSpPr>
          <p:cNvPr id="4" name="Slide Number Placeholder 3">
            <a:extLst>
              <a:ext uri="{FF2B5EF4-FFF2-40B4-BE49-F238E27FC236}">
                <a16:creationId xmlns:a16="http://schemas.microsoft.com/office/drawing/2014/main" id="{406249F8-40A5-59E1-8978-151A89ECA5BC}"/>
              </a:ext>
            </a:extLst>
          </p:cNvPr>
          <p:cNvSpPr>
            <a:spLocks noGrp="1"/>
          </p:cNvSpPr>
          <p:nvPr>
            <p:ph type="sldNum" sz="quarter" idx="12"/>
          </p:nvPr>
        </p:nvSpPr>
        <p:spPr/>
        <p:txBody>
          <a:bodyPr/>
          <a:lstStyle/>
          <a:p>
            <a:fld id="{A2B0C85F-B12F-4B28-9D24-B62F83EFC256}" type="slidenum">
              <a:rPr lang="en-IN" smtClean="0"/>
              <a:t>24</a:t>
            </a:fld>
            <a:endParaRPr lang="en-IN"/>
          </a:p>
        </p:txBody>
      </p:sp>
      <p:pic>
        <p:nvPicPr>
          <p:cNvPr id="12" name="Picture 11">
            <a:extLst>
              <a:ext uri="{FF2B5EF4-FFF2-40B4-BE49-F238E27FC236}">
                <a16:creationId xmlns:a16="http://schemas.microsoft.com/office/drawing/2014/main" id="{84CC7F9D-D24B-BA16-3D0C-E1F8F5FFAD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8357" y="460910"/>
            <a:ext cx="920114" cy="944377"/>
          </a:xfrm>
          <a:prstGeom prst="rect">
            <a:avLst/>
          </a:prstGeom>
        </p:spPr>
      </p:pic>
    </p:spTree>
    <p:extLst>
      <p:ext uri="{BB962C8B-B14F-4D97-AF65-F5344CB8AC3E}">
        <p14:creationId xmlns:p14="http://schemas.microsoft.com/office/powerpoint/2010/main" val="2753237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66073A1-0BA5-DC7D-289A-1707F315271A}"/>
              </a:ext>
            </a:extLst>
          </p:cNvPr>
          <p:cNvSpPr>
            <a:spLocks noGrp="1"/>
          </p:cNvSpPr>
          <p:nvPr>
            <p:ph type="title"/>
          </p:nvPr>
        </p:nvSpPr>
        <p:spPr/>
        <p:txBody>
          <a:bodyPr/>
          <a:lstStyle/>
          <a:p>
            <a:r>
              <a:rPr lang="en-IN" sz="3600" dirty="0">
                <a:latin typeface="Times New Roman" panose="02020603050405020304" pitchFamily="18" charset="0"/>
                <a:cs typeface="Times New Roman" panose="02020603050405020304" pitchFamily="18" charset="0"/>
              </a:rPr>
              <a:t>References</a:t>
            </a:r>
            <a:endParaRPr lang="en-IN" dirty="0"/>
          </a:p>
        </p:txBody>
      </p:sp>
      <p:sp>
        <p:nvSpPr>
          <p:cNvPr id="8" name="Content Placeholder 7">
            <a:extLst>
              <a:ext uri="{FF2B5EF4-FFF2-40B4-BE49-F238E27FC236}">
                <a16:creationId xmlns:a16="http://schemas.microsoft.com/office/drawing/2014/main" id="{231E95A2-4529-07DF-6381-5C0697B5C8C2}"/>
              </a:ext>
            </a:extLst>
          </p:cNvPr>
          <p:cNvSpPr>
            <a:spLocks noGrp="1"/>
          </p:cNvSpPr>
          <p:nvPr>
            <p:ph idx="1"/>
          </p:nvPr>
        </p:nvSpPr>
        <p:spPr/>
        <p:txBody>
          <a:bodyPr>
            <a:noAutofit/>
          </a:bodyPr>
          <a:lstStyle/>
          <a:p>
            <a:r>
              <a:rPr lang="en-US" dirty="0"/>
              <a:t>Grafana. (n.d.). [Logo]. Retrieved from </a:t>
            </a:r>
            <a:r>
              <a:rPr lang="en-US" dirty="0">
                <a:hlinkClick r:id="rId3"/>
              </a:rPr>
              <a:t>https://th.bing.com/th/id/OIP.14liup9ZXm5FC8sKIXJZnAAAAA?rs=1&amp;pid=ImgDetMain</a:t>
            </a:r>
            <a:endParaRPr lang="en-US" dirty="0"/>
          </a:p>
          <a:p>
            <a:r>
              <a:rPr lang="en-US" dirty="0"/>
              <a:t>Grafana. (n.d.). Documentation. Retrieved from </a:t>
            </a:r>
            <a:r>
              <a:rPr lang="en-US" dirty="0">
                <a:hlinkClick r:id="rId4"/>
              </a:rPr>
              <a:t>https://grafana.com/docs/</a:t>
            </a:r>
            <a:endParaRPr lang="en-US" dirty="0"/>
          </a:p>
          <a:p>
            <a:r>
              <a:rPr lang="en-US" dirty="0"/>
              <a:t>IBA Analyzer. (n.d.). Retrieved from https://www.iba-ag.com/en</a:t>
            </a:r>
          </a:p>
          <a:p>
            <a:r>
              <a:rPr lang="en-US" dirty="0" err="1"/>
              <a:t>InfluxDB</a:t>
            </a:r>
            <a:r>
              <a:rPr lang="en-US" dirty="0"/>
              <a:t>. (n.d.). [Logo]. Retrieved from </a:t>
            </a:r>
            <a:r>
              <a:rPr lang="en-US" dirty="0">
                <a:hlinkClick r:id="rId5"/>
              </a:rPr>
              <a:t>https://vsudo.net/blog/wp-content/uploads/2020/08/influxdb-696x418.jpg</a:t>
            </a:r>
            <a:endParaRPr lang="en-US" dirty="0"/>
          </a:p>
          <a:p>
            <a:r>
              <a:rPr lang="en-US" dirty="0" err="1"/>
              <a:t>InfluxData</a:t>
            </a:r>
            <a:r>
              <a:rPr lang="en-US" dirty="0"/>
              <a:t> Documentation. (n.d.). Retrieved from </a:t>
            </a:r>
            <a:r>
              <a:rPr lang="en-US" dirty="0">
                <a:hlinkClick r:id="rId6"/>
              </a:rPr>
              <a:t>https://university.influxdata.com/</a:t>
            </a:r>
            <a:endParaRPr lang="en-US" dirty="0"/>
          </a:p>
          <a:p>
            <a:r>
              <a:rPr lang="en-US" b="0" i="0" dirty="0">
                <a:effectLst/>
              </a:rPr>
              <a:t>Matplotlib. (n.d.). Documentation. Retrieved from </a:t>
            </a:r>
            <a:r>
              <a:rPr lang="en-US" b="0" i="0" u="none" strike="noStrike" dirty="0">
                <a:effectLst/>
                <a:hlinkClick r:id="rId7"/>
              </a:rPr>
              <a:t>https://matplotlib.org/stable/users/explain/axes/axes_intro.html</a:t>
            </a:r>
            <a:endParaRPr lang="en-US" dirty="0"/>
          </a:p>
          <a:p>
            <a:pPr indent="-360000">
              <a:buFont typeface="Wingdings" panose="05000000000000000000" pitchFamily="2" charset="2"/>
              <a:buChar char="§"/>
            </a:pPr>
            <a:endParaRPr lang="en-US" dirty="0"/>
          </a:p>
        </p:txBody>
      </p:sp>
      <p:sp>
        <p:nvSpPr>
          <p:cNvPr id="4" name="Date Placeholder 3">
            <a:extLst>
              <a:ext uri="{FF2B5EF4-FFF2-40B4-BE49-F238E27FC236}">
                <a16:creationId xmlns:a16="http://schemas.microsoft.com/office/drawing/2014/main" id="{9BEFD191-20A7-D885-994F-7CAC72DBC7FD}"/>
              </a:ext>
            </a:extLst>
          </p:cNvPr>
          <p:cNvSpPr>
            <a:spLocks noGrp="1"/>
          </p:cNvSpPr>
          <p:nvPr>
            <p:ph type="dt" sz="half" idx="10"/>
          </p:nvPr>
        </p:nvSpPr>
        <p:spPr/>
        <p:txBody>
          <a:bodyPr/>
          <a:lstStyle/>
          <a:p>
            <a:fld id="{4DC12A4C-4F30-4C55-8336-6AB9A6395645}" type="datetime1">
              <a:rPr lang="en-IN" smtClean="0"/>
              <a:t>03-04-2024</a:t>
            </a:fld>
            <a:endParaRPr lang="en-IN" dirty="0"/>
          </a:p>
        </p:txBody>
      </p:sp>
      <p:sp>
        <p:nvSpPr>
          <p:cNvPr id="5" name="Footer Placeholder 4">
            <a:extLst>
              <a:ext uri="{FF2B5EF4-FFF2-40B4-BE49-F238E27FC236}">
                <a16:creationId xmlns:a16="http://schemas.microsoft.com/office/drawing/2014/main" id="{8933F184-BBF4-7266-F82E-4ACF5DF3FAFC}"/>
              </a:ext>
            </a:extLst>
          </p:cNvPr>
          <p:cNvSpPr>
            <a:spLocks noGrp="1"/>
          </p:cNvSpPr>
          <p:nvPr>
            <p:ph type="ftr" sz="quarter" idx="11"/>
          </p:nvPr>
        </p:nvSpPr>
        <p:spPr/>
        <p:txBody>
          <a:bodyPr/>
          <a:lstStyle/>
          <a:p>
            <a:r>
              <a:rPr lang="en-US"/>
              <a:t>Madhurima Rawat(Data Science) Pre-failure Alerting in BRM</a:t>
            </a:r>
            <a:endParaRPr lang="en-IN" dirty="0"/>
          </a:p>
        </p:txBody>
      </p:sp>
      <p:sp>
        <p:nvSpPr>
          <p:cNvPr id="6" name="Slide Number Placeholder 5">
            <a:extLst>
              <a:ext uri="{FF2B5EF4-FFF2-40B4-BE49-F238E27FC236}">
                <a16:creationId xmlns:a16="http://schemas.microsoft.com/office/drawing/2014/main" id="{86231D0E-A95B-15F2-528F-5B75470088F0}"/>
              </a:ext>
            </a:extLst>
          </p:cNvPr>
          <p:cNvSpPr>
            <a:spLocks noGrp="1"/>
          </p:cNvSpPr>
          <p:nvPr>
            <p:ph type="sldNum" sz="quarter" idx="12"/>
          </p:nvPr>
        </p:nvSpPr>
        <p:spPr/>
        <p:txBody>
          <a:bodyPr/>
          <a:lstStyle/>
          <a:p>
            <a:fld id="{A2B0C85F-B12F-4B28-9D24-B62F83EFC256}" type="slidenum">
              <a:rPr lang="en-IN" smtClean="0"/>
              <a:t>25</a:t>
            </a:fld>
            <a:endParaRPr lang="en-IN"/>
          </a:p>
        </p:txBody>
      </p:sp>
    </p:spTree>
    <p:extLst>
      <p:ext uri="{BB962C8B-B14F-4D97-AF65-F5344CB8AC3E}">
        <p14:creationId xmlns:p14="http://schemas.microsoft.com/office/powerpoint/2010/main" val="265223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F1AB4-7213-C9C3-FE37-03941F10AAA1}"/>
              </a:ext>
            </a:extLst>
          </p:cNvPr>
          <p:cNvSpPr>
            <a:spLocks noGrp="1"/>
          </p:cNvSpPr>
          <p:nvPr>
            <p:ph type="title"/>
          </p:nvPr>
        </p:nvSpPr>
        <p:spPr/>
        <p:txBody>
          <a:bodyPr>
            <a:normAutofit/>
          </a:bodyPr>
          <a:lstStyle/>
          <a:p>
            <a:r>
              <a:rPr lang="en-IN" dirty="0"/>
              <a:t>References </a:t>
            </a:r>
            <a:r>
              <a:rPr lang="en-IN" i="0" dirty="0">
                <a:effectLst/>
              </a:rPr>
              <a:t>Continued</a:t>
            </a:r>
            <a:endParaRPr lang="en-IN" dirty="0"/>
          </a:p>
        </p:txBody>
      </p:sp>
      <p:sp>
        <p:nvSpPr>
          <p:cNvPr id="3" name="Content Placeholder 2">
            <a:extLst>
              <a:ext uri="{FF2B5EF4-FFF2-40B4-BE49-F238E27FC236}">
                <a16:creationId xmlns:a16="http://schemas.microsoft.com/office/drawing/2014/main" id="{9A07C969-F331-EFC6-9748-7CD7D4220E2A}"/>
              </a:ext>
            </a:extLst>
          </p:cNvPr>
          <p:cNvSpPr>
            <a:spLocks noGrp="1"/>
          </p:cNvSpPr>
          <p:nvPr>
            <p:ph idx="1"/>
          </p:nvPr>
        </p:nvSpPr>
        <p:spPr/>
        <p:txBody>
          <a:bodyPr/>
          <a:lstStyle/>
          <a:p>
            <a:r>
              <a:rPr lang="en-US" dirty="0"/>
              <a:t>Stumpy. (n.d.). [Logo]. Retrieved from </a:t>
            </a:r>
            <a:r>
              <a:rPr lang="en-US" dirty="0">
                <a:hlinkClick r:id="rId2"/>
              </a:rPr>
              <a:t>https://raw.githubusercontent.com/TDAmeritrade/stumpy/master/docs/images/stumpy_logo_small.png</a:t>
            </a:r>
            <a:endParaRPr lang="en-US" dirty="0"/>
          </a:p>
          <a:p>
            <a:pPr>
              <a:buFont typeface="Wingdings" panose="05000000000000000000" pitchFamily="2" charset="2"/>
              <a:buChar char="§"/>
            </a:pPr>
            <a:r>
              <a:rPr lang="en-US" dirty="0"/>
              <a:t>Stumpy. (n.d.). Documentation. Retrieved from </a:t>
            </a:r>
            <a:r>
              <a:rPr lang="en-US" dirty="0">
                <a:hlinkClick r:id="rId3"/>
              </a:rPr>
              <a:t>https://stumpy.readthedocs.io/en/latest/</a:t>
            </a:r>
            <a:endParaRPr lang="en-US" dirty="0"/>
          </a:p>
        </p:txBody>
      </p:sp>
      <p:sp>
        <p:nvSpPr>
          <p:cNvPr id="4" name="Date Placeholder 3">
            <a:extLst>
              <a:ext uri="{FF2B5EF4-FFF2-40B4-BE49-F238E27FC236}">
                <a16:creationId xmlns:a16="http://schemas.microsoft.com/office/drawing/2014/main" id="{6D3A9DD8-F62F-4579-9C1B-673AF06A4750}"/>
              </a:ext>
            </a:extLst>
          </p:cNvPr>
          <p:cNvSpPr>
            <a:spLocks noGrp="1"/>
          </p:cNvSpPr>
          <p:nvPr>
            <p:ph type="dt" sz="half" idx="10"/>
          </p:nvPr>
        </p:nvSpPr>
        <p:spPr/>
        <p:txBody>
          <a:bodyPr/>
          <a:lstStyle/>
          <a:p>
            <a:fld id="{D3796913-A345-464C-A444-3F1A5420C65A}" type="datetime1">
              <a:rPr lang="en-IN" smtClean="0"/>
              <a:t>03-04-2024</a:t>
            </a:fld>
            <a:endParaRPr lang="en-IN" dirty="0"/>
          </a:p>
        </p:txBody>
      </p:sp>
      <p:sp>
        <p:nvSpPr>
          <p:cNvPr id="5" name="Footer Placeholder 4">
            <a:extLst>
              <a:ext uri="{FF2B5EF4-FFF2-40B4-BE49-F238E27FC236}">
                <a16:creationId xmlns:a16="http://schemas.microsoft.com/office/drawing/2014/main" id="{E0AE7E0A-80C4-C48F-1402-46FF33FF93D2}"/>
              </a:ext>
            </a:extLst>
          </p:cNvPr>
          <p:cNvSpPr>
            <a:spLocks noGrp="1"/>
          </p:cNvSpPr>
          <p:nvPr>
            <p:ph type="ftr" sz="quarter" idx="11"/>
          </p:nvPr>
        </p:nvSpPr>
        <p:spPr/>
        <p:txBody>
          <a:bodyPr/>
          <a:lstStyle/>
          <a:p>
            <a:r>
              <a:rPr lang="en-US"/>
              <a:t>Madhurima Rawat(Data Science) Pre-failure Alerting in BRM</a:t>
            </a:r>
            <a:endParaRPr lang="en-IN" dirty="0"/>
          </a:p>
        </p:txBody>
      </p:sp>
      <p:sp>
        <p:nvSpPr>
          <p:cNvPr id="6" name="Slide Number Placeholder 5">
            <a:extLst>
              <a:ext uri="{FF2B5EF4-FFF2-40B4-BE49-F238E27FC236}">
                <a16:creationId xmlns:a16="http://schemas.microsoft.com/office/drawing/2014/main" id="{3BFB044D-1153-CF73-170B-CC2DB2C3E5A5}"/>
              </a:ext>
            </a:extLst>
          </p:cNvPr>
          <p:cNvSpPr>
            <a:spLocks noGrp="1"/>
          </p:cNvSpPr>
          <p:nvPr>
            <p:ph type="sldNum" sz="quarter" idx="12"/>
          </p:nvPr>
        </p:nvSpPr>
        <p:spPr/>
        <p:txBody>
          <a:bodyPr/>
          <a:lstStyle/>
          <a:p>
            <a:fld id="{A2B0C85F-B12F-4B28-9D24-B62F83EFC256}" type="slidenum">
              <a:rPr lang="en-IN" smtClean="0"/>
              <a:pPr/>
              <a:t>26</a:t>
            </a:fld>
            <a:endParaRPr lang="en-IN" dirty="0"/>
          </a:p>
        </p:txBody>
      </p:sp>
    </p:spTree>
    <p:extLst>
      <p:ext uri="{BB962C8B-B14F-4D97-AF65-F5344CB8AC3E}">
        <p14:creationId xmlns:p14="http://schemas.microsoft.com/office/powerpoint/2010/main" val="2368257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5BEC86F-3841-B4D5-4037-FDD07785E446}"/>
              </a:ext>
            </a:extLst>
          </p:cNvPr>
          <p:cNvSpPr>
            <a:spLocks noGrp="1"/>
          </p:cNvSpPr>
          <p:nvPr>
            <p:ph type="title"/>
          </p:nvPr>
        </p:nvSpPr>
        <p:spPr>
          <a:xfrm>
            <a:off x="657578" y="386264"/>
            <a:ext cx="7886700" cy="2852737"/>
          </a:xfrm>
        </p:spPr>
        <p:txBody>
          <a:bodyPr>
            <a:normAutofit/>
          </a:bodyPr>
          <a:lstStyle/>
          <a:p>
            <a:pPr algn="ctr"/>
            <a:r>
              <a:rPr lang="en-IN" sz="3600" dirty="0">
                <a:latin typeface="Times New Roman" panose="02020603050405020304" pitchFamily="18" charset="0"/>
                <a:cs typeface="Times New Roman" panose="02020603050405020304" pitchFamily="18" charset="0"/>
              </a:rPr>
              <a:t>Thank You</a:t>
            </a:r>
          </a:p>
        </p:txBody>
      </p:sp>
      <p:sp>
        <p:nvSpPr>
          <p:cNvPr id="6" name="Content Placeholder 5">
            <a:extLst>
              <a:ext uri="{FF2B5EF4-FFF2-40B4-BE49-F238E27FC236}">
                <a16:creationId xmlns:a16="http://schemas.microsoft.com/office/drawing/2014/main" id="{44E0DFB8-C8D1-7EB0-F153-3578C37D8663}"/>
              </a:ext>
            </a:extLst>
          </p:cNvPr>
          <p:cNvSpPr>
            <a:spLocks noGrp="1"/>
          </p:cNvSpPr>
          <p:nvPr>
            <p:ph type="body" idx="1"/>
          </p:nvPr>
        </p:nvSpPr>
        <p:spPr>
          <a:xfrm>
            <a:off x="676827" y="3771317"/>
            <a:ext cx="7886700" cy="1500187"/>
          </a:xfrm>
        </p:spPr>
        <p:txBody>
          <a:bodyPr>
            <a:normAutofit/>
          </a:bodyPr>
          <a:lstStyle/>
          <a:p>
            <a:pPr algn="ctr"/>
            <a:r>
              <a:rPr lang="en-US" dirty="0">
                <a:latin typeface="Times New Roman" panose="02020603050405020304" pitchFamily="18" charset="0"/>
                <a:cs typeface="Times New Roman" panose="02020603050405020304" pitchFamily="18" charset="0"/>
              </a:rPr>
              <a:t>Any Queries?</a:t>
            </a:r>
            <a:endParaRPr lang="en-IN"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E9C6964C-43D4-89B5-EBD6-2ED6989F7465}"/>
              </a:ext>
            </a:extLst>
          </p:cNvPr>
          <p:cNvSpPr>
            <a:spLocks noGrp="1"/>
          </p:cNvSpPr>
          <p:nvPr>
            <p:ph type="dt" sz="half" idx="10"/>
          </p:nvPr>
        </p:nvSpPr>
        <p:spPr/>
        <p:txBody>
          <a:bodyPr/>
          <a:lstStyle/>
          <a:p>
            <a:fld id="{AE8AE830-40CC-4389-A96C-E3B980484F6F}" type="datetime1">
              <a:rPr lang="en-IN" smtClean="0"/>
              <a:t>03-04-2024</a:t>
            </a:fld>
            <a:endParaRPr lang="en-IN"/>
          </a:p>
        </p:txBody>
      </p:sp>
      <p:sp>
        <p:nvSpPr>
          <p:cNvPr id="3" name="Footer Placeholder 2">
            <a:extLst>
              <a:ext uri="{FF2B5EF4-FFF2-40B4-BE49-F238E27FC236}">
                <a16:creationId xmlns:a16="http://schemas.microsoft.com/office/drawing/2014/main" id="{0ECB6BB4-FC95-05B2-F52A-1324B7E2D3AC}"/>
              </a:ext>
            </a:extLst>
          </p:cNvPr>
          <p:cNvSpPr>
            <a:spLocks noGrp="1"/>
          </p:cNvSpPr>
          <p:nvPr>
            <p:ph type="ftr" sz="quarter" idx="11"/>
          </p:nvPr>
        </p:nvSpPr>
        <p:spPr/>
        <p:txBody>
          <a:bodyPr/>
          <a:lstStyle/>
          <a:p>
            <a:r>
              <a:rPr lang="en-US"/>
              <a:t>Madhurima Rawat(Data Science) Pre-failure Alerting in BRM</a:t>
            </a:r>
            <a:endParaRPr lang="en-IN"/>
          </a:p>
        </p:txBody>
      </p:sp>
      <p:sp>
        <p:nvSpPr>
          <p:cNvPr id="4" name="Slide Number Placeholder 3">
            <a:extLst>
              <a:ext uri="{FF2B5EF4-FFF2-40B4-BE49-F238E27FC236}">
                <a16:creationId xmlns:a16="http://schemas.microsoft.com/office/drawing/2014/main" id="{406249F8-40A5-59E1-8978-151A89ECA5BC}"/>
              </a:ext>
            </a:extLst>
          </p:cNvPr>
          <p:cNvSpPr>
            <a:spLocks noGrp="1"/>
          </p:cNvSpPr>
          <p:nvPr>
            <p:ph type="sldNum" sz="quarter" idx="12"/>
          </p:nvPr>
        </p:nvSpPr>
        <p:spPr/>
        <p:txBody>
          <a:bodyPr/>
          <a:lstStyle/>
          <a:p>
            <a:fld id="{A2B0C85F-B12F-4B28-9D24-B62F83EFC256}" type="slidenum">
              <a:rPr lang="en-IN" smtClean="0"/>
              <a:t>27</a:t>
            </a:fld>
            <a:endParaRPr lang="en-IN"/>
          </a:p>
        </p:txBody>
      </p:sp>
      <p:pic>
        <p:nvPicPr>
          <p:cNvPr id="12" name="Picture 11">
            <a:extLst>
              <a:ext uri="{FF2B5EF4-FFF2-40B4-BE49-F238E27FC236}">
                <a16:creationId xmlns:a16="http://schemas.microsoft.com/office/drawing/2014/main" id="{84CC7F9D-D24B-BA16-3D0C-E1F8F5FFADC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508357" y="491134"/>
            <a:ext cx="920114" cy="883929"/>
          </a:xfrm>
          <a:prstGeom prst="rect">
            <a:avLst/>
          </a:prstGeom>
        </p:spPr>
      </p:pic>
    </p:spTree>
    <p:extLst>
      <p:ext uri="{BB962C8B-B14F-4D97-AF65-F5344CB8AC3E}">
        <p14:creationId xmlns:p14="http://schemas.microsoft.com/office/powerpoint/2010/main" val="236299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5BEC86F-3841-B4D5-4037-FDD07785E446}"/>
              </a:ext>
            </a:extLst>
          </p:cNvPr>
          <p:cNvSpPr>
            <a:spLocks noGrp="1"/>
          </p:cNvSpPr>
          <p:nvPr>
            <p:ph type="title"/>
          </p:nvPr>
        </p:nvSpPr>
        <p:spPr>
          <a:xfrm>
            <a:off x="628650" y="386264"/>
            <a:ext cx="7886700" cy="2852737"/>
          </a:xfrm>
        </p:spPr>
        <p:txBody>
          <a:bodyPr>
            <a:normAutofit/>
          </a:bodyPr>
          <a:lstStyle/>
          <a:p>
            <a:pPr algn="ctr"/>
            <a:r>
              <a:rPr lang="en-IN" sz="3600" dirty="0">
                <a:latin typeface="Times New Roman" panose="02020603050405020304" pitchFamily="18" charset="0"/>
                <a:cs typeface="Times New Roman" panose="02020603050405020304" pitchFamily="18" charset="0"/>
              </a:rPr>
              <a:t>Introduction</a:t>
            </a:r>
          </a:p>
        </p:txBody>
      </p:sp>
      <p:sp>
        <p:nvSpPr>
          <p:cNvPr id="6" name="Content Placeholder 5">
            <a:extLst>
              <a:ext uri="{FF2B5EF4-FFF2-40B4-BE49-F238E27FC236}">
                <a16:creationId xmlns:a16="http://schemas.microsoft.com/office/drawing/2014/main" id="{44E0DFB8-C8D1-7EB0-F153-3578C37D8663}"/>
              </a:ext>
            </a:extLst>
          </p:cNvPr>
          <p:cNvSpPr>
            <a:spLocks noGrp="1"/>
          </p:cNvSpPr>
          <p:nvPr>
            <p:ph type="body" idx="1"/>
          </p:nvPr>
        </p:nvSpPr>
        <p:spPr>
          <a:xfrm>
            <a:off x="628650" y="3771317"/>
            <a:ext cx="7886700" cy="1500187"/>
          </a:xfrm>
        </p:spPr>
        <p:txBody>
          <a:bodyPr>
            <a:normAutofit/>
          </a:bodyPr>
          <a:lstStyle/>
          <a:p>
            <a:pPr algn="ctr"/>
            <a:r>
              <a:rPr lang="en-US" dirty="0">
                <a:latin typeface="Times New Roman" panose="02020603050405020304" pitchFamily="18" charset="0"/>
                <a:cs typeface="Times New Roman" panose="02020603050405020304" pitchFamily="18" charset="0"/>
              </a:rPr>
              <a:t>Project Introduction and Significance of the Topic</a:t>
            </a:r>
            <a:endParaRPr lang="en-IN"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E9C6964C-43D4-89B5-EBD6-2ED6989F7465}"/>
              </a:ext>
            </a:extLst>
          </p:cNvPr>
          <p:cNvSpPr>
            <a:spLocks noGrp="1"/>
          </p:cNvSpPr>
          <p:nvPr>
            <p:ph type="dt" sz="half" idx="10"/>
          </p:nvPr>
        </p:nvSpPr>
        <p:spPr/>
        <p:txBody>
          <a:bodyPr/>
          <a:lstStyle/>
          <a:p>
            <a:fld id="{81A8B74E-30ED-4A21-AACF-D8547EEA538E}" type="datetime1">
              <a:rPr lang="en-IN" smtClean="0"/>
              <a:t>03-04-2024</a:t>
            </a:fld>
            <a:endParaRPr lang="en-IN"/>
          </a:p>
        </p:txBody>
      </p:sp>
      <p:sp>
        <p:nvSpPr>
          <p:cNvPr id="3" name="Footer Placeholder 2">
            <a:extLst>
              <a:ext uri="{FF2B5EF4-FFF2-40B4-BE49-F238E27FC236}">
                <a16:creationId xmlns:a16="http://schemas.microsoft.com/office/drawing/2014/main" id="{0ECB6BB4-FC95-05B2-F52A-1324B7E2D3AC}"/>
              </a:ext>
            </a:extLst>
          </p:cNvPr>
          <p:cNvSpPr>
            <a:spLocks noGrp="1"/>
          </p:cNvSpPr>
          <p:nvPr>
            <p:ph type="ftr" sz="quarter" idx="11"/>
          </p:nvPr>
        </p:nvSpPr>
        <p:spPr/>
        <p:txBody>
          <a:bodyPr/>
          <a:lstStyle/>
          <a:p>
            <a:r>
              <a:rPr lang="en-US"/>
              <a:t>Madhurima Rawat(Data Science) Pre-failure Alerting in BRM</a:t>
            </a:r>
            <a:endParaRPr lang="en-IN"/>
          </a:p>
        </p:txBody>
      </p:sp>
      <p:sp>
        <p:nvSpPr>
          <p:cNvPr id="4" name="Slide Number Placeholder 3">
            <a:extLst>
              <a:ext uri="{FF2B5EF4-FFF2-40B4-BE49-F238E27FC236}">
                <a16:creationId xmlns:a16="http://schemas.microsoft.com/office/drawing/2014/main" id="{406249F8-40A5-59E1-8978-151A89ECA5BC}"/>
              </a:ext>
            </a:extLst>
          </p:cNvPr>
          <p:cNvSpPr>
            <a:spLocks noGrp="1"/>
          </p:cNvSpPr>
          <p:nvPr>
            <p:ph type="sldNum" sz="quarter" idx="12"/>
          </p:nvPr>
        </p:nvSpPr>
        <p:spPr/>
        <p:txBody>
          <a:bodyPr/>
          <a:lstStyle/>
          <a:p>
            <a:fld id="{A2B0C85F-B12F-4B28-9D24-B62F83EFC256}" type="slidenum">
              <a:rPr lang="en-IN" smtClean="0"/>
              <a:t>3</a:t>
            </a:fld>
            <a:endParaRPr lang="en-IN"/>
          </a:p>
        </p:txBody>
      </p:sp>
      <p:pic>
        <p:nvPicPr>
          <p:cNvPr id="12" name="Picture 11">
            <a:extLst>
              <a:ext uri="{FF2B5EF4-FFF2-40B4-BE49-F238E27FC236}">
                <a16:creationId xmlns:a16="http://schemas.microsoft.com/office/drawing/2014/main" id="{84CC7F9D-D24B-BA16-3D0C-E1F8F5FFAD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8357" y="460910"/>
            <a:ext cx="920114" cy="944377"/>
          </a:xfrm>
          <a:prstGeom prst="rect">
            <a:avLst/>
          </a:prstGeom>
        </p:spPr>
      </p:pic>
    </p:spTree>
    <p:extLst>
      <p:ext uri="{BB962C8B-B14F-4D97-AF65-F5344CB8AC3E}">
        <p14:creationId xmlns:p14="http://schemas.microsoft.com/office/powerpoint/2010/main" val="2929716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5BEC86F-3841-B4D5-4037-FDD07785E446}"/>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Introduction</a:t>
            </a:r>
          </a:p>
        </p:txBody>
      </p:sp>
      <p:sp>
        <p:nvSpPr>
          <p:cNvPr id="6" name="Content Placeholder 5">
            <a:extLst>
              <a:ext uri="{FF2B5EF4-FFF2-40B4-BE49-F238E27FC236}">
                <a16:creationId xmlns:a16="http://schemas.microsoft.com/office/drawing/2014/main" id="{44E0DFB8-C8D1-7EB0-F153-3578C37D8663}"/>
              </a:ext>
            </a:extLst>
          </p:cNvPr>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Manual data entry leads to inefficiencies and errors, prompting the need for automated solutions in managing BRM (Bar and Rod Mill) signals at BSP (</a:t>
            </a:r>
            <a:r>
              <a:rPr lang="en-US" dirty="0" err="1">
                <a:latin typeface="Times New Roman" panose="02020603050405020304" pitchFamily="18" charset="0"/>
                <a:cs typeface="Times New Roman" panose="02020603050405020304" pitchFamily="18" charset="0"/>
              </a:rPr>
              <a:t>Bhilai</a:t>
            </a:r>
            <a:r>
              <a:rPr lang="en-US" dirty="0">
                <a:latin typeface="Times New Roman" panose="02020603050405020304" pitchFamily="18" charset="0"/>
                <a:cs typeface="Times New Roman" panose="02020603050405020304" pitchFamily="18" charset="0"/>
              </a:rPr>
              <a:t> Steel Plant).</a:t>
            </a:r>
          </a:p>
          <a:p>
            <a:pPr algn="just"/>
            <a:r>
              <a:rPr lang="en-US" dirty="0">
                <a:latin typeface="Times New Roman" panose="02020603050405020304" pitchFamily="18" charset="0"/>
                <a:cs typeface="Times New Roman" panose="02020603050405020304" pitchFamily="18" charset="0"/>
              </a:rPr>
              <a:t>Lack of standardization in reporting formats poses challenges for data analysis and decision-making in the context of BRM signals at BSP.</a:t>
            </a:r>
          </a:p>
          <a:p>
            <a:pPr algn="just"/>
            <a:r>
              <a:rPr lang="en-US" dirty="0">
                <a:latin typeface="Times New Roman" panose="02020603050405020304" pitchFamily="18" charset="0"/>
                <a:cs typeface="Times New Roman" panose="02020603050405020304" pitchFamily="18" charset="0"/>
              </a:rPr>
              <a:t>Limited accessibility with physical document storage inhibits collaboration and timely access to information related to BRM signals.</a:t>
            </a:r>
          </a:p>
          <a:p>
            <a:pPr algn="just"/>
            <a:r>
              <a:rPr lang="en-US" dirty="0">
                <a:latin typeface="Times New Roman" panose="02020603050405020304" pitchFamily="18" charset="0"/>
                <a:cs typeface="Times New Roman" panose="02020603050405020304" pitchFamily="18" charset="0"/>
              </a:rPr>
              <a:t>Poor data analysis tools hinder insights into cobble-related activities specifically within the BRM operations at BSP.</a:t>
            </a:r>
          </a:p>
          <a:p>
            <a:pPr algn="just"/>
            <a:r>
              <a:rPr lang="en-US" dirty="0">
                <a:latin typeface="Times New Roman" panose="02020603050405020304" pitchFamily="18" charset="0"/>
                <a:cs typeface="Times New Roman" panose="02020603050405020304" pitchFamily="18" charset="0"/>
              </a:rPr>
              <a:t>Inefficient communication without a centralized platform underscores the necessity for streamlined communication channels within the BRM signal management system at BSP.</a:t>
            </a:r>
            <a:endParaRPr lang="en-IN"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E9C6964C-43D4-89B5-EBD6-2ED6989F7465}"/>
              </a:ext>
            </a:extLst>
          </p:cNvPr>
          <p:cNvSpPr>
            <a:spLocks noGrp="1"/>
          </p:cNvSpPr>
          <p:nvPr>
            <p:ph type="dt" sz="half" idx="10"/>
          </p:nvPr>
        </p:nvSpPr>
        <p:spPr/>
        <p:txBody>
          <a:bodyPr/>
          <a:lstStyle/>
          <a:p>
            <a:fld id="{7BA5C08D-E6C4-4AA8-A00C-3F66F3322DBC}" type="datetime1">
              <a:rPr lang="en-IN" smtClean="0"/>
              <a:t>03-04-2024</a:t>
            </a:fld>
            <a:endParaRPr lang="en-IN"/>
          </a:p>
        </p:txBody>
      </p:sp>
      <p:sp>
        <p:nvSpPr>
          <p:cNvPr id="3" name="Footer Placeholder 2">
            <a:extLst>
              <a:ext uri="{FF2B5EF4-FFF2-40B4-BE49-F238E27FC236}">
                <a16:creationId xmlns:a16="http://schemas.microsoft.com/office/drawing/2014/main" id="{0ECB6BB4-FC95-05B2-F52A-1324B7E2D3AC}"/>
              </a:ext>
            </a:extLst>
          </p:cNvPr>
          <p:cNvSpPr>
            <a:spLocks noGrp="1"/>
          </p:cNvSpPr>
          <p:nvPr>
            <p:ph type="ftr" sz="quarter" idx="11"/>
          </p:nvPr>
        </p:nvSpPr>
        <p:spPr/>
        <p:txBody>
          <a:bodyPr/>
          <a:lstStyle/>
          <a:p>
            <a:r>
              <a:rPr lang="en-US"/>
              <a:t>Madhurima Rawat(Data Science) Pre-failure Alerting in BRM</a:t>
            </a:r>
            <a:endParaRPr lang="en-IN"/>
          </a:p>
        </p:txBody>
      </p:sp>
      <p:sp>
        <p:nvSpPr>
          <p:cNvPr id="4" name="Slide Number Placeholder 3">
            <a:extLst>
              <a:ext uri="{FF2B5EF4-FFF2-40B4-BE49-F238E27FC236}">
                <a16:creationId xmlns:a16="http://schemas.microsoft.com/office/drawing/2014/main" id="{406249F8-40A5-59E1-8978-151A89ECA5BC}"/>
              </a:ext>
            </a:extLst>
          </p:cNvPr>
          <p:cNvSpPr>
            <a:spLocks noGrp="1"/>
          </p:cNvSpPr>
          <p:nvPr>
            <p:ph type="sldNum" sz="quarter" idx="12"/>
          </p:nvPr>
        </p:nvSpPr>
        <p:spPr/>
        <p:txBody>
          <a:bodyPr/>
          <a:lstStyle/>
          <a:p>
            <a:fld id="{A2B0C85F-B12F-4B28-9D24-B62F83EFC256}" type="slidenum">
              <a:rPr lang="en-IN" smtClean="0"/>
              <a:t>4</a:t>
            </a:fld>
            <a:endParaRPr lang="en-IN"/>
          </a:p>
        </p:txBody>
      </p:sp>
      <p:pic>
        <p:nvPicPr>
          <p:cNvPr id="8" name="Picture 7">
            <a:extLst>
              <a:ext uri="{FF2B5EF4-FFF2-40B4-BE49-F238E27FC236}">
                <a16:creationId xmlns:a16="http://schemas.microsoft.com/office/drawing/2014/main" id="{016257EE-315C-A5E6-5AC3-5D170880E7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8357" y="460910"/>
            <a:ext cx="920114" cy="944377"/>
          </a:xfrm>
          <a:prstGeom prst="rect">
            <a:avLst/>
          </a:prstGeom>
        </p:spPr>
      </p:pic>
    </p:spTree>
    <p:extLst>
      <p:ext uri="{BB962C8B-B14F-4D97-AF65-F5344CB8AC3E}">
        <p14:creationId xmlns:p14="http://schemas.microsoft.com/office/powerpoint/2010/main" val="3466379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5BEC86F-3841-B4D5-4037-FDD07785E446}"/>
              </a:ext>
            </a:extLst>
          </p:cNvPr>
          <p:cNvSpPr>
            <a:spLocks noGrp="1"/>
          </p:cNvSpPr>
          <p:nvPr>
            <p:ph type="title"/>
          </p:nvPr>
        </p:nvSpPr>
        <p:spPr>
          <a:xfrm>
            <a:off x="657578" y="386264"/>
            <a:ext cx="7886700" cy="2852737"/>
          </a:xfrm>
        </p:spPr>
        <p:txBody>
          <a:bodyPr>
            <a:normAutofit/>
          </a:bodyPr>
          <a:lstStyle/>
          <a:p>
            <a:pPr algn="ctr"/>
            <a:r>
              <a:rPr lang="en-IN" sz="3600" dirty="0">
                <a:latin typeface="Times New Roman" panose="02020603050405020304" pitchFamily="18" charset="0"/>
                <a:cs typeface="Times New Roman" panose="02020603050405020304" pitchFamily="18" charset="0"/>
              </a:rPr>
              <a:t>Background</a:t>
            </a:r>
          </a:p>
        </p:txBody>
      </p:sp>
      <p:sp>
        <p:nvSpPr>
          <p:cNvPr id="6" name="Content Placeholder 5">
            <a:extLst>
              <a:ext uri="{FF2B5EF4-FFF2-40B4-BE49-F238E27FC236}">
                <a16:creationId xmlns:a16="http://schemas.microsoft.com/office/drawing/2014/main" id="{44E0DFB8-C8D1-7EB0-F153-3578C37D8663}"/>
              </a:ext>
            </a:extLst>
          </p:cNvPr>
          <p:cNvSpPr>
            <a:spLocks noGrp="1"/>
          </p:cNvSpPr>
          <p:nvPr>
            <p:ph type="body" idx="1"/>
          </p:nvPr>
        </p:nvSpPr>
        <p:spPr>
          <a:xfrm>
            <a:off x="676827" y="3771317"/>
            <a:ext cx="7886700" cy="1500187"/>
          </a:xfrm>
        </p:spPr>
        <p:txBody>
          <a:bodyPr>
            <a:normAutofit/>
          </a:bodyPr>
          <a:lstStyle/>
          <a:p>
            <a:pPr algn="ctr"/>
            <a:r>
              <a:rPr lang="en-US" dirty="0">
                <a:latin typeface="Times New Roman" panose="02020603050405020304" pitchFamily="18" charset="0"/>
                <a:cs typeface="Times New Roman" panose="02020603050405020304" pitchFamily="18" charset="0"/>
              </a:rPr>
              <a:t>Background of the Project</a:t>
            </a:r>
            <a:endParaRPr lang="en-IN"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E9C6964C-43D4-89B5-EBD6-2ED6989F7465}"/>
              </a:ext>
            </a:extLst>
          </p:cNvPr>
          <p:cNvSpPr>
            <a:spLocks noGrp="1"/>
          </p:cNvSpPr>
          <p:nvPr>
            <p:ph type="dt" sz="half" idx="10"/>
          </p:nvPr>
        </p:nvSpPr>
        <p:spPr/>
        <p:txBody>
          <a:bodyPr/>
          <a:lstStyle/>
          <a:p>
            <a:fld id="{DEE7D524-1E42-426C-B016-335DFD5A4A10}" type="datetime1">
              <a:rPr lang="en-IN" smtClean="0"/>
              <a:t>03-04-2024</a:t>
            </a:fld>
            <a:endParaRPr lang="en-IN"/>
          </a:p>
        </p:txBody>
      </p:sp>
      <p:sp>
        <p:nvSpPr>
          <p:cNvPr id="3" name="Footer Placeholder 2">
            <a:extLst>
              <a:ext uri="{FF2B5EF4-FFF2-40B4-BE49-F238E27FC236}">
                <a16:creationId xmlns:a16="http://schemas.microsoft.com/office/drawing/2014/main" id="{0ECB6BB4-FC95-05B2-F52A-1324B7E2D3AC}"/>
              </a:ext>
            </a:extLst>
          </p:cNvPr>
          <p:cNvSpPr>
            <a:spLocks noGrp="1"/>
          </p:cNvSpPr>
          <p:nvPr>
            <p:ph type="ftr" sz="quarter" idx="11"/>
          </p:nvPr>
        </p:nvSpPr>
        <p:spPr/>
        <p:txBody>
          <a:bodyPr/>
          <a:lstStyle/>
          <a:p>
            <a:r>
              <a:rPr lang="en-US"/>
              <a:t>Madhurima Rawat(Data Science) Pre-failure Alerting in BRM</a:t>
            </a:r>
            <a:endParaRPr lang="en-IN"/>
          </a:p>
        </p:txBody>
      </p:sp>
      <p:sp>
        <p:nvSpPr>
          <p:cNvPr id="4" name="Slide Number Placeholder 3">
            <a:extLst>
              <a:ext uri="{FF2B5EF4-FFF2-40B4-BE49-F238E27FC236}">
                <a16:creationId xmlns:a16="http://schemas.microsoft.com/office/drawing/2014/main" id="{406249F8-40A5-59E1-8978-151A89ECA5BC}"/>
              </a:ext>
            </a:extLst>
          </p:cNvPr>
          <p:cNvSpPr>
            <a:spLocks noGrp="1"/>
          </p:cNvSpPr>
          <p:nvPr>
            <p:ph type="sldNum" sz="quarter" idx="12"/>
          </p:nvPr>
        </p:nvSpPr>
        <p:spPr/>
        <p:txBody>
          <a:bodyPr/>
          <a:lstStyle/>
          <a:p>
            <a:fld id="{A2B0C85F-B12F-4B28-9D24-B62F83EFC256}" type="slidenum">
              <a:rPr lang="en-IN" smtClean="0"/>
              <a:t>5</a:t>
            </a:fld>
            <a:endParaRPr lang="en-IN"/>
          </a:p>
        </p:txBody>
      </p:sp>
      <p:pic>
        <p:nvPicPr>
          <p:cNvPr id="12" name="Picture 11">
            <a:extLst>
              <a:ext uri="{FF2B5EF4-FFF2-40B4-BE49-F238E27FC236}">
                <a16:creationId xmlns:a16="http://schemas.microsoft.com/office/drawing/2014/main" id="{84CC7F9D-D24B-BA16-3D0C-E1F8F5FFAD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8357" y="460910"/>
            <a:ext cx="920114" cy="944377"/>
          </a:xfrm>
          <a:prstGeom prst="rect">
            <a:avLst/>
          </a:prstGeom>
        </p:spPr>
      </p:pic>
    </p:spTree>
    <p:extLst>
      <p:ext uri="{BB962C8B-B14F-4D97-AF65-F5344CB8AC3E}">
        <p14:creationId xmlns:p14="http://schemas.microsoft.com/office/powerpoint/2010/main" val="2843861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5BEC86F-3841-B4D5-4037-FDD07785E446}"/>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Problem-Solution Analysis</a:t>
            </a:r>
          </a:p>
        </p:txBody>
      </p:sp>
      <p:sp>
        <p:nvSpPr>
          <p:cNvPr id="2" name="Date Placeholder 1">
            <a:extLst>
              <a:ext uri="{FF2B5EF4-FFF2-40B4-BE49-F238E27FC236}">
                <a16:creationId xmlns:a16="http://schemas.microsoft.com/office/drawing/2014/main" id="{E9C6964C-43D4-89B5-EBD6-2ED6989F7465}"/>
              </a:ext>
            </a:extLst>
          </p:cNvPr>
          <p:cNvSpPr>
            <a:spLocks noGrp="1"/>
          </p:cNvSpPr>
          <p:nvPr>
            <p:ph type="dt" sz="half" idx="10"/>
          </p:nvPr>
        </p:nvSpPr>
        <p:spPr/>
        <p:txBody>
          <a:bodyPr/>
          <a:lstStyle/>
          <a:p>
            <a:fld id="{E6C52FE5-71AC-49F2-90FA-13014FF3A8F4}" type="datetime1">
              <a:rPr lang="en-IN" smtClean="0"/>
              <a:t>03-04-2024</a:t>
            </a:fld>
            <a:endParaRPr lang="en-IN"/>
          </a:p>
        </p:txBody>
      </p:sp>
      <p:sp>
        <p:nvSpPr>
          <p:cNvPr id="3" name="Footer Placeholder 2">
            <a:extLst>
              <a:ext uri="{FF2B5EF4-FFF2-40B4-BE49-F238E27FC236}">
                <a16:creationId xmlns:a16="http://schemas.microsoft.com/office/drawing/2014/main" id="{0ECB6BB4-FC95-05B2-F52A-1324B7E2D3AC}"/>
              </a:ext>
            </a:extLst>
          </p:cNvPr>
          <p:cNvSpPr>
            <a:spLocks noGrp="1"/>
          </p:cNvSpPr>
          <p:nvPr>
            <p:ph type="ftr" sz="quarter" idx="11"/>
          </p:nvPr>
        </p:nvSpPr>
        <p:spPr/>
        <p:txBody>
          <a:bodyPr/>
          <a:lstStyle/>
          <a:p>
            <a:r>
              <a:rPr lang="en-US"/>
              <a:t>Madhurima Rawat(Data Science) Pre-failure Alerting in BRM</a:t>
            </a:r>
            <a:endParaRPr lang="en-IN"/>
          </a:p>
        </p:txBody>
      </p:sp>
      <p:sp>
        <p:nvSpPr>
          <p:cNvPr id="4" name="Slide Number Placeholder 3">
            <a:extLst>
              <a:ext uri="{FF2B5EF4-FFF2-40B4-BE49-F238E27FC236}">
                <a16:creationId xmlns:a16="http://schemas.microsoft.com/office/drawing/2014/main" id="{406249F8-40A5-59E1-8978-151A89ECA5BC}"/>
              </a:ext>
            </a:extLst>
          </p:cNvPr>
          <p:cNvSpPr>
            <a:spLocks noGrp="1"/>
          </p:cNvSpPr>
          <p:nvPr>
            <p:ph type="sldNum" sz="quarter" idx="12"/>
          </p:nvPr>
        </p:nvSpPr>
        <p:spPr/>
        <p:txBody>
          <a:bodyPr/>
          <a:lstStyle/>
          <a:p>
            <a:fld id="{A2B0C85F-B12F-4B28-9D24-B62F83EFC256}" type="slidenum">
              <a:rPr lang="en-IN" smtClean="0"/>
              <a:t>6</a:t>
            </a:fld>
            <a:endParaRPr lang="en-IN"/>
          </a:p>
        </p:txBody>
      </p:sp>
      <p:pic>
        <p:nvPicPr>
          <p:cNvPr id="10" name="Picture 9">
            <a:extLst>
              <a:ext uri="{FF2B5EF4-FFF2-40B4-BE49-F238E27FC236}">
                <a16:creationId xmlns:a16="http://schemas.microsoft.com/office/drawing/2014/main" id="{8B1B8227-9790-5995-1995-088432071D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8358" y="460911"/>
            <a:ext cx="948248" cy="973253"/>
          </a:xfrm>
          <a:prstGeom prst="rect">
            <a:avLst/>
          </a:prstGeom>
        </p:spPr>
      </p:pic>
      <p:sp>
        <p:nvSpPr>
          <p:cNvPr id="7" name="Google Shape;129;g2b64381f12b_1_0">
            <a:extLst>
              <a:ext uri="{FF2B5EF4-FFF2-40B4-BE49-F238E27FC236}">
                <a16:creationId xmlns:a16="http://schemas.microsoft.com/office/drawing/2014/main" id="{D49490D8-73D1-16E4-6F2D-A87F570C7B53}"/>
              </a:ext>
            </a:extLst>
          </p:cNvPr>
          <p:cNvSpPr/>
          <p:nvPr/>
        </p:nvSpPr>
        <p:spPr>
          <a:xfrm>
            <a:off x="651366" y="1895712"/>
            <a:ext cx="7770741" cy="4456961"/>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a:latin typeface="Lato"/>
              <a:ea typeface="Lato"/>
              <a:cs typeface="Lato"/>
              <a:sym typeface="Lato"/>
            </a:endParaRPr>
          </a:p>
        </p:txBody>
      </p:sp>
      <p:sp>
        <p:nvSpPr>
          <p:cNvPr id="8" name="Google Shape;130;g2b64381f12b_1_0">
            <a:extLst>
              <a:ext uri="{FF2B5EF4-FFF2-40B4-BE49-F238E27FC236}">
                <a16:creationId xmlns:a16="http://schemas.microsoft.com/office/drawing/2014/main" id="{439297E5-9686-7950-6679-B737AD6C11D9}"/>
              </a:ext>
            </a:extLst>
          </p:cNvPr>
          <p:cNvSpPr txBox="1"/>
          <p:nvPr/>
        </p:nvSpPr>
        <p:spPr>
          <a:xfrm>
            <a:off x="656590" y="1567070"/>
            <a:ext cx="3441900" cy="435300"/>
          </a:xfrm>
          <a:prstGeom prst="rect">
            <a:avLst/>
          </a:prstGeom>
          <a:noFill/>
          <a:ln>
            <a:noFill/>
          </a:ln>
        </p:spPr>
        <p:txBody>
          <a:bodyPr spcFirstLastPara="1" wrap="square" lIns="91425" tIns="91425" rIns="91425" bIns="91425" anchor="t" anchorCtr="0">
            <a:noAutofit/>
          </a:bodyPr>
          <a:lstStyle/>
          <a:p>
            <a:r>
              <a:rPr lang="en" sz="1500" b="1" dirty="0">
                <a:latin typeface="Times New Roman" panose="02020603050405020304" pitchFamily="18" charset="0"/>
                <a:ea typeface="Lato"/>
                <a:cs typeface="Times New Roman" panose="02020603050405020304" pitchFamily="18" charset="0"/>
                <a:sym typeface="Lato"/>
              </a:rPr>
              <a:t>Issues with Manual Cobble logging</a:t>
            </a:r>
            <a:endParaRPr sz="1500" b="1" dirty="0">
              <a:latin typeface="Times New Roman" panose="02020603050405020304" pitchFamily="18" charset="0"/>
              <a:ea typeface="Lato"/>
              <a:cs typeface="Times New Roman" panose="02020603050405020304" pitchFamily="18" charset="0"/>
              <a:sym typeface="Lato"/>
            </a:endParaRPr>
          </a:p>
        </p:txBody>
      </p:sp>
      <p:sp>
        <p:nvSpPr>
          <p:cNvPr id="9" name="Google Shape;131;g2b64381f12b_1_0">
            <a:extLst>
              <a:ext uri="{FF2B5EF4-FFF2-40B4-BE49-F238E27FC236}">
                <a16:creationId xmlns:a16="http://schemas.microsoft.com/office/drawing/2014/main" id="{75B20334-9529-672E-91EE-AFCE4BDF1AD8}"/>
              </a:ext>
            </a:extLst>
          </p:cNvPr>
          <p:cNvSpPr txBox="1"/>
          <p:nvPr/>
        </p:nvSpPr>
        <p:spPr>
          <a:xfrm>
            <a:off x="3744067" y="1557446"/>
            <a:ext cx="5294400" cy="435300"/>
          </a:xfrm>
          <a:prstGeom prst="rect">
            <a:avLst/>
          </a:prstGeom>
          <a:noFill/>
          <a:ln>
            <a:noFill/>
          </a:ln>
        </p:spPr>
        <p:txBody>
          <a:bodyPr spcFirstLastPara="1" wrap="square" lIns="91425" tIns="91425" rIns="91425" bIns="91425" anchor="t" anchorCtr="0">
            <a:noAutofit/>
          </a:bodyPr>
          <a:lstStyle/>
          <a:p>
            <a:r>
              <a:rPr lang="en" sz="1500" b="1" dirty="0">
                <a:latin typeface="Times New Roman" panose="02020603050405020304" pitchFamily="18" charset="0"/>
                <a:ea typeface="Lato"/>
                <a:cs typeface="Times New Roman" panose="02020603050405020304" pitchFamily="18" charset="0"/>
                <a:sym typeface="Lato"/>
              </a:rPr>
              <a:t>Solution: Streamlined User friendly Logging Platform</a:t>
            </a:r>
            <a:endParaRPr sz="1500" b="1" dirty="0">
              <a:latin typeface="Times New Roman" panose="02020603050405020304" pitchFamily="18" charset="0"/>
              <a:ea typeface="Lato"/>
              <a:cs typeface="Times New Roman" panose="02020603050405020304" pitchFamily="18" charset="0"/>
              <a:sym typeface="Lato"/>
            </a:endParaRPr>
          </a:p>
        </p:txBody>
      </p:sp>
      <p:sp>
        <p:nvSpPr>
          <p:cNvPr id="11" name="Google Shape;132;g2b64381f12b_1_0">
            <a:extLst>
              <a:ext uri="{FF2B5EF4-FFF2-40B4-BE49-F238E27FC236}">
                <a16:creationId xmlns:a16="http://schemas.microsoft.com/office/drawing/2014/main" id="{422EABDF-68FB-226D-C36E-5076FA0D40F1}"/>
              </a:ext>
            </a:extLst>
          </p:cNvPr>
          <p:cNvSpPr txBox="1"/>
          <p:nvPr/>
        </p:nvSpPr>
        <p:spPr>
          <a:xfrm>
            <a:off x="786464" y="1746283"/>
            <a:ext cx="2900012" cy="2825718"/>
          </a:xfrm>
          <a:prstGeom prst="rect">
            <a:avLst/>
          </a:prstGeom>
          <a:noFill/>
          <a:ln>
            <a:noFill/>
          </a:ln>
        </p:spPr>
        <p:txBody>
          <a:bodyPr spcFirstLastPara="1" wrap="square" lIns="91425" tIns="91425" rIns="91425" bIns="91425" anchor="t" anchorCtr="0">
            <a:noAutofit/>
          </a:bodyPr>
          <a:lstStyle/>
          <a:p>
            <a:pPr>
              <a:lnSpc>
                <a:spcPct val="115000"/>
              </a:lnSpc>
              <a:spcBef>
                <a:spcPts val="1200"/>
              </a:spcBef>
            </a:pPr>
            <a:r>
              <a:rPr lang="en" sz="1100" b="1" dirty="0">
                <a:latin typeface="Lato"/>
                <a:ea typeface="Lato"/>
                <a:cs typeface="Lato"/>
                <a:sym typeface="Lato"/>
              </a:rPr>
              <a:t>1. Manual data entry- Traditional methods involve manual data entry, leading to inefficiencies and errors.</a:t>
            </a:r>
            <a:endParaRPr sz="1100" b="1" dirty="0">
              <a:latin typeface="Lato"/>
              <a:ea typeface="Lato"/>
              <a:cs typeface="Lato"/>
              <a:sym typeface="Lato"/>
            </a:endParaRPr>
          </a:p>
          <a:p>
            <a:pPr>
              <a:lnSpc>
                <a:spcPct val="115000"/>
              </a:lnSpc>
              <a:spcBef>
                <a:spcPts val="1200"/>
              </a:spcBef>
            </a:pPr>
            <a:r>
              <a:rPr lang="en" sz="1100" b="1" dirty="0">
                <a:latin typeface="Lato"/>
                <a:ea typeface="Lato"/>
                <a:cs typeface="Lato"/>
                <a:sym typeface="Lato"/>
              </a:rPr>
              <a:t>2. Lack of standardization- Inconsistent reporting formats hinder data analysis and decision-making.</a:t>
            </a:r>
            <a:endParaRPr sz="1100" b="1" dirty="0">
              <a:latin typeface="Lato"/>
              <a:ea typeface="Lato"/>
              <a:cs typeface="Lato"/>
              <a:sym typeface="Lato"/>
            </a:endParaRPr>
          </a:p>
          <a:p>
            <a:pPr>
              <a:lnSpc>
                <a:spcPct val="115000"/>
              </a:lnSpc>
              <a:spcBef>
                <a:spcPts val="1200"/>
              </a:spcBef>
            </a:pPr>
            <a:r>
              <a:rPr lang="en" sz="1100" b="1" dirty="0">
                <a:latin typeface="Lato"/>
                <a:ea typeface="Lato"/>
                <a:cs typeface="Lato"/>
                <a:sym typeface="Lato"/>
              </a:rPr>
              <a:t>3. Limited accessibility- Physical document storage limits accessibility and collaboration.</a:t>
            </a:r>
            <a:endParaRPr sz="1100" b="1" dirty="0">
              <a:latin typeface="Lato"/>
              <a:ea typeface="Lato"/>
              <a:cs typeface="Lato"/>
              <a:sym typeface="Lato"/>
            </a:endParaRPr>
          </a:p>
          <a:p>
            <a:pPr>
              <a:lnSpc>
                <a:spcPct val="115000"/>
              </a:lnSpc>
              <a:spcBef>
                <a:spcPts val="1200"/>
              </a:spcBef>
            </a:pPr>
            <a:r>
              <a:rPr lang="en" sz="1100" b="1" dirty="0">
                <a:latin typeface="Lato"/>
                <a:ea typeface="Lato"/>
                <a:cs typeface="Lato"/>
                <a:sym typeface="Lato"/>
              </a:rPr>
              <a:t>4. Poor data analysis - Limited tools for analyzing cobble-related data.</a:t>
            </a:r>
            <a:endParaRPr sz="1100" b="1" dirty="0">
              <a:latin typeface="Lato"/>
              <a:ea typeface="Lato"/>
              <a:cs typeface="Lato"/>
              <a:sym typeface="Lato"/>
            </a:endParaRPr>
          </a:p>
          <a:p>
            <a:pPr>
              <a:lnSpc>
                <a:spcPct val="115000"/>
              </a:lnSpc>
              <a:spcBef>
                <a:spcPts val="1200"/>
              </a:spcBef>
            </a:pPr>
            <a:r>
              <a:rPr lang="en" sz="1100" b="1" dirty="0">
                <a:latin typeface="Lato"/>
                <a:ea typeface="Lato"/>
                <a:cs typeface="Lato"/>
                <a:sym typeface="Lato"/>
              </a:rPr>
              <a:t>5. Inefficient communication - Lack of a centralized communication platform.</a:t>
            </a:r>
            <a:endParaRPr sz="1100" b="1" dirty="0">
              <a:latin typeface="Lato"/>
              <a:ea typeface="Lato"/>
              <a:cs typeface="Lato"/>
              <a:sym typeface="Lato"/>
            </a:endParaRPr>
          </a:p>
          <a:p>
            <a:pPr>
              <a:spcBef>
                <a:spcPts val="1200"/>
              </a:spcBef>
            </a:pPr>
            <a:endParaRPr sz="1300" b="1" dirty="0">
              <a:solidFill>
                <a:schemeClr val="accent1"/>
              </a:solidFill>
              <a:latin typeface="Lato"/>
              <a:ea typeface="Lato"/>
              <a:cs typeface="Lato"/>
              <a:sym typeface="Lato"/>
            </a:endParaRPr>
          </a:p>
        </p:txBody>
      </p:sp>
      <p:sp>
        <p:nvSpPr>
          <p:cNvPr id="12" name="Google Shape;133;g2b64381f12b_1_0">
            <a:extLst>
              <a:ext uri="{FF2B5EF4-FFF2-40B4-BE49-F238E27FC236}">
                <a16:creationId xmlns:a16="http://schemas.microsoft.com/office/drawing/2014/main" id="{53A0781E-9366-73DA-AC7F-4E25368F036D}"/>
              </a:ext>
            </a:extLst>
          </p:cNvPr>
          <p:cNvSpPr txBox="1"/>
          <p:nvPr/>
        </p:nvSpPr>
        <p:spPr>
          <a:xfrm>
            <a:off x="3743986" y="1824635"/>
            <a:ext cx="4485615" cy="2785868"/>
          </a:xfrm>
          <a:prstGeom prst="rect">
            <a:avLst/>
          </a:prstGeom>
          <a:noFill/>
          <a:ln>
            <a:noFill/>
          </a:ln>
        </p:spPr>
        <p:txBody>
          <a:bodyPr spcFirstLastPara="1" wrap="square" lIns="91425" tIns="91425" rIns="91425" bIns="91425" anchor="t" anchorCtr="0">
            <a:noAutofit/>
          </a:bodyPr>
          <a:lstStyle/>
          <a:p>
            <a:endParaRPr lang="en" sz="1100" b="1" dirty="0">
              <a:latin typeface="Lato"/>
              <a:ea typeface="Lato"/>
              <a:cs typeface="Lato"/>
              <a:sym typeface="Lato"/>
            </a:endParaRPr>
          </a:p>
          <a:p>
            <a:r>
              <a:rPr lang="en" sz="1100" b="1" dirty="0">
                <a:latin typeface="Lato"/>
                <a:ea typeface="Lato"/>
                <a:cs typeface="Lato"/>
                <a:sym typeface="Lato"/>
              </a:rPr>
              <a:t>The Cobble Reporting Website automates data entry with intuitive forms, reducing errors and accelerating the reporting process.</a:t>
            </a:r>
            <a:endParaRPr sz="1100" b="1" dirty="0">
              <a:latin typeface="Lato"/>
              <a:ea typeface="Lato"/>
              <a:cs typeface="Lato"/>
              <a:sym typeface="Lato"/>
            </a:endParaRPr>
          </a:p>
          <a:p>
            <a:endParaRPr sz="1100" b="1" dirty="0">
              <a:latin typeface="Lato"/>
              <a:ea typeface="Lato"/>
              <a:cs typeface="Lato"/>
              <a:sym typeface="Lato"/>
            </a:endParaRPr>
          </a:p>
          <a:p>
            <a:endParaRPr lang="en-IN" sz="1100" b="1" dirty="0">
              <a:latin typeface="Lato"/>
              <a:ea typeface="Lato"/>
              <a:cs typeface="Lato"/>
              <a:sym typeface="Lato"/>
            </a:endParaRPr>
          </a:p>
          <a:p>
            <a:endParaRPr sz="1100" b="1" dirty="0">
              <a:latin typeface="Lato"/>
              <a:ea typeface="Lato"/>
              <a:cs typeface="Lato"/>
              <a:sym typeface="Lato"/>
            </a:endParaRPr>
          </a:p>
          <a:p>
            <a:r>
              <a:rPr lang="en" sz="1100" b="1" dirty="0">
                <a:latin typeface="Lato"/>
                <a:ea typeface="Lato"/>
                <a:cs typeface="Lato"/>
                <a:sym typeface="Lato"/>
              </a:rPr>
              <a:t>The website enforces standardized reporting formats, ensuring consistency and facilitating seamless data aggregation for enhanced insights.</a:t>
            </a:r>
            <a:endParaRPr sz="1100" b="1" dirty="0">
              <a:latin typeface="Lato"/>
              <a:ea typeface="Lato"/>
              <a:cs typeface="Lato"/>
              <a:sym typeface="Lato"/>
            </a:endParaRPr>
          </a:p>
          <a:p>
            <a:endParaRPr lang="en" sz="1100" b="1" dirty="0">
              <a:latin typeface="Lato"/>
              <a:ea typeface="Lato"/>
              <a:cs typeface="Lato"/>
              <a:sym typeface="Lato"/>
            </a:endParaRPr>
          </a:p>
          <a:p>
            <a:r>
              <a:rPr lang="en" sz="1100" b="1" dirty="0">
                <a:latin typeface="Lato"/>
                <a:ea typeface="Lato"/>
                <a:cs typeface="Lato"/>
                <a:sym typeface="Lato"/>
              </a:rPr>
              <a:t>Provides centralized, cloud-based storage, ensuring authorized users can access information anytime, anywhere</a:t>
            </a:r>
          </a:p>
          <a:p>
            <a:endParaRPr sz="1100" b="1" dirty="0">
              <a:latin typeface="Lato"/>
              <a:ea typeface="Lato"/>
              <a:cs typeface="Lato"/>
              <a:sym typeface="Lato"/>
            </a:endParaRPr>
          </a:p>
          <a:p>
            <a:endParaRPr sz="1100" b="1" dirty="0">
              <a:latin typeface="Lato"/>
              <a:ea typeface="Lato"/>
              <a:cs typeface="Lato"/>
              <a:sym typeface="Lato"/>
            </a:endParaRPr>
          </a:p>
          <a:p>
            <a:r>
              <a:rPr lang="en" sz="1100" b="1" dirty="0">
                <a:latin typeface="Lato"/>
                <a:ea typeface="Lato"/>
                <a:cs typeface="Lato"/>
                <a:sym typeface="Lato"/>
              </a:rPr>
              <a:t>The website offers advanced data analysis tools, including graphical representations, for in-depth insights into cobble-related activities.</a:t>
            </a:r>
            <a:endParaRPr sz="1100" b="1" dirty="0">
              <a:latin typeface="Lato"/>
              <a:ea typeface="Lato"/>
              <a:cs typeface="Lato"/>
              <a:sym typeface="Lato"/>
            </a:endParaRPr>
          </a:p>
          <a:p>
            <a:endParaRPr sz="1100" b="1" dirty="0">
              <a:latin typeface="Lato"/>
              <a:ea typeface="Lato"/>
              <a:cs typeface="Lato"/>
              <a:sym typeface="Lato"/>
            </a:endParaRPr>
          </a:p>
          <a:p>
            <a:r>
              <a:rPr lang="en" sz="1100" b="1" dirty="0">
                <a:latin typeface="Lato"/>
                <a:ea typeface="Lato"/>
                <a:cs typeface="Lato"/>
                <a:sym typeface="Lato"/>
              </a:rPr>
              <a:t>Centralized dashboard for efficient communication, real-time updates, and notifications to keep all stakeholders informed.</a:t>
            </a:r>
            <a:endParaRPr sz="1100" b="1" dirty="0">
              <a:latin typeface="Lato"/>
              <a:ea typeface="Lato"/>
              <a:cs typeface="Lato"/>
              <a:sym typeface="Lato"/>
            </a:endParaRPr>
          </a:p>
          <a:p>
            <a:endParaRPr sz="1100" b="1" dirty="0">
              <a:latin typeface="Lato"/>
              <a:ea typeface="Lato"/>
              <a:cs typeface="Lato"/>
              <a:sym typeface="Lato"/>
            </a:endParaRPr>
          </a:p>
          <a:p>
            <a:r>
              <a:rPr lang="en" sz="1100" b="1" dirty="0">
                <a:latin typeface="Lato"/>
                <a:ea typeface="Lato"/>
                <a:cs typeface="Lato"/>
                <a:sym typeface="Lato"/>
              </a:rPr>
              <a:t>Implementation of robust data security measures, including encryption and access controls.</a:t>
            </a:r>
            <a:endParaRPr sz="1100" b="1" dirty="0">
              <a:latin typeface="Lato"/>
              <a:ea typeface="Lato"/>
              <a:cs typeface="Lato"/>
              <a:sym typeface="Lato"/>
            </a:endParaRPr>
          </a:p>
          <a:p>
            <a:endParaRPr sz="1100" b="1" dirty="0">
              <a:latin typeface="Lato"/>
              <a:ea typeface="Lato"/>
              <a:cs typeface="Lato"/>
              <a:sym typeface="Lato"/>
            </a:endParaRPr>
          </a:p>
          <a:p>
            <a:r>
              <a:rPr lang="en" sz="1100" b="1" dirty="0">
                <a:latin typeface="Lato"/>
                <a:ea typeface="Lato"/>
                <a:cs typeface="Lato"/>
                <a:sym typeface="Lato"/>
              </a:rPr>
              <a:t>Admin panel; login logout details, filter logs created by users.</a:t>
            </a:r>
            <a:endParaRPr sz="1100" b="1" dirty="0">
              <a:latin typeface="Lato"/>
              <a:ea typeface="Lato"/>
              <a:cs typeface="Lato"/>
              <a:sym typeface="Lato"/>
            </a:endParaRPr>
          </a:p>
          <a:p>
            <a:endParaRPr sz="1100" b="1" dirty="0">
              <a:latin typeface="Lato"/>
              <a:ea typeface="Lato"/>
              <a:cs typeface="Lato"/>
              <a:sym typeface="Lato"/>
            </a:endParaRPr>
          </a:p>
          <a:p>
            <a:r>
              <a:rPr lang="en" sz="1100" b="1" dirty="0">
                <a:latin typeface="Lato"/>
                <a:ea typeface="Lato"/>
                <a:cs typeface="Lato"/>
                <a:sym typeface="Lato"/>
              </a:rPr>
              <a:t>Real time data visualization and analytics.</a:t>
            </a:r>
            <a:endParaRPr sz="1100" b="1" dirty="0">
              <a:latin typeface="Lato"/>
              <a:ea typeface="Lato"/>
              <a:cs typeface="Lato"/>
              <a:sym typeface="Lato"/>
            </a:endParaRPr>
          </a:p>
          <a:p>
            <a:endParaRPr sz="1100" b="1" dirty="0">
              <a:latin typeface="Lato"/>
              <a:ea typeface="Lato"/>
              <a:cs typeface="Lato"/>
              <a:sym typeface="Lato"/>
            </a:endParaRPr>
          </a:p>
          <a:p>
            <a:endParaRPr sz="1100" b="1" dirty="0">
              <a:latin typeface="Lato"/>
              <a:ea typeface="Lato"/>
              <a:cs typeface="Lato"/>
              <a:sym typeface="Lato"/>
            </a:endParaRPr>
          </a:p>
          <a:p>
            <a:endParaRPr sz="1100" b="1" dirty="0">
              <a:latin typeface="Lato"/>
              <a:ea typeface="Lato"/>
              <a:cs typeface="Lato"/>
              <a:sym typeface="Lato"/>
            </a:endParaRPr>
          </a:p>
          <a:p>
            <a:endParaRPr sz="1100" b="1" dirty="0">
              <a:latin typeface="Lato"/>
              <a:ea typeface="Lato"/>
              <a:cs typeface="Lato"/>
              <a:sym typeface="Lato"/>
            </a:endParaRPr>
          </a:p>
          <a:p>
            <a:endParaRPr sz="1100" b="1" dirty="0">
              <a:latin typeface="Lato"/>
              <a:ea typeface="Lato"/>
              <a:cs typeface="Lato"/>
              <a:sym typeface="Lato"/>
            </a:endParaRPr>
          </a:p>
        </p:txBody>
      </p:sp>
      <p:cxnSp>
        <p:nvCxnSpPr>
          <p:cNvPr id="13" name="Google Shape;134;g2b64381f12b_1_0">
            <a:extLst>
              <a:ext uri="{FF2B5EF4-FFF2-40B4-BE49-F238E27FC236}">
                <a16:creationId xmlns:a16="http://schemas.microsoft.com/office/drawing/2014/main" id="{409806CC-7409-E236-BFDB-CB384A777176}"/>
              </a:ext>
            </a:extLst>
          </p:cNvPr>
          <p:cNvCxnSpPr>
            <a:cxnSpLocks/>
          </p:cNvCxnSpPr>
          <p:nvPr/>
        </p:nvCxnSpPr>
        <p:spPr>
          <a:xfrm>
            <a:off x="694790" y="2637013"/>
            <a:ext cx="7736941" cy="0"/>
          </a:xfrm>
          <a:prstGeom prst="straightConnector1">
            <a:avLst/>
          </a:prstGeom>
          <a:noFill/>
          <a:ln w="9525" cap="flat" cmpd="sng">
            <a:solidFill>
              <a:schemeClr val="dk2"/>
            </a:solidFill>
            <a:prstDash val="solid"/>
            <a:round/>
            <a:headEnd type="none" w="med" len="med"/>
            <a:tailEnd type="none" w="med" len="med"/>
          </a:ln>
        </p:spPr>
      </p:cxnSp>
      <p:cxnSp>
        <p:nvCxnSpPr>
          <p:cNvPr id="14" name="Google Shape;135;g2b64381f12b_1_0">
            <a:extLst>
              <a:ext uri="{FF2B5EF4-FFF2-40B4-BE49-F238E27FC236}">
                <a16:creationId xmlns:a16="http://schemas.microsoft.com/office/drawing/2014/main" id="{5C181988-ED0D-5595-76D7-F6FB7AE31767}"/>
              </a:ext>
            </a:extLst>
          </p:cNvPr>
          <p:cNvCxnSpPr>
            <a:cxnSpLocks/>
          </p:cNvCxnSpPr>
          <p:nvPr/>
        </p:nvCxnSpPr>
        <p:spPr>
          <a:xfrm>
            <a:off x="648638" y="3459165"/>
            <a:ext cx="7763841" cy="0"/>
          </a:xfrm>
          <a:prstGeom prst="straightConnector1">
            <a:avLst/>
          </a:prstGeom>
          <a:noFill/>
          <a:ln w="9525" cap="flat" cmpd="sng">
            <a:solidFill>
              <a:schemeClr val="dk2"/>
            </a:solidFill>
            <a:prstDash val="solid"/>
            <a:round/>
            <a:headEnd type="none" w="med" len="med"/>
            <a:tailEnd type="none" w="med" len="med"/>
          </a:ln>
        </p:spPr>
      </p:cxnSp>
      <p:cxnSp>
        <p:nvCxnSpPr>
          <p:cNvPr id="15" name="Google Shape;136;g2b64381f12b_1_0">
            <a:extLst>
              <a:ext uri="{FF2B5EF4-FFF2-40B4-BE49-F238E27FC236}">
                <a16:creationId xmlns:a16="http://schemas.microsoft.com/office/drawing/2014/main" id="{190BFD81-C1CE-2106-B299-8B7234F0CFA3}"/>
              </a:ext>
            </a:extLst>
          </p:cNvPr>
          <p:cNvCxnSpPr>
            <a:cxnSpLocks/>
          </p:cNvCxnSpPr>
          <p:nvPr/>
        </p:nvCxnSpPr>
        <p:spPr>
          <a:xfrm>
            <a:off x="683240" y="4156155"/>
            <a:ext cx="7700364" cy="0"/>
          </a:xfrm>
          <a:prstGeom prst="straightConnector1">
            <a:avLst/>
          </a:prstGeom>
          <a:noFill/>
          <a:ln w="9525" cap="flat" cmpd="sng">
            <a:solidFill>
              <a:schemeClr val="dk2"/>
            </a:solidFill>
            <a:prstDash val="solid"/>
            <a:round/>
            <a:headEnd type="none" w="med" len="med"/>
            <a:tailEnd type="none" w="med" len="med"/>
          </a:ln>
        </p:spPr>
      </p:cxnSp>
      <p:cxnSp>
        <p:nvCxnSpPr>
          <p:cNvPr id="16" name="Google Shape;137;g2b64381f12b_1_0">
            <a:extLst>
              <a:ext uri="{FF2B5EF4-FFF2-40B4-BE49-F238E27FC236}">
                <a16:creationId xmlns:a16="http://schemas.microsoft.com/office/drawing/2014/main" id="{A4F8FDEB-DD16-70CA-7DA4-FE2661E186F7}"/>
              </a:ext>
            </a:extLst>
          </p:cNvPr>
          <p:cNvCxnSpPr>
            <a:cxnSpLocks/>
          </p:cNvCxnSpPr>
          <p:nvPr/>
        </p:nvCxnSpPr>
        <p:spPr>
          <a:xfrm>
            <a:off x="673615" y="4698019"/>
            <a:ext cx="7748491" cy="0"/>
          </a:xfrm>
          <a:prstGeom prst="straightConnector1">
            <a:avLst/>
          </a:prstGeom>
          <a:noFill/>
          <a:ln w="9525" cap="flat" cmpd="sng">
            <a:solidFill>
              <a:schemeClr val="dk2"/>
            </a:solidFill>
            <a:prstDash val="solid"/>
            <a:round/>
            <a:headEnd type="none" w="med" len="med"/>
            <a:tailEnd type="none" w="med" len="med"/>
          </a:ln>
        </p:spPr>
      </p:cxnSp>
      <p:cxnSp>
        <p:nvCxnSpPr>
          <p:cNvPr id="17" name="Google Shape;138;g2b64381f12b_1_0">
            <a:extLst>
              <a:ext uri="{FF2B5EF4-FFF2-40B4-BE49-F238E27FC236}">
                <a16:creationId xmlns:a16="http://schemas.microsoft.com/office/drawing/2014/main" id="{B8D44131-AAFE-32BD-68B8-3DE0E27683C8}"/>
              </a:ext>
            </a:extLst>
          </p:cNvPr>
          <p:cNvCxnSpPr>
            <a:cxnSpLocks/>
          </p:cNvCxnSpPr>
          <p:nvPr/>
        </p:nvCxnSpPr>
        <p:spPr>
          <a:xfrm>
            <a:off x="667890" y="5215793"/>
            <a:ext cx="7783091" cy="0"/>
          </a:xfrm>
          <a:prstGeom prst="straightConnector1">
            <a:avLst/>
          </a:prstGeom>
          <a:noFill/>
          <a:ln w="9525" cap="flat" cmpd="sng">
            <a:solidFill>
              <a:schemeClr val="dk2"/>
            </a:solidFill>
            <a:prstDash val="solid"/>
            <a:round/>
            <a:headEnd type="none" w="med" len="med"/>
            <a:tailEnd type="none" w="med" len="med"/>
          </a:ln>
        </p:spPr>
      </p:cxnSp>
      <p:cxnSp>
        <p:nvCxnSpPr>
          <p:cNvPr id="18" name="Google Shape;139;g2b64381f12b_1_0">
            <a:extLst>
              <a:ext uri="{FF2B5EF4-FFF2-40B4-BE49-F238E27FC236}">
                <a16:creationId xmlns:a16="http://schemas.microsoft.com/office/drawing/2014/main" id="{B6BE053B-1C7E-3F50-911E-04D6730093D4}"/>
              </a:ext>
            </a:extLst>
          </p:cNvPr>
          <p:cNvCxnSpPr/>
          <p:nvPr/>
        </p:nvCxnSpPr>
        <p:spPr>
          <a:xfrm>
            <a:off x="3709136" y="1885711"/>
            <a:ext cx="65100" cy="4437900"/>
          </a:xfrm>
          <a:prstGeom prst="straightConnector1">
            <a:avLst/>
          </a:prstGeom>
          <a:noFill/>
          <a:ln w="9525" cap="flat" cmpd="sng">
            <a:solidFill>
              <a:schemeClr val="dk2"/>
            </a:solidFill>
            <a:prstDash val="solid"/>
            <a:round/>
            <a:headEnd type="none" w="med" len="med"/>
            <a:tailEnd type="none" w="med" len="med"/>
          </a:ln>
        </p:spPr>
      </p:cxnSp>
      <p:cxnSp>
        <p:nvCxnSpPr>
          <p:cNvPr id="19" name="Google Shape;140;g2b64381f12b_1_0">
            <a:extLst>
              <a:ext uri="{FF2B5EF4-FFF2-40B4-BE49-F238E27FC236}">
                <a16:creationId xmlns:a16="http://schemas.microsoft.com/office/drawing/2014/main" id="{F5FEB8E2-5872-B7CF-7D7F-F85C7437761B}"/>
              </a:ext>
            </a:extLst>
          </p:cNvPr>
          <p:cNvCxnSpPr>
            <a:cxnSpLocks/>
          </p:cNvCxnSpPr>
          <p:nvPr/>
        </p:nvCxnSpPr>
        <p:spPr>
          <a:xfrm>
            <a:off x="677515" y="5705893"/>
            <a:ext cx="7792716" cy="0"/>
          </a:xfrm>
          <a:prstGeom prst="straightConnector1">
            <a:avLst/>
          </a:prstGeom>
          <a:noFill/>
          <a:ln w="9525" cap="flat" cmpd="sng">
            <a:solidFill>
              <a:schemeClr val="dk2"/>
            </a:solidFill>
            <a:prstDash val="solid"/>
            <a:round/>
            <a:headEnd type="none" w="med" len="med"/>
            <a:tailEnd type="none" w="med" len="med"/>
          </a:ln>
        </p:spPr>
      </p:cxnSp>
      <p:cxnSp>
        <p:nvCxnSpPr>
          <p:cNvPr id="20" name="Google Shape;141;g2b64381f12b_1_0">
            <a:extLst>
              <a:ext uri="{FF2B5EF4-FFF2-40B4-BE49-F238E27FC236}">
                <a16:creationId xmlns:a16="http://schemas.microsoft.com/office/drawing/2014/main" id="{2A6BDFFA-0E49-1A39-8A5B-12730ADC758E}"/>
              </a:ext>
            </a:extLst>
          </p:cNvPr>
          <p:cNvCxnSpPr>
            <a:cxnSpLocks/>
          </p:cNvCxnSpPr>
          <p:nvPr/>
        </p:nvCxnSpPr>
        <p:spPr>
          <a:xfrm>
            <a:off x="687141" y="6049742"/>
            <a:ext cx="7773466" cy="0"/>
          </a:xfrm>
          <a:prstGeom prst="straightConnector1">
            <a:avLst/>
          </a:prstGeom>
          <a:noFill/>
          <a:ln w="9525"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189607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5BEC86F-3841-B4D5-4037-FDD07785E446}"/>
              </a:ext>
            </a:extLst>
          </p:cNvPr>
          <p:cNvSpPr>
            <a:spLocks noGrp="1"/>
          </p:cNvSpPr>
          <p:nvPr>
            <p:ph type="title"/>
          </p:nvPr>
        </p:nvSpPr>
        <p:spPr>
          <a:xfrm>
            <a:off x="616671" y="405514"/>
            <a:ext cx="7886700" cy="2852737"/>
          </a:xfrm>
        </p:spPr>
        <p:txBody>
          <a:bodyPr>
            <a:normAutofit/>
          </a:bodyPr>
          <a:lstStyle/>
          <a:p>
            <a:pPr algn="ctr"/>
            <a:r>
              <a:rPr lang="en-IN" sz="3600" dirty="0">
                <a:latin typeface="Times New Roman" panose="02020603050405020304" pitchFamily="18" charset="0"/>
                <a:cs typeface="Times New Roman" panose="02020603050405020304" pitchFamily="18" charset="0"/>
              </a:rPr>
              <a:t>Objectives</a:t>
            </a:r>
          </a:p>
        </p:txBody>
      </p:sp>
      <p:sp>
        <p:nvSpPr>
          <p:cNvPr id="6" name="Content Placeholder 5">
            <a:extLst>
              <a:ext uri="{FF2B5EF4-FFF2-40B4-BE49-F238E27FC236}">
                <a16:creationId xmlns:a16="http://schemas.microsoft.com/office/drawing/2014/main" id="{44E0DFB8-C8D1-7EB0-F153-3578C37D8663}"/>
              </a:ext>
            </a:extLst>
          </p:cNvPr>
          <p:cNvSpPr>
            <a:spLocks noGrp="1"/>
          </p:cNvSpPr>
          <p:nvPr>
            <p:ph type="body" idx="1"/>
          </p:nvPr>
        </p:nvSpPr>
        <p:spPr>
          <a:xfrm>
            <a:off x="705703" y="3624531"/>
            <a:ext cx="7886700" cy="1500187"/>
          </a:xfrm>
        </p:spPr>
        <p:txBody>
          <a:bodyPr>
            <a:normAutofit/>
          </a:bodyPr>
          <a:lstStyle/>
          <a:p>
            <a:pPr algn="ctr"/>
            <a:r>
              <a:rPr lang="en-US" dirty="0">
                <a:latin typeface="Times New Roman" panose="02020603050405020304" pitchFamily="18" charset="0"/>
                <a:cs typeface="Times New Roman" panose="02020603050405020304" pitchFamily="18" charset="0"/>
              </a:rPr>
              <a:t>Main Aim of the Project</a:t>
            </a:r>
            <a:endParaRPr lang="en-IN"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E9C6964C-43D4-89B5-EBD6-2ED6989F7465}"/>
              </a:ext>
            </a:extLst>
          </p:cNvPr>
          <p:cNvSpPr>
            <a:spLocks noGrp="1"/>
          </p:cNvSpPr>
          <p:nvPr>
            <p:ph type="dt" sz="half" idx="10"/>
          </p:nvPr>
        </p:nvSpPr>
        <p:spPr/>
        <p:txBody>
          <a:bodyPr/>
          <a:lstStyle/>
          <a:p>
            <a:fld id="{B130BE23-34B8-484E-AF7D-84D57DBC9103}" type="datetime1">
              <a:rPr lang="en-IN" smtClean="0"/>
              <a:t>03-04-2024</a:t>
            </a:fld>
            <a:endParaRPr lang="en-IN"/>
          </a:p>
        </p:txBody>
      </p:sp>
      <p:sp>
        <p:nvSpPr>
          <p:cNvPr id="3" name="Footer Placeholder 2">
            <a:extLst>
              <a:ext uri="{FF2B5EF4-FFF2-40B4-BE49-F238E27FC236}">
                <a16:creationId xmlns:a16="http://schemas.microsoft.com/office/drawing/2014/main" id="{0ECB6BB4-FC95-05B2-F52A-1324B7E2D3AC}"/>
              </a:ext>
            </a:extLst>
          </p:cNvPr>
          <p:cNvSpPr>
            <a:spLocks noGrp="1"/>
          </p:cNvSpPr>
          <p:nvPr>
            <p:ph type="ftr" sz="quarter" idx="11"/>
          </p:nvPr>
        </p:nvSpPr>
        <p:spPr/>
        <p:txBody>
          <a:bodyPr/>
          <a:lstStyle/>
          <a:p>
            <a:r>
              <a:rPr lang="en-US"/>
              <a:t>Madhurima Rawat(Data Science) Pre-failure Alerting in BRM</a:t>
            </a:r>
            <a:endParaRPr lang="en-IN"/>
          </a:p>
        </p:txBody>
      </p:sp>
      <p:sp>
        <p:nvSpPr>
          <p:cNvPr id="4" name="Slide Number Placeholder 3">
            <a:extLst>
              <a:ext uri="{FF2B5EF4-FFF2-40B4-BE49-F238E27FC236}">
                <a16:creationId xmlns:a16="http://schemas.microsoft.com/office/drawing/2014/main" id="{406249F8-40A5-59E1-8978-151A89ECA5BC}"/>
              </a:ext>
            </a:extLst>
          </p:cNvPr>
          <p:cNvSpPr>
            <a:spLocks noGrp="1"/>
          </p:cNvSpPr>
          <p:nvPr>
            <p:ph type="sldNum" sz="quarter" idx="12"/>
          </p:nvPr>
        </p:nvSpPr>
        <p:spPr/>
        <p:txBody>
          <a:bodyPr/>
          <a:lstStyle/>
          <a:p>
            <a:fld id="{A2B0C85F-B12F-4B28-9D24-B62F83EFC256}" type="slidenum">
              <a:rPr lang="en-IN" smtClean="0"/>
              <a:t>7</a:t>
            </a:fld>
            <a:endParaRPr lang="en-IN"/>
          </a:p>
        </p:txBody>
      </p:sp>
      <p:pic>
        <p:nvPicPr>
          <p:cNvPr id="12" name="Picture 11">
            <a:extLst>
              <a:ext uri="{FF2B5EF4-FFF2-40B4-BE49-F238E27FC236}">
                <a16:creationId xmlns:a16="http://schemas.microsoft.com/office/drawing/2014/main" id="{84CC7F9D-D24B-BA16-3D0C-E1F8F5FFAD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8357" y="460910"/>
            <a:ext cx="920114" cy="944377"/>
          </a:xfrm>
          <a:prstGeom prst="rect">
            <a:avLst/>
          </a:prstGeom>
        </p:spPr>
      </p:pic>
    </p:spTree>
    <p:extLst>
      <p:ext uri="{BB962C8B-B14F-4D97-AF65-F5344CB8AC3E}">
        <p14:creationId xmlns:p14="http://schemas.microsoft.com/office/powerpoint/2010/main" val="722710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5BEC86F-3841-B4D5-4037-FDD07785E446}"/>
              </a:ext>
            </a:extLst>
          </p:cNvPr>
          <p:cNvSpPr>
            <a:spLocks noGrp="1"/>
          </p:cNvSpPr>
          <p:nvPr>
            <p:ph type="title"/>
          </p:nvPr>
        </p:nvSpPr>
        <p:spPr/>
        <p:txBody>
          <a:bodyPr>
            <a:normAutofit/>
          </a:bodyPr>
          <a:lstStyle/>
          <a:p>
            <a:r>
              <a:rPr lang="en-IN" sz="3600" dirty="0">
                <a:latin typeface="Times New Roman" panose="02020603050405020304" pitchFamily="18" charset="0"/>
                <a:cs typeface="Times New Roman" panose="02020603050405020304" pitchFamily="18" charset="0"/>
              </a:rPr>
              <a:t>Objectives</a:t>
            </a:r>
            <a:endParaRPr lang="en-US" sz="36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44E0DFB8-C8D1-7EB0-F153-3578C37D8663}"/>
              </a:ext>
            </a:extLst>
          </p:cNvPr>
          <p:cNvSpPr>
            <a:spLocks noGrp="1"/>
          </p:cNvSpPr>
          <p:nvPr>
            <p:ph idx="1"/>
          </p:nvPr>
        </p:nvSpPr>
        <p:spPr/>
        <p:txBody>
          <a:bodyPr>
            <a:noAutofit/>
          </a:bodyPr>
          <a:lstStyle/>
          <a:p>
            <a:pPr algn="just">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Decode data: </a:t>
            </a:r>
            <a:r>
              <a:rPr lang="en-US" sz="2000" dirty="0">
                <a:latin typeface="Times New Roman" panose="02020603050405020304" pitchFamily="18" charset="0"/>
                <a:cs typeface="Times New Roman" panose="02020603050405020304" pitchFamily="18" charset="0"/>
              </a:rPr>
              <a:t>Extract meaningful insights from data to accurately identify motifs and discord patterns.</a:t>
            </a:r>
          </a:p>
          <a:p>
            <a:pPr algn="just">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Analyze data for motifs and discord: </a:t>
            </a:r>
            <a:r>
              <a:rPr lang="en-US" sz="2000" dirty="0">
                <a:latin typeface="Times New Roman" panose="02020603050405020304" pitchFamily="18" charset="0"/>
                <a:cs typeface="Times New Roman" panose="02020603050405020304" pitchFamily="18" charset="0"/>
              </a:rPr>
              <a:t>Identify normal and anomalous patterns to minimize false positives in anomaly detection.</a:t>
            </a:r>
          </a:p>
          <a:p>
            <a:pPr algn="just">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Use </a:t>
            </a:r>
            <a:r>
              <a:rPr lang="en-US" sz="2000" b="1" dirty="0" err="1">
                <a:latin typeface="Times New Roman" panose="02020603050405020304" pitchFamily="18" charset="0"/>
                <a:cs typeface="Times New Roman" panose="02020603050405020304" pitchFamily="18" charset="0"/>
              </a:rPr>
              <a:t>InfluxDB</a:t>
            </a:r>
            <a:r>
              <a:rPr lang="en-US" sz="2000" b="1" dirty="0">
                <a:latin typeface="Times New Roman" panose="02020603050405020304" pitchFamily="18" charset="0"/>
                <a:cs typeface="Times New Roman" panose="02020603050405020304" pitchFamily="18" charset="0"/>
              </a:rPr>
              <a:t> for storage: </a:t>
            </a:r>
            <a:r>
              <a:rPr lang="en-US" sz="2000" dirty="0">
                <a:latin typeface="Times New Roman" panose="02020603050405020304" pitchFamily="18" charset="0"/>
                <a:cs typeface="Times New Roman" panose="02020603050405020304" pitchFamily="18" charset="0"/>
              </a:rPr>
              <a:t>Utilize </a:t>
            </a:r>
            <a:r>
              <a:rPr lang="en-US" sz="2000" dirty="0" err="1">
                <a:latin typeface="Times New Roman" panose="02020603050405020304" pitchFamily="18" charset="0"/>
                <a:cs typeface="Times New Roman" panose="02020603050405020304" pitchFamily="18" charset="0"/>
              </a:rPr>
              <a:t>InfluxDB</a:t>
            </a:r>
            <a:r>
              <a:rPr lang="en-US" sz="2000" dirty="0">
                <a:latin typeface="Times New Roman" panose="02020603050405020304" pitchFamily="18" charset="0"/>
                <a:cs typeface="Times New Roman" panose="02020603050405020304" pitchFamily="18" charset="0"/>
              </a:rPr>
              <a:t> for efficient storage and retrieval of motifs and discordance patterns.</a:t>
            </a:r>
          </a:p>
          <a:p>
            <a:pPr algn="just">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Apply threshold filtering: </a:t>
            </a:r>
            <a:r>
              <a:rPr lang="en-US" sz="2000" dirty="0">
                <a:latin typeface="Times New Roman" panose="02020603050405020304" pitchFamily="18" charset="0"/>
                <a:cs typeface="Times New Roman" panose="02020603050405020304" pitchFamily="18" charset="0"/>
              </a:rPr>
              <a:t>Implement threshold-based filtering to enhance motif identification and remove similar motifs(they just used up space and we need only one motif for that).</a:t>
            </a:r>
          </a:p>
          <a:p>
            <a:pPr algn="just">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Visualize motifs in Grafana: </a:t>
            </a:r>
            <a:r>
              <a:rPr lang="en-US" sz="2000" dirty="0">
                <a:latin typeface="Times New Roman" panose="02020603050405020304" pitchFamily="18" charset="0"/>
                <a:cs typeface="Times New Roman" panose="02020603050405020304" pitchFamily="18" charset="0"/>
              </a:rPr>
              <a:t>Present top motifs in Grafana for actionable insights and informed decision-making.</a:t>
            </a:r>
            <a:endParaRPr lang="en-IN" sz="2000"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E9C6964C-43D4-89B5-EBD6-2ED6989F7465}"/>
              </a:ext>
            </a:extLst>
          </p:cNvPr>
          <p:cNvSpPr>
            <a:spLocks noGrp="1"/>
          </p:cNvSpPr>
          <p:nvPr>
            <p:ph type="dt" sz="half" idx="10"/>
          </p:nvPr>
        </p:nvSpPr>
        <p:spPr/>
        <p:txBody>
          <a:bodyPr/>
          <a:lstStyle/>
          <a:p>
            <a:fld id="{2C2B76D8-DFFE-4054-8D02-EFABB2BA65BD}" type="datetime1">
              <a:rPr lang="en-IN" smtClean="0"/>
              <a:t>03-04-2024</a:t>
            </a:fld>
            <a:endParaRPr lang="en-IN"/>
          </a:p>
        </p:txBody>
      </p:sp>
      <p:sp>
        <p:nvSpPr>
          <p:cNvPr id="3" name="Footer Placeholder 2">
            <a:extLst>
              <a:ext uri="{FF2B5EF4-FFF2-40B4-BE49-F238E27FC236}">
                <a16:creationId xmlns:a16="http://schemas.microsoft.com/office/drawing/2014/main" id="{0ECB6BB4-FC95-05B2-F52A-1324B7E2D3AC}"/>
              </a:ext>
            </a:extLst>
          </p:cNvPr>
          <p:cNvSpPr>
            <a:spLocks noGrp="1"/>
          </p:cNvSpPr>
          <p:nvPr>
            <p:ph type="ftr" sz="quarter" idx="11"/>
          </p:nvPr>
        </p:nvSpPr>
        <p:spPr/>
        <p:txBody>
          <a:bodyPr/>
          <a:lstStyle/>
          <a:p>
            <a:r>
              <a:rPr lang="en-US"/>
              <a:t>Madhurima Rawat(Data Science) Pre-failure Alerting in BRM</a:t>
            </a:r>
            <a:endParaRPr lang="en-IN"/>
          </a:p>
        </p:txBody>
      </p:sp>
      <p:sp>
        <p:nvSpPr>
          <p:cNvPr id="4" name="Slide Number Placeholder 3">
            <a:extLst>
              <a:ext uri="{FF2B5EF4-FFF2-40B4-BE49-F238E27FC236}">
                <a16:creationId xmlns:a16="http://schemas.microsoft.com/office/drawing/2014/main" id="{406249F8-40A5-59E1-8978-151A89ECA5BC}"/>
              </a:ext>
            </a:extLst>
          </p:cNvPr>
          <p:cNvSpPr>
            <a:spLocks noGrp="1"/>
          </p:cNvSpPr>
          <p:nvPr>
            <p:ph type="sldNum" sz="quarter" idx="12"/>
          </p:nvPr>
        </p:nvSpPr>
        <p:spPr/>
        <p:txBody>
          <a:bodyPr/>
          <a:lstStyle/>
          <a:p>
            <a:fld id="{A2B0C85F-B12F-4B28-9D24-B62F83EFC256}" type="slidenum">
              <a:rPr lang="en-IN" smtClean="0"/>
              <a:t>8</a:t>
            </a:fld>
            <a:endParaRPr lang="en-IN" dirty="0"/>
          </a:p>
        </p:txBody>
      </p:sp>
      <p:pic>
        <p:nvPicPr>
          <p:cNvPr id="8" name="Picture 7">
            <a:extLst>
              <a:ext uri="{FF2B5EF4-FFF2-40B4-BE49-F238E27FC236}">
                <a16:creationId xmlns:a16="http://schemas.microsoft.com/office/drawing/2014/main" id="{016257EE-315C-A5E6-5AC3-5D170880E7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8357" y="460910"/>
            <a:ext cx="920114" cy="944377"/>
          </a:xfrm>
          <a:prstGeom prst="rect">
            <a:avLst/>
          </a:prstGeom>
        </p:spPr>
      </p:pic>
    </p:spTree>
    <p:extLst>
      <p:ext uri="{BB962C8B-B14F-4D97-AF65-F5344CB8AC3E}">
        <p14:creationId xmlns:p14="http://schemas.microsoft.com/office/powerpoint/2010/main" val="649798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5BEC86F-3841-B4D5-4037-FDD07785E446}"/>
              </a:ext>
            </a:extLst>
          </p:cNvPr>
          <p:cNvSpPr>
            <a:spLocks noGrp="1"/>
          </p:cNvSpPr>
          <p:nvPr>
            <p:ph type="title"/>
          </p:nvPr>
        </p:nvSpPr>
        <p:spPr>
          <a:xfrm>
            <a:off x="657578" y="386264"/>
            <a:ext cx="7886700" cy="2852737"/>
          </a:xfrm>
        </p:spPr>
        <p:txBody>
          <a:bodyPr>
            <a:normAutofit/>
          </a:bodyPr>
          <a:lstStyle/>
          <a:p>
            <a:pPr algn="ctr"/>
            <a:r>
              <a:rPr lang="en-IN" sz="3600" dirty="0">
                <a:latin typeface="Times New Roman" panose="02020603050405020304" pitchFamily="18" charset="0"/>
                <a:cs typeface="Times New Roman" panose="02020603050405020304" pitchFamily="18" charset="0"/>
              </a:rPr>
              <a:t>Methodology</a:t>
            </a:r>
          </a:p>
        </p:txBody>
      </p:sp>
      <p:sp>
        <p:nvSpPr>
          <p:cNvPr id="6" name="Content Placeholder 5">
            <a:extLst>
              <a:ext uri="{FF2B5EF4-FFF2-40B4-BE49-F238E27FC236}">
                <a16:creationId xmlns:a16="http://schemas.microsoft.com/office/drawing/2014/main" id="{44E0DFB8-C8D1-7EB0-F153-3578C37D8663}"/>
              </a:ext>
            </a:extLst>
          </p:cNvPr>
          <p:cNvSpPr>
            <a:spLocks noGrp="1"/>
          </p:cNvSpPr>
          <p:nvPr>
            <p:ph type="body" idx="1"/>
          </p:nvPr>
        </p:nvSpPr>
        <p:spPr>
          <a:xfrm>
            <a:off x="676827" y="3771317"/>
            <a:ext cx="7886700" cy="1500187"/>
          </a:xfrm>
        </p:spPr>
        <p:txBody>
          <a:bodyPr>
            <a:normAutofit/>
          </a:bodyPr>
          <a:lstStyle/>
          <a:p>
            <a:pPr algn="ctr"/>
            <a:r>
              <a:rPr lang="en-US" b="0" i="0" dirty="0">
                <a:effectLst/>
                <a:latin typeface="Times New Roman" panose="02020603050405020304" pitchFamily="18" charset="0"/>
                <a:cs typeface="Times New Roman" panose="02020603050405020304" pitchFamily="18" charset="0"/>
              </a:rPr>
              <a:t>Outlining the Approach or Procedures used </a:t>
            </a:r>
            <a:r>
              <a:rPr lang="en-US" i="0" dirty="0"/>
              <a:t>i</a:t>
            </a:r>
            <a:r>
              <a:rPr lang="en-US" b="0" i="0" dirty="0">
                <a:effectLst/>
                <a:latin typeface="Times New Roman" panose="02020603050405020304" pitchFamily="18" charset="0"/>
                <a:cs typeface="Times New Roman" panose="02020603050405020304" pitchFamily="18" charset="0"/>
              </a:rPr>
              <a:t>n Project</a:t>
            </a:r>
            <a:endParaRPr lang="en-IN"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E9C6964C-43D4-89B5-EBD6-2ED6989F7465}"/>
              </a:ext>
            </a:extLst>
          </p:cNvPr>
          <p:cNvSpPr>
            <a:spLocks noGrp="1"/>
          </p:cNvSpPr>
          <p:nvPr>
            <p:ph type="dt" sz="half" idx="10"/>
          </p:nvPr>
        </p:nvSpPr>
        <p:spPr/>
        <p:txBody>
          <a:bodyPr/>
          <a:lstStyle/>
          <a:p>
            <a:fld id="{1C3DFD30-87BA-4BEA-8671-B4329E96FAA4}" type="datetime1">
              <a:rPr lang="en-IN" smtClean="0"/>
              <a:t>03-04-2024</a:t>
            </a:fld>
            <a:endParaRPr lang="en-IN"/>
          </a:p>
        </p:txBody>
      </p:sp>
      <p:sp>
        <p:nvSpPr>
          <p:cNvPr id="3" name="Footer Placeholder 2">
            <a:extLst>
              <a:ext uri="{FF2B5EF4-FFF2-40B4-BE49-F238E27FC236}">
                <a16:creationId xmlns:a16="http://schemas.microsoft.com/office/drawing/2014/main" id="{0ECB6BB4-FC95-05B2-F52A-1324B7E2D3AC}"/>
              </a:ext>
            </a:extLst>
          </p:cNvPr>
          <p:cNvSpPr>
            <a:spLocks noGrp="1"/>
          </p:cNvSpPr>
          <p:nvPr>
            <p:ph type="ftr" sz="quarter" idx="11"/>
          </p:nvPr>
        </p:nvSpPr>
        <p:spPr/>
        <p:txBody>
          <a:bodyPr/>
          <a:lstStyle/>
          <a:p>
            <a:r>
              <a:rPr lang="en-US"/>
              <a:t>Madhurima Rawat(Data Science) Pre-failure Alerting in BRM</a:t>
            </a:r>
            <a:endParaRPr lang="en-IN"/>
          </a:p>
        </p:txBody>
      </p:sp>
      <p:sp>
        <p:nvSpPr>
          <p:cNvPr id="4" name="Slide Number Placeholder 3">
            <a:extLst>
              <a:ext uri="{FF2B5EF4-FFF2-40B4-BE49-F238E27FC236}">
                <a16:creationId xmlns:a16="http://schemas.microsoft.com/office/drawing/2014/main" id="{406249F8-40A5-59E1-8978-151A89ECA5BC}"/>
              </a:ext>
            </a:extLst>
          </p:cNvPr>
          <p:cNvSpPr>
            <a:spLocks noGrp="1"/>
          </p:cNvSpPr>
          <p:nvPr>
            <p:ph type="sldNum" sz="quarter" idx="12"/>
          </p:nvPr>
        </p:nvSpPr>
        <p:spPr/>
        <p:txBody>
          <a:bodyPr/>
          <a:lstStyle/>
          <a:p>
            <a:fld id="{A2B0C85F-B12F-4B28-9D24-B62F83EFC256}" type="slidenum">
              <a:rPr lang="en-IN" smtClean="0"/>
              <a:t>9</a:t>
            </a:fld>
            <a:endParaRPr lang="en-IN"/>
          </a:p>
        </p:txBody>
      </p:sp>
      <p:pic>
        <p:nvPicPr>
          <p:cNvPr id="12" name="Picture 11">
            <a:extLst>
              <a:ext uri="{FF2B5EF4-FFF2-40B4-BE49-F238E27FC236}">
                <a16:creationId xmlns:a16="http://schemas.microsoft.com/office/drawing/2014/main" id="{84CC7F9D-D24B-BA16-3D0C-E1F8F5FFAD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8357" y="460910"/>
            <a:ext cx="920114" cy="944377"/>
          </a:xfrm>
          <a:prstGeom prst="rect">
            <a:avLst/>
          </a:prstGeom>
        </p:spPr>
      </p:pic>
    </p:spTree>
    <p:extLst>
      <p:ext uri="{BB962C8B-B14F-4D97-AF65-F5344CB8AC3E}">
        <p14:creationId xmlns:p14="http://schemas.microsoft.com/office/powerpoint/2010/main" val="2396427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621</TotalTime>
  <Words>2438</Words>
  <Application>Microsoft Office PowerPoint</Application>
  <PresentationFormat>On-screen Show (4:3)</PresentationFormat>
  <Paragraphs>278</Paragraphs>
  <Slides>27</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Cambria Math</vt:lpstr>
      <vt:lpstr>Lato</vt:lpstr>
      <vt:lpstr>Söhne</vt:lpstr>
      <vt:lpstr>Times New Roman</vt:lpstr>
      <vt:lpstr>Wingdings</vt:lpstr>
      <vt:lpstr>Office Theme</vt:lpstr>
      <vt:lpstr>PowerPoint Presentation</vt:lpstr>
      <vt:lpstr>Contents</vt:lpstr>
      <vt:lpstr>Introduction</vt:lpstr>
      <vt:lpstr>Introduction</vt:lpstr>
      <vt:lpstr>Background</vt:lpstr>
      <vt:lpstr>Problem-Solution Analysis</vt:lpstr>
      <vt:lpstr>Objectives</vt:lpstr>
      <vt:lpstr>Objectives</vt:lpstr>
      <vt:lpstr>Methodology</vt:lpstr>
      <vt:lpstr>Methodology</vt:lpstr>
      <vt:lpstr>Methodology Continued</vt:lpstr>
      <vt:lpstr>Methodology Continued</vt:lpstr>
      <vt:lpstr>Methodology Continued</vt:lpstr>
      <vt:lpstr>Results</vt:lpstr>
      <vt:lpstr>Result</vt:lpstr>
      <vt:lpstr>Result Continued</vt:lpstr>
      <vt:lpstr>Result Continued</vt:lpstr>
      <vt:lpstr>Discussion</vt:lpstr>
      <vt:lpstr>Discussion</vt:lpstr>
      <vt:lpstr>Conclusion</vt:lpstr>
      <vt:lpstr>Conclusion</vt:lpstr>
      <vt:lpstr>Acknowledgement</vt:lpstr>
      <vt:lpstr>Acknowledgement</vt:lpstr>
      <vt:lpstr>References</vt:lpstr>
      <vt:lpstr>References</vt:lpstr>
      <vt:lpstr>References Continued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Madhurima Rawat</dc:creator>
  <cp:lastModifiedBy>Madhurima Rawat</cp:lastModifiedBy>
  <cp:revision>202</cp:revision>
  <dcterms:created xsi:type="dcterms:W3CDTF">2024-03-27T14:40:38Z</dcterms:created>
  <dcterms:modified xsi:type="dcterms:W3CDTF">2024-04-03T06:47:05Z</dcterms:modified>
</cp:coreProperties>
</file>