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5" name="Picture 2"/>
          <p:cNvPicPr>
            <a:picLocks noChangeAspect="1" noChangeArrowheads="1"/>
          </p:cNvPicPr>
          <p:nvPr/>
        </p:nvPicPr>
        <p:blipFill>
          <a:blip r:embed="rId2"/>
          <a:srcRect/>
          <a:stretch>
            <a:fillRect/>
          </a:stretch>
        </p:blipFill>
        <p:spPr bwMode="auto">
          <a:xfrm>
            <a:off x="685800" y="1447800"/>
            <a:ext cx="8153400" cy="4762500"/>
          </a:xfrm>
          <a:prstGeom prst="rect">
            <a:avLst/>
          </a:prstGeom>
          <a:noFill/>
          <a:ln w="9525">
            <a:noFill/>
            <a:miter lim="800000"/>
            <a:headEnd/>
            <a:tailEnd/>
          </a:ln>
          <a:effectLst/>
        </p:spPr>
      </p:pic>
      <p:sp>
        <p:nvSpPr>
          <p:cNvPr id="6" name="Rectangle 5"/>
          <p:cNvSpPr/>
          <p:nvPr/>
        </p:nvSpPr>
        <p:spPr>
          <a:xfrm>
            <a:off x="2362200" y="4267200"/>
            <a:ext cx="4038600" cy="1015663"/>
          </a:xfrm>
          <a:prstGeom prst="rect">
            <a:avLst/>
          </a:prstGeom>
        </p:spPr>
        <p:txBody>
          <a:bodyPr wrap="square">
            <a:spAutoFit/>
          </a:bodyPr>
          <a:lstStyle/>
          <a:p>
            <a:r>
              <a:rPr lang="en-US" sz="6000" dirty="0"/>
              <a:t>Negotiation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762000"/>
            <a:ext cx="1266372" cy="369332"/>
          </a:xfrm>
          <a:prstGeom prst="rect">
            <a:avLst/>
          </a:prstGeom>
        </p:spPr>
        <p:txBody>
          <a:bodyPr wrap="none">
            <a:spAutoFit/>
          </a:bodyPr>
          <a:lstStyle/>
          <a:p>
            <a:r>
              <a:rPr lang="en-US" dirty="0">
                <a:latin typeface="Arial" pitchFamily="34" charset="0"/>
                <a:cs typeface="Arial" pitchFamily="34" charset="0"/>
              </a:rPr>
              <a:t>Your goals</a:t>
            </a:r>
            <a:endParaRPr lang="en-US" dirty="0"/>
          </a:p>
        </p:txBody>
      </p:sp>
      <p:sp>
        <p:nvSpPr>
          <p:cNvPr id="3" name="Rectangle 2"/>
          <p:cNvSpPr/>
          <p:nvPr/>
        </p:nvSpPr>
        <p:spPr>
          <a:xfrm>
            <a:off x="838200" y="1219200"/>
            <a:ext cx="7162800" cy="1569660"/>
          </a:xfrm>
          <a:prstGeom prst="rect">
            <a:avLst/>
          </a:prstGeom>
        </p:spPr>
        <p:txBody>
          <a:bodyPr wrap="square">
            <a:spAutoFit/>
          </a:bodyPr>
          <a:lstStyle/>
          <a:p>
            <a:r>
              <a:rPr lang="en-US" sz="2400" dirty="0"/>
              <a:t>The goals should be quantitative and precise, and the negotiator must be held accountable for them. They must be somewhat difficult to achieve and must be recalibrated over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14400"/>
            <a:ext cx="8001000" cy="461665"/>
          </a:xfrm>
          <a:prstGeom prst="rect">
            <a:avLst/>
          </a:prstGeom>
        </p:spPr>
        <p:txBody>
          <a:bodyPr wrap="square">
            <a:spAutoFit/>
          </a:bodyPr>
          <a:lstStyle/>
          <a:p>
            <a:r>
              <a:rPr lang="en-US" sz="2400" dirty="0">
                <a:latin typeface="Arial" pitchFamily="34" charset="0"/>
                <a:cs typeface="Arial" pitchFamily="34" charset="0"/>
              </a:rPr>
              <a:t>Your best alternative to a negotiated agreement (BATNA)</a:t>
            </a:r>
            <a:endParaRPr lang="en-US" sz="2400" dirty="0"/>
          </a:p>
        </p:txBody>
      </p:sp>
      <p:sp>
        <p:nvSpPr>
          <p:cNvPr id="3" name="Rectangle 2"/>
          <p:cNvSpPr/>
          <p:nvPr/>
        </p:nvSpPr>
        <p:spPr>
          <a:xfrm>
            <a:off x="990600" y="1447800"/>
            <a:ext cx="7696200" cy="3600986"/>
          </a:xfrm>
          <a:prstGeom prst="rect">
            <a:avLst/>
          </a:prstGeom>
        </p:spPr>
        <p:txBody>
          <a:bodyPr wrap="square">
            <a:spAutoFit/>
          </a:bodyPr>
          <a:lstStyle/>
          <a:p>
            <a:pPr algn="just"/>
            <a:r>
              <a:rPr lang="en-US" sz="2400" dirty="0"/>
              <a:t>BATNA is the alternative to the deal if you cannot come to an agreement. The reservation price is the </a:t>
            </a:r>
            <a:r>
              <a:rPr lang="en-US" sz="2400" dirty="0" err="1"/>
              <a:t>walkaway</a:t>
            </a:r>
            <a:r>
              <a:rPr lang="en-US" sz="2400" dirty="0"/>
              <a:t> point that you will not breach and which you cannot reveal at any cost. For an outcome lower than the reservation price, no agreement is preferable. The final deal is usually secured between the goal and the reservation price. The bargaining zone is the space between the buyer’s and the seller’s reservation price. </a:t>
            </a:r>
          </a:p>
          <a:p>
            <a:endParaRPr lang="en-IN" dirty="0"/>
          </a:p>
          <a:p>
            <a:endParaRPr lang="en-US" dirty="0"/>
          </a:p>
        </p:txBody>
      </p:sp>
      <p:sp>
        <p:nvSpPr>
          <p:cNvPr id="4" name="Rectangle 3"/>
          <p:cNvSpPr/>
          <p:nvPr/>
        </p:nvSpPr>
        <p:spPr>
          <a:xfrm>
            <a:off x="990600" y="4572000"/>
            <a:ext cx="7467600" cy="1200329"/>
          </a:xfrm>
          <a:prstGeom prst="rect">
            <a:avLst/>
          </a:prstGeom>
        </p:spPr>
        <p:txBody>
          <a:bodyPr wrap="square">
            <a:spAutoFit/>
          </a:bodyPr>
          <a:lstStyle/>
          <a:p>
            <a:pPr algn="just"/>
            <a:r>
              <a:rPr lang="en-US" sz="2400" dirty="0"/>
              <a:t>The zones must overlap for a possible agreement. While the BATNA is your source of power, you also have to assess your counterpart’s goal, BATNA and reservation price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457200"/>
            <a:ext cx="7010400" cy="1477328"/>
          </a:xfrm>
          <a:prstGeom prst="rect">
            <a:avLst/>
          </a:prstGeom>
        </p:spPr>
        <p:txBody>
          <a:bodyPr wrap="square">
            <a:spAutoFit/>
          </a:bodyPr>
          <a:lstStyle/>
          <a:p>
            <a:pPr algn="just"/>
            <a:r>
              <a:rPr lang="en-US" b="1" dirty="0">
                <a:latin typeface="Arial" pitchFamily="34" charset="0"/>
                <a:cs typeface="Arial" pitchFamily="34" charset="0"/>
              </a:rPr>
              <a:t>The 5 Stages of the Negotiation Process While there are many approaches to negotiation tactics, there are five common steps that most effective negotiations follow to achieve a successful outcome:</a:t>
            </a:r>
          </a:p>
          <a:p>
            <a:pPr algn="just"/>
            <a:endParaRPr lang="en-US" dirty="0">
              <a:latin typeface="Arial" pitchFamily="34" charset="0"/>
              <a:cs typeface="Arial" pitchFamily="34" charset="0"/>
            </a:endParaRPr>
          </a:p>
        </p:txBody>
      </p:sp>
      <p:sp>
        <p:nvSpPr>
          <p:cNvPr id="3" name="Rectangle 2"/>
          <p:cNvSpPr/>
          <p:nvPr/>
        </p:nvSpPr>
        <p:spPr>
          <a:xfrm>
            <a:off x="838200" y="1981200"/>
            <a:ext cx="7772400" cy="3139321"/>
          </a:xfrm>
          <a:prstGeom prst="rect">
            <a:avLst/>
          </a:prstGeom>
        </p:spPr>
        <p:txBody>
          <a:bodyPr wrap="square">
            <a:spAutoFit/>
          </a:bodyPr>
          <a:lstStyle/>
          <a:p>
            <a:pPr lvl="0" algn="just">
              <a:buFont typeface="Wingdings" pitchFamily="2" charset="2"/>
              <a:buChar char="§"/>
            </a:pPr>
            <a:r>
              <a:rPr lang="en-US" b="1" dirty="0">
                <a:latin typeface="Arial" pitchFamily="34" charset="0"/>
                <a:cs typeface="Arial" pitchFamily="34" charset="0"/>
              </a:rPr>
              <a:t>Prepare</a:t>
            </a:r>
            <a:r>
              <a:rPr lang="en-US" dirty="0">
                <a:latin typeface="Arial" pitchFamily="34" charset="0"/>
                <a:cs typeface="Arial" pitchFamily="34" charset="0"/>
              </a:rPr>
              <a:t>: Negotiation preparation is easy to ignore, but it’s a vital first stage of the negotiating process. To prepare, research both sides of the discussion, identify any possible trade-offs, determine your most-desired and least-desired possible outcomes. Then, make a list of what concessions you’re willing to put on the bargaining table, understand who in your organization has the decision-making power, know the relationship that you want to build or maintain with the other party, and prepare your BATNA (“best alternative to a negotiated agreement”). Preparation can also include the definition of the ground rules: determining where, when, with whom, and under what time constraints the negotiations will take place.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457200" y="1066800"/>
            <a:ext cx="7620000"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i="0" u="none" strike="noStrike" cap="none" normalizeH="0" baseline="0" dirty="0">
                <a:ln>
                  <a:noFill/>
                </a:ln>
                <a:solidFill>
                  <a:schemeClr val="tx1"/>
                </a:solidFill>
                <a:effectLst/>
                <a:latin typeface="Arial" pitchFamily="34" charset="0"/>
                <a:ea typeface="Times New Roman" pitchFamily="18" charset="0"/>
                <a:cs typeface="Arial" pitchFamily="34" charset="0"/>
              </a:rPr>
              <a:t>Exchange information</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This is the part of the negotiation when both parties exchange their initial positions. Each side should be allowed to share their underlying interests and concerns uninterrupted, including what they aim to receive at the end of the negotiation and why they feel the way they do.</a:t>
            </a: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a:ln>
                  <a:noFill/>
                </a:ln>
                <a:solidFill>
                  <a:schemeClr val="tx1"/>
                </a:solidFill>
                <a:effectLst/>
                <a:latin typeface="Arial" pitchFamily="34" charset="0"/>
                <a:ea typeface="Times New Roman" pitchFamily="18" charset="0"/>
                <a:cs typeface="Arial" pitchFamily="34" charset="0"/>
              </a:rPr>
              <a:t>Clarify:</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During the clarification step, both sides continue the discussion that they began when exchanging information by justifying and bolstering their claims. If one side disagrees with something the other side is saying, they should discuss that disagreement in calm terms to reach a point of understanding.</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381000" y="914400"/>
            <a:ext cx="80010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000" b="1" i="0" u="none" strike="noStrike" cap="none" normalizeH="0" baseline="0" dirty="0">
                <a:ln>
                  <a:noFill/>
                </a:ln>
                <a:solidFill>
                  <a:schemeClr val="tx1"/>
                </a:solidFill>
                <a:effectLst/>
                <a:latin typeface="Arial" pitchFamily="34" charset="0"/>
                <a:ea typeface="Times New Roman" pitchFamily="18" charset="0"/>
                <a:cs typeface="Arial" pitchFamily="34" charset="0"/>
              </a:rPr>
              <a:t>Bargain and problem-solve</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This step is the meat of the process of negotiation, during which both sides begin a give-and-take. After the initial first offer, each negotiating party should propose different counter-offers for the problem, all the while making and managing their concessions. During the bargaining process, keep your emotions in check; the best negotiators use strong verbal communication skills (active listening and calm feedback; in face-to-face negotiation, this also includes body language). The goal of this step is to emerge with a win-win outcome—a positive course of action.</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990600" y="1143000"/>
            <a:ext cx="74676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000" b="1" i="0" u="none" strike="noStrike" cap="none" normalizeH="0" baseline="0" dirty="0">
                <a:ln>
                  <a:noFill/>
                </a:ln>
                <a:solidFill>
                  <a:schemeClr val="tx1"/>
                </a:solidFill>
                <a:effectLst/>
                <a:latin typeface="Arial" pitchFamily="34" charset="0"/>
                <a:ea typeface="Times New Roman" pitchFamily="18" charset="0"/>
                <a:cs typeface="Arial" pitchFamily="34" charset="0"/>
              </a:rPr>
              <a:t>Conclude and implement</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Once an acceptable solution has been agreed upon, both sides should thank each other for the discussion, no matter the outcome of the negotiation; successful negotiations are all about creating and maintaining good long-term relationships. Then they should outline the expectations of each party and ensure that the compromise will be implemented effectively. This step often includes a written contract and a follow-up to confirm the implementation is going smoothly.</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57200" y="533400"/>
            <a:ext cx="74676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2D2D2D"/>
                </a:solidFill>
                <a:effectLst/>
                <a:latin typeface="Arial" pitchFamily="34" charset="0"/>
                <a:ea typeface="Times New Roman" pitchFamily="18" charset="0"/>
                <a:cs typeface="Arial" pitchFamily="34" charset="0"/>
              </a:rPr>
              <a:t>Negotiation skills</a:t>
            </a:r>
            <a:endParaRPr kumimoji="0" lang="en-US" sz="20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D2D2D"/>
                </a:solidFill>
                <a:effectLst/>
                <a:latin typeface="Arial" pitchFamily="34" charset="0"/>
                <a:ea typeface="Times New Roman" pitchFamily="18" charset="0"/>
                <a:cs typeface="Arial" pitchFamily="34" charset="0"/>
              </a:rPr>
              <a:t>Here are a few examples of negotiation skills that can make you an excellent negotiator at the workplace:</a:t>
            </a:r>
          </a:p>
          <a:p>
            <a:pPr marL="0" marR="0" lvl="0" indent="0" algn="l" defTabSz="914400" rtl="0" eaLnBrk="0" fontAlgn="base" latinLnBrk="0" hangingPunct="0">
              <a:lnSpc>
                <a:spcPct val="100000"/>
              </a:lnSpc>
              <a:spcBef>
                <a:spcPct val="0"/>
              </a:spcBef>
              <a:spcAft>
                <a:spcPct val="0"/>
              </a:spcAft>
              <a:buClrTx/>
              <a:buSzTx/>
              <a:buFontTx/>
              <a:buNone/>
              <a:tabLst/>
            </a:pPr>
            <a:endParaRPr lang="en-IN" sz="2000" dirty="0">
              <a:solidFill>
                <a:srgbClr val="2D2D2D"/>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457200" y="1600200"/>
            <a:ext cx="8153400" cy="4560182"/>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2D2D2D"/>
                </a:solidFill>
                <a:effectLst/>
                <a:latin typeface="Arial" pitchFamily="34" charset="0"/>
                <a:ea typeface="Times New Roman" pitchFamily="18" charset="0"/>
                <a:cs typeface="Arial" pitchFamily="34" charset="0"/>
              </a:rPr>
              <a:t>Communication</a:t>
            </a:r>
            <a:endParaRPr kumimoji="0" lang="en-US" b="1" i="0" u="none" strike="noStrike" cap="none" normalizeH="0" baseline="0" dirty="0">
              <a:ln>
                <a:noFill/>
              </a:ln>
              <a:solidFill>
                <a:srgbClr val="4F81BD"/>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D2D2D"/>
                </a:solidFill>
                <a:effectLst/>
                <a:latin typeface="Arial" pitchFamily="34" charset="0"/>
                <a:ea typeface="Times New Roman" pitchFamily="18" charset="0"/>
                <a:cs typeface="Arial" pitchFamily="34" charset="0"/>
              </a:rPr>
              <a:t>Communication is the backbone of negotiation. The way you communicate decides the fate of the negotiation. It involves identifying the nonverbal cues, using the right words and expressing your thoughts in a compelling and engaging way. Without being verbose, you need to communicate the right message to the party. Often, negotiators are active listeners that help them understand the other party's message. A healthy conversation ensures a mutually beneficial deal and avoids misunderstanding that could prevent the parties from reaching a compromise.</a:t>
            </a:r>
            <a:endParaRPr kumimoji="0" lang="en-US" b="1" i="0" u="none" strike="noStrike" cap="none" normalizeH="0" baseline="0" dirty="0">
              <a:ln>
                <a:noFill/>
              </a:ln>
              <a:solidFill>
                <a:srgbClr val="4F81BD"/>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a:ln>
                  <a:noFill/>
                </a:ln>
                <a:solidFill>
                  <a:srgbClr val="2D2D2D"/>
                </a:solidFill>
                <a:effectLst/>
                <a:latin typeface="Arial" pitchFamily="34" charset="0"/>
                <a:ea typeface="Times New Roman" pitchFamily="18" charset="0"/>
                <a:cs typeface="Arial" pitchFamily="34" charset="0"/>
              </a:rPr>
              <a:t>Strategising</a:t>
            </a:r>
            <a:endParaRPr kumimoji="0" lang="en-US" b="1" i="0" u="none" strike="noStrike" cap="none" normalizeH="0" baseline="0" dirty="0">
              <a:ln>
                <a:noFill/>
              </a:ln>
              <a:solidFill>
                <a:srgbClr val="4F81BD"/>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D2D2D"/>
                </a:solidFill>
                <a:effectLst/>
                <a:latin typeface="Arial" pitchFamily="34" charset="0"/>
                <a:ea typeface="Times New Roman" pitchFamily="18" charset="0"/>
                <a:cs typeface="Arial" pitchFamily="34" charset="0"/>
              </a:rPr>
              <a:t>There may be instances where the other party disagree with the solution you provide. Good negotiators often come with one or more backup plans. Consider all solutions to the problem before entering a negotiation. For example, when negotiating your salary, the HR manager may refuse to increase your dearness allowance (DA). Instead of focusing on the DA, you could ask for better retirement or gratuity benefits.</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381000" y="1143000"/>
            <a:ext cx="8382000" cy="3205965"/>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2D2D2D"/>
                </a:solidFill>
                <a:effectLst/>
                <a:latin typeface="Arial" pitchFamily="34" charset="0"/>
                <a:ea typeface="Times New Roman" pitchFamily="18" charset="0"/>
                <a:cs typeface="Arial" pitchFamily="34" charset="0"/>
              </a:rPr>
              <a:t>Planning</a:t>
            </a:r>
            <a:endParaRPr kumimoji="0" lang="en-US" sz="2000" b="1" i="0" u="none" strike="noStrike" cap="none" normalizeH="0" baseline="0" dirty="0">
              <a:ln>
                <a:noFill/>
              </a:ln>
              <a:solidFill>
                <a:srgbClr val="4F81BD"/>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D2D2D"/>
                </a:solidFill>
                <a:effectLst/>
                <a:latin typeface="Arial" pitchFamily="34" charset="0"/>
                <a:ea typeface="Times New Roman" pitchFamily="18" charset="0"/>
                <a:cs typeface="Arial" pitchFamily="34" charset="0"/>
              </a:rPr>
              <a:t>Proper planning before the negotiation ensures you know the long-term consequences of the negotiation terms. Planning comes in handy during the negotiation process and ensures the successful execution of the decision.</a:t>
            </a:r>
            <a:endParaRPr kumimoji="0" lang="en-US" sz="2000" b="1" i="0" u="none" strike="noStrike" cap="none" normalizeH="0" baseline="0" dirty="0">
              <a:ln>
                <a:noFill/>
              </a:ln>
              <a:solidFill>
                <a:srgbClr val="4F81BD"/>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2D2D2D"/>
                </a:solidFill>
                <a:effectLst/>
                <a:latin typeface="Arial" pitchFamily="34" charset="0"/>
                <a:ea typeface="Times New Roman" pitchFamily="18" charset="0"/>
                <a:cs typeface="Arial" pitchFamily="34" charset="0"/>
              </a:rPr>
              <a:t>Persuasion</a:t>
            </a:r>
            <a:endParaRPr kumimoji="0" lang="en-US" sz="2000" b="1" i="0" u="none" strike="noStrike" cap="none" normalizeH="0" baseline="0" dirty="0">
              <a:ln>
                <a:noFill/>
              </a:ln>
              <a:solidFill>
                <a:srgbClr val="4F81BD"/>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D2D2D"/>
                </a:solidFill>
                <a:effectLst/>
                <a:latin typeface="Arial" pitchFamily="34" charset="0"/>
                <a:ea typeface="Times New Roman" pitchFamily="18" charset="0"/>
                <a:cs typeface="Arial" pitchFamily="34" charset="0"/>
              </a:rPr>
              <a:t>Successful negotiators can influence other parties. Unless you possess the persuasion skills, it becomes difficult to justify how your solution will benefit both parties. Your persuasion skills decide whether the other party agrees to your solution.</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457200" y="685800"/>
            <a:ext cx="8077200" cy="4283183"/>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2D2D2D"/>
                </a:solidFill>
                <a:effectLst/>
                <a:latin typeface="Arial" pitchFamily="34" charset="0"/>
                <a:ea typeface="Times New Roman" pitchFamily="18" charset="0"/>
                <a:cs typeface="Arial" pitchFamily="34" charset="0"/>
              </a:rPr>
              <a:t>Listening</a:t>
            </a:r>
            <a:endParaRPr kumimoji="0" lang="en-US" b="1" i="0" u="none" strike="noStrike" cap="none" normalizeH="0" baseline="0" dirty="0">
              <a:ln>
                <a:noFill/>
              </a:ln>
              <a:solidFill>
                <a:srgbClr val="4F81BD"/>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D2D2D"/>
                </a:solidFill>
                <a:effectLst/>
                <a:latin typeface="Arial" pitchFamily="34" charset="0"/>
                <a:ea typeface="Times New Roman" pitchFamily="18" charset="0"/>
                <a:cs typeface="Arial" pitchFamily="34" charset="0"/>
              </a:rPr>
              <a:t>Active listening is the key to a successful negotiation as it ensures that you listen to the other party and understand what they are trying to say. Also, with active listening, you do not miss out on crucial information, which builds trust and helps reach a consensus faster.</a:t>
            </a:r>
            <a:endParaRPr kumimoji="0" lang="en-US" b="1" i="0" u="none" strike="noStrike" cap="none" normalizeH="0" baseline="0" dirty="0">
              <a:ln>
                <a:noFill/>
              </a:ln>
              <a:solidFill>
                <a:srgbClr val="4F81BD"/>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2D2D2D"/>
                </a:solidFill>
                <a:effectLst/>
                <a:latin typeface="Arial" pitchFamily="34" charset="0"/>
                <a:ea typeface="Times New Roman" pitchFamily="18" charset="0"/>
                <a:cs typeface="Arial" pitchFamily="34" charset="0"/>
              </a:rPr>
              <a:t>Problem-solving</a:t>
            </a:r>
            <a:endParaRPr kumimoji="0" lang="en-US" b="1" i="0" u="none" strike="noStrike" cap="none" normalizeH="0" baseline="0" dirty="0">
              <a:ln>
                <a:noFill/>
              </a:ln>
              <a:solidFill>
                <a:srgbClr val="4F81BD"/>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D2D2D"/>
                </a:solidFill>
                <a:effectLst/>
                <a:latin typeface="Arial" pitchFamily="34" charset="0"/>
                <a:ea typeface="Times New Roman" pitchFamily="18" charset="0"/>
                <a:cs typeface="Arial" pitchFamily="34" charset="0"/>
              </a:rPr>
              <a:t>Most negotiations occur to find a solution to an issue. With excellent problem-solving skills, you propose viable and intelligent solutions that are beneficial for both parties.</a:t>
            </a:r>
            <a:endParaRPr kumimoji="0" lang="en-US" b="1" i="0" u="none" strike="noStrike" cap="none" normalizeH="0" baseline="0" dirty="0">
              <a:ln>
                <a:noFill/>
              </a:ln>
              <a:solidFill>
                <a:srgbClr val="4F81BD"/>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2D2D2D"/>
                </a:solidFill>
                <a:effectLst/>
                <a:latin typeface="Arial" pitchFamily="34" charset="0"/>
                <a:ea typeface="Times New Roman" pitchFamily="18" charset="0"/>
                <a:cs typeface="Arial" pitchFamily="34" charset="0"/>
              </a:rPr>
              <a:t>Emotional intelligence</a:t>
            </a:r>
            <a:endParaRPr kumimoji="0" lang="en-US" b="1" i="0" u="none" strike="noStrike" cap="none" normalizeH="0" baseline="0" dirty="0">
              <a:ln>
                <a:noFill/>
              </a:ln>
              <a:solidFill>
                <a:srgbClr val="4F81BD"/>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D2D2D"/>
                </a:solidFill>
                <a:effectLst/>
                <a:latin typeface="Arial" pitchFamily="34" charset="0"/>
                <a:ea typeface="Times New Roman" pitchFamily="18" charset="0"/>
                <a:cs typeface="Arial" pitchFamily="34" charset="0"/>
              </a:rPr>
              <a:t>The ability to control and manage your emotions and deal with the other party's emotions differentiates a successful negotiator from an unsuccessful one. People high on emotional intelligence (EI) can accurately perceive and express their emotion, </a:t>
            </a:r>
            <a:r>
              <a:rPr kumimoji="0" lang="en-US" b="0" i="0" u="none" strike="noStrike" cap="none" normalizeH="0" baseline="0" dirty="0" err="1">
                <a:ln>
                  <a:noFill/>
                </a:ln>
                <a:solidFill>
                  <a:srgbClr val="2D2D2D"/>
                </a:solidFill>
                <a:effectLst/>
                <a:latin typeface="Arial" pitchFamily="34" charset="0"/>
                <a:ea typeface="Times New Roman" pitchFamily="18" charset="0"/>
                <a:cs typeface="Arial" pitchFamily="34" charset="0"/>
              </a:rPr>
              <a:t>recognise</a:t>
            </a:r>
            <a:r>
              <a:rPr kumimoji="0" lang="en-US" b="0" i="0" u="none" strike="noStrike" cap="none" normalizeH="0" baseline="0" dirty="0">
                <a:ln>
                  <a:noFill/>
                </a:ln>
                <a:solidFill>
                  <a:srgbClr val="2D2D2D"/>
                </a:solidFill>
                <a:effectLst/>
                <a:latin typeface="Arial" pitchFamily="34" charset="0"/>
                <a:ea typeface="Times New Roman" pitchFamily="18" charset="0"/>
                <a:cs typeface="Arial" pitchFamily="34" charset="0"/>
              </a:rPr>
              <a:t> others' emotions and use these emotions to facilitate solutions.</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447800"/>
            <a:ext cx="8001000" cy="3539430"/>
          </a:xfrm>
          <a:prstGeom prst="rect">
            <a:avLst/>
          </a:prstGeom>
        </p:spPr>
        <p:txBody>
          <a:bodyPr wrap="square">
            <a:spAutoFit/>
          </a:bodyPr>
          <a:lstStyle/>
          <a:p>
            <a:pPr algn="just">
              <a:buFont typeface="Wingdings" pitchFamily="2" charset="2"/>
              <a:buChar char="q"/>
            </a:pPr>
            <a:r>
              <a:rPr lang="en-US" sz="2800" dirty="0">
                <a:latin typeface="Arial" pitchFamily="34" charset="0"/>
                <a:cs typeface="Arial" pitchFamily="34" charset="0"/>
              </a:rPr>
              <a:t>Negotiation is a dialogue between two parties to resolve conflicts or issues so that both parties find the solution acceptable. </a:t>
            </a:r>
          </a:p>
          <a:p>
            <a:pPr algn="just"/>
            <a:endParaRPr lang="en-US" sz="2800" dirty="0">
              <a:latin typeface="Arial" pitchFamily="34" charset="0"/>
              <a:cs typeface="Arial" pitchFamily="34" charset="0"/>
            </a:endParaRPr>
          </a:p>
          <a:p>
            <a:pPr algn="just">
              <a:buFont typeface="Wingdings" pitchFamily="2" charset="2"/>
              <a:buChar char="q"/>
            </a:pPr>
            <a:r>
              <a:rPr lang="en-US" sz="2800" dirty="0">
                <a:latin typeface="Arial" pitchFamily="34" charset="0"/>
                <a:cs typeface="Arial" pitchFamily="34" charset="0"/>
              </a:rPr>
              <a:t>Usually, it is a compromise involving give and take. Negotiation results when each party compromises to resolve a conflict for everyone's benefits.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609600" y="609600"/>
            <a:ext cx="77724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2D2D2D"/>
                </a:solidFill>
                <a:effectLst/>
                <a:latin typeface="Arial" pitchFamily="34" charset="0"/>
                <a:ea typeface="Times New Roman" pitchFamily="18" charset="0"/>
                <a:cs typeface="Arial" pitchFamily="34" charset="0"/>
              </a:rPr>
              <a:t>Negotiation skills are inherent qualities that help two or more parties agree to a common logical solution. In the workplace, you may have to display your negotiating skills in various situations such as:</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2050" name="Rectangle 2"/>
          <p:cNvSpPr>
            <a:spLocks noChangeArrowheads="1"/>
          </p:cNvSpPr>
          <p:nvPr/>
        </p:nvSpPr>
        <p:spPr bwMode="auto">
          <a:xfrm>
            <a:off x="533400" y="2362200"/>
            <a:ext cx="8077200" cy="3539430"/>
          </a:xfrm>
          <a:prstGeom prst="rect">
            <a:avLst/>
          </a:prstGeom>
          <a:noFill/>
          <a:ln w="9525">
            <a:noFill/>
            <a:miter lim="800000"/>
            <a:headEnd/>
            <a:tailEnd/>
          </a:ln>
          <a:effectLst/>
        </p:spPr>
        <p:txBody>
          <a:bodyPr vert="horz" wrap="square" lIns="228528"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r>
              <a:rPr kumimoji="0" lang="en-US" sz="2800" b="0" i="0" u="none" strike="noStrike" cap="none" normalizeH="0" baseline="0" dirty="0">
                <a:ln>
                  <a:noFill/>
                </a:ln>
                <a:solidFill>
                  <a:srgbClr val="2D2D2D"/>
                </a:solidFill>
                <a:effectLst/>
                <a:latin typeface="Arial" pitchFamily="34" charset="0"/>
                <a:ea typeface="Times New Roman" pitchFamily="18" charset="0"/>
                <a:cs typeface="Arial" pitchFamily="34" charset="0"/>
              </a:rPr>
              <a:t>Negotiating a salary hike with the HR manager after promotion</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800" b="0" i="0" u="none" strike="noStrike" cap="none" normalizeH="0" baseline="0" dirty="0">
                <a:ln>
                  <a:noFill/>
                </a:ln>
                <a:solidFill>
                  <a:srgbClr val="2D2D2D"/>
                </a:solidFill>
                <a:effectLst/>
                <a:latin typeface="Arial" pitchFamily="34" charset="0"/>
                <a:ea typeface="Times New Roman" pitchFamily="18" charset="0"/>
                <a:cs typeface="Arial" pitchFamily="34" charset="0"/>
              </a:rPr>
              <a:t>Negotiating a project deadline with your team lead or manager</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800" b="0" i="0" u="none" strike="noStrike" cap="none" normalizeH="0" baseline="0" dirty="0">
                <a:ln>
                  <a:noFill/>
                </a:ln>
                <a:solidFill>
                  <a:srgbClr val="2D2D2D"/>
                </a:solidFill>
                <a:effectLst/>
                <a:latin typeface="Arial" pitchFamily="34" charset="0"/>
                <a:ea typeface="Times New Roman" pitchFamily="18" charset="0"/>
                <a:cs typeface="Arial" pitchFamily="34" charset="0"/>
              </a:rPr>
              <a:t>Negotiating few days off for a family holiday with your manager</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800" b="0" i="0" u="none" strike="noStrike" cap="none" normalizeH="0" baseline="0" dirty="0">
                <a:ln>
                  <a:noFill/>
                </a:ln>
                <a:solidFill>
                  <a:srgbClr val="2D2D2D"/>
                </a:solidFill>
                <a:effectLst/>
                <a:latin typeface="Arial" pitchFamily="34" charset="0"/>
                <a:ea typeface="Times New Roman" pitchFamily="18" charset="0"/>
                <a:cs typeface="Arial" pitchFamily="34" charset="0"/>
              </a:rPr>
              <a:t>Negotiating contract terms with a potential customer</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219200"/>
            <a:ext cx="6934200" cy="4062651"/>
          </a:xfrm>
          <a:prstGeom prst="rect">
            <a:avLst/>
          </a:prstGeom>
        </p:spPr>
        <p:txBody>
          <a:bodyPr wrap="square">
            <a:spAutoFit/>
          </a:bodyPr>
          <a:lstStyle/>
          <a:p>
            <a:pPr algn="just"/>
            <a:r>
              <a:rPr lang="en-US" dirty="0"/>
              <a:t>Definition:</a:t>
            </a:r>
          </a:p>
          <a:p>
            <a:pPr algn="just"/>
            <a:r>
              <a:rPr lang="en-US" sz="2400" dirty="0">
                <a:latin typeface="Arial" pitchFamily="34" charset="0"/>
                <a:cs typeface="Arial" pitchFamily="34" charset="0"/>
              </a:rPr>
              <a:t> Negotiation is a process by which two or more people (or groups) resolve an issue or arrive at a better outcome but not through compromise. Negotiation is a way to avoid arguing and come to an agreement with which both parties feel satisfied. In a negotiation, each party tries to persuade the other to agree with his or her point of view. By negotiating, all involved parties try to avoid arguing but agree to reach some form of compromise</a:t>
            </a: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38200"/>
            <a:ext cx="7924800" cy="3108543"/>
          </a:xfrm>
          <a:prstGeom prst="rect">
            <a:avLst/>
          </a:prstGeom>
        </p:spPr>
        <p:txBody>
          <a:bodyPr wrap="square">
            <a:spAutoFit/>
          </a:bodyPr>
          <a:lstStyle/>
          <a:p>
            <a:pPr algn="just"/>
            <a:r>
              <a:rPr lang="en-US" sz="2800" dirty="0">
                <a:latin typeface="Arial" pitchFamily="34" charset="0"/>
                <a:cs typeface="Arial" pitchFamily="34" charset="0"/>
              </a:rPr>
              <a:t>Negotiation can be used by a variety of groups in a variety of situations—for instance, between individuals at a market looking to get the best price on an item, between startups looking to merge organizations through business negotiations, or between governments who want to come to a peace agreement.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304800" y="533400"/>
            <a:ext cx="8610600" cy="5668178"/>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2D2D2D"/>
                </a:solidFill>
                <a:effectLst/>
                <a:latin typeface="Arial" pitchFamily="34" charset="0"/>
                <a:ea typeface="Times New Roman" pitchFamily="18" charset="0"/>
                <a:cs typeface="Arial" pitchFamily="34" charset="0"/>
              </a:rPr>
              <a:t>Types of negotiation strategies</a:t>
            </a:r>
            <a:endParaRPr kumimoji="0" lang="en-US" sz="2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2D2D2D"/>
                </a:solidFill>
                <a:effectLst/>
                <a:latin typeface="Arial" pitchFamily="34" charset="0"/>
                <a:ea typeface="Times New Roman" pitchFamily="18" charset="0"/>
                <a:cs typeface="Arial" pitchFamily="34" charset="0"/>
              </a:rPr>
              <a:t>The negotiation strategies or approaches to negotiation you use depends on your situation. Most workplace negotiation are "win-lose" or "win-win". Here are 4 types of negotiation strategies: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4F81BD"/>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2D2D2D"/>
                </a:solidFill>
                <a:effectLst/>
                <a:latin typeface="Arial" pitchFamily="34" charset="0"/>
                <a:ea typeface="Times New Roman" pitchFamily="18" charset="0"/>
                <a:cs typeface="Arial" pitchFamily="34" charset="0"/>
              </a:rPr>
              <a:t>Distributive negotiation</a:t>
            </a:r>
            <a:endParaRPr kumimoji="0" lang="en-US" sz="2400" b="1" i="0" u="none" strike="noStrike" cap="none" normalizeH="0" baseline="0" dirty="0">
              <a:ln>
                <a:noFill/>
              </a:ln>
              <a:solidFill>
                <a:srgbClr val="4F81BD"/>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2D2D2D"/>
                </a:solidFill>
                <a:effectLst/>
                <a:latin typeface="Arial" pitchFamily="34" charset="0"/>
                <a:ea typeface="Times New Roman" pitchFamily="18" charset="0"/>
                <a:cs typeface="Arial" pitchFamily="34" charset="0"/>
              </a:rPr>
              <a:t>It is also sometimes called "hard bargaining" because both parties argue over a single conflict. Distributive negotiation is a win-lose strategy because each party considers that their loss would benefit the counterparty. For example, when purchasing a </a:t>
            </a:r>
            <a:r>
              <a:rPr kumimoji="0" lang="en-US" sz="2400" b="0" i="0" u="none" strike="noStrike" cap="none" normalizeH="0" baseline="0" dirty="0" err="1">
                <a:ln>
                  <a:noFill/>
                </a:ln>
                <a:solidFill>
                  <a:srgbClr val="2D2D2D"/>
                </a:solidFill>
                <a:effectLst/>
                <a:latin typeface="Arial" pitchFamily="34" charset="0"/>
                <a:ea typeface="Times New Roman" pitchFamily="18" charset="0"/>
                <a:cs typeface="Arial" pitchFamily="34" charset="0"/>
              </a:rPr>
              <a:t>SaaS</a:t>
            </a:r>
            <a:r>
              <a:rPr kumimoji="0" lang="en-US" sz="2400" b="0" i="0" u="none" strike="noStrike" cap="none" normalizeH="0" baseline="0" dirty="0">
                <a:ln>
                  <a:noFill/>
                </a:ln>
                <a:solidFill>
                  <a:srgbClr val="2D2D2D"/>
                </a:solidFill>
                <a:effectLst/>
                <a:latin typeface="Arial" pitchFamily="34" charset="0"/>
                <a:ea typeface="Times New Roman" pitchFamily="18" charset="0"/>
                <a:cs typeface="Arial" pitchFamily="34" charset="0"/>
              </a:rPr>
              <a:t> tool, you may not want to lower the price as it would cause financial loss, whereas your customer feels you are overcharging them for your product by not giving discounts.</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228600" y="609600"/>
            <a:ext cx="8458200" cy="4560182"/>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2D2D2D"/>
                </a:solidFill>
                <a:effectLst/>
                <a:latin typeface="Arial" pitchFamily="34" charset="0"/>
                <a:ea typeface="Times New Roman" pitchFamily="18" charset="0"/>
                <a:cs typeface="Arial" pitchFamily="34" charset="0"/>
              </a:rPr>
              <a:t>Integrative negotiation</a:t>
            </a:r>
            <a:endParaRPr kumimoji="0" lang="en-US" b="1" i="0" u="none" strike="noStrike" cap="none" normalizeH="0" baseline="0" dirty="0">
              <a:ln>
                <a:noFill/>
              </a:ln>
              <a:solidFill>
                <a:srgbClr val="4F81BD"/>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D2D2D"/>
                </a:solidFill>
                <a:effectLst/>
                <a:latin typeface="Arial" pitchFamily="34" charset="0"/>
                <a:ea typeface="Times New Roman" pitchFamily="18" charset="0"/>
                <a:cs typeface="Arial" pitchFamily="34" charset="0"/>
              </a:rPr>
              <a:t>It is also sometimes called "interest-based bargaining" because it asserts that both parties can gain something and create value by offering trade-offs. This is a win-win strategy because the negotiation creates mutual gains for both parties. For example, when purchasing a </a:t>
            </a:r>
            <a:r>
              <a:rPr kumimoji="0" lang="en-US" b="0" i="0" u="none" strike="noStrike" cap="none" normalizeH="0" baseline="0" dirty="0" err="1">
                <a:ln>
                  <a:noFill/>
                </a:ln>
                <a:solidFill>
                  <a:srgbClr val="2D2D2D"/>
                </a:solidFill>
                <a:effectLst/>
                <a:latin typeface="Arial" pitchFamily="34" charset="0"/>
                <a:ea typeface="Times New Roman" pitchFamily="18" charset="0"/>
                <a:cs typeface="Arial" pitchFamily="34" charset="0"/>
              </a:rPr>
              <a:t>SaaS</a:t>
            </a:r>
            <a:r>
              <a:rPr kumimoji="0" lang="en-US" b="0" i="0" u="none" strike="noStrike" cap="none" normalizeH="0" baseline="0" dirty="0">
                <a:ln>
                  <a:noFill/>
                </a:ln>
                <a:solidFill>
                  <a:srgbClr val="2D2D2D"/>
                </a:solidFill>
                <a:effectLst/>
                <a:latin typeface="Arial" pitchFamily="34" charset="0"/>
                <a:ea typeface="Times New Roman" pitchFamily="18" charset="0"/>
                <a:cs typeface="Arial" pitchFamily="34" charset="0"/>
              </a:rPr>
              <a:t> tool, you quote the price as ₹ 2,000 per month, but the customer is adamant about paying only ₹1,600 per month. Both you may negotiate ₹1,800 per month price. It is a win-win situation because both parties win ₹ 200 per month.</a:t>
            </a:r>
            <a:endParaRPr kumimoji="0" lang="en-US" b="1" i="0" u="none" strike="noStrike" cap="none" normalizeH="0" baseline="0" dirty="0">
              <a:ln>
                <a:noFill/>
              </a:ln>
              <a:solidFill>
                <a:srgbClr val="4F81BD"/>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2D2D2D"/>
                </a:solidFill>
                <a:effectLst/>
                <a:latin typeface="Arial" pitchFamily="34" charset="0"/>
                <a:ea typeface="Times New Roman" pitchFamily="18" charset="0"/>
                <a:cs typeface="Arial" pitchFamily="34" charset="0"/>
              </a:rPr>
              <a:t>Negotiation with coworkers</a:t>
            </a:r>
            <a:endParaRPr kumimoji="0" lang="en-US" b="1" i="0" u="none" strike="noStrike" cap="none" normalizeH="0" baseline="0" dirty="0">
              <a:ln>
                <a:noFill/>
              </a:ln>
              <a:solidFill>
                <a:srgbClr val="4F81BD"/>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D2D2D"/>
                </a:solidFill>
                <a:effectLst/>
                <a:latin typeface="Arial" pitchFamily="34" charset="0"/>
                <a:ea typeface="Times New Roman" pitchFamily="18" charset="0"/>
                <a:cs typeface="Arial" pitchFamily="34" charset="0"/>
              </a:rPr>
              <a:t>Your job may require working closely with different departments and without strong negotiation skills, it might be difficult for you to reach your goals. For example, when working as a software developer, a test automation engineer may flag a part of your code as a critical error. When you negotiate with the automation engineer, you both agree that the error is no longer valid because of the product's changed functionality. As a result, you develop a plan to ensure such instances do not happen again.</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457200" y="1524000"/>
            <a:ext cx="7696200" cy="2282636"/>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2D2D2D"/>
                </a:solidFill>
                <a:effectLst/>
                <a:latin typeface="Arial" pitchFamily="34" charset="0"/>
                <a:ea typeface="Times New Roman" pitchFamily="18" charset="0"/>
                <a:cs typeface="Arial" pitchFamily="34" charset="0"/>
              </a:rPr>
              <a:t>Negotiation with management</a:t>
            </a:r>
            <a:endParaRPr kumimoji="0" lang="en-US" sz="2000" b="1" i="0" u="none" strike="noStrike" cap="none" normalizeH="0" baseline="0" dirty="0">
              <a:ln>
                <a:noFill/>
              </a:ln>
              <a:solidFill>
                <a:srgbClr val="4F81BD"/>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D2D2D"/>
                </a:solidFill>
                <a:effectLst/>
                <a:latin typeface="Arial" pitchFamily="34" charset="0"/>
                <a:ea typeface="Times New Roman" pitchFamily="18" charset="0"/>
                <a:cs typeface="Arial" pitchFamily="34" charset="0"/>
              </a:rPr>
              <a:t>One of the most challenging types of negotiation is with your manager or senior management. Often, you negotiate with such senior-level people for your job duties and salary benefits. This is a crucial workplace negotiation because your job satisfaction depends on it. Therefore, when negotiating about your salary and other perks, be clear and polite with what you expect.</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143000"/>
            <a:ext cx="8001000" cy="3539430"/>
          </a:xfrm>
          <a:prstGeom prst="rect">
            <a:avLst/>
          </a:prstGeom>
        </p:spPr>
        <p:txBody>
          <a:bodyPr wrap="square">
            <a:spAutoFit/>
          </a:bodyPr>
          <a:lstStyle/>
          <a:p>
            <a:pPr>
              <a:buFont typeface="Wingdings" pitchFamily="2" charset="2"/>
              <a:buChar char="v"/>
            </a:pPr>
            <a:r>
              <a:rPr lang="en-US" sz="3200" dirty="0">
                <a:latin typeface="Arial" pitchFamily="34" charset="0"/>
                <a:cs typeface="Arial" pitchFamily="34" charset="0"/>
              </a:rPr>
              <a:t>Three essentials before entering negotiation, you need to assess three things:</a:t>
            </a:r>
          </a:p>
          <a:p>
            <a:pPr>
              <a:buFont typeface="Wingdings" pitchFamily="2" charset="2"/>
              <a:buChar char="q"/>
            </a:pPr>
            <a:r>
              <a:rPr lang="en-US" sz="3200" dirty="0">
                <a:latin typeface="Arial" pitchFamily="34" charset="0"/>
                <a:cs typeface="Arial" pitchFamily="34" charset="0"/>
              </a:rPr>
              <a:t> your goals, </a:t>
            </a:r>
          </a:p>
          <a:p>
            <a:pPr>
              <a:buFont typeface="Wingdings" pitchFamily="2" charset="2"/>
              <a:buChar char="q"/>
            </a:pPr>
            <a:r>
              <a:rPr lang="en-US" sz="3200" dirty="0">
                <a:latin typeface="Arial" pitchFamily="34" charset="0"/>
                <a:cs typeface="Arial" pitchFamily="34" charset="0"/>
              </a:rPr>
              <a:t>your best alternative to a negotiated agreement (BATNA), and</a:t>
            </a:r>
          </a:p>
          <a:p>
            <a:pPr>
              <a:buFont typeface="Wingdings" pitchFamily="2" charset="2"/>
              <a:buChar char="q"/>
            </a:pPr>
            <a:r>
              <a:rPr lang="en-US" sz="3200" dirty="0">
                <a:latin typeface="Arial" pitchFamily="34" charset="0"/>
                <a:cs typeface="Arial" pitchFamily="34" charset="0"/>
              </a:rPr>
              <a:t>the reservation price.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1681</Words>
  <Application>Microsoft Office PowerPoint</Application>
  <PresentationFormat>On-screen Show (4:3)</PresentationFormat>
  <Paragraphs>55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Swarnita Sharma</cp:lastModifiedBy>
  <cp:revision>30</cp:revision>
  <dcterms:created xsi:type="dcterms:W3CDTF">2006-08-16T00:00:00Z</dcterms:created>
  <dcterms:modified xsi:type="dcterms:W3CDTF">2022-07-21T05:41:47Z</dcterms:modified>
</cp:coreProperties>
</file>