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9/3/2022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9/3/2022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9/3/2022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9/3/2022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managementstudyhq.com/strategies-of-negotiation.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managementstudyhq.com/factors-influencing-negotiation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managementstudyhq.com/characteristics-and-steps-of-negotiation-process.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09600" y="2133600"/>
            <a:ext cx="8001000" cy="6617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700" b="1" i="0" u="none" strike="noStrike" cap="none" normalizeH="0" baseline="0" dirty="0">
                <a:ln>
                  <a:noFill/>
                </a:ln>
                <a:solidFill>
                  <a:srgbClr val="C00000"/>
                </a:solidFill>
                <a:effectLst/>
                <a:latin typeface="Arial" pitchFamily="34" charset="0"/>
                <a:ea typeface="Times New Roman" pitchFamily="18" charset="0"/>
                <a:cs typeface="Arial" pitchFamily="34" charset="0"/>
              </a:rPr>
              <a:t>Barriers to Successful Negotiation</a:t>
            </a:r>
            <a:endParaRPr kumimoji="0" lang="en-US" sz="1800" b="1" i="0" u="none" strike="noStrike" cap="none" normalizeH="0" baseline="0" dirty="0">
              <a:ln>
                <a:noFill/>
              </a:ln>
              <a:solidFill>
                <a:srgbClr val="C00000"/>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BEF5A67-674C-4368-B8A7-44E2DEA65B05}"/>
              </a:ext>
            </a:extLst>
          </p:cNvPr>
          <p:cNvSpPr txBox="1"/>
          <p:nvPr/>
        </p:nvSpPr>
        <p:spPr>
          <a:xfrm>
            <a:off x="533400" y="762000"/>
            <a:ext cx="7315200" cy="3877985"/>
          </a:xfrm>
          <a:prstGeom prst="rect">
            <a:avLst/>
          </a:prstGeom>
          <a:noFill/>
        </p:spPr>
        <p:txBody>
          <a:bodyPr wrap="square">
            <a:spAutoFit/>
          </a:bodyPr>
          <a:lstStyle/>
          <a:p>
            <a:pPr algn="just">
              <a:spcAft>
                <a:spcPts val="1800"/>
              </a:spcAft>
            </a:pP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1. Be sensitive towards the other party’s requirements and concerns. Use appropriate questions to find them out.</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1800"/>
              </a:spcAft>
            </a:pP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2. State clearly what you need and the reason why you need it. This is important to make sure that the other party is aware of your needs.</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3. Prepare a list of alternative options to be used in case the solution suggested by you is not acceptable to the other party.</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2715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AB91FDA-1B52-6630-E0DA-22504F83ABCB}"/>
              </a:ext>
            </a:extLst>
          </p:cNvPr>
          <p:cNvSpPr txBox="1"/>
          <p:nvPr/>
        </p:nvSpPr>
        <p:spPr>
          <a:xfrm>
            <a:off x="762000" y="685800"/>
            <a:ext cx="6781800" cy="3877985"/>
          </a:xfrm>
          <a:prstGeom prst="rect">
            <a:avLst/>
          </a:prstGeom>
          <a:noFill/>
        </p:spPr>
        <p:txBody>
          <a:bodyPr wrap="square">
            <a:spAutoFit/>
          </a:bodyPr>
          <a:lstStyle/>
          <a:p>
            <a:pPr algn="just">
              <a:spcAft>
                <a:spcPts val="1800"/>
              </a:spcAft>
            </a:pP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4. Be gentle and assertive without sounding dominating while stating your point if you disagree. Avoid arguments as they ore a waste of time.</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1800"/>
              </a:spcAft>
            </a:pP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5. Timing is very important. Bad timing may come in the way of the success of the negotiation process.</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1800"/>
              </a:spcAft>
            </a:pP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6. Aim high. If you start too low it may be difficult to tread upwards during a later stage.</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4052028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DE8C6C6-52AB-59D3-F337-CB13A62CA0A2}"/>
              </a:ext>
            </a:extLst>
          </p:cNvPr>
          <p:cNvSpPr txBox="1"/>
          <p:nvPr/>
        </p:nvSpPr>
        <p:spPr>
          <a:xfrm>
            <a:off x="762000" y="1143000"/>
            <a:ext cx="7620000" cy="4108817"/>
          </a:xfrm>
          <a:prstGeom prst="rect">
            <a:avLst/>
          </a:prstGeom>
          <a:noFill/>
        </p:spPr>
        <p:txBody>
          <a:bodyPr wrap="square">
            <a:spAutoFit/>
          </a:bodyPr>
          <a:lstStyle/>
          <a:p>
            <a:pPr algn="just">
              <a:spcAft>
                <a:spcPts val="1800"/>
              </a:spcAft>
            </a:pP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7. Remain flexible. Sometimes the negotiation may proceed along the lines you planned and sometimes it may not. Adapt and fine tune according to the requirements for optimal result</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1800"/>
              </a:spcAft>
            </a:pP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8. Do not try and be manipulative because it creates bitterness.</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1800"/>
              </a:spcAft>
            </a:pP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9. Open the negotiation on a positive and neutral note. Try building a rapport with the other party.</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1800"/>
              </a:spcAft>
            </a:pP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10. Keep your emotions in control.</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3085817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5CBFF35-C12A-6B4E-8557-2AF50E8BA69F}"/>
              </a:ext>
            </a:extLst>
          </p:cNvPr>
          <p:cNvSpPr txBox="1"/>
          <p:nvPr/>
        </p:nvSpPr>
        <p:spPr>
          <a:xfrm>
            <a:off x="990600" y="1447800"/>
            <a:ext cx="6553200" cy="2400657"/>
          </a:xfrm>
          <a:prstGeom prst="rect">
            <a:avLst/>
          </a:prstGeom>
          <a:noFill/>
        </p:spPr>
        <p:txBody>
          <a:bodyPr wrap="square">
            <a:spAutoFit/>
          </a:bodyPr>
          <a:lstStyle/>
          <a:p>
            <a:pPr algn="just">
              <a:spcAft>
                <a:spcPts val="1800"/>
              </a:spcAft>
            </a:pP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11. Keep your eyes and ears open. Besides listening attentively, observe the non-verbal </a:t>
            </a:r>
            <a:r>
              <a:rPr lang="en-US" sz="2400" dirty="0" smtClean="0">
                <a:solidFill>
                  <a:srgbClr val="2F3D3C"/>
                </a:solidFill>
                <a:effectLst/>
                <a:latin typeface="Arial" panose="020B0604020202020204" pitchFamily="34" charset="0"/>
                <a:ea typeface="Times New Roman" panose="02020603050405020304" pitchFamily="18" charset="0"/>
                <a:cs typeface="Arial" panose="020B0604020202020204" pitchFamily="34" charset="0"/>
              </a:rPr>
              <a:t>clues </a:t>
            </a: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as well.</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1800"/>
              </a:spcAft>
            </a:pP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12. Show respect for the other person’s views.</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1800"/>
              </a:spcAft>
            </a:pP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13. Be patient. Think before you speak.</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1814866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F309862-B3A7-FCB9-4BFC-1733E050D171}"/>
              </a:ext>
            </a:extLst>
          </p:cNvPr>
          <p:cNvSpPr txBox="1"/>
          <p:nvPr/>
        </p:nvSpPr>
        <p:spPr>
          <a:xfrm>
            <a:off x="762000" y="1828800"/>
            <a:ext cx="6781800" cy="2400657"/>
          </a:xfrm>
          <a:prstGeom prst="rect">
            <a:avLst/>
          </a:prstGeom>
          <a:noFill/>
        </p:spPr>
        <p:txBody>
          <a:bodyPr wrap="square">
            <a:spAutoFit/>
          </a:bodyPr>
          <a:lstStyle/>
          <a:p>
            <a:pPr algn="just">
              <a:spcAft>
                <a:spcPts val="1800"/>
              </a:spcAft>
            </a:pP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14. Maintaining silence or the right time is as important as talking.</a:t>
            </a:r>
          </a:p>
          <a:p>
            <a:pPr algn="just">
              <a:spcAft>
                <a:spcPts val="1800"/>
              </a:spcAft>
            </a:pP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1800"/>
              </a:spcAft>
            </a:pP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15. Consider the impact of the outcome of the present negotiation on the future ones.</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4058525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E2F2BCA-F83B-69AA-1237-547BCBAAB85C}"/>
              </a:ext>
            </a:extLst>
          </p:cNvPr>
          <p:cNvSpPr txBox="1"/>
          <p:nvPr/>
        </p:nvSpPr>
        <p:spPr>
          <a:xfrm>
            <a:off x="685800" y="1981200"/>
            <a:ext cx="7239000" cy="1077218"/>
          </a:xfrm>
          <a:prstGeom prst="rect">
            <a:avLst/>
          </a:prstGeom>
          <a:noFill/>
        </p:spPr>
        <p:txBody>
          <a:bodyPr wrap="square">
            <a:spAutoFit/>
          </a:bodyPr>
          <a:lstStyle/>
          <a:p>
            <a:pPr>
              <a:spcAft>
                <a:spcPts val="1800"/>
              </a:spcAft>
            </a:pPr>
            <a:r>
              <a:rPr lang="en-US" sz="32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Certain non-verbal actions and the message that they indicate.</a:t>
            </a:r>
            <a:endParaRPr lang="en-IN" sz="32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2596801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FD85AFA-57FD-0ACC-17D0-A8971F58AEAD}"/>
              </a:ext>
            </a:extLst>
          </p:cNvPr>
          <p:cNvSpPr txBox="1"/>
          <p:nvPr/>
        </p:nvSpPr>
        <p:spPr>
          <a:xfrm>
            <a:off x="2057400" y="2362200"/>
            <a:ext cx="6019800" cy="675249"/>
          </a:xfrm>
          <a:prstGeom prst="rect">
            <a:avLst/>
          </a:prstGeom>
          <a:noFill/>
        </p:spPr>
        <p:txBody>
          <a:bodyPr wrap="square">
            <a:spAutoFit/>
          </a:bodyPr>
          <a:lstStyle/>
          <a:p>
            <a:pPr>
              <a:lnSpc>
                <a:spcPct val="115000"/>
              </a:lnSpc>
              <a:spcBef>
                <a:spcPts val="1000"/>
              </a:spcBef>
              <a:spcAft>
                <a:spcPts val="1675"/>
              </a:spcAft>
            </a:pPr>
            <a:r>
              <a:rPr lang="en-US" sz="3600" b="0" dirty="0">
                <a:solidFill>
                  <a:srgbClr val="E22457"/>
                </a:solidFill>
                <a:effectLst/>
                <a:latin typeface="Arial" panose="020B0604020202020204" pitchFamily="34" charset="0"/>
                <a:ea typeface="Times New Roman" panose="02020603050405020304" pitchFamily="18" charset="0"/>
                <a:cs typeface="Arial" panose="020B0604020202020204" pitchFamily="34" charset="0"/>
              </a:rPr>
              <a:t>Non-verbal Messages</a:t>
            </a:r>
            <a:endParaRPr lang="en-IN" sz="3600" b="1" dirty="0">
              <a:solidFill>
                <a:srgbClr val="4F81BD"/>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1993662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89A9491-83C1-480F-3631-530B8A02C224}"/>
              </a:ext>
            </a:extLst>
          </p:cNvPr>
          <p:cNvSpPr txBox="1"/>
          <p:nvPr/>
        </p:nvSpPr>
        <p:spPr>
          <a:xfrm>
            <a:off x="1028700" y="762000"/>
            <a:ext cx="7086600" cy="3414012"/>
          </a:xfrm>
          <a:prstGeom prst="rect">
            <a:avLst/>
          </a:prstGeom>
          <a:noFill/>
        </p:spPr>
        <p:txBody>
          <a:bodyPr wrap="square">
            <a:spAutoFit/>
          </a:bodyPr>
          <a:lstStyle/>
          <a:p>
            <a:pPr>
              <a:lnSpc>
                <a:spcPct val="115000"/>
              </a:lnSpc>
              <a:spcAft>
                <a:spcPts val="1000"/>
              </a:spcAft>
            </a:pPr>
            <a:r>
              <a:rPr lang="en-US" sz="2400" b="1"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Dominance, power</a:t>
            </a:r>
            <a:endParaRPr lang="en-IN" sz="2400" b="1" dirty="0">
              <a:effectLst/>
              <a:latin typeface="Arial" panose="020B0604020202020204" pitchFamily="34" charset="0"/>
              <a:ea typeface="Times New Roman" panose="02020603050405020304" pitchFamily="18" charset="0"/>
              <a:cs typeface="Arial" panose="020B0604020202020204" pitchFamily="34" charset="0"/>
            </a:endParaRPr>
          </a:p>
          <a:p>
            <a:pPr>
              <a:lnSpc>
                <a:spcPct val="115000"/>
              </a:lnSpc>
              <a:spcAft>
                <a:spcPts val="1000"/>
              </a:spcAft>
            </a:pP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Feet on desk, piercing eye contact, hands behind head or on hips, palm down handshake, ‘steepling’ of fingers</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15000"/>
              </a:lnSpc>
              <a:spcAft>
                <a:spcPts val="1000"/>
              </a:spcAft>
            </a:pPr>
            <a:r>
              <a:rPr lang="en-US" sz="2400" b="1"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Submission, nervousness</a:t>
            </a:r>
            <a:endParaRPr lang="en-IN" sz="2400" b="1" dirty="0">
              <a:effectLst/>
              <a:latin typeface="Arial" panose="020B0604020202020204" pitchFamily="34" charset="0"/>
              <a:ea typeface="Times New Roman" panose="02020603050405020304" pitchFamily="18" charset="0"/>
              <a:cs typeface="Arial" panose="020B0604020202020204" pitchFamily="34" charset="0"/>
            </a:endParaRPr>
          </a:p>
          <a:p>
            <a:pPr>
              <a:lnSpc>
                <a:spcPct val="115000"/>
              </a:lnSpc>
              <a:spcAft>
                <a:spcPts val="1000"/>
              </a:spcAft>
            </a:pP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Fidgeting avoiding eye contract, touching face, chin and so on, throat clearing</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3522195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97A37EC-5780-EB6A-1916-28F404EA7940}"/>
              </a:ext>
            </a:extLst>
          </p:cNvPr>
          <p:cNvSpPr txBox="1"/>
          <p:nvPr/>
        </p:nvSpPr>
        <p:spPr>
          <a:xfrm>
            <a:off x="990600" y="1002616"/>
            <a:ext cx="6934200" cy="4959371"/>
          </a:xfrm>
          <a:prstGeom prst="rect">
            <a:avLst/>
          </a:prstGeom>
          <a:noFill/>
        </p:spPr>
        <p:txBody>
          <a:bodyPr wrap="square">
            <a:spAutoFit/>
          </a:bodyPr>
          <a:lstStyle/>
          <a:p>
            <a:pPr>
              <a:lnSpc>
                <a:spcPct val="115000"/>
              </a:lnSpc>
              <a:spcAft>
                <a:spcPts val="1000"/>
              </a:spcAft>
            </a:pPr>
            <a:r>
              <a:rPr lang="en-US" sz="3200" b="1"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Disagreement, anger</a:t>
            </a:r>
            <a:endParaRPr lang="en-IN" sz="3200" b="1" dirty="0">
              <a:effectLst/>
              <a:latin typeface="Arial" panose="020B0604020202020204" pitchFamily="34" charset="0"/>
              <a:ea typeface="Times New Roman" panose="02020603050405020304" pitchFamily="18" charset="0"/>
              <a:cs typeface="Arial" panose="020B0604020202020204" pitchFamily="34" charset="0"/>
            </a:endParaRPr>
          </a:p>
          <a:p>
            <a:pPr>
              <a:lnSpc>
                <a:spcPct val="115000"/>
              </a:lnSpc>
              <a:spcAft>
                <a:spcPts val="1000"/>
              </a:spcAft>
            </a:pPr>
            <a:r>
              <a:rPr lang="en-US" sz="32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Finger pointing squinting eyes, frowning turning </a:t>
            </a:r>
            <a:r>
              <a:rPr lang="en-US" sz="3200" dirty="0" err="1">
                <a:solidFill>
                  <a:srgbClr val="2F3D3C"/>
                </a:solidFill>
                <a:effectLst/>
                <a:latin typeface="Arial" panose="020B0604020202020204" pitchFamily="34" charset="0"/>
                <a:ea typeface="Times New Roman" panose="02020603050405020304" pitchFamily="18" charset="0"/>
                <a:cs typeface="Arial" panose="020B0604020202020204" pitchFamily="34" charset="0"/>
              </a:rPr>
              <a:t>away,crossing</a:t>
            </a:r>
            <a:r>
              <a:rPr lang="en-US" sz="32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 arms or legs</a:t>
            </a:r>
            <a:endParaRPr lang="en-IN" sz="32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15000"/>
              </a:lnSpc>
              <a:spcAft>
                <a:spcPts val="1000"/>
              </a:spcAft>
            </a:pPr>
            <a:r>
              <a:rPr lang="en-US" sz="3200" b="1"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Boredom, lack of interest</a:t>
            </a:r>
            <a:endParaRPr lang="en-IN" sz="3200" b="1" dirty="0">
              <a:effectLst/>
              <a:latin typeface="Arial" panose="020B0604020202020204" pitchFamily="34" charset="0"/>
              <a:ea typeface="Times New Roman" panose="02020603050405020304" pitchFamily="18" charset="0"/>
              <a:cs typeface="Arial" panose="020B0604020202020204" pitchFamily="34" charset="0"/>
            </a:endParaRPr>
          </a:p>
          <a:p>
            <a:pPr>
              <a:lnSpc>
                <a:spcPct val="115000"/>
              </a:lnSpc>
              <a:spcAft>
                <a:spcPts val="1000"/>
              </a:spcAft>
            </a:pPr>
            <a:r>
              <a:rPr lang="en-US" sz="32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Playing with objects on desk, staring blankly, drumming on table, glancing around the room</a:t>
            </a:r>
            <a:endParaRPr lang="en-IN" sz="32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275077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F008CCE-66A7-0F0A-C7AC-2F0AF01EAF4B}"/>
              </a:ext>
            </a:extLst>
          </p:cNvPr>
          <p:cNvSpPr txBox="1"/>
          <p:nvPr/>
        </p:nvSpPr>
        <p:spPr>
          <a:xfrm>
            <a:off x="1295400" y="1143000"/>
            <a:ext cx="6400800" cy="3791807"/>
          </a:xfrm>
          <a:prstGeom prst="rect">
            <a:avLst/>
          </a:prstGeom>
          <a:noFill/>
        </p:spPr>
        <p:txBody>
          <a:bodyPr wrap="square">
            <a:spAutoFit/>
          </a:bodyPr>
          <a:lstStyle/>
          <a:p>
            <a:pPr>
              <a:lnSpc>
                <a:spcPct val="115000"/>
              </a:lnSpc>
              <a:spcAft>
                <a:spcPts val="1000"/>
              </a:spcAft>
            </a:pPr>
            <a:r>
              <a:rPr lang="en-US" sz="4000" dirty="0">
                <a:solidFill>
                  <a:srgbClr val="2F3D3C"/>
                </a:solidFill>
                <a:effectLst/>
                <a:latin typeface="Segoe UI" panose="020B0502040204020203" pitchFamily="34" charset="0"/>
                <a:ea typeface="Times New Roman" panose="02020603050405020304" pitchFamily="18" charset="0"/>
                <a:cs typeface="Times New Roman" panose="02020603050405020304" pitchFamily="18" charset="0"/>
              </a:rPr>
              <a:t>Evaluation</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2F3D3C"/>
                </a:solidFill>
                <a:effectLst/>
                <a:latin typeface="Segoe UI" panose="020B0502040204020203" pitchFamily="34" charset="0"/>
                <a:ea typeface="Times New Roman" panose="02020603050405020304" pitchFamily="18" charset="0"/>
                <a:cs typeface="Times New Roman" panose="02020603050405020304" pitchFamily="18" charset="0"/>
              </a:rPr>
              <a:t>Nodding tilting head slightly, stroking chin, putting index finger to lips</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4000" dirty="0">
                <a:solidFill>
                  <a:srgbClr val="2F3D3C"/>
                </a:solidFill>
                <a:effectLst/>
                <a:latin typeface="Segoe UI" panose="020B0502040204020203" pitchFamily="34" charset="0"/>
                <a:ea typeface="Times New Roman" panose="02020603050405020304" pitchFamily="18" charset="0"/>
                <a:cs typeface="Times New Roman" panose="02020603050405020304" pitchFamily="18" charset="0"/>
              </a:rPr>
              <a:t>Confidence, cooperation, honesty</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solidFill>
                  <a:srgbClr val="2F3D3C"/>
                </a:solidFill>
                <a:effectLst/>
                <a:latin typeface="Segoe UI" panose="020B0502040204020203" pitchFamily="34" charset="0"/>
                <a:ea typeface="Times New Roman" panose="02020603050405020304" pitchFamily="18" charset="0"/>
              </a:rPr>
              <a:t>Leaning forward, opening arms and palms, maintaining eye contact, smiling</a:t>
            </a:r>
            <a:endParaRPr lang="en-IN" dirty="0"/>
          </a:p>
        </p:txBody>
      </p:sp>
    </p:spTree>
    <p:extLst>
      <p:ext uri="{BB962C8B-B14F-4D97-AF65-F5344CB8AC3E}">
        <p14:creationId xmlns:p14="http://schemas.microsoft.com/office/powerpoint/2010/main" xmlns="" val="203685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2619" y="2170255"/>
            <a:ext cx="6095587" cy="369332"/>
          </a:xfrm>
          <a:prstGeom prst="rect">
            <a:avLst/>
          </a:prstGeom>
        </p:spPr>
        <p:txBody>
          <a:bodyPr wrap="square">
            <a:spAutoFit/>
          </a:bodyPr>
          <a:lstStyle/>
          <a:p>
            <a:pPr>
              <a:buFont typeface="Arial" pitchFamily="34" charset="0"/>
              <a:buChar char="•"/>
            </a:pPr>
            <a:r>
              <a:rPr lang="en-US" b="1" dirty="0">
                <a:latin typeface="Arial" pitchFamily="34" charset="0"/>
                <a:cs typeface="Arial" pitchFamily="34" charset="0"/>
              </a:rPr>
              <a:t>Negative outlook towards the negotiation process</a:t>
            </a:r>
            <a:endParaRPr lang="en-US" dirty="0">
              <a:latin typeface="Arial" pitchFamily="34" charset="0"/>
              <a:cs typeface="Arial" pitchFamily="34" charset="0"/>
            </a:endParaRPr>
          </a:p>
        </p:txBody>
      </p:sp>
      <p:sp>
        <p:nvSpPr>
          <p:cNvPr id="3" name="Rectangle 2"/>
          <p:cNvSpPr/>
          <p:nvPr/>
        </p:nvSpPr>
        <p:spPr>
          <a:xfrm>
            <a:off x="1691536" y="2593811"/>
            <a:ext cx="3263714" cy="369332"/>
          </a:xfrm>
          <a:prstGeom prst="rect">
            <a:avLst/>
          </a:prstGeom>
        </p:spPr>
        <p:txBody>
          <a:bodyPr wrap="none">
            <a:spAutoFit/>
          </a:bodyPr>
          <a:lstStyle/>
          <a:p>
            <a:pPr>
              <a:buFont typeface="Arial" pitchFamily="34" charset="0"/>
              <a:buChar char="•"/>
            </a:pPr>
            <a:r>
              <a:rPr lang="en-US" b="1" dirty="0"/>
              <a:t>Try to Win at All Costs’ Attitude</a:t>
            </a:r>
            <a:endParaRPr lang="en-US" dirty="0"/>
          </a:p>
        </p:txBody>
      </p:sp>
      <p:sp>
        <p:nvSpPr>
          <p:cNvPr id="4" name="Rectangle 3"/>
          <p:cNvSpPr/>
          <p:nvPr/>
        </p:nvSpPr>
        <p:spPr>
          <a:xfrm>
            <a:off x="1682619" y="2983808"/>
            <a:ext cx="3161443" cy="369332"/>
          </a:xfrm>
          <a:prstGeom prst="rect">
            <a:avLst/>
          </a:prstGeom>
        </p:spPr>
        <p:txBody>
          <a:bodyPr wrap="none">
            <a:spAutoFit/>
          </a:bodyPr>
          <a:lstStyle/>
          <a:p>
            <a:pPr>
              <a:buFont typeface="Arial" pitchFamily="34" charset="0"/>
              <a:buChar char="•"/>
            </a:pPr>
            <a:r>
              <a:rPr lang="en-US" b="1" dirty="0">
                <a:latin typeface="Arial" pitchFamily="34" charset="0"/>
                <a:cs typeface="Arial" pitchFamily="34" charset="0"/>
              </a:rPr>
              <a:t>Over-exhibition</a:t>
            </a:r>
            <a:r>
              <a:rPr lang="en-US" b="1" dirty="0"/>
              <a:t> of emotions</a:t>
            </a:r>
            <a:endParaRPr lang="en-US" dirty="0"/>
          </a:p>
        </p:txBody>
      </p:sp>
      <p:sp>
        <p:nvSpPr>
          <p:cNvPr id="5" name="Rectangle 4"/>
          <p:cNvSpPr/>
          <p:nvPr/>
        </p:nvSpPr>
        <p:spPr>
          <a:xfrm>
            <a:off x="1682619" y="3311810"/>
            <a:ext cx="1832681" cy="369332"/>
          </a:xfrm>
          <a:prstGeom prst="rect">
            <a:avLst/>
          </a:prstGeom>
        </p:spPr>
        <p:txBody>
          <a:bodyPr wrap="square">
            <a:spAutoFit/>
          </a:bodyPr>
          <a:lstStyle/>
          <a:p>
            <a:pPr>
              <a:buFont typeface="Arial" pitchFamily="34" charset="0"/>
              <a:buChar char="•"/>
            </a:pPr>
            <a:r>
              <a:rPr lang="en-US" b="1" dirty="0"/>
              <a:t>Lack of empathy</a:t>
            </a:r>
            <a:endParaRPr lang="en-US" dirty="0"/>
          </a:p>
        </p:txBody>
      </p:sp>
      <p:sp>
        <p:nvSpPr>
          <p:cNvPr id="6" name="Rectangle 5"/>
          <p:cNvSpPr/>
          <p:nvPr/>
        </p:nvSpPr>
        <p:spPr>
          <a:xfrm>
            <a:off x="1682619" y="3735366"/>
            <a:ext cx="1549207" cy="369332"/>
          </a:xfrm>
          <a:prstGeom prst="rect">
            <a:avLst/>
          </a:prstGeom>
        </p:spPr>
        <p:txBody>
          <a:bodyPr wrap="none">
            <a:spAutoFit/>
          </a:bodyPr>
          <a:lstStyle/>
          <a:p>
            <a:pPr>
              <a:buFont typeface="Arial" pitchFamily="34" charset="0"/>
              <a:buChar char="•"/>
            </a:pPr>
            <a:r>
              <a:rPr lang="en-US" b="1" dirty="0">
                <a:latin typeface="Arial" pitchFamily="34" charset="0"/>
                <a:cs typeface="Arial" pitchFamily="34" charset="0"/>
              </a:rPr>
              <a:t>Wrong</a:t>
            </a:r>
            <a:r>
              <a:rPr lang="en-US" b="1" dirty="0"/>
              <a:t> focus</a:t>
            </a:r>
            <a:endParaRPr lang="en-US" dirty="0"/>
          </a:p>
        </p:txBody>
      </p:sp>
      <p:sp>
        <p:nvSpPr>
          <p:cNvPr id="7" name="Rectangle 6"/>
          <p:cNvSpPr/>
          <p:nvPr/>
        </p:nvSpPr>
        <p:spPr>
          <a:xfrm>
            <a:off x="1682620" y="4104698"/>
            <a:ext cx="1678186" cy="369332"/>
          </a:xfrm>
          <a:prstGeom prst="rect">
            <a:avLst/>
          </a:prstGeom>
        </p:spPr>
        <p:txBody>
          <a:bodyPr wrap="square">
            <a:spAutoFit/>
          </a:bodyPr>
          <a:lstStyle/>
          <a:p>
            <a:pPr>
              <a:buFont typeface="Arial" pitchFamily="34" charset="0"/>
              <a:buChar char="•"/>
            </a:pPr>
            <a:r>
              <a:rPr lang="en-US" b="1" dirty="0">
                <a:latin typeface="Arial" pitchFamily="34" charset="0"/>
                <a:cs typeface="Arial" pitchFamily="34" charset="0"/>
              </a:rPr>
              <a:t>Blame Game</a:t>
            </a:r>
          </a:p>
        </p:txBody>
      </p:sp>
      <p:sp>
        <p:nvSpPr>
          <p:cNvPr id="9" name="TextBox 8">
            <a:extLst>
              <a:ext uri="{FF2B5EF4-FFF2-40B4-BE49-F238E27FC236}">
                <a16:creationId xmlns:a16="http://schemas.microsoft.com/office/drawing/2014/main" xmlns="" id="{40D0D4A6-C20B-D50E-41CD-921E6BF77446}"/>
              </a:ext>
            </a:extLst>
          </p:cNvPr>
          <p:cNvSpPr txBox="1"/>
          <p:nvPr/>
        </p:nvSpPr>
        <p:spPr>
          <a:xfrm>
            <a:off x="762000" y="796998"/>
            <a:ext cx="6553200" cy="1041247"/>
          </a:xfrm>
          <a:prstGeom prst="rect">
            <a:avLst/>
          </a:prstGeom>
          <a:noFill/>
        </p:spPr>
        <p:txBody>
          <a:bodyPr wrap="square">
            <a:spAutoFit/>
          </a:bodyPr>
          <a:lstStyle/>
          <a:p>
            <a:pPr>
              <a:lnSpc>
                <a:spcPct val="115000"/>
              </a:lnSpc>
              <a:spcAft>
                <a:spcPts val="1800"/>
              </a:spcAft>
            </a:pPr>
            <a:r>
              <a:rPr lang="en-US" sz="2800" b="1" dirty="0">
                <a:solidFill>
                  <a:srgbClr val="2F3D3C"/>
                </a:solidFill>
                <a:latin typeface="Arial" panose="020B0604020202020204" pitchFamily="34" charset="0"/>
                <a:ea typeface="Times New Roman" panose="02020603050405020304" pitchFamily="18" charset="0"/>
                <a:cs typeface="Arial" panose="020B0604020202020204" pitchFamily="34" charset="0"/>
              </a:rPr>
              <a:t>T</a:t>
            </a:r>
            <a:r>
              <a:rPr lang="en-US" sz="2800" b="1"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he factors considered as barriers to successful negotiation:</a:t>
            </a:r>
            <a:endParaRPr lang="en-IN" sz="2800" b="1" dirty="0">
              <a:effectLst/>
              <a:latin typeface="Arial" panose="020B0604020202020204" pitchFamily="34" charset="0"/>
              <a:ea typeface="Times New Roman" panose="02020603050405020304" pitchFamily="18" charset="0"/>
              <a:cs typeface="Arial" panose="020B0604020202020204" pitchFamily="34" charset="0"/>
            </a:endParaRPr>
          </a:p>
        </p:txBody>
      </p:sp>
    </p:spTree>
  </p:cSld>
  <p:clrMapOvr>
    <a:masterClrMapping/>
  </p:clrMapOvr>
  <p:transition>
    <p:diamon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C2979ED-F9A4-A307-6BB0-0A9E6BA5DA24}"/>
              </a:ext>
            </a:extLst>
          </p:cNvPr>
          <p:cNvSpPr txBox="1"/>
          <p:nvPr/>
        </p:nvSpPr>
        <p:spPr>
          <a:xfrm>
            <a:off x="838200" y="1445957"/>
            <a:ext cx="7391400" cy="2185919"/>
          </a:xfrm>
          <a:prstGeom prst="rect">
            <a:avLst/>
          </a:prstGeom>
          <a:noFill/>
        </p:spPr>
        <p:txBody>
          <a:bodyPr wrap="square">
            <a:spAutoFit/>
          </a:bodyPr>
          <a:lstStyle/>
          <a:p>
            <a:pPr algn="just">
              <a:lnSpc>
                <a:spcPct val="115000"/>
              </a:lnSpc>
              <a:spcAft>
                <a:spcPts val="1800"/>
              </a:spcAft>
            </a:pPr>
            <a:r>
              <a:rPr lang="en-US" sz="2000" b="1"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Negative outlook towards the negotiation process:</a:t>
            </a:r>
            <a:r>
              <a:rPr lang="en-US" sz="20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 Your attitude during the negotiation-hostile or cooperative-decides the tone for the negotiation. </a:t>
            </a:r>
            <a:r>
              <a:rPr lang="en-US" sz="2000" strike="noStrike" dirty="0">
                <a:effectLst/>
                <a:latin typeface="Arial" panose="020B0604020202020204" pitchFamily="34" charset="0"/>
                <a:ea typeface="Times New Roman" panose="02020603050405020304" pitchFamily="18" charset="0"/>
                <a:cs typeface="Arial" panose="020B0604020202020204" pitchFamily="34" charset="0"/>
                <a:hlinkClick r:id="rId2">
                  <a:extLst>
                    <a:ext uri="{A12FA001-AC4F-418D-AE19-62706E023703}">
                      <ahyp:hlinkClr xmlns="" xmlns:ahyp="http://schemas.microsoft.com/office/drawing/2018/hyperlinkcolor" val="tx"/>
                    </a:ext>
                  </a:extLst>
                </a:hlinkClick>
              </a:rPr>
              <a:t>Negotiation</a:t>
            </a:r>
            <a:r>
              <a:rPr lang="en-US" sz="20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 need not be confrontational. In fact, effective negotiation is characterized by the parties working together to find a solution, rather than each party trying to defeat the other party.</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2070581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42AE9EC-4145-0FEE-DF40-5189C0F1329F}"/>
              </a:ext>
            </a:extLst>
          </p:cNvPr>
          <p:cNvSpPr txBox="1"/>
          <p:nvPr/>
        </p:nvSpPr>
        <p:spPr>
          <a:xfrm>
            <a:off x="685800" y="1295400"/>
            <a:ext cx="6629400" cy="2677656"/>
          </a:xfrm>
          <a:prstGeom prst="rect">
            <a:avLst/>
          </a:prstGeom>
          <a:noFill/>
        </p:spPr>
        <p:txBody>
          <a:bodyPr wrap="square">
            <a:spAutoFit/>
          </a:bodyPr>
          <a:lstStyle/>
          <a:p>
            <a:pPr algn="just"/>
            <a:r>
              <a:rPr lang="en-US" sz="2400" b="1"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Try to Win at All Costs’ Attitude:</a:t>
            </a: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 One of the barriers to successful win-win negotiation is adopting a ‘try to win at all costs attitude’. The best perspective in </a:t>
            </a:r>
            <a:r>
              <a:rPr lang="en-US" sz="2400" u="none" strike="noStrike" dirty="0">
                <a:solidFill>
                  <a:srgbClr val="E22457"/>
                </a:solidFill>
                <a:effectLst/>
                <a:latin typeface="Arial" panose="020B0604020202020204" pitchFamily="34" charset="0"/>
                <a:ea typeface="Times New Roman" panose="02020603050405020304" pitchFamily="18" charset="0"/>
                <a:cs typeface="Arial" panose="020B0604020202020204" pitchFamily="34" charset="0"/>
                <a:hlinkClick r:id="rId2"/>
              </a:rPr>
              <a:t>negotiation</a:t>
            </a: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 is to try to find a solution where both parties ‘win’. Try not to view negotiation as the contest that must be won.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09714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465770E-AF13-B2BB-B053-3E20266C1748}"/>
              </a:ext>
            </a:extLst>
          </p:cNvPr>
          <p:cNvSpPr txBox="1"/>
          <p:nvPr/>
        </p:nvSpPr>
        <p:spPr>
          <a:xfrm>
            <a:off x="914400" y="914400"/>
            <a:ext cx="7543800" cy="2604559"/>
          </a:xfrm>
          <a:prstGeom prst="rect">
            <a:avLst/>
          </a:prstGeom>
          <a:noFill/>
        </p:spPr>
        <p:txBody>
          <a:bodyPr wrap="square">
            <a:spAutoFit/>
          </a:bodyPr>
          <a:lstStyle/>
          <a:p>
            <a:pPr algn="just">
              <a:lnSpc>
                <a:spcPct val="115000"/>
              </a:lnSpc>
              <a:spcAft>
                <a:spcPts val="1800"/>
              </a:spcAft>
            </a:pPr>
            <a:r>
              <a:rPr lang="en-US" sz="2400" b="1"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Over-exhibition of emotions:</a:t>
            </a: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 Strong emotions make us blind towards reason during negotiation. Though it is normal to become emotional during negotiation but as we get more emotional, we are less able to channel our negotiating behavior in constructive ways. Therefore, it is important to maintain control.</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206375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F421B9E-513C-503B-28B0-C0076F0BE277}"/>
              </a:ext>
            </a:extLst>
          </p:cNvPr>
          <p:cNvSpPr txBox="1"/>
          <p:nvPr/>
        </p:nvSpPr>
        <p:spPr>
          <a:xfrm>
            <a:off x="990600" y="1143000"/>
            <a:ext cx="6858000" cy="3416320"/>
          </a:xfrm>
          <a:prstGeom prst="rect">
            <a:avLst/>
          </a:prstGeom>
          <a:noFill/>
        </p:spPr>
        <p:txBody>
          <a:bodyPr wrap="square">
            <a:spAutoFit/>
          </a:bodyPr>
          <a:lstStyle/>
          <a:p>
            <a:pPr algn="just"/>
            <a:r>
              <a:rPr lang="en-US" sz="2400" b="1"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 Lack of empathy:</a:t>
            </a: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 Since we are trying to find a solution that is acceptable to both parties, we need to understand the other person’s needs, and wants with respect to the issue of negotiation. If we do not know what the person needs or wants, we will be unable to negotiate properly. Often, when we take the time to find out about the other person, we discover that there is no significant disagreement.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2655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AA16C30-E196-F204-5D86-3381888D7725}"/>
              </a:ext>
            </a:extLst>
          </p:cNvPr>
          <p:cNvSpPr txBox="1"/>
          <p:nvPr/>
        </p:nvSpPr>
        <p:spPr>
          <a:xfrm>
            <a:off x="990600" y="990600"/>
            <a:ext cx="6528318" cy="3416320"/>
          </a:xfrm>
          <a:prstGeom prst="rect">
            <a:avLst/>
          </a:prstGeom>
          <a:noFill/>
        </p:spPr>
        <p:txBody>
          <a:bodyPr wrap="square">
            <a:spAutoFit/>
          </a:bodyPr>
          <a:lstStyle/>
          <a:p>
            <a:pPr algn="just"/>
            <a:r>
              <a:rPr lang="en-US" sz="2400" b="1"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Wrong focus:</a:t>
            </a: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 Negotiators have a tendency to focus on the individuals rather than the issues involved. This is particularly true with people we dislike. There is a tendency to get off track by focusing on how difficult the person is. Once this happens, </a:t>
            </a:r>
            <a:r>
              <a:rPr lang="en-US" sz="2400" u="none" strike="noStrike" dirty="0">
                <a:effectLst/>
                <a:latin typeface="Arial" panose="020B0604020202020204" pitchFamily="34" charset="0"/>
                <a:ea typeface="Times New Roman" panose="02020603050405020304" pitchFamily="18" charset="0"/>
                <a:cs typeface="Arial" panose="020B0604020202020204" pitchFamily="34" charset="0"/>
                <a:hlinkClick r:id="rId2">
                  <a:extLst>
                    <a:ext uri="{A12FA001-AC4F-418D-AE19-62706E023703}">
                      <ahyp:hlinkClr xmlns="" xmlns:ahyp="http://schemas.microsoft.com/office/drawing/2018/hyperlinkcolor" val="tx"/>
                    </a:ext>
                  </a:extLst>
                </a:hlinkClick>
              </a:rPr>
              <a:t>effective negotiation</a:t>
            </a:r>
            <a:r>
              <a:rPr lang="en-US" sz="2400" dirty="0">
                <a:solidFill>
                  <a:srgbClr val="2F3D3C"/>
                </a:solidFill>
                <a:effectLst/>
                <a:latin typeface="Arial" panose="020B0604020202020204" pitchFamily="34" charset="0"/>
                <a:ea typeface="Times New Roman" panose="02020603050405020304" pitchFamily="18" charset="0"/>
                <a:cs typeface="Arial" panose="020B0604020202020204" pitchFamily="34" charset="0"/>
              </a:rPr>
              <a:t> is impossible. It is important to stick to the real issues and put aside our personal feelings about the individual.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808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089620A-6D6A-1A0A-D0D8-939372C091F9}"/>
              </a:ext>
            </a:extLst>
          </p:cNvPr>
          <p:cNvSpPr txBox="1"/>
          <p:nvPr/>
        </p:nvSpPr>
        <p:spPr>
          <a:xfrm>
            <a:off x="685800" y="1295400"/>
            <a:ext cx="7239000" cy="2677656"/>
          </a:xfrm>
          <a:prstGeom prst="rect">
            <a:avLst/>
          </a:prstGeom>
          <a:noFill/>
        </p:spPr>
        <p:txBody>
          <a:bodyPr wrap="square">
            <a:spAutoFit/>
          </a:bodyPr>
          <a:lstStyle/>
          <a:p>
            <a:pPr algn="just"/>
            <a:r>
              <a:rPr lang="en-US" sz="2400" b="1" dirty="0">
                <a:effectLst/>
                <a:latin typeface="Arial" panose="020B0604020202020204" pitchFamily="34" charset="0"/>
                <a:ea typeface="Times New Roman" panose="02020603050405020304" pitchFamily="18" charset="0"/>
                <a:cs typeface="Arial" panose="020B0604020202020204" pitchFamily="34" charset="0"/>
              </a:rPr>
              <a:t>Blame Game</a:t>
            </a:r>
            <a:r>
              <a:rPr lang="en-US" sz="2400" dirty="0">
                <a:effectLst/>
                <a:latin typeface="Arial" panose="020B0604020202020204" pitchFamily="34" charset="0"/>
                <a:ea typeface="Times New Roman" panose="02020603050405020304" pitchFamily="18" charset="0"/>
                <a:cs typeface="Arial" panose="020B0604020202020204" pitchFamily="34" charset="0"/>
              </a:rPr>
              <a:t>: Playing the blame game makes the negotiation situation difficult. In any conflict or negotiation, each party contributes, for better or worse. If you blame the other person for the difficulty, it will result in defiance. If you take responsibility for the problem, you will create a spirit of cooperation.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5765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04DB2F8-2DD4-40BD-3FEB-362CFA4236BA}"/>
              </a:ext>
            </a:extLst>
          </p:cNvPr>
          <p:cNvSpPr txBox="1"/>
          <p:nvPr/>
        </p:nvSpPr>
        <p:spPr>
          <a:xfrm>
            <a:off x="533400" y="1905000"/>
            <a:ext cx="7391400" cy="1447897"/>
          </a:xfrm>
          <a:prstGeom prst="rect">
            <a:avLst/>
          </a:prstGeom>
          <a:noFill/>
        </p:spPr>
        <p:txBody>
          <a:bodyPr wrap="square">
            <a:spAutoFit/>
          </a:bodyPr>
          <a:lstStyle/>
          <a:p>
            <a:pPr>
              <a:lnSpc>
                <a:spcPct val="115000"/>
              </a:lnSpc>
              <a:spcBef>
                <a:spcPts val="1000"/>
              </a:spcBef>
              <a:spcAft>
                <a:spcPts val="1675"/>
              </a:spcAft>
            </a:pPr>
            <a:r>
              <a:rPr lang="en-US" sz="4000" b="1" spc="85" dirty="0">
                <a:solidFill>
                  <a:srgbClr val="E22457"/>
                </a:solidFill>
                <a:effectLst/>
                <a:latin typeface="Arial" panose="020B0604020202020204" pitchFamily="34" charset="0"/>
                <a:ea typeface="Times New Roman" panose="02020603050405020304" pitchFamily="18" charset="0"/>
                <a:cs typeface="Times New Roman" panose="02020603050405020304" pitchFamily="18" charset="0"/>
              </a:rPr>
              <a:t>Guidelines for Successful Negotiation</a:t>
            </a:r>
            <a:endParaRPr lang="en-IN" sz="40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44189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163</TotalTime>
  <Words>490</Words>
  <Application>Microsoft Office PowerPoint</Application>
  <PresentationFormat>On-screen Show (4:3)</PresentationFormat>
  <Paragraphs>45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user</cp:lastModifiedBy>
  <cp:revision>25</cp:revision>
  <dcterms:created xsi:type="dcterms:W3CDTF">2006-08-16T00:00:00Z</dcterms:created>
  <dcterms:modified xsi:type="dcterms:W3CDTF">2022-09-03T16:31:22Z</dcterms:modified>
</cp:coreProperties>
</file>