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eg"/>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12/11/2023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0A68-B22C-4919-EC5E-9E59419058E2}"/>
              </a:ext>
            </a:extLst>
          </p:cNvPr>
          <p:cNvSpPr>
            <a:spLocks noGrp="1"/>
          </p:cNvSpPr>
          <p:nvPr>
            <p:ph type="ctrTitle"/>
          </p:nvPr>
        </p:nvSpPr>
        <p:spPr/>
        <p:txBody>
          <a:bodyPr/>
          <a:lstStyle/>
          <a:p>
            <a:r>
              <a:rPr lang="en-US" dirty="0"/>
              <a:t>Randomized Algorithm :</a:t>
            </a:r>
            <a:br>
              <a:rPr lang="en-US" dirty="0"/>
            </a:br>
            <a:r>
              <a:rPr lang="en-US" dirty="0"/>
              <a:t>Finger Printing </a:t>
            </a:r>
            <a:endParaRPr lang="en-IN" dirty="0"/>
          </a:p>
        </p:txBody>
      </p:sp>
      <p:sp>
        <p:nvSpPr>
          <p:cNvPr id="3" name="Subtitle 2">
            <a:extLst>
              <a:ext uri="{FF2B5EF4-FFF2-40B4-BE49-F238E27FC236}">
                <a16:creationId xmlns:a16="http://schemas.microsoft.com/office/drawing/2014/main" id="{75B34AD9-FB03-569F-6A34-7D8B589D0A89}"/>
              </a:ext>
            </a:extLst>
          </p:cNvPr>
          <p:cNvSpPr>
            <a:spLocks noGrp="1"/>
          </p:cNvSpPr>
          <p:nvPr>
            <p:ph type="subTitle" idx="1"/>
          </p:nvPr>
        </p:nvSpPr>
        <p:spPr/>
        <p:txBody>
          <a:bodyPr/>
          <a:lstStyle/>
          <a:p>
            <a:r>
              <a:rPr lang="en-US" dirty="0"/>
              <a:t>Computation Complexity </a:t>
            </a:r>
            <a:endParaRPr lang="en-IN" dirty="0"/>
          </a:p>
        </p:txBody>
      </p:sp>
      <p:sp>
        <p:nvSpPr>
          <p:cNvPr id="4" name="TextBox 3">
            <a:extLst>
              <a:ext uri="{FF2B5EF4-FFF2-40B4-BE49-F238E27FC236}">
                <a16:creationId xmlns:a16="http://schemas.microsoft.com/office/drawing/2014/main" id="{26598B5D-294D-39ED-DE67-9C260C4E47C6}"/>
              </a:ext>
            </a:extLst>
          </p:cNvPr>
          <p:cNvSpPr txBox="1"/>
          <p:nvPr/>
        </p:nvSpPr>
        <p:spPr>
          <a:xfrm>
            <a:off x="8003458" y="4424516"/>
            <a:ext cx="3657600" cy="1477328"/>
          </a:xfrm>
          <a:prstGeom prst="rect">
            <a:avLst/>
          </a:prstGeom>
          <a:noFill/>
        </p:spPr>
        <p:txBody>
          <a:bodyPr wrap="square" rtlCol="0">
            <a:spAutoFit/>
          </a:bodyPr>
          <a:lstStyle/>
          <a:p>
            <a:r>
              <a:rPr lang="en-US" dirty="0"/>
              <a:t>Presented by :-</a:t>
            </a:r>
          </a:p>
          <a:p>
            <a:r>
              <a:rPr lang="en-US" dirty="0"/>
              <a:t>Geetanshu Dev Mesharm </a:t>
            </a:r>
          </a:p>
          <a:p>
            <a:r>
              <a:rPr lang="en-US" dirty="0"/>
              <a:t>5</a:t>
            </a:r>
            <a:r>
              <a:rPr lang="en-US" baseline="30000" dirty="0"/>
              <a:t>th</a:t>
            </a:r>
            <a:r>
              <a:rPr lang="en-US" dirty="0"/>
              <a:t> semester </a:t>
            </a:r>
          </a:p>
          <a:p>
            <a:r>
              <a:rPr lang="en-US" dirty="0"/>
              <a:t>300012821043</a:t>
            </a:r>
          </a:p>
          <a:p>
            <a:r>
              <a:rPr lang="en-US" dirty="0"/>
              <a:t>Data Science </a:t>
            </a:r>
            <a:endParaRPr lang="en-IN" dirty="0"/>
          </a:p>
        </p:txBody>
      </p:sp>
    </p:spTree>
    <p:extLst>
      <p:ext uri="{BB962C8B-B14F-4D97-AF65-F5344CB8AC3E}">
        <p14:creationId xmlns:p14="http://schemas.microsoft.com/office/powerpoint/2010/main" val="3408158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836D-FC9A-EF93-7146-771B8D30BF2C}"/>
              </a:ext>
            </a:extLst>
          </p:cNvPr>
          <p:cNvSpPr>
            <a:spLocks noGrp="1"/>
          </p:cNvSpPr>
          <p:nvPr>
            <p:ph type="title"/>
          </p:nvPr>
        </p:nvSpPr>
        <p:spPr/>
        <p:txBody>
          <a:bodyPr/>
          <a:lstStyle/>
          <a:p>
            <a:r>
              <a:rPr lang="en-US" dirty="0"/>
              <a:t>Las Vegas Algorithm</a:t>
            </a:r>
            <a:endParaRPr lang="en-IN" dirty="0"/>
          </a:p>
        </p:txBody>
      </p:sp>
      <p:sp>
        <p:nvSpPr>
          <p:cNvPr id="3" name="Content Placeholder 2">
            <a:extLst>
              <a:ext uri="{FF2B5EF4-FFF2-40B4-BE49-F238E27FC236}">
                <a16:creationId xmlns:a16="http://schemas.microsoft.com/office/drawing/2014/main" id="{7D991567-714B-25BB-F074-219A2EFC80B7}"/>
              </a:ext>
            </a:extLst>
          </p:cNvPr>
          <p:cNvSpPr>
            <a:spLocks noGrp="1"/>
          </p:cNvSpPr>
          <p:nvPr>
            <p:ph idx="1"/>
          </p:nvPr>
        </p:nvSpPr>
        <p:spPr>
          <a:xfrm>
            <a:off x="838200" y="1825625"/>
            <a:ext cx="5940972" cy="4351338"/>
          </a:xfrm>
        </p:spPr>
        <p:txBody>
          <a:bodyPr>
            <a:normAutofit/>
          </a:bodyPr>
          <a:lstStyle/>
          <a:p>
            <a:r>
              <a:rPr lang="en-US" sz="2400" dirty="0"/>
              <a:t>It always produces correct output.</a:t>
            </a:r>
          </a:p>
          <a:p>
            <a:r>
              <a:rPr lang="en-US" sz="2400" dirty="0"/>
              <a:t>Its running time is random </a:t>
            </a:r>
          </a:p>
          <a:p>
            <a:r>
              <a:rPr lang="en-US" sz="2400" dirty="0"/>
              <a:t>Running time is based on random value time complexity is evaluated as expected value.</a:t>
            </a:r>
          </a:p>
          <a:p>
            <a:r>
              <a:rPr lang="en-US" sz="2400" dirty="0"/>
              <a:t>Expected running time should be polynomial.</a:t>
            </a:r>
          </a:p>
          <a:p>
            <a:r>
              <a:rPr lang="en-US" sz="2400" dirty="0"/>
              <a:t>Uses in Improve performance.</a:t>
            </a:r>
          </a:p>
          <a:p>
            <a:r>
              <a:rPr lang="en-US" sz="2400" dirty="0"/>
              <a:t>Simple e.g. is quicksort where pivot point choses as randomly.</a:t>
            </a:r>
            <a:endParaRPr lang="en-IN" sz="2400" dirty="0"/>
          </a:p>
        </p:txBody>
      </p:sp>
      <p:pic>
        <p:nvPicPr>
          <p:cNvPr id="5" name="Picture 4">
            <a:extLst>
              <a:ext uri="{FF2B5EF4-FFF2-40B4-BE49-F238E27FC236}">
                <a16:creationId xmlns:a16="http://schemas.microsoft.com/office/drawing/2014/main" id="{6E0C1C56-7AF3-3AA2-4460-97CF97A10E6D}"/>
              </a:ext>
            </a:extLst>
          </p:cNvPr>
          <p:cNvPicPr>
            <a:picLocks noChangeAspect="1"/>
          </p:cNvPicPr>
          <p:nvPr/>
        </p:nvPicPr>
        <p:blipFill>
          <a:blip r:embed="rId2"/>
          <a:stretch>
            <a:fillRect/>
          </a:stretch>
        </p:blipFill>
        <p:spPr>
          <a:xfrm>
            <a:off x="6566995" y="2034245"/>
            <a:ext cx="5180971" cy="3441645"/>
          </a:xfrm>
          <a:prstGeom prst="rect">
            <a:avLst/>
          </a:prstGeom>
        </p:spPr>
      </p:pic>
    </p:spTree>
    <p:extLst>
      <p:ext uri="{BB962C8B-B14F-4D97-AF65-F5344CB8AC3E}">
        <p14:creationId xmlns:p14="http://schemas.microsoft.com/office/powerpoint/2010/main" val="195219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9993-757D-619B-3D98-0CD150474EAF}"/>
              </a:ext>
            </a:extLst>
          </p:cNvPr>
          <p:cNvSpPr>
            <a:spLocks noGrp="1"/>
          </p:cNvSpPr>
          <p:nvPr>
            <p:ph type="title"/>
          </p:nvPr>
        </p:nvSpPr>
        <p:spPr/>
        <p:txBody>
          <a:bodyPr/>
          <a:lstStyle/>
          <a:p>
            <a:r>
              <a:rPr lang="en-US" dirty="0"/>
              <a:t>Monte Carlo Algorithm</a:t>
            </a:r>
            <a:endParaRPr lang="en-IN" dirty="0"/>
          </a:p>
        </p:txBody>
      </p:sp>
      <p:sp>
        <p:nvSpPr>
          <p:cNvPr id="3" name="Content Placeholder 2">
            <a:extLst>
              <a:ext uri="{FF2B5EF4-FFF2-40B4-BE49-F238E27FC236}">
                <a16:creationId xmlns:a16="http://schemas.microsoft.com/office/drawing/2014/main" id="{24BCC5B4-A2D1-04A8-56D6-750226EA7FF5}"/>
              </a:ext>
            </a:extLst>
          </p:cNvPr>
          <p:cNvSpPr>
            <a:spLocks noGrp="1"/>
          </p:cNvSpPr>
          <p:nvPr>
            <p:ph idx="1"/>
          </p:nvPr>
        </p:nvSpPr>
        <p:spPr>
          <a:xfrm>
            <a:off x="838200" y="1825625"/>
            <a:ext cx="6498021" cy="4351338"/>
          </a:xfrm>
        </p:spPr>
        <p:txBody>
          <a:bodyPr>
            <a:normAutofit/>
          </a:bodyPr>
          <a:lstStyle/>
          <a:p>
            <a:r>
              <a:rPr lang="en-US" sz="2400" dirty="0"/>
              <a:t>It may produce Incorrect answer with certain probability.</a:t>
            </a:r>
          </a:p>
          <a:p>
            <a:r>
              <a:rPr lang="en-US" sz="2400" dirty="0"/>
              <a:t>We are able to bound its probability.</a:t>
            </a:r>
          </a:p>
          <a:p>
            <a:r>
              <a:rPr lang="en-US" sz="2400" dirty="0"/>
              <a:t>Monte Carlo mainly used in three classes optimization, numerical integration and generating draw from probability distribution.</a:t>
            </a:r>
          </a:p>
          <a:p>
            <a:r>
              <a:rPr lang="en-US" sz="2400" dirty="0"/>
              <a:t>Used in variety of field including Physics , business risk calculation , system engineering problem , and many more</a:t>
            </a:r>
          </a:p>
          <a:p>
            <a:r>
              <a:rPr lang="en-US" sz="2400" dirty="0"/>
              <a:t>It named after Monte Carlo Casino in Monaco.</a:t>
            </a:r>
          </a:p>
          <a:p>
            <a:endParaRPr lang="en-IN" sz="2400" dirty="0"/>
          </a:p>
        </p:txBody>
      </p:sp>
      <p:pic>
        <p:nvPicPr>
          <p:cNvPr id="5" name="Picture 4">
            <a:extLst>
              <a:ext uri="{FF2B5EF4-FFF2-40B4-BE49-F238E27FC236}">
                <a16:creationId xmlns:a16="http://schemas.microsoft.com/office/drawing/2014/main" id="{571156FB-520C-4AF0-61EA-9EAA2F7195B4}"/>
              </a:ext>
            </a:extLst>
          </p:cNvPr>
          <p:cNvPicPr>
            <a:picLocks noChangeAspect="1"/>
          </p:cNvPicPr>
          <p:nvPr/>
        </p:nvPicPr>
        <p:blipFill>
          <a:blip r:embed="rId2"/>
          <a:stretch>
            <a:fillRect/>
          </a:stretch>
        </p:blipFill>
        <p:spPr>
          <a:xfrm>
            <a:off x="7336221" y="1027906"/>
            <a:ext cx="4456385" cy="3782082"/>
          </a:xfrm>
          <a:prstGeom prst="rect">
            <a:avLst/>
          </a:prstGeom>
        </p:spPr>
      </p:pic>
    </p:spTree>
    <p:extLst>
      <p:ext uri="{BB962C8B-B14F-4D97-AF65-F5344CB8AC3E}">
        <p14:creationId xmlns:p14="http://schemas.microsoft.com/office/powerpoint/2010/main" val="163899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869C-872D-B698-2474-BCC3B2AA61D1}"/>
              </a:ext>
            </a:extLst>
          </p:cNvPr>
          <p:cNvSpPr>
            <a:spLocks noGrp="1"/>
          </p:cNvSpPr>
          <p:nvPr>
            <p:ph type="title"/>
          </p:nvPr>
        </p:nvSpPr>
        <p:spPr/>
        <p:txBody>
          <a:bodyPr/>
          <a:lstStyle/>
          <a:p>
            <a:r>
              <a:rPr lang="en-US" dirty="0"/>
              <a:t>Advantages of Randomized Algorithm </a:t>
            </a:r>
            <a:endParaRPr lang="en-IN" dirty="0"/>
          </a:p>
        </p:txBody>
      </p:sp>
      <p:sp>
        <p:nvSpPr>
          <p:cNvPr id="3" name="Content Placeholder 2">
            <a:extLst>
              <a:ext uri="{FF2B5EF4-FFF2-40B4-BE49-F238E27FC236}">
                <a16:creationId xmlns:a16="http://schemas.microsoft.com/office/drawing/2014/main" id="{53DD0DDF-EF3C-057B-E632-DE30C69ABEBB}"/>
              </a:ext>
            </a:extLst>
          </p:cNvPr>
          <p:cNvSpPr>
            <a:spLocks noGrp="1"/>
          </p:cNvSpPr>
          <p:nvPr>
            <p:ph idx="1"/>
          </p:nvPr>
        </p:nvSpPr>
        <p:spPr/>
        <p:txBody>
          <a:bodyPr/>
          <a:lstStyle/>
          <a:p>
            <a:r>
              <a:rPr lang="en-US" dirty="0"/>
              <a:t>Randomized algorithm are often simpler and faster than their deterministic counterpart.</a:t>
            </a:r>
          </a:p>
          <a:p>
            <a:r>
              <a:rPr lang="en-US" dirty="0"/>
              <a:t>The algorithm is very fast with high probability.</a:t>
            </a:r>
          </a:p>
          <a:p>
            <a:r>
              <a:rPr lang="en-US" dirty="0"/>
              <a:t>Produces optimum output .</a:t>
            </a:r>
          </a:p>
          <a:p>
            <a:endParaRPr lang="en-US" dirty="0"/>
          </a:p>
          <a:p>
            <a:endParaRPr lang="en-IN" dirty="0"/>
          </a:p>
        </p:txBody>
      </p:sp>
    </p:spTree>
    <p:extLst>
      <p:ext uri="{BB962C8B-B14F-4D97-AF65-F5344CB8AC3E}">
        <p14:creationId xmlns:p14="http://schemas.microsoft.com/office/powerpoint/2010/main" val="1572702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4685-6FE1-3AFE-2CB5-443F8907E41F}"/>
              </a:ext>
            </a:extLst>
          </p:cNvPr>
          <p:cNvSpPr>
            <a:spLocks noGrp="1"/>
          </p:cNvSpPr>
          <p:nvPr>
            <p:ph type="title"/>
          </p:nvPr>
        </p:nvSpPr>
        <p:spPr/>
        <p:txBody>
          <a:bodyPr/>
          <a:lstStyle/>
          <a:p>
            <a:r>
              <a:rPr lang="en-US" dirty="0"/>
              <a:t>Disadvantages of Randomized algorithm </a:t>
            </a:r>
            <a:endParaRPr lang="en-IN" dirty="0"/>
          </a:p>
        </p:txBody>
      </p:sp>
      <p:sp>
        <p:nvSpPr>
          <p:cNvPr id="3" name="Content Placeholder 2">
            <a:extLst>
              <a:ext uri="{FF2B5EF4-FFF2-40B4-BE49-F238E27FC236}">
                <a16:creationId xmlns:a16="http://schemas.microsoft.com/office/drawing/2014/main" id="{0CBD17E6-487A-09F9-7525-19DCC4DF278B}"/>
              </a:ext>
            </a:extLst>
          </p:cNvPr>
          <p:cNvSpPr>
            <a:spLocks noGrp="1"/>
          </p:cNvSpPr>
          <p:nvPr>
            <p:ph idx="1"/>
          </p:nvPr>
        </p:nvSpPr>
        <p:spPr/>
        <p:txBody>
          <a:bodyPr/>
          <a:lstStyle/>
          <a:p>
            <a:r>
              <a:rPr lang="en-US" dirty="0"/>
              <a:t>Analysis of running time or probability of getting correct answer usually difficult.</a:t>
            </a:r>
          </a:p>
          <a:p>
            <a:r>
              <a:rPr lang="en-US" dirty="0"/>
              <a:t>Getting truly random number is impossible , one needs to be depend on pseudo random numbers. So , result highly depend on quality of random numbers .</a:t>
            </a:r>
            <a:endParaRPr lang="en-IN" dirty="0"/>
          </a:p>
        </p:txBody>
      </p:sp>
    </p:spTree>
    <p:extLst>
      <p:ext uri="{BB962C8B-B14F-4D97-AF65-F5344CB8AC3E}">
        <p14:creationId xmlns:p14="http://schemas.microsoft.com/office/powerpoint/2010/main" val="145148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BE20-3DAC-CD2B-02BC-D165AAE964D4}"/>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571DDEC5-F938-CBF3-05AF-9D51780C9062}"/>
              </a:ext>
            </a:extLst>
          </p:cNvPr>
          <p:cNvSpPr>
            <a:spLocks noGrp="1"/>
          </p:cNvSpPr>
          <p:nvPr>
            <p:ph idx="1"/>
          </p:nvPr>
        </p:nvSpPr>
        <p:spPr/>
        <p:txBody>
          <a:bodyPr/>
          <a:lstStyle/>
          <a:p>
            <a:r>
              <a:rPr lang="en-US" dirty="0"/>
              <a:t>Randomized Quick Sort .</a:t>
            </a:r>
          </a:p>
          <a:p>
            <a:r>
              <a:rPr lang="en-US" dirty="0"/>
              <a:t>On cryptography like RSA –Crypto system.</a:t>
            </a:r>
          </a:p>
          <a:p>
            <a:r>
              <a:rPr lang="en-US" dirty="0"/>
              <a:t>Data Structures : Hashing, sorting, searching, computational geometry.</a:t>
            </a:r>
          </a:p>
          <a:p>
            <a:endParaRPr lang="en-IN" dirty="0"/>
          </a:p>
        </p:txBody>
      </p:sp>
    </p:spTree>
    <p:extLst>
      <p:ext uri="{BB962C8B-B14F-4D97-AF65-F5344CB8AC3E}">
        <p14:creationId xmlns:p14="http://schemas.microsoft.com/office/powerpoint/2010/main" val="4258390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3183F-596C-2552-43E5-F5442ADB1297}"/>
              </a:ext>
            </a:extLst>
          </p:cNvPr>
          <p:cNvSpPr>
            <a:spLocks noGrp="1"/>
          </p:cNvSpPr>
          <p:nvPr>
            <p:ph type="title"/>
          </p:nvPr>
        </p:nvSpPr>
        <p:spPr/>
        <p:txBody>
          <a:bodyPr/>
          <a:lstStyle/>
          <a:p>
            <a:r>
              <a:rPr lang="en-US" dirty="0"/>
              <a:t>Finger Printing </a:t>
            </a:r>
            <a:endParaRPr lang="en-IN" dirty="0"/>
          </a:p>
        </p:txBody>
      </p:sp>
      <p:sp>
        <p:nvSpPr>
          <p:cNvPr id="3" name="Content Placeholder 2">
            <a:extLst>
              <a:ext uri="{FF2B5EF4-FFF2-40B4-BE49-F238E27FC236}">
                <a16:creationId xmlns:a16="http://schemas.microsoft.com/office/drawing/2014/main" id="{99C57A1D-D8E9-69B2-86AE-5D14014F4813}"/>
              </a:ext>
            </a:extLst>
          </p:cNvPr>
          <p:cNvSpPr>
            <a:spLocks noGrp="1"/>
          </p:cNvSpPr>
          <p:nvPr>
            <p:ph idx="1"/>
          </p:nvPr>
        </p:nvSpPr>
        <p:spPr>
          <a:xfrm>
            <a:off x="838200" y="1545020"/>
            <a:ext cx="10439400" cy="5055476"/>
          </a:xfrm>
        </p:spPr>
        <p:txBody>
          <a:bodyPr>
            <a:normAutofit/>
          </a:bodyPr>
          <a:lstStyle/>
          <a:p>
            <a:r>
              <a:rPr lang="en-US" sz="2400" b="0" i="0" dirty="0">
                <a:effectLst/>
                <a:latin typeface="Open Sans" panose="020F0502020204030204" pitchFamily="34" charset="0"/>
              </a:rPr>
              <a:t>Human fingerprints are defined by tiny ridges, spirals and valley patterns on the tip of each finger. They are unique: no two people have the same ones.</a:t>
            </a:r>
          </a:p>
          <a:p>
            <a:r>
              <a:rPr lang="en-US" sz="2400" dirty="0"/>
              <a:t>A fingerprinting algorithm in computer science is one that maps large data (such as documents or images) to a much shorter sequence of bytes. Such a sequence may be called the data's fingerprint. In essence, large data is more tersely represented by its fingerprint. This fingerprint uniquely identifies the original data, just as human fingerprints uniquely identify individual people.</a:t>
            </a:r>
          </a:p>
          <a:p>
            <a:r>
              <a:rPr lang="en-US" sz="2400" dirty="0"/>
              <a:t> Fingerprinting can be applied to different types of inputs: documents, images, audio, video, or any arbitrary data.</a:t>
            </a:r>
          </a:p>
          <a:p>
            <a:endParaRPr lang="en-IN" sz="2400" dirty="0"/>
          </a:p>
        </p:txBody>
      </p:sp>
    </p:spTree>
    <p:extLst>
      <p:ext uri="{BB962C8B-B14F-4D97-AF65-F5344CB8AC3E}">
        <p14:creationId xmlns:p14="http://schemas.microsoft.com/office/powerpoint/2010/main" val="5978819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666E-CCFC-BD9E-9D27-167A13D79B59}"/>
              </a:ext>
            </a:extLst>
          </p:cNvPr>
          <p:cNvSpPr>
            <a:spLocks noGrp="1"/>
          </p:cNvSpPr>
          <p:nvPr>
            <p:ph type="title"/>
          </p:nvPr>
        </p:nvSpPr>
        <p:spPr/>
        <p:txBody>
          <a:bodyPr/>
          <a:lstStyle/>
          <a:p>
            <a:r>
              <a:rPr lang="en-US" dirty="0"/>
              <a:t>Fingerprinting Algorithm </a:t>
            </a:r>
            <a:endParaRPr lang="en-IN" dirty="0"/>
          </a:p>
        </p:txBody>
      </p:sp>
      <p:sp>
        <p:nvSpPr>
          <p:cNvPr id="3" name="Content Placeholder 2">
            <a:extLst>
              <a:ext uri="{FF2B5EF4-FFF2-40B4-BE49-F238E27FC236}">
                <a16:creationId xmlns:a16="http://schemas.microsoft.com/office/drawing/2014/main" id="{4572A9C6-5540-5FB4-4C5A-E8FD0B7E5323}"/>
              </a:ext>
            </a:extLst>
          </p:cNvPr>
          <p:cNvSpPr>
            <a:spLocks noGrp="1"/>
          </p:cNvSpPr>
          <p:nvPr>
            <p:ph idx="1"/>
          </p:nvPr>
        </p:nvSpPr>
        <p:spPr/>
        <p:txBody>
          <a:bodyPr/>
          <a:lstStyle/>
          <a:p>
            <a:r>
              <a:rPr lang="en-US" dirty="0"/>
              <a:t>Process of converting a large data object into smaller , fixed size representation that uniquely identifies the original object.</a:t>
            </a:r>
          </a:p>
          <a:p>
            <a:r>
              <a:rPr lang="en-US" dirty="0"/>
              <a:t>Properties of good fingerprinting algorithms :-</a:t>
            </a:r>
          </a:p>
          <a:p>
            <a:pPr marL="514350" indent="-514350">
              <a:buFont typeface="+mj-lt"/>
              <a:buAutoNum type="arabicPeriod"/>
            </a:pPr>
            <a:r>
              <a:rPr lang="en-US" dirty="0"/>
              <a:t>Collision resistance : two different input should have a very low probability of generating same fingerprinting.</a:t>
            </a:r>
          </a:p>
          <a:p>
            <a:pPr marL="514350" indent="-514350">
              <a:buFont typeface="+mj-lt"/>
              <a:buAutoNum type="arabicPeriod"/>
            </a:pPr>
            <a:r>
              <a:rPr lang="en-US" dirty="0"/>
              <a:t>Avalanche effect : Small changes in input should cause large changes in the fingerprint.</a:t>
            </a:r>
          </a:p>
          <a:p>
            <a:pPr marL="514350" indent="-514350">
              <a:buFont typeface="+mj-lt"/>
              <a:buAutoNum type="arabicPeriod"/>
            </a:pPr>
            <a:r>
              <a:rPr lang="en-US" dirty="0"/>
              <a:t>Efficiency:  algorithm should be fast and use minimal resources.</a:t>
            </a:r>
          </a:p>
          <a:p>
            <a:endParaRPr lang="en-IN" dirty="0"/>
          </a:p>
        </p:txBody>
      </p:sp>
    </p:spTree>
    <p:extLst>
      <p:ext uri="{BB962C8B-B14F-4D97-AF65-F5344CB8AC3E}">
        <p14:creationId xmlns:p14="http://schemas.microsoft.com/office/powerpoint/2010/main" val="425636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97FEE-7380-4693-B566-E6334AA28FD8}"/>
              </a:ext>
            </a:extLst>
          </p:cNvPr>
          <p:cNvSpPr>
            <a:spLocks noGrp="1"/>
          </p:cNvSpPr>
          <p:nvPr>
            <p:ph type="title"/>
          </p:nvPr>
        </p:nvSpPr>
        <p:spPr/>
        <p:txBody>
          <a:bodyPr/>
          <a:lstStyle/>
          <a:p>
            <a:r>
              <a:rPr lang="en-US" dirty="0"/>
              <a:t>Use Causes Finger printing </a:t>
            </a:r>
            <a:endParaRPr lang="en-IN" dirty="0"/>
          </a:p>
        </p:txBody>
      </p:sp>
      <p:sp>
        <p:nvSpPr>
          <p:cNvPr id="3" name="Content Placeholder 2">
            <a:extLst>
              <a:ext uri="{FF2B5EF4-FFF2-40B4-BE49-F238E27FC236}">
                <a16:creationId xmlns:a16="http://schemas.microsoft.com/office/drawing/2014/main" id="{B3C940D5-095F-E4EA-8D59-B8EB6A7ED75C}"/>
              </a:ext>
            </a:extLst>
          </p:cNvPr>
          <p:cNvSpPr>
            <a:spLocks noGrp="1"/>
          </p:cNvSpPr>
          <p:nvPr>
            <p:ph idx="1"/>
          </p:nvPr>
        </p:nvSpPr>
        <p:spPr/>
        <p:txBody>
          <a:bodyPr>
            <a:normAutofit/>
          </a:bodyPr>
          <a:lstStyle/>
          <a:p>
            <a:r>
              <a:rPr lang="en-US" sz="2400" dirty="0"/>
              <a:t>When we need to search large filesystems or databases, fingerprints are used to speed up data retrieval. Rather than compare large amounts of content, it's sufficient to compare their fingerprints. </a:t>
            </a:r>
          </a:p>
          <a:p>
            <a:r>
              <a:rPr lang="en-US" sz="2400" dirty="0"/>
              <a:t>When we upload files, cloud providers use fingerprints to do deduplication so that multiple copies of the same file are avoided. When users upload content to public sites, fingerprints can tell if it's banned or copyrighted content.</a:t>
            </a:r>
          </a:p>
          <a:p>
            <a:r>
              <a:rPr lang="en-US" sz="2400" dirty="0"/>
              <a:t>In companies, fingerprints can prevent employees from emailing sensitive content such as patent documents.</a:t>
            </a:r>
          </a:p>
          <a:p>
            <a:r>
              <a:rPr lang="en-US" sz="2400" dirty="0"/>
              <a:t>For identification, audio fingerprinting is used to identify songs.</a:t>
            </a:r>
            <a:endParaRPr lang="en-IN" sz="2400" dirty="0"/>
          </a:p>
        </p:txBody>
      </p:sp>
    </p:spTree>
    <p:extLst>
      <p:ext uri="{BB962C8B-B14F-4D97-AF65-F5344CB8AC3E}">
        <p14:creationId xmlns:p14="http://schemas.microsoft.com/office/powerpoint/2010/main" val="1284372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29DD-A480-EA51-3F0A-FD927DEDB27F}"/>
              </a:ext>
            </a:extLst>
          </p:cNvPr>
          <p:cNvSpPr>
            <a:spLocks noGrp="1"/>
          </p:cNvSpPr>
          <p:nvPr>
            <p:ph type="title"/>
          </p:nvPr>
        </p:nvSpPr>
        <p:spPr/>
        <p:txBody>
          <a:bodyPr/>
          <a:lstStyle/>
          <a:p>
            <a:r>
              <a:rPr lang="en-IN" dirty="0"/>
              <a:t>Different Fingerprinting Algorithms</a:t>
            </a:r>
          </a:p>
        </p:txBody>
      </p:sp>
      <p:sp>
        <p:nvSpPr>
          <p:cNvPr id="3" name="Content Placeholder 2">
            <a:extLst>
              <a:ext uri="{FF2B5EF4-FFF2-40B4-BE49-F238E27FC236}">
                <a16:creationId xmlns:a16="http://schemas.microsoft.com/office/drawing/2014/main" id="{86559012-0BA9-CEAC-B7CD-13062DB830BF}"/>
              </a:ext>
            </a:extLst>
          </p:cNvPr>
          <p:cNvSpPr>
            <a:spLocks noGrp="1"/>
          </p:cNvSpPr>
          <p:nvPr>
            <p:ph idx="1"/>
          </p:nvPr>
        </p:nvSpPr>
        <p:spPr/>
        <p:txBody>
          <a:bodyPr/>
          <a:lstStyle/>
          <a:p>
            <a:r>
              <a:rPr lang="en-US" dirty="0"/>
              <a:t>Hash functions, also called fingerprinting functions, are often used to reduce arbitrary length of data to a fixed length of bytes. The output is called a hash or a fingerprint.</a:t>
            </a:r>
          </a:p>
          <a:p>
            <a:r>
              <a:rPr lang="en-US" dirty="0"/>
              <a:t>ML algorithms for fingerprinting are trained on deterministic data and then used for prediction. However, these require lots of training data.</a:t>
            </a:r>
          </a:p>
        </p:txBody>
      </p:sp>
    </p:spTree>
    <p:extLst>
      <p:ext uri="{BB962C8B-B14F-4D97-AF65-F5344CB8AC3E}">
        <p14:creationId xmlns:p14="http://schemas.microsoft.com/office/powerpoint/2010/main" val="20703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0E6F-A99F-6288-3714-DD0BD86CEA1D}"/>
              </a:ext>
            </a:extLst>
          </p:cNvPr>
          <p:cNvSpPr>
            <a:spLocks noGrp="1"/>
          </p:cNvSpPr>
          <p:nvPr>
            <p:ph type="title"/>
          </p:nvPr>
        </p:nvSpPr>
        <p:spPr/>
        <p:txBody>
          <a:bodyPr/>
          <a:lstStyle/>
          <a:p>
            <a:r>
              <a:rPr lang="en-US" dirty="0"/>
              <a:t>Fingerprinting in Randomized algorithm </a:t>
            </a:r>
            <a:endParaRPr lang="en-IN" dirty="0"/>
          </a:p>
        </p:txBody>
      </p:sp>
      <p:sp>
        <p:nvSpPr>
          <p:cNvPr id="3" name="Content Placeholder 2">
            <a:extLst>
              <a:ext uri="{FF2B5EF4-FFF2-40B4-BE49-F238E27FC236}">
                <a16:creationId xmlns:a16="http://schemas.microsoft.com/office/drawing/2014/main" id="{A0B958FB-75E8-5883-6996-3472751DF8FF}"/>
              </a:ext>
            </a:extLst>
          </p:cNvPr>
          <p:cNvSpPr>
            <a:spLocks noGrp="1"/>
          </p:cNvSpPr>
          <p:nvPr>
            <p:ph idx="1"/>
          </p:nvPr>
        </p:nvSpPr>
        <p:spPr/>
        <p:txBody>
          <a:bodyPr/>
          <a:lstStyle/>
          <a:p>
            <a:r>
              <a:rPr lang="en-US" dirty="0"/>
              <a:t>Fingerprinting in the context of randomized algorithms is a technique to easily compare two objects by comparing there hashes.</a:t>
            </a:r>
          </a:p>
          <a:p>
            <a:r>
              <a:rPr lang="en-US" dirty="0"/>
              <a:t>Randomization can be used to design efficient fingerprinting algorithms with strong collision resistance.</a:t>
            </a:r>
          </a:p>
          <a:p>
            <a:r>
              <a:rPr lang="en-US" dirty="0"/>
              <a:t>Randomized algorithm can be used to improve performance of fingerprinting algorithms , such as by reducing number of </a:t>
            </a:r>
            <a:r>
              <a:rPr lang="en-US"/>
              <a:t>comparisons required.</a:t>
            </a:r>
            <a:endParaRPr lang="en-US" dirty="0"/>
          </a:p>
          <a:p>
            <a:endParaRPr lang="en-IN" dirty="0"/>
          </a:p>
        </p:txBody>
      </p:sp>
    </p:spTree>
    <p:extLst>
      <p:ext uri="{BB962C8B-B14F-4D97-AF65-F5344CB8AC3E}">
        <p14:creationId xmlns:p14="http://schemas.microsoft.com/office/powerpoint/2010/main" val="214264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7B703-6D6B-6C84-9AE7-C988AD81C6B7}"/>
              </a:ext>
            </a:extLst>
          </p:cNvPr>
          <p:cNvSpPr>
            <a:spLocks noGrp="1"/>
          </p:cNvSpPr>
          <p:nvPr>
            <p:ph type="title"/>
          </p:nvPr>
        </p:nvSpPr>
        <p:spPr/>
        <p:txBody>
          <a:bodyPr/>
          <a:lstStyle/>
          <a:p>
            <a:pPr algn="ctr"/>
            <a:r>
              <a:rPr lang="en-US" dirty="0"/>
              <a:t>Index </a:t>
            </a:r>
            <a:endParaRPr lang="en-IN" dirty="0"/>
          </a:p>
        </p:txBody>
      </p:sp>
      <p:sp>
        <p:nvSpPr>
          <p:cNvPr id="3" name="Content Placeholder 2">
            <a:extLst>
              <a:ext uri="{FF2B5EF4-FFF2-40B4-BE49-F238E27FC236}">
                <a16:creationId xmlns:a16="http://schemas.microsoft.com/office/drawing/2014/main" id="{53D9BD50-AF41-5FE2-9551-8EF69DACBA51}"/>
              </a:ext>
            </a:extLst>
          </p:cNvPr>
          <p:cNvSpPr>
            <a:spLocks noGrp="1"/>
          </p:cNvSpPr>
          <p:nvPr>
            <p:ph idx="1"/>
          </p:nvPr>
        </p:nvSpPr>
        <p:spPr>
          <a:xfrm>
            <a:off x="838200" y="1447252"/>
            <a:ext cx="5615152" cy="4943037"/>
          </a:xfrm>
        </p:spPr>
        <p:txBody>
          <a:bodyPr>
            <a:normAutofit lnSpcReduction="10000"/>
          </a:bodyPr>
          <a:lstStyle/>
          <a:p>
            <a:r>
              <a:rPr lang="en-US" sz="2400" dirty="0"/>
              <a:t>Deterministic Algorithm</a:t>
            </a:r>
          </a:p>
          <a:p>
            <a:r>
              <a:rPr lang="en-US" sz="2400" dirty="0"/>
              <a:t>Randomized  Algorithm</a:t>
            </a:r>
          </a:p>
          <a:p>
            <a:r>
              <a:rPr lang="en-US" sz="2400" dirty="0"/>
              <a:t>Why we use Randomized Algorithm</a:t>
            </a:r>
          </a:p>
          <a:p>
            <a:r>
              <a:rPr lang="en-US" sz="2400" dirty="0"/>
              <a:t>Deterministic vs Randomized Algorithm</a:t>
            </a:r>
          </a:p>
          <a:p>
            <a:r>
              <a:rPr lang="en-US" sz="2400" dirty="0"/>
              <a:t>Types of Randomized Algorithm</a:t>
            </a:r>
          </a:p>
          <a:p>
            <a:r>
              <a:rPr lang="en-US" sz="2400" dirty="0"/>
              <a:t>Advantages &amp; Disadvantages Algorithm</a:t>
            </a:r>
          </a:p>
          <a:p>
            <a:r>
              <a:rPr lang="en-US" sz="2400" dirty="0"/>
              <a:t>Application </a:t>
            </a:r>
          </a:p>
          <a:p>
            <a:r>
              <a:rPr lang="en-US" sz="2400" dirty="0"/>
              <a:t>Fingerprinting </a:t>
            </a:r>
          </a:p>
          <a:p>
            <a:r>
              <a:rPr lang="en-US" sz="2400" dirty="0"/>
              <a:t>Fingerprinting Algorithm </a:t>
            </a:r>
          </a:p>
          <a:p>
            <a:r>
              <a:rPr lang="en-IN" sz="2400" dirty="0"/>
              <a:t>Use cause of Fingerprinting</a:t>
            </a:r>
          </a:p>
          <a:p>
            <a:r>
              <a:rPr lang="en-IN" sz="2400" dirty="0"/>
              <a:t>Fingerprinting in Randomized algorithms </a:t>
            </a:r>
          </a:p>
        </p:txBody>
      </p:sp>
    </p:spTree>
    <p:extLst>
      <p:ext uri="{BB962C8B-B14F-4D97-AF65-F5344CB8AC3E}">
        <p14:creationId xmlns:p14="http://schemas.microsoft.com/office/powerpoint/2010/main" val="195296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D2E5-C9E5-51EF-AECF-AD689E3E2DA7}"/>
              </a:ext>
            </a:extLst>
          </p:cNvPr>
          <p:cNvSpPr>
            <a:spLocks noGrp="1"/>
          </p:cNvSpPr>
          <p:nvPr>
            <p:ph type="title"/>
          </p:nvPr>
        </p:nvSpPr>
        <p:spPr/>
        <p:txBody>
          <a:bodyPr/>
          <a:lstStyle/>
          <a:p>
            <a:r>
              <a:rPr lang="en-US" dirty="0"/>
              <a:t>Illustration of Fingerprinting function</a:t>
            </a:r>
            <a:endParaRPr lang="en-IN" dirty="0"/>
          </a:p>
        </p:txBody>
      </p:sp>
      <p:pic>
        <p:nvPicPr>
          <p:cNvPr id="5" name="Content Placeholder 4">
            <a:extLst>
              <a:ext uri="{FF2B5EF4-FFF2-40B4-BE49-F238E27FC236}">
                <a16:creationId xmlns:a16="http://schemas.microsoft.com/office/drawing/2014/main" id="{113E11D3-DD3F-7BCE-B6E2-44B0F9E18540}"/>
              </a:ext>
            </a:extLst>
          </p:cNvPr>
          <p:cNvPicPr>
            <a:picLocks noGrp="1" noChangeAspect="1"/>
          </p:cNvPicPr>
          <p:nvPr>
            <p:ph idx="1"/>
          </p:nvPr>
        </p:nvPicPr>
        <p:blipFill>
          <a:blip r:embed="rId2"/>
          <a:stretch>
            <a:fillRect/>
          </a:stretch>
        </p:blipFill>
        <p:spPr>
          <a:xfrm>
            <a:off x="3551358" y="1825625"/>
            <a:ext cx="5089284" cy="4351338"/>
          </a:xfrm>
        </p:spPr>
      </p:pic>
    </p:spTree>
    <p:extLst>
      <p:ext uri="{BB962C8B-B14F-4D97-AF65-F5344CB8AC3E}">
        <p14:creationId xmlns:p14="http://schemas.microsoft.com/office/powerpoint/2010/main" val="2353340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D03A-4375-0F8B-1C76-3CAB2D2695F8}"/>
              </a:ext>
            </a:extLst>
          </p:cNvPr>
          <p:cNvSpPr>
            <a:spLocks noGrp="1"/>
          </p:cNvSpPr>
          <p:nvPr>
            <p:ph type="title"/>
          </p:nvPr>
        </p:nvSpPr>
        <p:spPr/>
        <p:txBody>
          <a:bodyPr/>
          <a:lstStyle/>
          <a:p>
            <a:r>
              <a:rPr lang="en-US" dirty="0"/>
              <a:t>Application or Product that use Fingerprinting</a:t>
            </a:r>
            <a:endParaRPr lang="en-IN" dirty="0"/>
          </a:p>
        </p:txBody>
      </p:sp>
      <p:sp>
        <p:nvSpPr>
          <p:cNvPr id="3" name="Content Placeholder 2">
            <a:extLst>
              <a:ext uri="{FF2B5EF4-FFF2-40B4-BE49-F238E27FC236}">
                <a16:creationId xmlns:a16="http://schemas.microsoft.com/office/drawing/2014/main" id="{59251C4A-B914-E0B7-17F9-777952CD0374}"/>
              </a:ext>
            </a:extLst>
          </p:cNvPr>
          <p:cNvSpPr>
            <a:spLocks noGrp="1"/>
          </p:cNvSpPr>
          <p:nvPr>
            <p:ph idx="1"/>
          </p:nvPr>
        </p:nvSpPr>
        <p:spPr>
          <a:xfrm>
            <a:off x="838200" y="1825625"/>
            <a:ext cx="6182710" cy="4351338"/>
          </a:xfrm>
        </p:spPr>
        <p:txBody>
          <a:bodyPr>
            <a:normAutofit/>
          </a:bodyPr>
          <a:lstStyle/>
          <a:p>
            <a:r>
              <a:rPr lang="en-US" sz="2400" dirty="0"/>
              <a:t>Since 2007, YouTube's been using a system called Content ID to flag content that infringe copyrights. It uses both audio and visual fingerprinting, and more recently enhanced with machine learning. </a:t>
            </a:r>
          </a:p>
          <a:p>
            <a:r>
              <a:rPr lang="en-US" sz="2400" dirty="0"/>
              <a:t>Shazam identifies songs based on audio fingerprinting. Audible Magic employs its audio/video fingerprinting technology for content providers who wish to protect their copyrighted content.</a:t>
            </a:r>
            <a:endParaRPr lang="en-IN" sz="2400" dirty="0"/>
          </a:p>
        </p:txBody>
      </p:sp>
      <p:pic>
        <p:nvPicPr>
          <p:cNvPr id="6" name="Picture 5">
            <a:extLst>
              <a:ext uri="{FF2B5EF4-FFF2-40B4-BE49-F238E27FC236}">
                <a16:creationId xmlns:a16="http://schemas.microsoft.com/office/drawing/2014/main" id="{C01E3C38-8260-1355-07F5-738F59900F7B}"/>
              </a:ext>
            </a:extLst>
          </p:cNvPr>
          <p:cNvPicPr>
            <a:picLocks noChangeAspect="1"/>
          </p:cNvPicPr>
          <p:nvPr/>
        </p:nvPicPr>
        <p:blipFill>
          <a:blip r:embed="rId2"/>
          <a:stretch>
            <a:fillRect/>
          </a:stretch>
        </p:blipFill>
        <p:spPr>
          <a:xfrm>
            <a:off x="8069107" y="1827992"/>
            <a:ext cx="1610921" cy="1601008"/>
          </a:xfrm>
          <a:prstGeom prst="rect">
            <a:avLst/>
          </a:prstGeom>
        </p:spPr>
      </p:pic>
      <p:pic>
        <p:nvPicPr>
          <p:cNvPr id="7" name="Picture 6">
            <a:extLst>
              <a:ext uri="{FF2B5EF4-FFF2-40B4-BE49-F238E27FC236}">
                <a16:creationId xmlns:a16="http://schemas.microsoft.com/office/drawing/2014/main" id="{70605307-BB77-E901-9E82-1919D9C71710}"/>
              </a:ext>
            </a:extLst>
          </p:cNvPr>
          <p:cNvPicPr>
            <a:picLocks noChangeAspect="1"/>
          </p:cNvPicPr>
          <p:nvPr/>
        </p:nvPicPr>
        <p:blipFill>
          <a:blip r:embed="rId3"/>
          <a:stretch>
            <a:fillRect/>
          </a:stretch>
        </p:blipFill>
        <p:spPr>
          <a:xfrm>
            <a:off x="8069107" y="3809303"/>
            <a:ext cx="1725116" cy="1725116"/>
          </a:xfrm>
          <a:prstGeom prst="rect">
            <a:avLst/>
          </a:prstGeom>
        </p:spPr>
      </p:pic>
    </p:spTree>
    <p:extLst>
      <p:ext uri="{BB962C8B-B14F-4D97-AF65-F5344CB8AC3E}">
        <p14:creationId xmlns:p14="http://schemas.microsoft.com/office/powerpoint/2010/main" val="3523220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03EE21-A481-943F-889B-3E47B03A4801}"/>
              </a:ext>
            </a:extLst>
          </p:cNvPr>
          <p:cNvSpPr/>
          <p:nvPr/>
        </p:nvSpPr>
        <p:spPr>
          <a:xfrm>
            <a:off x="4332663" y="2967335"/>
            <a:ext cx="3526671"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 </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8297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8A07-932F-24CE-0CA5-8C938C8CBE17}"/>
              </a:ext>
            </a:extLst>
          </p:cNvPr>
          <p:cNvSpPr>
            <a:spLocks noGrp="1"/>
          </p:cNvSpPr>
          <p:nvPr>
            <p:ph type="title"/>
          </p:nvPr>
        </p:nvSpPr>
        <p:spPr/>
        <p:txBody>
          <a:bodyPr/>
          <a:lstStyle/>
          <a:p>
            <a:r>
              <a:rPr lang="en-US" dirty="0"/>
              <a:t>Deterministic Algorithm </a:t>
            </a:r>
            <a:endParaRPr lang="en-IN" dirty="0"/>
          </a:p>
        </p:txBody>
      </p:sp>
      <p:sp>
        <p:nvSpPr>
          <p:cNvPr id="3" name="Content Placeholder 2">
            <a:extLst>
              <a:ext uri="{FF2B5EF4-FFF2-40B4-BE49-F238E27FC236}">
                <a16:creationId xmlns:a16="http://schemas.microsoft.com/office/drawing/2014/main" id="{AD1666D8-D7FD-1426-8976-2A51BA4B324F}"/>
              </a:ext>
            </a:extLst>
          </p:cNvPr>
          <p:cNvSpPr>
            <a:spLocks noGrp="1"/>
          </p:cNvSpPr>
          <p:nvPr>
            <p:ph idx="1"/>
          </p:nvPr>
        </p:nvSpPr>
        <p:spPr>
          <a:xfrm>
            <a:off x="764628" y="1520825"/>
            <a:ext cx="10515600" cy="4667250"/>
          </a:xfrm>
        </p:spPr>
        <p:txBody>
          <a:bodyPr/>
          <a:lstStyle/>
          <a:p>
            <a:r>
              <a:rPr lang="en-US" dirty="0"/>
              <a:t>In deterministic algorithm , given a particular input , computer always produce same output going through same state .</a:t>
            </a:r>
          </a:p>
          <a:p>
            <a:r>
              <a:rPr lang="en-US" dirty="0"/>
              <a:t>It can solve at polynomial time .</a:t>
            </a:r>
          </a:p>
          <a:p>
            <a:r>
              <a:rPr lang="en-US" dirty="0"/>
              <a:t>It can determine next output.</a:t>
            </a:r>
          </a:p>
          <a:p>
            <a:r>
              <a:rPr lang="en-US" dirty="0"/>
              <a:t>Solution produce by algorithm is correct.</a:t>
            </a:r>
          </a:p>
          <a:p>
            <a:pPr marL="0" indent="0" algn="ctr">
              <a:buNone/>
            </a:pPr>
            <a:r>
              <a:rPr lang="en-IN" sz="2400" dirty="0"/>
              <a:t>Deterministic Algorithm structure </a:t>
            </a:r>
          </a:p>
        </p:txBody>
      </p:sp>
      <p:sp>
        <p:nvSpPr>
          <p:cNvPr id="6" name="Arrow: Right 5">
            <a:extLst>
              <a:ext uri="{FF2B5EF4-FFF2-40B4-BE49-F238E27FC236}">
                <a16:creationId xmlns:a16="http://schemas.microsoft.com/office/drawing/2014/main" id="{7BE8FD39-B9E2-9E63-C904-256259327CA5}"/>
              </a:ext>
            </a:extLst>
          </p:cNvPr>
          <p:cNvSpPr/>
          <p:nvPr/>
        </p:nvSpPr>
        <p:spPr>
          <a:xfrm>
            <a:off x="1839310" y="5004622"/>
            <a:ext cx="2396358" cy="89337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a:t>
            </a:r>
            <a:endParaRPr lang="en-IN" dirty="0"/>
          </a:p>
        </p:txBody>
      </p:sp>
      <p:sp>
        <p:nvSpPr>
          <p:cNvPr id="7" name="Rectangle 6">
            <a:extLst>
              <a:ext uri="{FF2B5EF4-FFF2-40B4-BE49-F238E27FC236}">
                <a16:creationId xmlns:a16="http://schemas.microsoft.com/office/drawing/2014/main" id="{E8AB30CF-F3CC-5660-400E-CC8E4231A5E7}"/>
              </a:ext>
            </a:extLst>
          </p:cNvPr>
          <p:cNvSpPr/>
          <p:nvPr/>
        </p:nvSpPr>
        <p:spPr>
          <a:xfrm>
            <a:off x="4235668" y="4834759"/>
            <a:ext cx="3069022" cy="12507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Algorithm </a:t>
            </a:r>
            <a:endParaRPr lang="en-IN" dirty="0"/>
          </a:p>
        </p:txBody>
      </p:sp>
      <p:sp>
        <p:nvSpPr>
          <p:cNvPr id="8" name="Arrow: Right 7">
            <a:extLst>
              <a:ext uri="{FF2B5EF4-FFF2-40B4-BE49-F238E27FC236}">
                <a16:creationId xmlns:a16="http://schemas.microsoft.com/office/drawing/2014/main" id="{A842A5C8-EF46-D0C5-FE7A-C7E755191620}"/>
              </a:ext>
            </a:extLst>
          </p:cNvPr>
          <p:cNvSpPr/>
          <p:nvPr/>
        </p:nvSpPr>
        <p:spPr>
          <a:xfrm>
            <a:off x="7462345" y="5015132"/>
            <a:ext cx="2238703" cy="88286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 </a:t>
            </a:r>
            <a:endParaRPr lang="en-IN" dirty="0"/>
          </a:p>
        </p:txBody>
      </p:sp>
    </p:spTree>
    <p:extLst>
      <p:ext uri="{BB962C8B-B14F-4D97-AF65-F5344CB8AC3E}">
        <p14:creationId xmlns:p14="http://schemas.microsoft.com/office/powerpoint/2010/main" val="277677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6908-EE3D-ABE8-FC6D-D9F5904C948D}"/>
              </a:ext>
            </a:extLst>
          </p:cNvPr>
          <p:cNvSpPr>
            <a:spLocks noGrp="1"/>
          </p:cNvSpPr>
          <p:nvPr>
            <p:ph type="title"/>
          </p:nvPr>
        </p:nvSpPr>
        <p:spPr/>
        <p:txBody>
          <a:bodyPr/>
          <a:lstStyle/>
          <a:p>
            <a:r>
              <a:rPr lang="en-US" dirty="0"/>
              <a:t>But the Problem is </a:t>
            </a:r>
            <a:endParaRPr lang="en-IN" dirty="0"/>
          </a:p>
        </p:txBody>
      </p:sp>
      <p:sp>
        <p:nvSpPr>
          <p:cNvPr id="3" name="Content Placeholder 2">
            <a:extLst>
              <a:ext uri="{FF2B5EF4-FFF2-40B4-BE49-F238E27FC236}">
                <a16:creationId xmlns:a16="http://schemas.microsoft.com/office/drawing/2014/main" id="{A5711806-517C-2031-FE51-32B16D509ACB}"/>
              </a:ext>
            </a:extLst>
          </p:cNvPr>
          <p:cNvSpPr>
            <a:spLocks noGrp="1"/>
          </p:cNvSpPr>
          <p:nvPr>
            <p:ph idx="1"/>
          </p:nvPr>
        </p:nvSpPr>
        <p:spPr/>
        <p:txBody>
          <a:bodyPr/>
          <a:lstStyle/>
          <a:p>
            <a:r>
              <a:rPr lang="en-US" dirty="0"/>
              <a:t>It may difficult to formulate an algorithm with good running time or </a:t>
            </a:r>
          </a:p>
          <a:p>
            <a:r>
              <a:rPr lang="en-US" dirty="0"/>
              <a:t>The exploitation of running time of an algorithm for that problem with number of inputs.</a:t>
            </a:r>
            <a:endParaRPr lang="en-IN" dirty="0"/>
          </a:p>
        </p:txBody>
      </p:sp>
    </p:spTree>
    <p:extLst>
      <p:ext uri="{BB962C8B-B14F-4D97-AF65-F5344CB8AC3E}">
        <p14:creationId xmlns:p14="http://schemas.microsoft.com/office/powerpoint/2010/main" val="34638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94FD-0FFC-6317-186D-8E3C0E301822}"/>
              </a:ext>
            </a:extLst>
          </p:cNvPr>
          <p:cNvSpPr>
            <a:spLocks noGrp="1"/>
          </p:cNvSpPr>
          <p:nvPr>
            <p:ph type="title"/>
          </p:nvPr>
        </p:nvSpPr>
        <p:spPr/>
        <p:txBody>
          <a:bodyPr/>
          <a:lstStyle/>
          <a:p>
            <a:r>
              <a:rPr lang="en-US" dirty="0"/>
              <a:t>Randomized Algorithm </a:t>
            </a:r>
            <a:endParaRPr lang="en-IN" dirty="0"/>
          </a:p>
        </p:txBody>
      </p:sp>
      <p:sp>
        <p:nvSpPr>
          <p:cNvPr id="3" name="Content Placeholder 2">
            <a:extLst>
              <a:ext uri="{FF2B5EF4-FFF2-40B4-BE49-F238E27FC236}">
                <a16:creationId xmlns:a16="http://schemas.microsoft.com/office/drawing/2014/main" id="{4524459A-CC01-1627-C970-A79AE984BBB8}"/>
              </a:ext>
            </a:extLst>
          </p:cNvPr>
          <p:cNvSpPr>
            <a:spLocks noGrp="1"/>
          </p:cNvSpPr>
          <p:nvPr>
            <p:ph idx="1"/>
          </p:nvPr>
        </p:nvSpPr>
        <p:spPr>
          <a:xfrm>
            <a:off x="838200" y="1445171"/>
            <a:ext cx="10515600" cy="5176345"/>
          </a:xfrm>
        </p:spPr>
        <p:style>
          <a:lnRef idx="2">
            <a:schemeClr val="dk1"/>
          </a:lnRef>
          <a:fillRef idx="1">
            <a:schemeClr val="lt1"/>
          </a:fillRef>
          <a:effectRef idx="0">
            <a:schemeClr val="dk1"/>
          </a:effectRef>
          <a:fontRef idx="minor">
            <a:schemeClr val="dk1"/>
          </a:fontRef>
        </p:style>
        <p:txBody>
          <a:bodyPr/>
          <a:lstStyle/>
          <a:p>
            <a:pPr marL="0" indent="0">
              <a:buNone/>
            </a:pPr>
            <a:r>
              <a:rPr lang="en-US" dirty="0"/>
              <a:t>Define = A randomized algorithm is an algorithm that employes degree of randomness as a parts of its logic. </a:t>
            </a:r>
          </a:p>
          <a:p>
            <a:pPr marL="0" indent="0" algn="ctr">
              <a:buNone/>
            </a:pPr>
            <a:r>
              <a:rPr lang="en-US" dirty="0"/>
              <a:t>OR</a:t>
            </a:r>
          </a:p>
          <a:p>
            <a:r>
              <a:rPr lang="en-US" dirty="0"/>
              <a:t>An algorithm that uses random number to decide what to do next anywhere in its logic is called Randomized algorithm.</a:t>
            </a:r>
          </a:p>
          <a:p>
            <a:endParaRPr lang="en-IN" dirty="0"/>
          </a:p>
        </p:txBody>
      </p:sp>
      <p:sp>
        <p:nvSpPr>
          <p:cNvPr id="4" name="Arrow: Right 3">
            <a:extLst>
              <a:ext uri="{FF2B5EF4-FFF2-40B4-BE49-F238E27FC236}">
                <a16:creationId xmlns:a16="http://schemas.microsoft.com/office/drawing/2014/main" id="{78FDDE08-BB77-3744-3422-A0BDFFD9FDFB}"/>
              </a:ext>
            </a:extLst>
          </p:cNvPr>
          <p:cNvSpPr/>
          <p:nvPr/>
        </p:nvSpPr>
        <p:spPr>
          <a:xfrm>
            <a:off x="2123089" y="4654385"/>
            <a:ext cx="1629104" cy="51500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Input </a:t>
            </a:r>
            <a:endParaRPr lang="en-IN" dirty="0"/>
          </a:p>
        </p:txBody>
      </p:sp>
      <p:sp>
        <p:nvSpPr>
          <p:cNvPr id="5" name="Rectangle 4">
            <a:extLst>
              <a:ext uri="{FF2B5EF4-FFF2-40B4-BE49-F238E27FC236}">
                <a16:creationId xmlns:a16="http://schemas.microsoft.com/office/drawing/2014/main" id="{B58C9B1D-151E-5D9F-391F-FE898B657F57}"/>
              </a:ext>
            </a:extLst>
          </p:cNvPr>
          <p:cNvSpPr/>
          <p:nvPr/>
        </p:nvSpPr>
        <p:spPr>
          <a:xfrm>
            <a:off x="3752193" y="4414345"/>
            <a:ext cx="2091559" cy="998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Algorithm </a:t>
            </a:r>
            <a:endParaRPr lang="en-IN" dirty="0"/>
          </a:p>
        </p:txBody>
      </p:sp>
      <p:sp>
        <p:nvSpPr>
          <p:cNvPr id="6" name="Arrow: Right 5">
            <a:extLst>
              <a:ext uri="{FF2B5EF4-FFF2-40B4-BE49-F238E27FC236}">
                <a16:creationId xmlns:a16="http://schemas.microsoft.com/office/drawing/2014/main" id="{11F59B80-C1BE-1B1D-DE4B-EBCBEE51F78D}"/>
              </a:ext>
            </a:extLst>
          </p:cNvPr>
          <p:cNvSpPr/>
          <p:nvPr/>
        </p:nvSpPr>
        <p:spPr>
          <a:xfrm>
            <a:off x="5843752" y="4654385"/>
            <a:ext cx="1629104" cy="51500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Output</a:t>
            </a:r>
            <a:endParaRPr lang="en-IN" dirty="0"/>
          </a:p>
        </p:txBody>
      </p:sp>
      <p:sp>
        <p:nvSpPr>
          <p:cNvPr id="7" name="Arrow: Up 6">
            <a:extLst>
              <a:ext uri="{FF2B5EF4-FFF2-40B4-BE49-F238E27FC236}">
                <a16:creationId xmlns:a16="http://schemas.microsoft.com/office/drawing/2014/main" id="{D329143F-42C7-B734-497C-D5A3E9BABCC1}"/>
              </a:ext>
            </a:extLst>
          </p:cNvPr>
          <p:cNvSpPr/>
          <p:nvPr/>
        </p:nvSpPr>
        <p:spPr>
          <a:xfrm>
            <a:off x="4572000" y="5412828"/>
            <a:ext cx="241738" cy="620110"/>
          </a:xfrm>
          <a:prstGeom prst="up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8" name="TextBox 7">
            <a:extLst>
              <a:ext uri="{FF2B5EF4-FFF2-40B4-BE49-F238E27FC236}">
                <a16:creationId xmlns:a16="http://schemas.microsoft.com/office/drawing/2014/main" id="{7E60C586-AF4E-3211-E278-EA210ABF15D3}"/>
              </a:ext>
            </a:extLst>
          </p:cNvPr>
          <p:cNvSpPr txBox="1"/>
          <p:nvPr/>
        </p:nvSpPr>
        <p:spPr>
          <a:xfrm>
            <a:off x="4004441" y="6064772"/>
            <a:ext cx="2091559" cy="369332"/>
          </a:xfrm>
          <a:prstGeom prst="rect">
            <a:avLst/>
          </a:prstGeom>
          <a:noFill/>
        </p:spPr>
        <p:txBody>
          <a:bodyPr wrap="square" rtlCol="0">
            <a:spAutoFit/>
          </a:bodyPr>
          <a:lstStyle/>
          <a:p>
            <a:r>
              <a:rPr lang="en-US" dirty="0"/>
              <a:t>Random Input </a:t>
            </a:r>
            <a:endParaRPr lang="en-IN" dirty="0"/>
          </a:p>
        </p:txBody>
      </p:sp>
      <p:sp>
        <p:nvSpPr>
          <p:cNvPr id="9" name="Rectangle: Diagonal Corners Rounded 8">
            <a:extLst>
              <a:ext uri="{FF2B5EF4-FFF2-40B4-BE49-F238E27FC236}">
                <a16:creationId xmlns:a16="http://schemas.microsoft.com/office/drawing/2014/main" id="{5EEB02E2-FB51-FDB9-D432-7902C91A6DF1}"/>
              </a:ext>
            </a:extLst>
          </p:cNvPr>
          <p:cNvSpPr/>
          <p:nvPr/>
        </p:nvSpPr>
        <p:spPr>
          <a:xfrm>
            <a:off x="8303172" y="4654385"/>
            <a:ext cx="2291256" cy="998483"/>
          </a:xfrm>
          <a:prstGeom prst="round2Diag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Randomized Algorithm Structure </a:t>
            </a:r>
            <a:endParaRPr lang="en-IN" dirty="0"/>
          </a:p>
        </p:txBody>
      </p:sp>
    </p:spTree>
    <p:extLst>
      <p:ext uri="{BB962C8B-B14F-4D97-AF65-F5344CB8AC3E}">
        <p14:creationId xmlns:p14="http://schemas.microsoft.com/office/powerpoint/2010/main" val="812150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43C7-B7FA-CB38-D666-82C2C8CA2AA4}"/>
              </a:ext>
            </a:extLst>
          </p:cNvPr>
          <p:cNvSpPr>
            <a:spLocks noGrp="1"/>
          </p:cNvSpPr>
          <p:nvPr>
            <p:ph type="title"/>
          </p:nvPr>
        </p:nvSpPr>
        <p:spPr/>
        <p:txBody>
          <a:bodyPr/>
          <a:lstStyle/>
          <a:p>
            <a:r>
              <a:rPr lang="en-US" dirty="0"/>
              <a:t>Why We use Randomized Algorithm ?</a:t>
            </a:r>
            <a:endParaRPr lang="en-IN" dirty="0"/>
          </a:p>
        </p:txBody>
      </p:sp>
      <p:sp>
        <p:nvSpPr>
          <p:cNvPr id="3" name="Content Placeholder 2">
            <a:extLst>
              <a:ext uri="{FF2B5EF4-FFF2-40B4-BE49-F238E27FC236}">
                <a16:creationId xmlns:a16="http://schemas.microsoft.com/office/drawing/2014/main" id="{7B8FC774-6868-4C29-D6B1-BCFEE9FD70A8}"/>
              </a:ext>
            </a:extLst>
          </p:cNvPr>
          <p:cNvSpPr>
            <a:spLocks noGrp="1"/>
          </p:cNvSpPr>
          <p:nvPr>
            <p:ph idx="1"/>
          </p:nvPr>
        </p:nvSpPr>
        <p:spPr>
          <a:xfrm>
            <a:off x="838200" y="1604908"/>
            <a:ext cx="10515600" cy="4351338"/>
          </a:xfrm>
        </p:spPr>
        <p:txBody>
          <a:bodyPr/>
          <a:lstStyle/>
          <a:p>
            <a:r>
              <a:rPr lang="en-US" sz="2400" dirty="0"/>
              <a:t>To overcome computational problem of the exploitation of running time of an deterministic algorithm.</a:t>
            </a:r>
          </a:p>
          <a:p>
            <a:r>
              <a:rPr lang="en-US" sz="2400" dirty="0"/>
              <a:t>It uses uniform random bits also called pseudo random number as an input to guide  its behaviors. </a:t>
            </a:r>
          </a:p>
          <a:p>
            <a:r>
              <a:rPr lang="en-US" sz="2400" dirty="0"/>
              <a:t>Avoid Worst-Case behaviors : randomness can guarantees average case behaviors.</a:t>
            </a:r>
          </a:p>
          <a:p>
            <a:r>
              <a:rPr lang="en-US" sz="2400" dirty="0"/>
              <a:t>To improve efficiency with faster run time.</a:t>
            </a:r>
          </a:p>
          <a:p>
            <a:r>
              <a:rPr lang="en-US" sz="2400" dirty="0"/>
              <a:t>In Distributed computing , each machine only has a part of data , but still have to take decision that affects the global outcomes. Randomized algorithm is key role in informing this decision.</a:t>
            </a:r>
          </a:p>
          <a:p>
            <a:endParaRPr lang="en-US" dirty="0"/>
          </a:p>
          <a:p>
            <a:endParaRPr lang="en-IN" dirty="0"/>
          </a:p>
        </p:txBody>
      </p:sp>
    </p:spTree>
    <p:extLst>
      <p:ext uri="{BB962C8B-B14F-4D97-AF65-F5344CB8AC3E}">
        <p14:creationId xmlns:p14="http://schemas.microsoft.com/office/powerpoint/2010/main" val="975472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06E0-0DC6-887C-E93A-084DF39969F5}"/>
              </a:ext>
            </a:extLst>
          </p:cNvPr>
          <p:cNvSpPr>
            <a:spLocks noGrp="1"/>
          </p:cNvSpPr>
          <p:nvPr>
            <p:ph type="title"/>
          </p:nvPr>
        </p:nvSpPr>
        <p:spPr/>
        <p:txBody>
          <a:bodyPr/>
          <a:lstStyle/>
          <a:p>
            <a:r>
              <a:rPr lang="en-US" dirty="0"/>
              <a:t>Lets take example of Quick Sort</a:t>
            </a:r>
            <a:endParaRPr lang="en-IN" dirty="0"/>
          </a:p>
        </p:txBody>
      </p:sp>
      <p:pic>
        <p:nvPicPr>
          <p:cNvPr id="5" name="Content Placeholder 4">
            <a:extLst>
              <a:ext uri="{FF2B5EF4-FFF2-40B4-BE49-F238E27FC236}">
                <a16:creationId xmlns:a16="http://schemas.microsoft.com/office/drawing/2014/main" id="{4B786EF4-1CC4-5EFD-568D-F46CBFF242B9}"/>
              </a:ext>
            </a:extLst>
          </p:cNvPr>
          <p:cNvPicPr>
            <a:picLocks noGrp="1" noChangeAspect="1"/>
          </p:cNvPicPr>
          <p:nvPr>
            <p:ph idx="1"/>
          </p:nvPr>
        </p:nvPicPr>
        <p:blipFill>
          <a:blip r:embed="rId2"/>
          <a:stretch>
            <a:fillRect/>
          </a:stretch>
        </p:blipFill>
        <p:spPr>
          <a:xfrm>
            <a:off x="1534461" y="1690688"/>
            <a:ext cx="7735712" cy="4351338"/>
          </a:xfrm>
        </p:spPr>
      </p:pic>
    </p:spTree>
    <p:extLst>
      <p:ext uri="{BB962C8B-B14F-4D97-AF65-F5344CB8AC3E}">
        <p14:creationId xmlns:p14="http://schemas.microsoft.com/office/powerpoint/2010/main" val="376007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CC61-3641-0EC1-8A49-B9968A2657B9}"/>
              </a:ext>
            </a:extLst>
          </p:cNvPr>
          <p:cNvSpPr>
            <a:spLocks noGrp="1"/>
          </p:cNvSpPr>
          <p:nvPr>
            <p:ph type="title"/>
          </p:nvPr>
        </p:nvSpPr>
        <p:spPr/>
        <p:txBody>
          <a:bodyPr/>
          <a:lstStyle/>
          <a:p>
            <a:r>
              <a:rPr lang="en-US" dirty="0"/>
              <a:t>Deterministic vs Randomized Quicksort</a:t>
            </a:r>
            <a:endParaRPr lang="en-IN" dirty="0"/>
          </a:p>
        </p:txBody>
      </p:sp>
      <p:sp>
        <p:nvSpPr>
          <p:cNvPr id="3" name="Content Placeholder 2">
            <a:extLst>
              <a:ext uri="{FF2B5EF4-FFF2-40B4-BE49-F238E27FC236}">
                <a16:creationId xmlns:a16="http://schemas.microsoft.com/office/drawing/2014/main" id="{4F9E3F44-B64F-7B66-5C9B-8ADE55EF6519}"/>
              </a:ext>
            </a:extLst>
          </p:cNvPr>
          <p:cNvSpPr>
            <a:spLocks noGrp="1"/>
          </p:cNvSpPr>
          <p:nvPr>
            <p:ph idx="1"/>
          </p:nvPr>
        </p:nvSpPr>
        <p:spPr/>
        <p:txBody>
          <a:bodyPr>
            <a:normAutofit/>
          </a:bodyPr>
          <a:lstStyle/>
          <a:p>
            <a:r>
              <a:rPr lang="en-US" sz="2400" dirty="0"/>
              <a:t>Deterministic Quicksort : The pivot is chosen deterministically, for example, always the first unsorted element, or the element halfway through. This means that for a particular input, the pivot selection is predictable and can lead to worst-case behavior (O(n^2) time complexity) if the pivot chosen is consistently either the minimum or the maximum.</a:t>
            </a:r>
          </a:p>
          <a:p>
            <a:r>
              <a:rPr lang="en-US" sz="2400" dirty="0"/>
              <a:t>Randomized Quicksort : The pivot is chosen randomly from the array at each step. This means that while you technically could choose the same pivots as in the deterministic case, it's very unlikely that this will happen and trigger the worst-case behavior. The random selection of the pivot leads to a better expected performance over all datasets.</a:t>
            </a:r>
            <a:endParaRPr lang="en-IN" sz="2400" dirty="0"/>
          </a:p>
        </p:txBody>
      </p:sp>
    </p:spTree>
    <p:extLst>
      <p:ext uri="{BB962C8B-B14F-4D97-AF65-F5344CB8AC3E}">
        <p14:creationId xmlns:p14="http://schemas.microsoft.com/office/powerpoint/2010/main" val="160021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FB18-4292-C17E-497D-264A3AB5AB4B}"/>
              </a:ext>
            </a:extLst>
          </p:cNvPr>
          <p:cNvSpPr>
            <a:spLocks noGrp="1"/>
          </p:cNvSpPr>
          <p:nvPr>
            <p:ph type="title"/>
          </p:nvPr>
        </p:nvSpPr>
        <p:spPr/>
        <p:txBody>
          <a:bodyPr/>
          <a:lstStyle/>
          <a:p>
            <a:r>
              <a:rPr lang="en-US" dirty="0"/>
              <a:t>Types of Randomized Algorithm </a:t>
            </a:r>
            <a:endParaRPr lang="en-IN" dirty="0"/>
          </a:p>
        </p:txBody>
      </p:sp>
      <p:sp>
        <p:nvSpPr>
          <p:cNvPr id="3" name="Content Placeholder 2">
            <a:extLst>
              <a:ext uri="{FF2B5EF4-FFF2-40B4-BE49-F238E27FC236}">
                <a16:creationId xmlns:a16="http://schemas.microsoft.com/office/drawing/2014/main" id="{165F50F6-6928-0615-6BE3-2D255A726F3A}"/>
              </a:ext>
            </a:extLst>
          </p:cNvPr>
          <p:cNvSpPr>
            <a:spLocks noGrp="1"/>
          </p:cNvSpPr>
          <p:nvPr>
            <p:ph idx="1"/>
          </p:nvPr>
        </p:nvSpPr>
        <p:spPr/>
        <p:txBody>
          <a:bodyPr/>
          <a:lstStyle/>
          <a:p>
            <a:r>
              <a:rPr lang="en-US" dirty="0"/>
              <a:t>There are two types of Randomized algorithm :-</a:t>
            </a:r>
          </a:p>
          <a:p>
            <a:pPr marL="0" indent="0">
              <a:buNone/>
            </a:pPr>
            <a:endParaRPr lang="en-IN" dirty="0"/>
          </a:p>
        </p:txBody>
      </p:sp>
      <p:sp>
        <p:nvSpPr>
          <p:cNvPr id="4" name="Rectangle: Rounded Corners 3">
            <a:extLst>
              <a:ext uri="{FF2B5EF4-FFF2-40B4-BE49-F238E27FC236}">
                <a16:creationId xmlns:a16="http://schemas.microsoft.com/office/drawing/2014/main" id="{2D1F9BF8-8A1F-D134-FD00-7908FDBE8C33}"/>
              </a:ext>
            </a:extLst>
          </p:cNvPr>
          <p:cNvSpPr/>
          <p:nvPr/>
        </p:nvSpPr>
        <p:spPr>
          <a:xfrm>
            <a:off x="4892565" y="2618773"/>
            <a:ext cx="2406869" cy="120869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Randomized </a:t>
            </a:r>
          </a:p>
          <a:p>
            <a:pPr algn="ctr"/>
            <a:r>
              <a:rPr lang="en-US" dirty="0"/>
              <a:t>Algorithm</a:t>
            </a:r>
          </a:p>
        </p:txBody>
      </p:sp>
      <p:cxnSp>
        <p:nvCxnSpPr>
          <p:cNvPr id="6" name="Connector: Elbow 5">
            <a:extLst>
              <a:ext uri="{FF2B5EF4-FFF2-40B4-BE49-F238E27FC236}">
                <a16:creationId xmlns:a16="http://schemas.microsoft.com/office/drawing/2014/main" id="{23FF6A8D-CCDC-0399-0839-C036D2F0DBD9}"/>
              </a:ext>
            </a:extLst>
          </p:cNvPr>
          <p:cNvCxnSpPr>
            <a:stCxn id="4" idx="3"/>
          </p:cNvCxnSpPr>
          <p:nvPr/>
        </p:nvCxnSpPr>
        <p:spPr>
          <a:xfrm>
            <a:off x="7299434" y="3223118"/>
            <a:ext cx="1697421" cy="139092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7" name="Oval 6">
            <a:extLst>
              <a:ext uri="{FF2B5EF4-FFF2-40B4-BE49-F238E27FC236}">
                <a16:creationId xmlns:a16="http://schemas.microsoft.com/office/drawing/2014/main" id="{86D86EAA-2537-7E6B-8D32-A2924117D58D}"/>
              </a:ext>
            </a:extLst>
          </p:cNvPr>
          <p:cNvSpPr/>
          <p:nvPr/>
        </p:nvSpPr>
        <p:spPr>
          <a:xfrm>
            <a:off x="8933793" y="4061002"/>
            <a:ext cx="2280745" cy="110607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Monte Carlo</a:t>
            </a:r>
          </a:p>
          <a:p>
            <a:pPr algn="ctr"/>
            <a:r>
              <a:rPr lang="en-US" dirty="0"/>
              <a:t>Algorithm</a:t>
            </a:r>
            <a:endParaRPr lang="en-IN" dirty="0"/>
          </a:p>
        </p:txBody>
      </p:sp>
      <p:cxnSp>
        <p:nvCxnSpPr>
          <p:cNvPr id="9" name="Connector: Elbow 8">
            <a:extLst>
              <a:ext uri="{FF2B5EF4-FFF2-40B4-BE49-F238E27FC236}">
                <a16:creationId xmlns:a16="http://schemas.microsoft.com/office/drawing/2014/main" id="{D9A964CB-209D-9603-790E-0BFCE12C5A50}"/>
              </a:ext>
            </a:extLst>
          </p:cNvPr>
          <p:cNvCxnSpPr/>
          <p:nvPr/>
        </p:nvCxnSpPr>
        <p:spPr>
          <a:xfrm rot="10800000" flipV="1">
            <a:off x="3331779" y="3223118"/>
            <a:ext cx="1560786" cy="139092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0" name="Oval 9">
            <a:extLst>
              <a:ext uri="{FF2B5EF4-FFF2-40B4-BE49-F238E27FC236}">
                <a16:creationId xmlns:a16="http://schemas.microsoft.com/office/drawing/2014/main" id="{E0EF08AC-84B3-3892-E026-C1CF7A3059BE}"/>
              </a:ext>
            </a:extLst>
          </p:cNvPr>
          <p:cNvSpPr/>
          <p:nvPr/>
        </p:nvSpPr>
        <p:spPr>
          <a:xfrm>
            <a:off x="1240218" y="4016955"/>
            <a:ext cx="2091560" cy="119417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Las Vegas </a:t>
            </a:r>
          </a:p>
          <a:p>
            <a:pPr algn="ctr"/>
            <a:r>
              <a:rPr lang="en-US" dirty="0"/>
              <a:t>Algorithm </a:t>
            </a:r>
            <a:endParaRPr lang="en-IN" dirty="0"/>
          </a:p>
        </p:txBody>
      </p:sp>
    </p:spTree>
    <p:extLst>
      <p:ext uri="{BB962C8B-B14F-4D97-AF65-F5344CB8AC3E}">
        <p14:creationId xmlns:p14="http://schemas.microsoft.com/office/powerpoint/2010/main" val="31621842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342</TotalTime>
  <Words>1149</Words>
  <Application>Microsoft Office PowerPoint</Application>
  <PresentationFormat>Widescreen</PresentationFormat>
  <Paragraphs>109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Open Sans</vt:lpstr>
      <vt:lpstr>Office Theme</vt:lpstr>
      <vt:lpstr>Randomized Algorithm : Finger Printing </vt:lpstr>
      <vt:lpstr>Index </vt:lpstr>
      <vt:lpstr>Deterministic Algorithm </vt:lpstr>
      <vt:lpstr>But the Problem is </vt:lpstr>
      <vt:lpstr>Randomized Algorithm </vt:lpstr>
      <vt:lpstr>Why We use Randomized Algorithm ?</vt:lpstr>
      <vt:lpstr>Lets take example of Quick Sort</vt:lpstr>
      <vt:lpstr>Deterministic vs Randomized Quicksort</vt:lpstr>
      <vt:lpstr>Types of Randomized Algorithm </vt:lpstr>
      <vt:lpstr>Las Vegas Algorithm</vt:lpstr>
      <vt:lpstr>Monte Carlo Algorithm</vt:lpstr>
      <vt:lpstr>Advantages of Randomized Algorithm </vt:lpstr>
      <vt:lpstr>Disadvantages of Randomized algorithm </vt:lpstr>
      <vt:lpstr>Application</vt:lpstr>
      <vt:lpstr>Finger Printing </vt:lpstr>
      <vt:lpstr>Fingerprinting Algorithm </vt:lpstr>
      <vt:lpstr>Use Causes Finger printing </vt:lpstr>
      <vt:lpstr>Different Fingerprinting Algorithms</vt:lpstr>
      <vt:lpstr>Fingerprinting in Randomized algorithm </vt:lpstr>
      <vt:lpstr>Illustration of Fingerprinting function</vt:lpstr>
      <vt:lpstr>Application or Product that use Fingerprinting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Randomized Algorithm : Finger Printing </dc:title>
  <dc:creator>Geetanshu Dev</dc:creator>
  <cp:lastModifiedBy>Geetanshu Dev</cp:lastModifiedBy>
  <cp:revision>40</cp:revision>
  <dcterms:created xsi:type="dcterms:W3CDTF">2023-12-10T05:55:52Z</dcterms:created>
  <dcterms:modified xsi:type="dcterms:W3CDTF">2023-12-11T08:04:44Z</dcterms:modified>
</cp:coreProperties>
</file>