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55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8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2021682" y="3375387"/>
            <a:ext cx="11945252" cy="2741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66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Approximation Algorithm</a:t>
            </a:r>
            <a:endParaRPr lang="en-US" sz="6600" dirty="0"/>
          </a:p>
        </p:txBody>
      </p:sp>
      <p:sp>
        <p:nvSpPr>
          <p:cNvPr id="8" name="Text 5"/>
          <p:cNvSpPr/>
          <p:nvPr/>
        </p:nvSpPr>
        <p:spPr>
          <a:xfrm>
            <a:off x="919401" y="5767507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919401" y="6446428"/>
            <a:ext cx="4140415" cy="992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dirty="0" smtClean="0">
                <a:latin typeface="Open Sans" pitchFamily="34" charset="0"/>
                <a:ea typeface="Open Sans" pitchFamily="34" charset="-122"/>
              </a:rPr>
              <a:t>Guided By :-  Aditya Tiwari Sir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dirty="0" smtClean="0">
                <a:latin typeface="Open Sans" pitchFamily="34" charset="0"/>
                <a:ea typeface="Open Sans" pitchFamily="34" charset="-122"/>
              </a:rPr>
              <a:t>Presented By : -  Anjali Patel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dirty="0">
                <a:latin typeface="Open Sans" pitchFamily="34" charset="0"/>
                <a:ea typeface="Open Sans" pitchFamily="34" charset="-122"/>
              </a:rPr>
              <a:t> </a:t>
            </a:r>
            <a:r>
              <a:rPr lang="en-US" sz="2187" dirty="0" smtClean="0">
                <a:latin typeface="Open Sans" pitchFamily="34" charset="0"/>
                <a:ea typeface="Open Sans" pitchFamily="34" charset="-122"/>
              </a:rPr>
              <a:t>                          CSE (Data Science)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dirty="0">
                <a:latin typeface="Open Sans" pitchFamily="34" charset="0"/>
                <a:ea typeface="Open Sans" pitchFamily="34" charset="-122"/>
              </a:rPr>
              <a:t> </a:t>
            </a:r>
            <a:r>
              <a:rPr lang="en-US" sz="2187" dirty="0" smtClean="0">
                <a:latin typeface="Open Sans" pitchFamily="34" charset="0"/>
                <a:ea typeface="Open Sans" pitchFamily="34" charset="-122"/>
              </a:rPr>
              <a:t>                     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241687" y="584221"/>
            <a:ext cx="8404860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What are Approximation Algorithms?</a:t>
            </a:r>
            <a:endParaRPr lang="en-US" sz="3841" dirty="0"/>
          </a:p>
        </p:txBody>
      </p:sp>
      <p:sp>
        <p:nvSpPr>
          <p:cNvPr id="5" name="Text 3"/>
          <p:cNvSpPr/>
          <p:nvPr/>
        </p:nvSpPr>
        <p:spPr>
          <a:xfrm>
            <a:off x="2241687" y="1933268"/>
            <a:ext cx="10073775" cy="1992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Approximation algorithms are algorithms that provide near-optimal solutions to optimization problems with a guaranteed margin of error. </a:t>
            </a:r>
            <a:endParaRPr lang="en-US" sz="2000" dirty="0" smtClean="0"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458"/>
              </a:lnSpc>
              <a:buNone/>
            </a:pPr>
            <a:endParaRPr lang="en-US" sz="2000" dirty="0" smtClean="0">
              <a:solidFill>
                <a:srgbClr val="39393C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458"/>
              </a:lnSpc>
              <a:buNone/>
            </a:pPr>
            <a:endParaRPr lang="en-US" sz="2000" dirty="0" smtClean="0">
              <a:solidFill>
                <a:srgbClr val="39393C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458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optimization problem P, an algorithm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said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an approximation algorithm for P, 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instance I, it returns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a feasible solution.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99" y="4397175"/>
            <a:ext cx="6355631" cy="11202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52980" y="6390547"/>
            <a:ext cx="959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Guaranteed to run in polynomial time.</a:t>
            </a:r>
          </a:p>
          <a:p>
            <a:pPr marL="342900" indent="-342900">
              <a:buAutoNum type="arabicPeriod"/>
            </a:pPr>
            <a:r>
              <a:rPr lang="en-US" dirty="0" smtClean="0"/>
              <a:t>Guaranteed to get a solution which is close to the optimal solution.</a:t>
            </a:r>
          </a:p>
          <a:p>
            <a:pPr marL="342900" indent="-342900">
              <a:buAutoNum type="arabicPeriod"/>
            </a:pPr>
            <a:r>
              <a:rPr lang="en-US" dirty="0"/>
              <a:t>They often rely on heuristics, which are strategies that are likely to find good solutions but may not always be optimal.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52980" y="5892865"/>
            <a:ext cx="329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POINTS :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408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Common Techniques Used in Approximation Algorithms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4E4E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96064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Greedy Algorithms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Greedy algorithms iteratively make locally optimal choices at each step of the algorithm and hope that these choices converge to a good solution overall.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4E4E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96064"/>
            <a:ext cx="3086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Randomized Algorithms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7648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Randomized algorithms use randomization to guide their choices to find a good approximate solution.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795539" y="517243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4E4ED"/>
          </a:solidFill>
          <a:ln/>
        </p:spPr>
      </p:sp>
      <p:sp>
        <p:nvSpPr>
          <p:cNvPr id="12" name="Text 10"/>
          <p:cNvSpPr/>
          <p:nvPr/>
        </p:nvSpPr>
        <p:spPr>
          <a:xfrm>
            <a:off x="5292923" y="5358545"/>
            <a:ext cx="3032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Partitioning Algorithms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954309" y="5891844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Partitioning algorithms divide a problem into smaller subproblems and solve each subproblem using a combination of divide-and-conquer and greedy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6312"/>
            <a:ext cx="14630400" cy="8245912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673918" y="1052036"/>
            <a:ext cx="8549640" cy="588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31"/>
              </a:lnSpc>
              <a:buNone/>
            </a:pPr>
            <a:r>
              <a:rPr lang="en-US" sz="370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Examples of Approximation Algorithms</a:t>
            </a:r>
            <a:endParaRPr lang="en-US" sz="3705" dirty="0"/>
          </a:p>
        </p:txBody>
      </p:sp>
      <p:sp>
        <p:nvSpPr>
          <p:cNvPr id="6" name="Shape 3"/>
          <p:cNvSpPr/>
          <p:nvPr/>
        </p:nvSpPr>
        <p:spPr>
          <a:xfrm>
            <a:off x="4937403" y="1922502"/>
            <a:ext cx="37624" cy="5254943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7" name="Shape 4"/>
          <p:cNvSpPr/>
          <p:nvPr/>
        </p:nvSpPr>
        <p:spPr>
          <a:xfrm>
            <a:off x="5167908" y="2262426"/>
            <a:ext cx="658654" cy="37624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8" name="Shape 5"/>
          <p:cNvSpPr/>
          <p:nvPr/>
        </p:nvSpPr>
        <p:spPr>
          <a:xfrm>
            <a:off x="4744522" y="2069544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4E4ED"/>
          </a:solidFill>
          <a:ln/>
        </p:spPr>
      </p:sp>
      <p:sp>
        <p:nvSpPr>
          <p:cNvPr id="9" name="Text 6"/>
          <p:cNvSpPr/>
          <p:nvPr/>
        </p:nvSpPr>
        <p:spPr>
          <a:xfrm>
            <a:off x="4902875" y="2104787"/>
            <a:ext cx="10668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223" dirty="0"/>
          </a:p>
        </p:txBody>
      </p:sp>
      <p:sp>
        <p:nvSpPr>
          <p:cNvPr id="10" name="Text 7"/>
          <p:cNvSpPr/>
          <p:nvPr/>
        </p:nvSpPr>
        <p:spPr>
          <a:xfrm>
            <a:off x="5991344" y="2110621"/>
            <a:ext cx="314706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Traveling Salesman Problem</a:t>
            </a:r>
            <a:endParaRPr lang="en-US" sz="1853" dirty="0"/>
          </a:p>
        </p:txBody>
      </p:sp>
      <p:sp>
        <p:nvSpPr>
          <p:cNvPr id="11" name="Text 8"/>
          <p:cNvSpPr/>
          <p:nvPr/>
        </p:nvSpPr>
        <p:spPr>
          <a:xfrm>
            <a:off x="5991344" y="2517577"/>
            <a:ext cx="7622738" cy="6022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 the shortest possible route that visits every city on the list exactly once. A widely-studied and classical problem with a long history of heuristics and approximations.</a:t>
            </a:r>
            <a:endParaRPr lang="en-US" sz="1482" dirty="0"/>
          </a:p>
        </p:txBody>
      </p:sp>
      <p:sp>
        <p:nvSpPr>
          <p:cNvPr id="12" name="Shape 9"/>
          <p:cNvSpPr/>
          <p:nvPr/>
        </p:nvSpPr>
        <p:spPr>
          <a:xfrm>
            <a:off x="5167908" y="3956209"/>
            <a:ext cx="658654" cy="37624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3" name="Shape 10"/>
          <p:cNvSpPr/>
          <p:nvPr/>
        </p:nvSpPr>
        <p:spPr>
          <a:xfrm>
            <a:off x="4744522" y="3763328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4E4ED"/>
          </a:solidFill>
          <a:ln/>
        </p:spPr>
      </p:sp>
      <p:sp>
        <p:nvSpPr>
          <p:cNvPr id="14" name="Text 11"/>
          <p:cNvSpPr/>
          <p:nvPr/>
        </p:nvSpPr>
        <p:spPr>
          <a:xfrm>
            <a:off x="4883825" y="3798570"/>
            <a:ext cx="14478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223" dirty="0"/>
          </a:p>
        </p:txBody>
      </p:sp>
      <p:sp>
        <p:nvSpPr>
          <p:cNvPr id="15" name="Text 12"/>
          <p:cNvSpPr/>
          <p:nvPr/>
        </p:nvSpPr>
        <p:spPr>
          <a:xfrm>
            <a:off x="5991344" y="3804404"/>
            <a:ext cx="20497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Knapsack Problem</a:t>
            </a:r>
            <a:endParaRPr lang="en-US" sz="1853" dirty="0"/>
          </a:p>
        </p:txBody>
      </p:sp>
      <p:sp>
        <p:nvSpPr>
          <p:cNvPr id="16" name="Text 13"/>
          <p:cNvSpPr/>
          <p:nvPr/>
        </p:nvSpPr>
        <p:spPr>
          <a:xfrm>
            <a:off x="5991344" y="4211360"/>
            <a:ext cx="7622738" cy="903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Pack a knapsack of a fixed size with a set of items, each with its own size and value, to maximize the value of the knapsack. An interesting problem with many applications in resource allocation and optimization.</a:t>
            </a:r>
            <a:endParaRPr lang="en-US" sz="1482" dirty="0"/>
          </a:p>
        </p:txBody>
      </p:sp>
      <p:sp>
        <p:nvSpPr>
          <p:cNvPr id="17" name="Shape 14"/>
          <p:cNvSpPr/>
          <p:nvPr/>
        </p:nvSpPr>
        <p:spPr>
          <a:xfrm>
            <a:off x="5167908" y="5830848"/>
            <a:ext cx="658654" cy="37624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8" name="Shape 15"/>
          <p:cNvSpPr/>
          <p:nvPr/>
        </p:nvSpPr>
        <p:spPr>
          <a:xfrm>
            <a:off x="4744522" y="5637967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4E4ED"/>
          </a:solidFill>
          <a:ln/>
        </p:spPr>
      </p:sp>
      <p:sp>
        <p:nvSpPr>
          <p:cNvPr id="19" name="Text 16"/>
          <p:cNvSpPr/>
          <p:nvPr/>
        </p:nvSpPr>
        <p:spPr>
          <a:xfrm>
            <a:off x="4887635" y="5673209"/>
            <a:ext cx="13716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223" dirty="0"/>
          </a:p>
        </p:txBody>
      </p:sp>
      <p:sp>
        <p:nvSpPr>
          <p:cNvPr id="20" name="Text 17"/>
          <p:cNvSpPr/>
          <p:nvPr/>
        </p:nvSpPr>
        <p:spPr>
          <a:xfrm>
            <a:off x="5991344" y="5679043"/>
            <a:ext cx="202692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Vertex </a:t>
            </a:r>
            <a:r>
              <a:rPr lang="en-US" sz="185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Cover Problem</a:t>
            </a:r>
            <a:endParaRPr lang="en-US" sz="1853" dirty="0"/>
          </a:p>
        </p:txBody>
      </p:sp>
      <p:sp>
        <p:nvSpPr>
          <p:cNvPr id="21" name="Text 18"/>
          <p:cNvSpPr/>
          <p:nvPr/>
        </p:nvSpPr>
        <p:spPr>
          <a:xfrm>
            <a:off x="5991344" y="6085999"/>
            <a:ext cx="7622738" cy="903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71"/>
              </a:lnSpc>
            </a:pPr>
            <a:r>
              <a:rPr lang="en-US" sz="1600" dirty="0"/>
              <a:t>The vertex cover problem seeks to find the minimum vertex cover (MVC), which is the vertex cover with the smallest possible number of vertices.</a:t>
            </a:r>
            <a:endParaRPr lang="en-US" sz="148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1239340" y="11072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/>
              <a:t>Limitations :</a:t>
            </a:r>
            <a:endParaRPr lang="en-US" sz="4374" b="1" dirty="0"/>
          </a:p>
        </p:txBody>
      </p:sp>
      <p:sp>
        <p:nvSpPr>
          <p:cNvPr id="6" name="Text 4"/>
          <p:cNvSpPr/>
          <p:nvPr/>
        </p:nvSpPr>
        <p:spPr>
          <a:xfrm>
            <a:off x="2223135" y="3637478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588568" y="363747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Box 13"/>
          <p:cNvSpPr txBox="1"/>
          <p:nvPr/>
        </p:nvSpPr>
        <p:spPr>
          <a:xfrm>
            <a:off x="1239340" y="2743201"/>
            <a:ext cx="10231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Guaranteed </a:t>
            </a:r>
            <a:r>
              <a:rPr lang="en-US" b="1" dirty="0"/>
              <a:t>Sub-optimality:</a:t>
            </a:r>
            <a:r>
              <a:rPr lang="en-US" dirty="0"/>
              <a:t> Always slightly worse than optimal solution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Computational </a:t>
            </a:r>
            <a:r>
              <a:rPr lang="en-US" b="1" dirty="0"/>
              <a:t>Cost</a:t>
            </a:r>
            <a:r>
              <a:rPr lang="en-US" dirty="0"/>
              <a:t>: Can still be expensive for large problem sizes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Heuristic </a:t>
            </a:r>
            <a:r>
              <a:rPr lang="en-US" b="1" dirty="0"/>
              <a:t>Dependence:</a:t>
            </a:r>
            <a:r>
              <a:rPr lang="en-US" dirty="0"/>
              <a:t> Relies on problem-specific heuristics, potentially leading to unpredictable results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Limited </a:t>
            </a:r>
            <a:r>
              <a:rPr lang="en-US" b="1" dirty="0"/>
              <a:t>Applicability:</a:t>
            </a:r>
            <a:r>
              <a:rPr lang="en-US" dirty="0"/>
              <a:t> Not all NP-hard problems have efficient approximations or good approximation ratios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Challenges </a:t>
            </a:r>
            <a:r>
              <a:rPr lang="en-US" b="1" dirty="0"/>
              <a:t>in Design and Analysis:</a:t>
            </a:r>
            <a:r>
              <a:rPr lang="en-US" dirty="0"/>
              <a:t> Requires deep theoretical understanding and complex algorithms.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925975" y="58552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/>
              <a:t>Applications :</a:t>
            </a:r>
            <a:endParaRPr lang="en-US" sz="4374" b="1" dirty="0"/>
          </a:p>
        </p:txBody>
      </p:sp>
      <p:sp>
        <p:nvSpPr>
          <p:cNvPr id="6" name="Text 4"/>
          <p:cNvSpPr/>
          <p:nvPr/>
        </p:nvSpPr>
        <p:spPr>
          <a:xfrm>
            <a:off x="2223135" y="3637478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588568" y="363747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5" name="TextBox 4"/>
          <p:cNvSpPr txBox="1"/>
          <p:nvPr/>
        </p:nvSpPr>
        <p:spPr>
          <a:xfrm>
            <a:off x="925975" y="1664001"/>
            <a:ext cx="111116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Resource allocation:</a:t>
            </a:r>
          </a:p>
          <a:p>
            <a:r>
              <a:rPr lang="en-US" dirty="0" smtClean="0"/>
              <a:t>1.Scheduling</a:t>
            </a:r>
            <a:r>
              <a:rPr lang="en-US" dirty="0"/>
              <a:t>: Approximation algorithms can be used to schedule tasks on processors, allocate bandwidth in networks, and manage other resources efficiently.</a:t>
            </a:r>
          </a:p>
          <a:p>
            <a:r>
              <a:rPr lang="en-US" dirty="0" smtClean="0"/>
              <a:t>2.Wireless </a:t>
            </a:r>
            <a:r>
              <a:rPr lang="en-US" dirty="0"/>
              <a:t>networks: Approximation algorithms can be used to optimize signal strength, coverage, and energy consumption in wireless networks.</a:t>
            </a:r>
          </a:p>
          <a:p>
            <a:r>
              <a:rPr lang="en-US" dirty="0" smtClean="0"/>
              <a:t>3.Cloud </a:t>
            </a:r>
            <a:r>
              <a:rPr lang="en-US" dirty="0"/>
              <a:t>computing: Approximation algorithms can be used to allocate resources in cloud computing environments, ensuring efficient utilization and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Logistics and transportation:</a:t>
            </a:r>
          </a:p>
          <a:p>
            <a:r>
              <a:rPr lang="en-US" dirty="0" smtClean="0"/>
              <a:t>1. Traveling </a:t>
            </a:r>
            <a:r>
              <a:rPr lang="en-US" dirty="0"/>
              <a:t>salesman problem: Approximation algorithms can be used to find near-optimal routes for delivery trucks, saving time and fuel.</a:t>
            </a:r>
          </a:p>
          <a:p>
            <a:r>
              <a:rPr lang="en-US" dirty="0" smtClean="0"/>
              <a:t>2.Vehicle </a:t>
            </a:r>
            <a:r>
              <a:rPr lang="en-US" dirty="0"/>
              <a:t>routing problem: Approximation algorithms can be used to plan efficient routes for multiple vehicles, taking into account various constraints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Finance and economics:</a:t>
            </a:r>
          </a:p>
          <a:p>
            <a:r>
              <a:rPr lang="en-US" dirty="0" smtClean="0"/>
              <a:t>1.Portfolio </a:t>
            </a:r>
            <a:r>
              <a:rPr lang="en-US" dirty="0"/>
              <a:t>optimization: Approximation algorithms can be used to select the best investment portfolio based on risk and return criteria.</a:t>
            </a:r>
          </a:p>
          <a:p>
            <a:r>
              <a:rPr lang="en-US" dirty="0" smtClean="0"/>
              <a:t>2.Credit </a:t>
            </a:r>
            <a:r>
              <a:rPr lang="en-US" dirty="0"/>
              <a:t>risk assessment: Approximation algorithms can be used to assess the creditworthiness of borrowers and make informed lending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4672284" y="3375387"/>
            <a:ext cx="11945252" cy="2741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660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</a:rPr>
              <a:t>Thank you !</a:t>
            </a:r>
            <a:endParaRPr lang="en-US" sz="6600" dirty="0"/>
          </a:p>
        </p:txBody>
      </p:sp>
      <p:sp>
        <p:nvSpPr>
          <p:cNvPr id="8" name="Text 5"/>
          <p:cNvSpPr/>
          <p:nvPr/>
        </p:nvSpPr>
        <p:spPr>
          <a:xfrm>
            <a:off x="919401" y="5767507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</p:spTree>
    <p:extLst>
      <p:ext uri="{BB962C8B-B14F-4D97-AF65-F5344CB8AC3E}">
        <p14:creationId xmlns:p14="http://schemas.microsoft.com/office/powerpoint/2010/main" val="16190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314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Playfair Display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anjali patel</cp:lastModifiedBy>
  <cp:revision>9</cp:revision>
  <dcterms:created xsi:type="dcterms:W3CDTF">2023-12-10T14:55:33Z</dcterms:created>
  <dcterms:modified xsi:type="dcterms:W3CDTF">2023-12-10T16:04:15Z</dcterms:modified>
</cp:coreProperties>
</file>