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95" r:id="rId4"/>
    <p:sldId id="297" r:id="rId5"/>
    <p:sldId id="296" r:id="rId6"/>
    <p:sldId id="298" r:id="rId7"/>
    <p:sldId id="299" r:id="rId8"/>
    <p:sldId id="300"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7D330F-E5BD-4FA5-8EF1-33F6BBFD223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7D330F-E5BD-4FA5-8EF1-33F6BBFD223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7D330F-E5BD-4FA5-8EF1-33F6BBFD223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7D330F-E5BD-4FA5-8EF1-33F6BBFD223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D330F-E5BD-4FA5-8EF1-33F6BBFD223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7D330F-E5BD-4FA5-8EF1-33F6BBFD223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17D330F-E5BD-4FA5-8EF1-33F6BBFD2231}"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7D330F-E5BD-4FA5-8EF1-33F6BBFD2231}"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D330F-E5BD-4FA5-8EF1-33F6BBFD2231}"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7D330F-E5BD-4FA5-8EF1-33F6BBFD223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7D330F-E5BD-4FA5-8EF1-33F6BBFD223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9BC9CE-C18F-49BA-A332-D3A3A63A0DC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D330F-E5BD-4FA5-8EF1-33F6BBFD2231}" type="datetimeFigureOut">
              <a:rPr lang="en-IN" smtClean="0"/>
              <a:t>18-01-2024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BC9CE-C18F-49BA-A332-D3A3A63A0D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4207"/>
            <a:ext cx="9144000" cy="2009670"/>
          </a:xfrm>
        </p:spPr>
        <p:txBody>
          <a:bodyPr/>
          <a:lstStyle/>
          <a:p>
            <a:r>
              <a:rPr lang="en-IN" dirty="0"/>
              <a:t>AVL </a:t>
            </a:r>
            <a:r>
              <a:rPr lang="en-IN"/>
              <a:t>Trees </a:t>
            </a:r>
            <a:br>
              <a:rPr lang="en-IN"/>
            </a:br>
            <a:r>
              <a:rPr lang="en-IN"/>
              <a:t>Deletion </a:t>
            </a:r>
            <a:r>
              <a:rPr lang="en-IN" dirty="0"/>
              <a:t>Operation</a:t>
            </a:r>
          </a:p>
        </p:txBody>
      </p:sp>
      <p:sp>
        <p:nvSpPr>
          <p:cNvPr id="3" name="Subtitle 2"/>
          <p:cNvSpPr>
            <a:spLocks noGrp="1"/>
          </p:cNvSpPr>
          <p:nvPr>
            <p:ph type="subTitle" idx="1"/>
          </p:nvPr>
        </p:nvSpPr>
        <p:spPr>
          <a:xfrm>
            <a:off x="1524000" y="3602038"/>
            <a:ext cx="9144000" cy="2637988"/>
          </a:xfrm>
        </p:spPr>
        <p:txBody>
          <a:bodyPr>
            <a:normAutofit/>
          </a:bodyPr>
          <a:lstStyle/>
          <a:p>
            <a:r>
              <a:rPr lang="en-IN" sz="3200" dirty="0">
                <a:latin typeface="Times New Roman" panose="02020603050405020304" pitchFamily="18" charset="0"/>
                <a:cs typeface="Times New Roman" panose="02020603050405020304" pitchFamily="18" charset="0"/>
              </a:rPr>
              <a:t>By</a:t>
            </a:r>
          </a:p>
          <a:p>
            <a:r>
              <a:rPr lang="en-IN" sz="3200" dirty="0">
                <a:latin typeface="Times New Roman" panose="02020603050405020304" pitchFamily="18" charset="0"/>
                <a:cs typeface="Times New Roman" panose="02020603050405020304" pitchFamily="18" charset="0"/>
              </a:rPr>
              <a:t>Aditya Tiwari</a:t>
            </a:r>
          </a:p>
          <a:p>
            <a:r>
              <a:rPr lang="en-IN" sz="3200" dirty="0">
                <a:latin typeface="Times New Roman" panose="02020603050405020304" pitchFamily="18" charset="0"/>
                <a:cs typeface="Times New Roman" panose="02020603050405020304" pitchFamily="18" charset="0"/>
              </a:rPr>
              <a:t>Assistant Professor</a:t>
            </a:r>
          </a:p>
          <a:p>
            <a:r>
              <a:rPr lang="en-IN" sz="3200" dirty="0">
                <a:latin typeface="Times New Roman" panose="02020603050405020304" pitchFamily="18" charset="0"/>
                <a:cs typeface="Times New Roman" panose="02020603050405020304" pitchFamily="18" charset="0"/>
              </a:rPr>
              <a:t>CSVTU </a:t>
            </a:r>
            <a:r>
              <a:rPr lang="en-IN" sz="3200" dirty="0" err="1">
                <a:latin typeface="Times New Roman" panose="02020603050405020304" pitchFamily="18" charset="0"/>
                <a:cs typeface="Times New Roman" panose="02020603050405020304" pitchFamily="18" charset="0"/>
              </a:rPr>
              <a:t>Bhilai</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795"/>
            <a:ext cx="10515600" cy="5912485"/>
          </a:xfrm>
        </p:spPr>
        <p:txBody>
          <a:bodyPr>
            <a:normAutofit lnSpcReduction="10000"/>
          </a:bodyPr>
          <a:lstStyle/>
          <a:p>
            <a:pPr algn="just"/>
            <a:r>
              <a:rPr lang="en-US" sz="3200">
                <a:latin typeface="Times New Roman" panose="02020603050405020304" pitchFamily="18" charset="0"/>
                <a:cs typeface="Times New Roman" panose="02020603050405020304" pitchFamily="18" charset="0"/>
              </a:rPr>
              <a:t>Let us consider that, A is the critical node and B is the root node of its left sub-tree. If node X, present in the right sub-tree of A, is to be deleted, then there can be three different situations:</a:t>
            </a:r>
          </a:p>
          <a:p>
            <a:pPr marL="0" indent="0" algn="just">
              <a:buNone/>
            </a:pPr>
            <a:r>
              <a:rPr lang="en-US" sz="3600" b="1">
                <a:latin typeface="Times New Roman" panose="02020603050405020304" pitchFamily="18" charset="0"/>
                <a:cs typeface="Times New Roman" panose="02020603050405020304" pitchFamily="18" charset="0"/>
              </a:rPr>
              <a:t>R0 rotation (Node B has balance factor 0)</a:t>
            </a:r>
          </a:p>
          <a:p>
            <a:pPr algn="just"/>
            <a:r>
              <a:rPr lang="en-US" sz="3200">
                <a:latin typeface="Times New Roman" panose="02020603050405020304" pitchFamily="18" charset="0"/>
                <a:cs typeface="Times New Roman" panose="02020603050405020304" pitchFamily="18" charset="0"/>
              </a:rPr>
              <a:t>If the node B has 0 balance factor, and the balance factor of node A disturbed upon deleting the node X, then the tree will be rebalanced by rotating tree using R0 rotation.</a:t>
            </a:r>
          </a:p>
          <a:p>
            <a:pPr algn="just"/>
            <a:r>
              <a:rPr lang="en-US" sz="3200">
                <a:latin typeface="Times New Roman" panose="02020603050405020304" pitchFamily="18" charset="0"/>
                <a:cs typeface="Times New Roman" panose="02020603050405020304" pitchFamily="18" charset="0"/>
              </a:rPr>
              <a:t>The critical node A is moved to its right and the node B becomes the root of the tree with T1 as its left sub-tree. The sub-trees T2 and T3 becomes the left and right sub-tree of the node A. the process involved in R0 rotation is shown in the following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Deletion in AVL Tree"/>
          <p:cNvPicPr>
            <a:picLocks noGrp="1" noChangeAspect="1" noChangeArrowheads="1"/>
          </p:cNvPicPr>
          <p:nvPr>
            <p:ph idx="1"/>
          </p:nvPr>
        </p:nvPicPr>
        <p:blipFill>
          <a:blip r:embed="rId2" cstate="print"/>
          <a:srcRect/>
          <a:stretch>
            <a:fillRect/>
          </a:stretch>
        </p:blipFill>
        <p:spPr>
          <a:xfrm>
            <a:off x="64135" y="157480"/>
            <a:ext cx="11884025" cy="670115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63270"/>
            <a:ext cx="5181600" cy="5414010"/>
          </a:xfrm>
        </p:spPr>
        <p:txBody>
          <a:bodyPr/>
          <a:lstStyle/>
          <a:p>
            <a:r>
              <a:rPr lang="en-US" sz="3200">
                <a:latin typeface="Times New Roman" panose="02020603050405020304" pitchFamily="18" charset="0"/>
                <a:cs typeface="Times New Roman" panose="02020603050405020304" pitchFamily="18" charset="0"/>
              </a:rPr>
              <a:t>Example:</a:t>
            </a:r>
          </a:p>
          <a:p>
            <a:r>
              <a:rPr lang="en-US" sz="3200">
                <a:latin typeface="Times New Roman" panose="02020603050405020304" pitchFamily="18" charset="0"/>
                <a:cs typeface="Times New Roman" panose="02020603050405020304" pitchFamily="18" charset="0"/>
              </a:rPr>
              <a:t>Delete the node 30 from the AVL tree shown in the following image.</a:t>
            </a: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pic>
        <p:nvPicPr>
          <p:cNvPr id="26" name="Picture 30" descr="Deletion in AVL Tree"/>
          <p:cNvPicPr>
            <a:picLocks noGrp="1" noChangeAspect="1" noChangeArrowheads="1"/>
          </p:cNvPicPr>
          <p:nvPr>
            <p:ph sz="half" idx="2"/>
          </p:nvPr>
        </p:nvPicPr>
        <p:blipFill>
          <a:blip r:embed="rId2" cstate="print"/>
          <a:srcRect/>
          <a:stretch>
            <a:fillRect/>
          </a:stretch>
        </p:blipFill>
        <p:spPr>
          <a:xfrm>
            <a:off x="5925185" y="179705"/>
            <a:ext cx="6099810" cy="59975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655"/>
            <a:ext cx="10515600" cy="5508625"/>
          </a:xfrm>
        </p:spPr>
        <p:txBody>
          <a:bodyPr/>
          <a:lstStyle/>
          <a:p>
            <a:pPr algn="just"/>
            <a:r>
              <a:rPr lang="en-US" sz="3600">
                <a:latin typeface="Times New Roman" panose="02020603050405020304" pitchFamily="18" charset="0"/>
                <a:cs typeface="Times New Roman" panose="02020603050405020304" pitchFamily="18" charset="0"/>
              </a:rPr>
              <a:t>Solution</a:t>
            </a:r>
          </a:p>
          <a:p>
            <a:pPr algn="just"/>
            <a:r>
              <a:rPr lang="en-US" sz="3600">
                <a:latin typeface="Times New Roman" panose="02020603050405020304" pitchFamily="18" charset="0"/>
                <a:cs typeface="Times New Roman" panose="02020603050405020304" pitchFamily="18" charset="0"/>
              </a:rPr>
              <a:t>In this case, the node B has balance factor 0, therefore the tree will be rotated by using R0 rotation as shown in the following image. The node B(10) becomes the root, while the node A is moved to its right. The right child of node B will now become the left child of node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3" descr="Deletion in AVL Tree"/>
          <p:cNvPicPr>
            <a:picLocks noGrp="1" noChangeAspect="1" noChangeArrowheads="1"/>
          </p:cNvPicPr>
          <p:nvPr>
            <p:ph idx="1"/>
          </p:nvPr>
        </p:nvPicPr>
        <p:blipFill>
          <a:blip r:embed="rId2" cstate="print"/>
          <a:srcRect/>
          <a:stretch>
            <a:fillRect/>
          </a:stretch>
        </p:blipFill>
        <p:spPr>
          <a:xfrm>
            <a:off x="243205" y="223520"/>
            <a:ext cx="11821795" cy="629475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R1 Rotation (Node B has balance factor 1)</a:t>
            </a:r>
          </a:p>
        </p:txBody>
      </p:sp>
      <p:sp>
        <p:nvSpPr>
          <p:cNvPr id="3" name="Content Placeholder 2"/>
          <p:cNvSpPr>
            <a:spLocks noGrp="1"/>
          </p:cNvSpPr>
          <p:nvPr>
            <p:ph idx="1"/>
          </p:nvPr>
        </p:nvSpPr>
        <p:spPr/>
        <p:txBody>
          <a:bodyPr/>
          <a:lstStyle/>
          <a:p>
            <a:r>
              <a:rPr lang="en-US" sz="3600">
                <a:latin typeface="Times New Roman" panose="02020603050405020304" pitchFamily="18" charset="0"/>
                <a:cs typeface="Times New Roman" panose="02020603050405020304" pitchFamily="18" charset="0"/>
              </a:rPr>
              <a:t>R1 Rotation is to be performed if the balance factor of Node B is 1. In R1 rotation, the critical node A is moved to its right having sub-trees T2 and T3 as its left and right child respectively. T1 is to be placed as the left sub-tree of the node B.</a:t>
            </a:r>
          </a:p>
          <a:p>
            <a:r>
              <a:rPr lang="en-US" sz="3600">
                <a:latin typeface="Times New Roman" panose="02020603050405020304" pitchFamily="18" charset="0"/>
                <a:cs typeface="Times New Roman" panose="02020603050405020304" pitchFamily="18" charset="0"/>
              </a:rPr>
              <a:t>The process involved in R1 rotation is shown in the following image.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5" descr="Deletion in AVL Tree"/>
          <p:cNvPicPr>
            <a:picLocks noGrp="1" noChangeAspect="1" noChangeArrowheads="1"/>
          </p:cNvPicPr>
          <p:nvPr>
            <p:ph idx="1"/>
          </p:nvPr>
        </p:nvPicPr>
        <p:blipFill>
          <a:blip r:embed="rId2" cstate="print"/>
          <a:srcRect/>
          <a:stretch>
            <a:fillRect/>
          </a:stretch>
        </p:blipFill>
        <p:spPr>
          <a:xfrm>
            <a:off x="307975" y="222250"/>
            <a:ext cx="11510645" cy="6400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78580" cy="5593715"/>
          </a:xfrm>
        </p:spPr>
        <p:txBody>
          <a:bodyPr>
            <a:normAutofit/>
          </a:bodyPr>
          <a:lstStyle/>
          <a:p>
            <a:r>
              <a:rPr lang="en-US"/>
              <a:t>Example</a:t>
            </a:r>
            <a:br>
              <a:rPr lang="en-US"/>
            </a:br>
            <a:r>
              <a:rPr lang="en-US"/>
              <a:t>Delete Node 55 from the AVL tree shown in the following image.</a:t>
            </a:r>
          </a:p>
        </p:txBody>
      </p:sp>
      <p:pic>
        <p:nvPicPr>
          <p:cNvPr id="42" name="Picture 42" descr="Deletion in AVL Tree"/>
          <p:cNvPicPr>
            <a:picLocks noGrp="1" noChangeAspect="1" noChangeArrowheads="1"/>
          </p:cNvPicPr>
          <p:nvPr>
            <p:ph idx="1"/>
          </p:nvPr>
        </p:nvPicPr>
        <p:blipFill>
          <a:blip r:embed="rId2" cstate="print"/>
          <a:srcRect/>
          <a:stretch>
            <a:fillRect/>
          </a:stretch>
        </p:blipFill>
        <p:spPr>
          <a:xfrm>
            <a:off x="4453255" y="497840"/>
            <a:ext cx="7376795" cy="617791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135"/>
            <a:ext cx="10515600" cy="5859145"/>
          </a:xfrm>
        </p:spPr>
        <p:txBody>
          <a:bodyPr>
            <a:noAutofit/>
          </a:bodyPr>
          <a:lstStyle/>
          <a:p>
            <a:r>
              <a:rPr lang="en-US" sz="3600">
                <a:latin typeface="Times New Roman" panose="02020603050405020304" pitchFamily="18" charset="0"/>
                <a:cs typeface="Times New Roman" panose="02020603050405020304" pitchFamily="18" charset="0"/>
              </a:rPr>
              <a:t>Solution :</a:t>
            </a:r>
          </a:p>
          <a:p>
            <a:r>
              <a:rPr lang="en-US" sz="3600">
                <a:latin typeface="Times New Roman" panose="02020603050405020304" pitchFamily="18" charset="0"/>
                <a:cs typeface="Times New Roman" panose="02020603050405020304" pitchFamily="18" charset="0"/>
              </a:rPr>
              <a:t>Deleting 55 from the AVL Tree disturbs the balance factor of the node 50 i.e. node A which becomes the critical node. This is the condition of R1 rotation in which, the node A will be moved to its right (shown in the image below). The right of B is now become the left of A (i.e. 45).</a:t>
            </a:r>
          </a:p>
          <a:p>
            <a:r>
              <a:rPr lang="en-US" sz="3600">
                <a:latin typeface="Times New Roman" panose="02020603050405020304" pitchFamily="18" charset="0"/>
                <a:cs typeface="Times New Roman" panose="02020603050405020304" pitchFamily="18" charset="0"/>
              </a:rPr>
              <a:t>The process involved in the solution is shown in the following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5" descr="Deletion in AVL Tree"/>
          <p:cNvPicPr>
            <a:picLocks noGrp="1" noChangeAspect="1" noChangeArrowheads="1"/>
          </p:cNvPicPr>
          <p:nvPr>
            <p:ph idx="1"/>
          </p:nvPr>
        </p:nvPicPr>
        <p:blipFill>
          <a:blip r:embed="rId2" cstate="print"/>
          <a:srcRect/>
          <a:stretch>
            <a:fillRect/>
          </a:stretch>
        </p:blipFill>
        <p:spPr>
          <a:xfrm>
            <a:off x="0" y="635"/>
            <a:ext cx="12192000" cy="69646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AVL Deletion </a:t>
            </a:r>
          </a:p>
        </p:txBody>
      </p:sp>
      <p:sp>
        <p:nvSpPr>
          <p:cNvPr id="3" name="Content Placeholder 2"/>
          <p:cNvSpPr>
            <a:spLocks noGrp="1"/>
          </p:cNvSpPr>
          <p:nvPr>
            <p:ph idx="1"/>
          </p:nvPr>
        </p:nvSpPr>
        <p:spPr/>
        <p:txBody>
          <a:bodyPr/>
          <a:lstStyle/>
          <a:p>
            <a:r>
              <a:rPr lang="en-IN" altLang="en-US" sz="3600">
                <a:latin typeface="Times New Roman" panose="02020603050405020304" pitchFamily="18" charset="0"/>
                <a:cs typeface="Times New Roman" panose="02020603050405020304" pitchFamily="18" charset="0"/>
              </a:rPr>
              <a:t>Understand the concept of </a:t>
            </a:r>
            <a:r>
              <a:rPr lang="en-US" sz="3600">
                <a:latin typeface="Times New Roman" panose="02020603050405020304" pitchFamily="18" charset="0"/>
                <a:cs typeface="Times New Roman" panose="02020603050405020304" pitchFamily="18" charset="0"/>
              </a:rPr>
              <a:t>BINARY SEARCH TREES</a:t>
            </a:r>
            <a:r>
              <a:rPr lang="en-IN" altLang="en-US" sz="3600">
                <a:latin typeface="Times New Roman" panose="02020603050405020304" pitchFamily="18" charset="0"/>
                <a:cs typeface="Times New Roman" panose="02020603050405020304" pitchFamily="18" charset="0"/>
              </a:rPr>
              <a:t> deletion.</a:t>
            </a:r>
          </a:p>
          <a:p>
            <a:r>
              <a:rPr lang="en-IN" altLang="en-US" sz="3600">
                <a:latin typeface="Times New Roman" panose="02020603050405020304" pitchFamily="18" charset="0"/>
                <a:cs typeface="Times New Roman" panose="02020603050405020304" pitchFamily="18" charset="0"/>
              </a:rPr>
              <a:t>Delete function is used to delete the specified node from a binary search tree. However, we must delete a node from a binary search tree in such a way, that the property of binary search tree doesn't violate. There are three situations of deleting a node from binary search tree.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R-1 Rotation (Node B has balance factor -1)</a:t>
            </a:r>
          </a:p>
        </p:txBody>
      </p:sp>
      <p:sp>
        <p:nvSpPr>
          <p:cNvPr id="3" name="Content Placeholder 2"/>
          <p:cNvSpPr>
            <a:spLocks noGrp="1"/>
          </p:cNvSpPr>
          <p:nvPr>
            <p:ph idx="1"/>
          </p:nvPr>
        </p:nvSpPr>
        <p:spPr/>
        <p:txBody>
          <a:bodyPr>
            <a:noAutofit/>
          </a:bodyPr>
          <a:lstStyle/>
          <a:p>
            <a:pPr algn="just"/>
            <a:r>
              <a:rPr lang="en-US" sz="3200">
                <a:latin typeface="Times New Roman" panose="02020603050405020304" pitchFamily="18" charset="0"/>
                <a:cs typeface="Times New Roman" panose="02020603050405020304" pitchFamily="18" charset="0"/>
              </a:rPr>
              <a:t>R-1 rotation is to be performed if the node B has balance factor -1. This case is treated in the same way as LR rotation. In this case, the node C, which is the right child of node B, becomes the root node of the tree with B and A as its left and right children respectively.</a:t>
            </a:r>
          </a:p>
          <a:p>
            <a:pPr algn="just"/>
            <a:r>
              <a:rPr lang="en-US" sz="3200">
                <a:latin typeface="Times New Roman" panose="02020603050405020304" pitchFamily="18" charset="0"/>
                <a:cs typeface="Times New Roman" panose="02020603050405020304" pitchFamily="18" charset="0"/>
              </a:rPr>
              <a:t>The sub-trees T1, T2 becomes the left and right sub-trees of B whereas, T3, T4 become the left and right sub-trees of A.</a:t>
            </a:r>
          </a:p>
          <a:p>
            <a:pPr algn="just"/>
            <a:r>
              <a:rPr lang="en-US" sz="3200">
                <a:latin typeface="Times New Roman" panose="02020603050405020304" pitchFamily="18" charset="0"/>
                <a:cs typeface="Times New Roman" panose="02020603050405020304" pitchFamily="18" charset="0"/>
              </a:rPr>
              <a:t>The process involved in R-1 rotation is shown in the following image.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8" descr="Deletion in AVL Tree"/>
          <p:cNvPicPr>
            <a:picLocks noGrp="1" noChangeAspect="1" noChangeArrowheads="1"/>
          </p:cNvPicPr>
          <p:nvPr>
            <p:ph idx="1"/>
          </p:nvPr>
        </p:nvPicPr>
        <p:blipFill>
          <a:blip r:embed="rId2" cstate="print"/>
          <a:srcRect/>
          <a:stretch>
            <a:fillRect/>
          </a:stretch>
        </p:blipFill>
        <p:spPr>
          <a:xfrm>
            <a:off x="74295" y="80010"/>
            <a:ext cx="12117070" cy="669544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982845" cy="6179185"/>
          </a:xfrm>
        </p:spPr>
        <p:txBody>
          <a:bodyPr>
            <a:normAutofit/>
          </a:bodyPr>
          <a:lstStyle/>
          <a:p>
            <a:r>
              <a:rPr lang="en-US"/>
              <a:t>Example</a:t>
            </a:r>
            <a:br>
              <a:rPr lang="en-US"/>
            </a:br>
            <a:r>
              <a:rPr lang="en-US"/>
              <a:t>Delete the node 60 from the AVL tree shown in the following image.</a:t>
            </a:r>
          </a:p>
        </p:txBody>
      </p:sp>
      <p:pic>
        <p:nvPicPr>
          <p:cNvPr id="51" name="Picture 51" descr="Deletion in AVL Tree"/>
          <p:cNvPicPr>
            <a:picLocks noGrp="1" noChangeAspect="1" noChangeArrowheads="1"/>
          </p:cNvPicPr>
          <p:nvPr>
            <p:ph idx="1"/>
          </p:nvPr>
        </p:nvPicPr>
        <p:blipFill>
          <a:blip r:embed="rId2" cstate="print"/>
          <a:srcRect/>
          <a:stretch>
            <a:fillRect/>
          </a:stretch>
        </p:blipFill>
        <p:spPr>
          <a:xfrm>
            <a:off x="5561965" y="365125"/>
            <a:ext cx="6228080" cy="64928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975"/>
            <a:ext cx="10515600" cy="5615305"/>
          </a:xfrm>
        </p:spPr>
        <p:txBody>
          <a:bodyPr/>
          <a:lstStyle/>
          <a:p>
            <a:pPr algn="just"/>
            <a:r>
              <a:rPr lang="en-US" sz="3600">
                <a:latin typeface="Times New Roman" panose="02020603050405020304" pitchFamily="18" charset="0"/>
                <a:cs typeface="Times New Roman" panose="02020603050405020304" pitchFamily="18" charset="0"/>
              </a:rPr>
              <a:t>Solution:</a:t>
            </a:r>
          </a:p>
          <a:p>
            <a:pPr algn="just"/>
            <a:r>
              <a:rPr lang="en-US" sz="3600">
                <a:latin typeface="Times New Roman" panose="02020603050405020304" pitchFamily="18" charset="0"/>
                <a:cs typeface="Times New Roman" panose="02020603050405020304" pitchFamily="18" charset="0"/>
              </a:rPr>
              <a:t>in this case, node B has balance factor -1. Deleting the node 60, disturbs the balance factor of the node 50 therefore, it needs to be R-1 rotated. The node C i.e. 45 becomes the root of the tree with the node B(40) and A(50) as its left and right child.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4" descr="Deletion in AVL Tree"/>
          <p:cNvPicPr>
            <a:picLocks noGrp="1" noChangeAspect="1" noChangeArrowheads="1"/>
          </p:cNvPicPr>
          <p:nvPr>
            <p:ph idx="1"/>
          </p:nvPr>
        </p:nvPicPr>
        <p:blipFill>
          <a:blip r:embed="rId2" cstate="print"/>
          <a:srcRect/>
          <a:stretch>
            <a:fillRect/>
          </a:stretch>
        </p:blipFill>
        <p:spPr>
          <a:xfrm>
            <a:off x="187960" y="233045"/>
            <a:ext cx="11697970" cy="662495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79629"/>
            <a:ext cx="10515600" cy="4351338"/>
          </a:xfrm>
        </p:spPr>
        <p:txBody>
          <a:bodyPr>
            <a:normAutofit/>
          </a:bodyPr>
          <a:lstStyle/>
          <a:p>
            <a:pPr marL="0" indent="0" algn="ctr">
              <a:buNone/>
            </a:pPr>
            <a:endParaRPr lang="en-IN" sz="5400" i="1" dirty="0">
              <a:effectLst>
                <a:outerShdw blurRad="38100" dist="38100" dir="2700000" algn="tl">
                  <a:srgbClr val="000000">
                    <a:alpha val="43137"/>
                  </a:srgbClr>
                </a:outerShdw>
              </a:effectLst>
            </a:endParaRPr>
          </a:p>
          <a:p>
            <a:pPr marL="0" indent="0" algn="ctr">
              <a:buNone/>
            </a:pPr>
            <a:r>
              <a:rPr lang="en-IN" sz="5400" i="1" dirty="0">
                <a:effectLst>
                  <a:outerShdw blurRad="38100" dist="38100" dir="2700000" algn="tl">
                    <a:srgbClr val="000000">
                      <a:alpha val="43137"/>
                    </a:srgbClr>
                  </a:outerShdw>
                </a:effectLst>
              </a:rPr>
              <a:t>THANK YOU</a:t>
            </a:r>
            <a:endParaRPr lang="en-IN" sz="1800" i="1"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115"/>
            <a:ext cx="10515600" cy="6019165"/>
          </a:xfrm>
        </p:spPr>
        <p:txBody>
          <a:bodyPr/>
          <a:lstStyle/>
          <a:p>
            <a:r>
              <a:rPr lang="en-US" sz="3600">
                <a:latin typeface="Times New Roman" panose="02020603050405020304" pitchFamily="18" charset="0"/>
                <a:cs typeface="Times New Roman" panose="02020603050405020304" pitchFamily="18" charset="0"/>
              </a:rPr>
              <a:t>The node to be deleted is a leaf node</a:t>
            </a:r>
          </a:p>
          <a:p>
            <a:r>
              <a:rPr lang="en-US" sz="3600">
                <a:latin typeface="Times New Roman" panose="02020603050405020304" pitchFamily="18" charset="0"/>
                <a:cs typeface="Times New Roman" panose="02020603050405020304" pitchFamily="18" charset="0"/>
              </a:rPr>
              <a:t>It is the simplest case; in this case, replace the leaf node with the NULL and simple free the allocated space.</a:t>
            </a:r>
          </a:p>
          <a:p>
            <a:r>
              <a:rPr lang="en-US" sz="3600">
                <a:latin typeface="Times New Roman" panose="02020603050405020304" pitchFamily="18" charset="0"/>
                <a:cs typeface="Times New Roman" panose="02020603050405020304" pitchFamily="18" charset="0"/>
              </a:rPr>
              <a:t>In the following image, we are deleting the node 85, since the node is a leaf node, therefore the node will be replaced with NULL and allocated space will be freed.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9" descr="Deletion in binary search tree"/>
          <p:cNvPicPr>
            <a:picLocks noGrp="1" noChangeAspect="1" noChangeArrowheads="1"/>
          </p:cNvPicPr>
          <p:nvPr>
            <p:ph idx="1"/>
          </p:nvPr>
        </p:nvPicPr>
        <p:blipFill>
          <a:blip r:embed="rId2" cstate="print"/>
          <a:srcRect/>
          <a:stretch>
            <a:fillRect/>
          </a:stretch>
        </p:blipFill>
        <p:spPr>
          <a:xfrm>
            <a:off x="179705" y="370840"/>
            <a:ext cx="11715115" cy="637921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6270"/>
            <a:ext cx="10515600" cy="5541010"/>
          </a:xfrm>
        </p:spPr>
        <p:txBody>
          <a:bodyPr/>
          <a:lstStyle/>
          <a:p>
            <a:pPr algn="just"/>
            <a:r>
              <a:rPr lang="en-US" sz="3600">
                <a:latin typeface="Times New Roman" panose="02020603050405020304" pitchFamily="18" charset="0"/>
                <a:cs typeface="Times New Roman" panose="02020603050405020304" pitchFamily="18" charset="0"/>
              </a:rPr>
              <a:t>The node to be deleted has only one child.</a:t>
            </a:r>
          </a:p>
          <a:p>
            <a:pPr algn="just"/>
            <a:r>
              <a:rPr lang="en-US" sz="3600">
                <a:latin typeface="Times New Roman" panose="02020603050405020304" pitchFamily="18" charset="0"/>
                <a:cs typeface="Times New Roman" panose="02020603050405020304" pitchFamily="18" charset="0"/>
              </a:rPr>
              <a:t>In this case, replace the node with its child and delete the child node, which now contains the value which is to be deleted. Simply replace it with the NULL and free the allocated space.</a:t>
            </a:r>
          </a:p>
          <a:p>
            <a:pPr algn="just"/>
            <a:r>
              <a:rPr lang="en-US" sz="3600">
                <a:latin typeface="Times New Roman" panose="02020603050405020304" pitchFamily="18" charset="0"/>
                <a:cs typeface="Times New Roman" panose="02020603050405020304" pitchFamily="18" charset="0"/>
              </a:rPr>
              <a:t>In the following image, the node 12 is to be deleted. It has only one child. The node will be replaced with its child node and the replaced node 12 (which is now leaf node) will simply be deleted.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2" descr="Deletion in binary search tree"/>
          <p:cNvPicPr>
            <a:picLocks noGrp="1" noChangeAspect="1" noChangeArrowheads="1"/>
          </p:cNvPicPr>
          <p:nvPr>
            <p:ph idx="1"/>
          </p:nvPr>
        </p:nvPicPr>
        <p:blipFill>
          <a:blip r:embed="rId2" cstate="print"/>
          <a:srcRect/>
          <a:stretch>
            <a:fillRect/>
          </a:stretch>
        </p:blipFill>
        <p:spPr>
          <a:xfrm>
            <a:off x="199390" y="147955"/>
            <a:ext cx="11569700" cy="635762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795"/>
            <a:ext cx="10515600" cy="5912485"/>
          </a:xfrm>
        </p:spPr>
        <p:txBody>
          <a:bodyPr>
            <a:noAutofit/>
          </a:bodyPr>
          <a:lstStyle/>
          <a:p>
            <a:r>
              <a:rPr lang="en-US" sz="3200">
                <a:latin typeface="Times New Roman" panose="02020603050405020304" pitchFamily="18" charset="0"/>
                <a:cs typeface="Times New Roman" panose="02020603050405020304" pitchFamily="18" charset="0"/>
              </a:rPr>
              <a:t>he node to be deleted has two children.</a:t>
            </a:r>
          </a:p>
          <a:p>
            <a:r>
              <a:rPr lang="en-US" sz="3200">
                <a:latin typeface="Times New Roman" panose="02020603050405020304" pitchFamily="18" charset="0"/>
                <a:cs typeface="Times New Roman" panose="02020603050405020304" pitchFamily="18" charset="0"/>
              </a:rPr>
              <a:t>It is a bit complexes case compares to other two cases. However, the node which is to be deleted is replaced with its in-order successor or predecessor recursively until the node value (to be deleted) is placed on the leaf of the tree. After the procedure, replace the node with NULL and free the allocated space.</a:t>
            </a:r>
          </a:p>
          <a:p>
            <a:r>
              <a:rPr lang="en-US" sz="3200">
                <a:latin typeface="Times New Roman" panose="02020603050405020304" pitchFamily="18" charset="0"/>
                <a:cs typeface="Times New Roman" panose="02020603050405020304" pitchFamily="18" charset="0"/>
              </a:rPr>
              <a:t>In the following image, the node 50 is to be deleted which is the root node of the tree. </a:t>
            </a:r>
          </a:p>
          <a:p>
            <a:r>
              <a:rPr lang="en-US" sz="3200">
                <a:latin typeface="Times New Roman" panose="02020603050405020304" pitchFamily="18" charset="0"/>
                <a:cs typeface="Times New Roman" panose="02020603050405020304" pitchFamily="18" charset="0"/>
              </a:rPr>
              <a:t>The in-order traversal of the tree given below.</a:t>
            </a:r>
          </a:p>
          <a:p>
            <a:r>
              <a:rPr lang="en-US" sz="3200">
                <a:latin typeface="Times New Roman" panose="02020603050405020304" pitchFamily="18" charset="0"/>
                <a:cs typeface="Times New Roman" panose="02020603050405020304" pitchFamily="18" charset="0"/>
              </a:rPr>
              <a:t>6, 25, 30, 50, 52, 60, 70, 75.</a:t>
            </a:r>
          </a:p>
          <a:p>
            <a:r>
              <a:rPr lang="en-US" sz="3200">
                <a:latin typeface="Times New Roman" panose="02020603050405020304" pitchFamily="18" charset="0"/>
                <a:cs typeface="Times New Roman" panose="02020603050405020304" pitchFamily="18" charset="0"/>
              </a:rPr>
              <a:t>replace 50 with its in-order successor 52. Now, 50 will be moved to the leaf of the tree, which will simply be deleted.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5" descr="Deletion in binary search tree"/>
          <p:cNvPicPr>
            <a:picLocks noGrp="1" noChangeAspect="1" noChangeArrowheads="1"/>
          </p:cNvPicPr>
          <p:nvPr>
            <p:ph idx="1"/>
          </p:nvPr>
        </p:nvPicPr>
        <p:blipFill>
          <a:blip r:embed="rId2" cstate="print"/>
          <a:srcRect/>
          <a:stretch>
            <a:fillRect/>
          </a:stretch>
        </p:blipFill>
        <p:spPr>
          <a:xfrm>
            <a:off x="137795" y="284480"/>
            <a:ext cx="11619230" cy="62534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5665"/>
          </a:xfrm>
        </p:spPr>
        <p:txBody>
          <a:bodyPr/>
          <a:lstStyle/>
          <a:p>
            <a:r>
              <a:rPr lang="en-US"/>
              <a:t>Deletion in AVL Tree</a:t>
            </a:r>
          </a:p>
        </p:txBody>
      </p:sp>
      <p:sp>
        <p:nvSpPr>
          <p:cNvPr id="3" name="Content Placeholder 2"/>
          <p:cNvSpPr>
            <a:spLocks noGrp="1"/>
          </p:cNvSpPr>
          <p:nvPr>
            <p:ph idx="1"/>
          </p:nvPr>
        </p:nvSpPr>
        <p:spPr>
          <a:xfrm>
            <a:off x="838200" y="1241425"/>
            <a:ext cx="10515600" cy="5551805"/>
          </a:xfrm>
        </p:spPr>
        <p:txBody>
          <a:bodyPr>
            <a:noAutofit/>
          </a:bodyPr>
          <a:lstStyle/>
          <a:p>
            <a:pPr algn="just"/>
            <a:r>
              <a:rPr lang="en-US" sz="3200">
                <a:latin typeface="Times New Roman" panose="02020603050405020304" pitchFamily="18" charset="0"/>
                <a:cs typeface="Times New Roman" panose="02020603050405020304" pitchFamily="18" charset="0"/>
              </a:rPr>
              <a:t>Deleting a node from an AVL tree is similar to that in a binary search tree. Deletion may disturb the balance factor of an AVL tree and therefore the tree needs to be rebalanced in order to maintain the AVLness. For this purpose, we need to perform rotations. The two types of rotations are L rotation and R rotation. Here, we will discuss R rotations. L rotations are the mirror images of them.</a:t>
            </a:r>
          </a:p>
          <a:p>
            <a:pPr algn="just"/>
            <a:r>
              <a:rPr lang="en-US" sz="3200">
                <a:latin typeface="Times New Roman" panose="02020603050405020304" pitchFamily="18" charset="0"/>
                <a:cs typeface="Times New Roman" panose="02020603050405020304" pitchFamily="18" charset="0"/>
              </a:rPr>
              <a:t>If the node which is to be deleted is present in the left sub-tree of the critical node, then L rotation needs to be applied else if, the node which is to be deleted is present in the right sub-tree of the critical node, the R rotation will be applied.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1134</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AVL Trees  Deletion Operation</vt:lpstr>
      <vt:lpstr>AVL Deletion </vt:lpstr>
      <vt:lpstr>PowerPoint Presentation</vt:lpstr>
      <vt:lpstr>PowerPoint Presentation</vt:lpstr>
      <vt:lpstr>PowerPoint Presentation</vt:lpstr>
      <vt:lpstr>PowerPoint Presentation</vt:lpstr>
      <vt:lpstr>PowerPoint Presentation</vt:lpstr>
      <vt:lpstr>PowerPoint Presentation</vt:lpstr>
      <vt:lpstr>Deletion in AVL Tree</vt:lpstr>
      <vt:lpstr>PowerPoint Presentation</vt:lpstr>
      <vt:lpstr>PowerPoint Presentation</vt:lpstr>
      <vt:lpstr>PowerPoint Presentation</vt:lpstr>
      <vt:lpstr>PowerPoint Presentation</vt:lpstr>
      <vt:lpstr>PowerPoint Presentation</vt:lpstr>
      <vt:lpstr>R1 Rotation (Node B has balance factor 1)</vt:lpstr>
      <vt:lpstr>PowerPoint Presentation</vt:lpstr>
      <vt:lpstr>Example Delete Node 55 from the AVL tree shown in the following image.</vt:lpstr>
      <vt:lpstr>PowerPoint Presentation</vt:lpstr>
      <vt:lpstr>PowerPoint Presentation</vt:lpstr>
      <vt:lpstr>R-1 Rotation (Node B has balance factor -1)</vt:lpstr>
      <vt:lpstr>PowerPoint Presentation</vt:lpstr>
      <vt:lpstr>Example Delete the node 60 from the AVL tree shown in the following image.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ADITYA TIWARI</dc:creator>
  <cp:lastModifiedBy>Madhurima Rawat</cp:lastModifiedBy>
  <cp:revision>22</cp:revision>
  <dcterms:created xsi:type="dcterms:W3CDTF">2023-08-17T15:42:00Z</dcterms:created>
  <dcterms:modified xsi:type="dcterms:W3CDTF">2024-01-18T11:10:22Z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2E96DE082E6B474486ED7C9C3BEFDA49_12</vt:lpwstr>
  </property>
  <property fmtid="{D5CDD505-2E9C-101B-9397-08002B2CF9AE}" pid="3" name="KSOProductBuildVer">
    <vt:lpwstr>1033-12.2.0.13193</vt:lpwstr>
  </property>
</Properties>
</file>