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1" r:id="rId2"/>
    <p:sldId id="320" r:id="rId3"/>
    <p:sldId id="270" r:id="rId4"/>
    <p:sldId id="269" r:id="rId5"/>
    <p:sldId id="268" r:id="rId6"/>
    <p:sldId id="267" r:id="rId7"/>
    <p:sldId id="266" r:id="rId8"/>
    <p:sldId id="275" r:id="rId9"/>
    <p:sldId id="276" r:id="rId10"/>
    <p:sldId id="277" r:id="rId11"/>
    <p:sldId id="287" r:id="rId12"/>
    <p:sldId id="288" r:id="rId13"/>
    <p:sldId id="289" r:id="rId14"/>
    <p:sldId id="290" r:id="rId15"/>
    <p:sldId id="291" r:id="rId16"/>
    <p:sldId id="292"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FDD7A-D94B-4AAC-B65F-324BF74A5938}"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FDD7A-D94B-4AAC-B65F-324BF74A5938}"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FDD7A-D94B-4AAC-B65F-324BF74A5938}"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FDD7A-D94B-4AAC-B65F-324BF74A5938}"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FDD7A-D94B-4AAC-B65F-324BF74A5938}"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FDD7A-D94B-4AAC-B65F-324BF74A5938}"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FDD7A-D94B-4AAC-B65F-324BF74A5938}"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FDD7A-D94B-4AAC-B65F-324BF74A5938}"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FDD7A-D94B-4AAC-B65F-324BF74A5938}"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FDD7A-D94B-4AAC-B65F-324BF74A5938}"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FDD7A-D94B-4AAC-B65F-324BF74A5938}"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10B7C-821A-4F29-860E-DDB01AC9EC4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FDD7A-D94B-4AAC-B65F-324BF74A5938}" type="datetimeFigureOut">
              <a:rPr lang="en-IN" smtClean="0"/>
              <a:t>18-01-2024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10B7C-821A-4F29-860E-DDB01AC9EC4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4207"/>
            <a:ext cx="9144000" cy="2009670"/>
          </a:xfrm>
        </p:spPr>
        <p:txBody>
          <a:bodyPr/>
          <a:lstStyle/>
          <a:p>
            <a:r>
              <a:rPr lang="en-IN" dirty="0"/>
              <a:t>AVL Trees </a:t>
            </a:r>
            <a:r>
              <a:rPr lang="en-IN"/>
              <a:t>Insertion Operations</a:t>
            </a:r>
            <a:endParaRPr lang="en-IN" dirty="0"/>
          </a:p>
        </p:txBody>
      </p:sp>
      <p:sp>
        <p:nvSpPr>
          <p:cNvPr id="3" name="Subtitle 2"/>
          <p:cNvSpPr>
            <a:spLocks noGrp="1"/>
          </p:cNvSpPr>
          <p:nvPr>
            <p:ph type="subTitle" idx="1"/>
          </p:nvPr>
        </p:nvSpPr>
        <p:spPr>
          <a:xfrm>
            <a:off x="1524000" y="3602038"/>
            <a:ext cx="9144000" cy="2637988"/>
          </a:xfrm>
        </p:spPr>
        <p:txBody>
          <a:bodyPr>
            <a:normAutofit/>
          </a:bodyPr>
          <a:lstStyle/>
          <a:p>
            <a:r>
              <a:rPr lang="en-IN" sz="3200" dirty="0">
                <a:latin typeface="Times New Roman" panose="02020603050405020304" pitchFamily="18" charset="0"/>
                <a:cs typeface="Times New Roman" panose="02020603050405020304" pitchFamily="18" charset="0"/>
              </a:rPr>
              <a:t>By</a:t>
            </a:r>
          </a:p>
          <a:p>
            <a:r>
              <a:rPr lang="en-IN" sz="3200" dirty="0">
                <a:latin typeface="Times New Roman" panose="02020603050405020304" pitchFamily="18" charset="0"/>
                <a:cs typeface="Times New Roman" panose="02020603050405020304" pitchFamily="18" charset="0"/>
              </a:rPr>
              <a:t>Aditya Tiwari</a:t>
            </a:r>
          </a:p>
          <a:p>
            <a:r>
              <a:rPr lang="en-IN" sz="3200" dirty="0">
                <a:latin typeface="Times New Roman" panose="02020603050405020304" pitchFamily="18" charset="0"/>
                <a:cs typeface="Times New Roman" panose="02020603050405020304" pitchFamily="18" charset="0"/>
              </a:rPr>
              <a:t>Assistant Professor</a:t>
            </a:r>
          </a:p>
          <a:p>
            <a:r>
              <a:rPr lang="en-IN" sz="3200" dirty="0">
                <a:latin typeface="Times New Roman" panose="02020603050405020304" pitchFamily="18" charset="0"/>
                <a:cs typeface="Times New Roman" panose="02020603050405020304" pitchFamily="18" charset="0"/>
              </a:rPr>
              <a:t>CSVTU </a:t>
            </a:r>
            <a:r>
              <a:rPr lang="en-IN" sz="3200" dirty="0" err="1">
                <a:latin typeface="Times New Roman" panose="02020603050405020304" pitchFamily="18" charset="0"/>
                <a:cs typeface="Times New Roman" panose="02020603050405020304" pitchFamily="18" charset="0"/>
              </a:rPr>
              <a:t>Bhilai</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ft Subtree of Right Subtree"/>
          <p:cNvPicPr>
            <a:picLocks noGrp="1" noChangeAspect="1" noChangeArrowheads="1"/>
          </p:cNvPicPr>
          <p:nvPr>
            <p:ph idx="1"/>
          </p:nvPr>
        </p:nvPicPr>
        <p:blipFill>
          <a:blip r:embed="rId2" cstate="print"/>
          <a:srcRect/>
          <a:stretch>
            <a:fillRect/>
          </a:stretch>
        </p:blipFill>
        <p:spPr>
          <a:xfrm>
            <a:off x="703384" y="180870"/>
            <a:ext cx="2733151" cy="3326005"/>
          </a:xfrm>
          <a:prstGeom prst="rect">
            <a:avLst/>
          </a:prstGeom>
          <a:noFill/>
          <a:ln w="9525">
            <a:noFill/>
            <a:miter lim="800000"/>
            <a:headEnd/>
            <a:tailEnd/>
          </a:ln>
        </p:spPr>
      </p:pic>
      <p:pic>
        <p:nvPicPr>
          <p:cNvPr id="5" name="Picture 4" descr="Subtree Right Rotation"/>
          <p:cNvPicPr>
            <a:picLocks noChangeAspect="1" noChangeArrowheads="1"/>
          </p:cNvPicPr>
          <p:nvPr/>
        </p:nvPicPr>
        <p:blipFill>
          <a:blip r:embed="rId3" cstate="print"/>
          <a:srcRect/>
          <a:stretch>
            <a:fillRect/>
          </a:stretch>
        </p:blipFill>
        <p:spPr>
          <a:xfrm>
            <a:off x="3808325" y="261258"/>
            <a:ext cx="3225521" cy="3167742"/>
          </a:xfrm>
          <a:prstGeom prst="rect">
            <a:avLst/>
          </a:prstGeom>
          <a:noFill/>
          <a:ln w="9525">
            <a:noFill/>
            <a:miter lim="800000"/>
            <a:headEnd/>
            <a:tailEnd/>
          </a:ln>
        </p:spPr>
      </p:pic>
      <p:pic>
        <p:nvPicPr>
          <p:cNvPr id="6" name="Picture 5" descr="Right Unbalanced Tree"/>
          <p:cNvPicPr>
            <a:picLocks noChangeAspect="1" noChangeArrowheads="1"/>
          </p:cNvPicPr>
          <p:nvPr/>
        </p:nvPicPr>
        <p:blipFill>
          <a:blip r:embed="rId4" cstate="print"/>
          <a:srcRect/>
          <a:stretch>
            <a:fillRect/>
          </a:stretch>
        </p:blipFill>
        <p:spPr>
          <a:xfrm>
            <a:off x="7626699" y="160773"/>
            <a:ext cx="4059534" cy="3326005"/>
          </a:xfrm>
          <a:prstGeom prst="rect">
            <a:avLst/>
          </a:prstGeom>
          <a:noFill/>
          <a:ln w="9525">
            <a:noFill/>
            <a:miter lim="800000"/>
            <a:headEnd/>
            <a:tailEnd/>
          </a:ln>
        </p:spPr>
      </p:pic>
      <p:pic>
        <p:nvPicPr>
          <p:cNvPr id="7" name="Picture 6" descr="Left Rotation"/>
          <p:cNvPicPr>
            <a:picLocks noChangeAspect="1" noChangeArrowheads="1"/>
          </p:cNvPicPr>
          <p:nvPr/>
        </p:nvPicPr>
        <p:blipFill>
          <a:blip r:embed="rId5" cstate="print"/>
          <a:srcRect/>
          <a:stretch>
            <a:fillRect/>
          </a:stretch>
        </p:blipFill>
        <p:spPr>
          <a:xfrm>
            <a:off x="1899138" y="3506875"/>
            <a:ext cx="3657600" cy="3089867"/>
          </a:xfrm>
          <a:prstGeom prst="rect">
            <a:avLst/>
          </a:prstGeom>
          <a:noFill/>
          <a:ln w="9525">
            <a:noFill/>
            <a:miter lim="800000"/>
            <a:headEnd/>
            <a:tailEnd/>
          </a:ln>
        </p:spPr>
      </p:pic>
      <p:pic>
        <p:nvPicPr>
          <p:cNvPr id="8" name="Picture 7" descr="Balanced AVL Tree"/>
          <p:cNvPicPr>
            <a:picLocks noChangeAspect="1" noChangeArrowheads="1"/>
          </p:cNvPicPr>
          <p:nvPr/>
        </p:nvPicPr>
        <p:blipFill>
          <a:blip r:embed="rId6" cstate="print"/>
          <a:srcRect/>
          <a:stretch>
            <a:fillRect/>
          </a:stretch>
        </p:blipFill>
        <p:spPr>
          <a:xfrm>
            <a:off x="5727560" y="2773344"/>
            <a:ext cx="4381082" cy="390378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on an AVL Tree</a:t>
            </a:r>
          </a:p>
        </p:txBody>
      </p:sp>
      <p:sp>
        <p:nvSpPr>
          <p:cNvPr id="3" name="Content Placeholder 2"/>
          <p:cNvSpPr>
            <a:spLocks noGrp="1"/>
          </p:cNvSpPr>
          <p:nvPr>
            <p:ph idx="1"/>
          </p:nvPr>
        </p:nvSpPr>
        <p:spPr/>
        <p:txBody>
          <a:bodyPr/>
          <a:lstStyle/>
          <a:p>
            <a:r>
              <a:rPr lang="en-US" sz="3600">
                <a:latin typeface="Times New Roman" panose="02020603050405020304" pitchFamily="18" charset="0"/>
                <a:cs typeface="Times New Roman" panose="02020603050405020304" pitchFamily="18" charset="0"/>
              </a:rPr>
              <a:t>The following operations are performed on AVL tree...</a:t>
            </a:r>
          </a:p>
          <a:p>
            <a:r>
              <a:rPr lang="en-US" sz="3600">
                <a:latin typeface="Times New Roman" panose="02020603050405020304" pitchFamily="18" charset="0"/>
                <a:cs typeface="Times New Roman" panose="02020603050405020304" pitchFamily="18" charset="0"/>
              </a:rPr>
              <a:t>1.Search</a:t>
            </a:r>
          </a:p>
          <a:p>
            <a:r>
              <a:rPr lang="en-US" sz="3600">
                <a:latin typeface="Times New Roman" panose="02020603050405020304" pitchFamily="18" charset="0"/>
                <a:cs typeface="Times New Roman" panose="02020603050405020304" pitchFamily="18" charset="0"/>
              </a:rPr>
              <a:t>2.Insertion</a:t>
            </a:r>
          </a:p>
          <a:p>
            <a:r>
              <a:rPr lang="en-US" sz="3600">
                <a:latin typeface="Times New Roman" panose="02020603050405020304" pitchFamily="18" charset="0"/>
                <a:cs typeface="Times New Roman" panose="02020603050405020304" pitchFamily="18" charset="0"/>
              </a:rPr>
              <a:t>3.Deletion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01395"/>
          </a:xfrm>
        </p:spPr>
        <p:txBody>
          <a:bodyPr/>
          <a:lstStyle/>
          <a:p>
            <a:r>
              <a:rPr lang="en-US"/>
              <a:t>Search Operation in AVL Tree</a:t>
            </a:r>
          </a:p>
        </p:txBody>
      </p:sp>
      <p:sp>
        <p:nvSpPr>
          <p:cNvPr id="3" name="Content Placeholder 2"/>
          <p:cNvSpPr>
            <a:spLocks noGrp="1"/>
          </p:cNvSpPr>
          <p:nvPr>
            <p:ph idx="1"/>
          </p:nvPr>
        </p:nvSpPr>
        <p:spPr>
          <a:xfrm>
            <a:off x="838200" y="924560"/>
            <a:ext cx="10515600" cy="5783580"/>
          </a:xfrm>
        </p:spPr>
        <p:txBody>
          <a:bodyPr>
            <a:normAutofit lnSpcReduction="10000"/>
          </a:bodyPr>
          <a:lstStyle/>
          <a:p>
            <a:pPr>
              <a:lnSpc>
                <a:spcPct val="100000"/>
              </a:lnSpc>
            </a:pPr>
            <a:r>
              <a:rPr lang="en-US" sz="3200">
                <a:latin typeface="Times New Roman" panose="02020603050405020304" pitchFamily="18" charset="0"/>
                <a:cs typeface="Times New Roman" panose="02020603050405020304" pitchFamily="18" charset="0"/>
              </a:rPr>
              <a:t>In an AVL tree, the search operation is performed with O(log n) time complexity. The search operation in the AVL tree is similar to the search operation in a Binary search tree. We use the following steps to search an element in AVL tree...</a:t>
            </a:r>
          </a:p>
          <a:p>
            <a:pPr>
              <a:lnSpc>
                <a:spcPct val="100000"/>
              </a:lnSpc>
            </a:pPr>
            <a:r>
              <a:rPr lang="en-US" sz="3200">
                <a:latin typeface="Times New Roman" panose="02020603050405020304" pitchFamily="18" charset="0"/>
                <a:cs typeface="Times New Roman" panose="02020603050405020304" pitchFamily="18" charset="0"/>
              </a:rPr>
              <a:t>Step 1 - Read the search element from the user.</a:t>
            </a:r>
          </a:p>
          <a:p>
            <a:pPr>
              <a:lnSpc>
                <a:spcPct val="100000"/>
              </a:lnSpc>
            </a:pPr>
            <a:r>
              <a:rPr lang="en-US" sz="3200">
                <a:latin typeface="Times New Roman" panose="02020603050405020304" pitchFamily="18" charset="0"/>
                <a:cs typeface="Times New Roman" panose="02020603050405020304" pitchFamily="18" charset="0"/>
              </a:rPr>
              <a:t>Step 2 - Compare the search element with the value of root node in the tree.</a:t>
            </a:r>
          </a:p>
          <a:p>
            <a:pPr>
              <a:lnSpc>
                <a:spcPct val="100000"/>
              </a:lnSpc>
            </a:pPr>
            <a:r>
              <a:rPr lang="en-US" sz="3200">
                <a:latin typeface="Times New Roman" panose="02020603050405020304" pitchFamily="18" charset="0"/>
                <a:cs typeface="Times New Roman" panose="02020603050405020304" pitchFamily="18" charset="0"/>
              </a:rPr>
              <a:t>Step 3 - If both are matched, then display "Given node is found!!!" and terminate the function.</a:t>
            </a:r>
          </a:p>
          <a:p>
            <a:pPr>
              <a:lnSpc>
                <a:spcPct val="100000"/>
              </a:lnSpc>
            </a:pPr>
            <a:r>
              <a:rPr lang="en-US" sz="3200">
                <a:latin typeface="Times New Roman" panose="02020603050405020304" pitchFamily="18" charset="0"/>
                <a:cs typeface="Times New Roman" panose="02020603050405020304" pitchFamily="18" charset="0"/>
                <a:sym typeface="+mn-ea"/>
              </a:rPr>
              <a:t>Step 4 - If both are not matched, then check whether search element is smaller or larger than that node value.</a:t>
            </a:r>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385" y="158115"/>
            <a:ext cx="11682095" cy="6816090"/>
          </a:xfrm>
        </p:spPr>
        <p:txBody>
          <a:bodyPr>
            <a:noAutofit/>
          </a:bodyPr>
          <a:lstStyle/>
          <a:p>
            <a:pPr marL="0" indent="0" algn="just">
              <a:lnSpc>
                <a:spcPct val="100000"/>
              </a:lnSpc>
              <a:buNone/>
            </a:pPr>
            <a:r>
              <a:rPr lang="en-US" sz="1900"/>
              <a:t></a:t>
            </a:r>
            <a:r>
              <a:rPr lang="en-US" sz="3100">
                <a:latin typeface="Times New Roman" panose="02020603050405020304" pitchFamily="18" charset="0"/>
                <a:cs typeface="Times New Roman" panose="02020603050405020304" pitchFamily="18" charset="0"/>
              </a:rPr>
              <a:t>Step 5 - If search element is smaller, then continue the search process in left subtree.</a:t>
            </a:r>
          </a:p>
          <a:p>
            <a:pPr marL="0" indent="0" algn="just">
              <a:lnSpc>
                <a:spcPct val="100000"/>
              </a:lnSpc>
              <a:buNone/>
            </a:pPr>
            <a:r>
              <a:rPr lang="en-US" sz="3100">
                <a:latin typeface="Times New Roman" panose="02020603050405020304" pitchFamily="18" charset="0"/>
                <a:cs typeface="Times New Roman" panose="02020603050405020304" pitchFamily="18" charset="0"/>
              </a:rPr>
              <a:t>Step 6 - If search element is larger, then continue the search process in right subtree.</a:t>
            </a:r>
          </a:p>
          <a:p>
            <a:pPr marL="0" indent="0" algn="just">
              <a:lnSpc>
                <a:spcPct val="100000"/>
              </a:lnSpc>
              <a:buNone/>
            </a:pPr>
            <a:r>
              <a:rPr lang="en-US" sz="3100">
                <a:latin typeface="Times New Roman" panose="02020603050405020304" pitchFamily="18" charset="0"/>
                <a:cs typeface="Times New Roman" panose="02020603050405020304" pitchFamily="18" charset="0"/>
              </a:rPr>
              <a:t>Step 7 - Repeat the same until we find the exact element or until the search element is compared with the leaf node.</a:t>
            </a:r>
          </a:p>
          <a:p>
            <a:pPr marL="0" indent="0" algn="just">
              <a:lnSpc>
                <a:spcPct val="100000"/>
              </a:lnSpc>
              <a:buNone/>
            </a:pPr>
            <a:r>
              <a:rPr lang="en-US" sz="3100">
                <a:latin typeface="Times New Roman" panose="02020603050405020304" pitchFamily="18" charset="0"/>
                <a:cs typeface="Times New Roman" panose="02020603050405020304" pitchFamily="18" charset="0"/>
              </a:rPr>
              <a:t>Step 8 - If we reach to the node having the value equal to the search value, then display "Element is found" and terminate the function.</a:t>
            </a:r>
          </a:p>
          <a:p>
            <a:pPr marL="0" indent="0" algn="just">
              <a:lnSpc>
                <a:spcPct val="100000"/>
              </a:lnSpc>
              <a:buNone/>
            </a:pPr>
            <a:r>
              <a:rPr lang="en-US" sz="3100">
                <a:latin typeface="Times New Roman" panose="02020603050405020304" pitchFamily="18" charset="0"/>
                <a:cs typeface="Times New Roman" panose="02020603050405020304" pitchFamily="18" charset="0"/>
              </a:rPr>
              <a:t>Step 9 - If we reach to the leaf node and if it is also not matched with the search element, then display "Element is not found" and terminate the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860"/>
          </a:xfrm>
        </p:spPr>
        <p:txBody>
          <a:bodyPr/>
          <a:lstStyle/>
          <a:p>
            <a:r>
              <a:rPr lang="en-US"/>
              <a:t>Insertion Operation in AVL Tree</a:t>
            </a:r>
          </a:p>
        </p:txBody>
      </p:sp>
      <p:sp>
        <p:nvSpPr>
          <p:cNvPr id="3" name="Content Placeholder 2"/>
          <p:cNvSpPr>
            <a:spLocks noGrp="1"/>
          </p:cNvSpPr>
          <p:nvPr>
            <p:ph idx="1"/>
          </p:nvPr>
        </p:nvSpPr>
        <p:spPr>
          <a:xfrm>
            <a:off x="583565" y="1150620"/>
            <a:ext cx="11109960" cy="5429885"/>
          </a:xfrm>
        </p:spPr>
        <p:txBody>
          <a:bodyPr>
            <a:noAutofit/>
          </a:bodyPr>
          <a:lstStyle/>
          <a:p>
            <a:r>
              <a:rPr lang="en-US" sz="3100">
                <a:latin typeface="Times New Roman" panose="02020603050405020304" pitchFamily="18" charset="0"/>
                <a:cs typeface="Times New Roman" panose="02020603050405020304" pitchFamily="18" charset="0"/>
              </a:rPr>
              <a:t>In an AVL tree, the insertion operation is performed with O(log n) time complexity. In AVL Tree, a new node is always inserted as a leaf node. The insertion operation is performed as follows...</a:t>
            </a:r>
          </a:p>
          <a:p>
            <a:r>
              <a:rPr lang="en-US" sz="3100">
                <a:latin typeface="Times New Roman" panose="02020603050405020304" pitchFamily="18" charset="0"/>
                <a:cs typeface="Times New Roman" panose="02020603050405020304" pitchFamily="18" charset="0"/>
              </a:rPr>
              <a:t>Step 1 - Insert the new element into the tree using Binary Search Tree insertion logic.</a:t>
            </a:r>
          </a:p>
          <a:p>
            <a:r>
              <a:rPr lang="en-US" sz="3100">
                <a:latin typeface="Times New Roman" panose="02020603050405020304" pitchFamily="18" charset="0"/>
                <a:cs typeface="Times New Roman" panose="02020603050405020304" pitchFamily="18" charset="0"/>
              </a:rPr>
              <a:t>Step 2 - After insertion, check the Balance Factor of every node.</a:t>
            </a:r>
          </a:p>
          <a:p>
            <a:r>
              <a:rPr lang="en-US" sz="3100">
                <a:latin typeface="Times New Roman" panose="02020603050405020304" pitchFamily="18" charset="0"/>
                <a:cs typeface="Times New Roman" panose="02020603050405020304" pitchFamily="18" charset="0"/>
              </a:rPr>
              <a:t>Step 3 - If the Balance Factor of every node is 0 or 1 or -1 then go for next operation.</a:t>
            </a:r>
          </a:p>
          <a:p>
            <a:r>
              <a:rPr lang="en-US" sz="3100">
                <a:latin typeface="Times New Roman" panose="02020603050405020304" pitchFamily="18" charset="0"/>
                <a:cs typeface="Times New Roman" panose="02020603050405020304" pitchFamily="18" charset="0"/>
              </a:rPr>
              <a:t>Step 4 - If the Balance Factor of any node is other than 0 or 1 or -1 then that tree is said to be imbalanced. In this case, perform suitable Rotation to make it balanced and go for next operation.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Construct an AVL Tree by inserting numbers from 1 to 8.</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6" descr="AVL Tree Construction"/>
          <p:cNvPicPr>
            <a:picLocks noGrp="1" noChangeAspect="1" noChangeArrowheads="1"/>
          </p:cNvPicPr>
          <p:nvPr>
            <p:ph idx="1"/>
          </p:nvPr>
        </p:nvPicPr>
        <p:blipFill>
          <a:blip r:embed="rId2" cstate="print"/>
          <a:srcRect/>
          <a:stretch>
            <a:fillRect/>
          </a:stretch>
        </p:blipFill>
        <p:spPr>
          <a:xfrm>
            <a:off x="1487805" y="198755"/>
            <a:ext cx="8470900" cy="659384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3869"/>
            <a:ext cx="10515600" cy="4351338"/>
          </a:xfrm>
        </p:spPr>
        <p:txBody>
          <a:bodyPr/>
          <a:lstStyle/>
          <a:p>
            <a:pPr marL="0" indent="0" algn="ctr">
              <a:buNone/>
            </a:pPr>
            <a:endParaRPr lang="en-IN" sz="4000" i="1" dirty="0">
              <a:effectLst>
                <a:outerShdw blurRad="38100" dist="38100" dir="2700000" algn="tl">
                  <a:srgbClr val="000000">
                    <a:alpha val="43137"/>
                  </a:srgbClr>
                </a:outerShdw>
              </a:effectLst>
            </a:endParaRPr>
          </a:p>
          <a:p>
            <a:pPr marL="0" indent="0" algn="ctr">
              <a:buNone/>
            </a:pPr>
            <a:endParaRPr lang="en-IN" sz="4000" i="1" dirty="0">
              <a:effectLst>
                <a:outerShdw blurRad="38100" dist="38100" dir="2700000" algn="tl">
                  <a:srgbClr val="000000">
                    <a:alpha val="43137"/>
                  </a:srgbClr>
                </a:outerShdw>
              </a:effectLst>
            </a:endParaRPr>
          </a:p>
          <a:p>
            <a:pPr marL="0" indent="0" algn="ctr">
              <a:buNone/>
            </a:pPr>
            <a:r>
              <a:rPr lang="en-IN" sz="4000" i="1" dirty="0">
                <a:effectLst>
                  <a:outerShdw blurRad="38100" dist="38100" dir="2700000" algn="tl">
                    <a:srgbClr val="000000">
                      <a:alpha val="43137"/>
                    </a:srgbClr>
                  </a:outerShdw>
                </a:effectLst>
              </a:rPr>
              <a:t>THANK YOU</a:t>
            </a:r>
            <a:endParaRPr lang="en-IN" i="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VL Tree Rotations"/>
          <p:cNvPicPr>
            <a:picLocks noGrp="1" noChangeAspect="1" noChangeArrowheads="1"/>
          </p:cNvPicPr>
          <p:nvPr>
            <p:ph idx="1"/>
          </p:nvPr>
        </p:nvPicPr>
        <p:blipFill>
          <a:blip r:embed="rId2" cstate="print"/>
          <a:srcRect/>
          <a:stretch>
            <a:fillRect/>
          </a:stretch>
        </p:blipFill>
        <p:spPr>
          <a:xfrm>
            <a:off x="231112" y="70339"/>
            <a:ext cx="11766620" cy="653142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2756"/>
          </a:xfrm>
        </p:spPr>
        <p:txBody>
          <a:bodyPr>
            <a:normAutofit/>
          </a:bodyPr>
          <a:lstStyle/>
          <a:p>
            <a:r>
              <a:rPr lang="en-US" sz="3600" kern="100" dirty="0">
                <a:effectLst/>
                <a:latin typeface="Times New Roman" panose="02020603050405020304" pitchFamily="18" charset="0"/>
                <a:ea typeface="SimSun" panose="02010600030101010101" pitchFamily="2" charset="-122"/>
                <a:cs typeface="Times New Roman" panose="02020603050405020304" pitchFamily="18" charset="0"/>
              </a:rPr>
              <a:t>Left Right Rotation (LR Rotation)</a:t>
            </a:r>
            <a:endParaRPr lang="en-IN" sz="7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LR Rotation is a sequence of single left rotation followed by a single right rotation. In LR Rotation, at first, every node moves one position to the left and one position to right from the current position. To understand LR Rotation, let us consider the following insertion operation in AVL Tree...</a:t>
            </a:r>
            <a:endParaRPr lang="en-US" sz="36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VL Tree LR Rotation"/>
          <p:cNvPicPr>
            <a:picLocks noGrp="1" noChangeAspect="1" noChangeArrowheads="1"/>
          </p:cNvPicPr>
          <p:nvPr>
            <p:ph idx="1"/>
          </p:nvPr>
        </p:nvPicPr>
        <p:blipFill>
          <a:blip r:embed="rId2" cstate="print"/>
          <a:srcRect/>
          <a:stretch>
            <a:fillRect/>
          </a:stretch>
        </p:blipFill>
        <p:spPr>
          <a:xfrm>
            <a:off x="0" y="170823"/>
            <a:ext cx="12192000" cy="637065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532"/>
            <a:ext cx="10515600" cy="6066431"/>
          </a:xfrm>
        </p:spPr>
        <p:txBody>
          <a:bodyPr/>
          <a:lstStyle/>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Double rotations are slightly complex version of already explained versions of rotations. To understand them better, we should take note of each action performed while rotation. Let's first check how to perform Left-Right rotation. A left-right rotation is a combination of left rotation followed by right rotation.</a:t>
            </a:r>
            <a:endParaRPr lang="en-US" sz="32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Right Rotation"/>
          <p:cNvPicPr>
            <a:picLocks noChangeAspect="1" noChangeArrowheads="1"/>
          </p:cNvPicPr>
          <p:nvPr/>
        </p:nvPicPr>
        <p:blipFill>
          <a:blip r:embed="rId2" cstate="print"/>
          <a:srcRect/>
          <a:stretch>
            <a:fillRect/>
          </a:stretch>
        </p:blipFill>
        <p:spPr>
          <a:xfrm>
            <a:off x="3969100" y="2471895"/>
            <a:ext cx="6069203" cy="409972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652008"/>
          </a:xfrm>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node has been inserted into the right subtree of the left subtree. This makes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 unbalanced node. These scenarios cause AVL tree to perform left-right rotation.</a:t>
            </a: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 first perform the left rotation on the left subtree of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This makes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left subtree of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effectLst/>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Node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is still unbalanced, however now, it is because of the left-subtree of the left-subtree.</a:t>
            </a:r>
            <a:endParaRPr lang="en-US" sz="3200" dirty="0">
              <a:effectLst/>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We shall now right-rotate the tree, making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the new root node of this subtree.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now becomes the right subtree of its own left subtree.</a:t>
            </a:r>
            <a:endParaRPr lang="en-US" sz="3200" dirty="0">
              <a:effectLst/>
              <a:latin typeface="Times New Roman" panose="02020603050405020304" pitchFamily="18"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tree is now balanced.</a:t>
            </a:r>
          </a:p>
          <a:p>
            <a:endParaRPr lang="en-US" sz="32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Balanced Avl Tree"/>
          <p:cNvPicPr>
            <a:picLocks noChangeAspect="1" noChangeArrowheads="1"/>
          </p:cNvPicPr>
          <p:nvPr/>
        </p:nvPicPr>
        <p:blipFill>
          <a:blip r:embed="rId2" cstate="print"/>
          <a:srcRect/>
          <a:stretch>
            <a:fillRect/>
          </a:stretch>
        </p:blipFill>
        <p:spPr>
          <a:xfrm>
            <a:off x="6390752" y="4531807"/>
            <a:ext cx="4963048" cy="225083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435"/>
            <a:ext cx="10515600" cy="823965"/>
          </a:xfrm>
        </p:spPr>
        <p:txBody>
          <a:bodyPr>
            <a:normAutofit/>
          </a:bodyPr>
          <a:lstStyle/>
          <a:p>
            <a:r>
              <a:rPr lang="en-US" sz="3600" b="1" dirty="0">
                <a:effectLst/>
                <a:latin typeface="Times New Roman" panose="02020603050405020304" pitchFamily="18" charset="0"/>
                <a:ea typeface="SimSun" panose="02010600030101010101" pitchFamily="2" charset="-122"/>
                <a:cs typeface="Times New Roman" panose="02020603050405020304" pitchFamily="18" charset="0"/>
              </a:rPr>
              <a:t>Right Left Rotation (RL Rotation)</a:t>
            </a:r>
            <a:endParaRPr lang="en-IN" sz="7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262563"/>
          </a:xfrm>
        </p:spPr>
        <p:txBody>
          <a:bodyPr/>
          <a:lstStyle/>
          <a:p>
            <a:pPr algn="just"/>
            <a:r>
              <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RL Rotation is sequence of single right rotation followed by single left rotation. In RL Rotation, at first every node moves one position to right and one position to left from the current position. To understand RL Rotation, let us consider the following insertion operation in AVL Tree...</a:t>
            </a:r>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VL Tree RL Rotation"/>
          <p:cNvPicPr>
            <a:picLocks noGrp="1" noChangeAspect="1" noChangeArrowheads="1"/>
          </p:cNvPicPr>
          <p:nvPr>
            <p:ph idx="1"/>
          </p:nvPr>
        </p:nvPicPr>
        <p:blipFill>
          <a:blip r:embed="rId2" cstate="print"/>
          <a:srcRect/>
          <a:stretch>
            <a:fillRect/>
          </a:stretch>
        </p:blipFill>
        <p:spPr>
          <a:xfrm>
            <a:off x="542611" y="178358"/>
            <a:ext cx="11294348" cy="650128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725"/>
            <a:ext cx="10888226" cy="6551526"/>
          </a:xfrm>
        </p:spPr>
        <p:txBody>
          <a:bodyPr>
            <a:normAutofit fontScale="85000" lnSpcReduction="10000"/>
          </a:bodyPr>
          <a:lstStyle/>
          <a:p>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second type of double rotation is Right-Left Rotation. It is a combination of right rotation followed by left rotation.</a:t>
            </a:r>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A node has been inserted into the left subtree of the right subtree. This makes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an unbalanced node with balance factor 2.</a:t>
            </a:r>
            <a:endParaRPr lang="en-US" sz="3500" dirty="0">
              <a:effectLst/>
              <a:latin typeface="Times New Roman" panose="02020603050405020304" pitchFamily="18" charset="0"/>
              <a:cs typeface="Times New Roman" panose="02020603050405020304" pitchFamily="18" charset="0"/>
            </a:endParaRPr>
          </a:p>
          <a:p>
            <a:pPr>
              <a:lnSpc>
                <a:spcPct val="120000"/>
              </a:lnSpc>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First, we perform the right rotation along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node, making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the right subtree of its own left subtree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Now,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becomes the right subtree of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500" dirty="0">
              <a:effectLst/>
              <a:latin typeface="Times New Roman" panose="02020603050405020304" pitchFamily="18" charset="0"/>
              <a:cs typeface="Times New Roman" panose="02020603050405020304" pitchFamily="18" charset="0"/>
            </a:endParaRPr>
          </a:p>
          <a:p>
            <a:pPr>
              <a:lnSpc>
                <a:spcPct val="120000"/>
              </a:lnSpc>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Node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is still unbalanced because of the right subtree of its right subtree and requires a left rotation.</a:t>
            </a:r>
            <a:endParaRPr lang="en-US" sz="3500" dirty="0">
              <a:effectLst/>
              <a:latin typeface="Times New Roman" panose="02020603050405020304" pitchFamily="18" charset="0"/>
              <a:cs typeface="Times New Roman" panose="02020603050405020304" pitchFamily="18" charset="0"/>
            </a:endParaRPr>
          </a:p>
          <a:p>
            <a:pPr>
              <a:lnSpc>
                <a:spcPct val="120000"/>
              </a:lnSpc>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A left rotation is performed by making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the new root node of the subtree.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becomes the left subtree of its right subtree </a:t>
            </a:r>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500" dirty="0">
              <a:effectLst/>
              <a:latin typeface="Times New Roman" panose="02020603050405020304" pitchFamily="18" charset="0"/>
              <a:cs typeface="Times New Roman" panose="02020603050405020304" pitchFamily="18" charset="0"/>
            </a:endParaRPr>
          </a:p>
          <a:p>
            <a:pPr>
              <a:lnSpc>
                <a:spcPct val="120000"/>
              </a:lnSpc>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The tree is now balanced.</a:t>
            </a:r>
            <a:endParaRPr lang="en-US" sz="3500" dirty="0">
              <a:effectLst/>
              <a:latin typeface="Times New Roman" panose="02020603050405020304" pitchFamily="18" charset="0"/>
              <a:cs typeface="Times New Roman" panose="02020603050405020304" pitchFamily="18" charset="0"/>
            </a:endParaRPr>
          </a:p>
          <a:p>
            <a:endParaRPr lang="en-US" sz="32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879</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AVL Trees Insertion Operations</vt:lpstr>
      <vt:lpstr>PowerPoint Presentation</vt:lpstr>
      <vt:lpstr>Left Right Rotation (LR Rotation)</vt:lpstr>
      <vt:lpstr>PowerPoint Presentation</vt:lpstr>
      <vt:lpstr>PowerPoint Presentation</vt:lpstr>
      <vt:lpstr>PowerPoint Presentation</vt:lpstr>
      <vt:lpstr>Right Left Rotation (RL Rotation)</vt:lpstr>
      <vt:lpstr>PowerPoint Presentation</vt:lpstr>
      <vt:lpstr>PowerPoint Presentation</vt:lpstr>
      <vt:lpstr>PowerPoint Presentation</vt:lpstr>
      <vt:lpstr>Operations on an AVL Tree</vt:lpstr>
      <vt:lpstr>Search Operation in AVL Tree</vt:lpstr>
      <vt:lpstr>PowerPoint Presentation</vt:lpstr>
      <vt:lpstr>Insertion Operation in AVL Tree</vt:lpstr>
      <vt:lpstr>Example: Construct an AVL Tree by inserting numbers from 1 to 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ADITYA TIWARI</dc:creator>
  <cp:lastModifiedBy>Madhurima Rawat</cp:lastModifiedBy>
  <cp:revision>5</cp:revision>
  <dcterms:created xsi:type="dcterms:W3CDTF">2023-09-06T10:13:00Z</dcterms:created>
  <dcterms:modified xsi:type="dcterms:W3CDTF">2024-01-18T11:08:23Z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52AEE11064824F19B809C12527A4BE70_12</vt:lpwstr>
  </property>
  <property fmtid="{D5CDD505-2E9C-101B-9397-08002B2CF9AE}" pid="3" name="KSOProductBuildVer">
    <vt:lpwstr>1033-12.2.0.13193</vt:lpwstr>
  </property>
</Properties>
</file>