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65" r:id="rId4"/>
    <p:sldId id="260" r:id="rId5"/>
    <p:sldId id="263" r:id="rId6"/>
    <p:sldId id="262" r:id="rId7"/>
    <p:sldId id="261" r:id="rId8"/>
    <p:sldId id="259" r:id="rId9"/>
    <p:sldId id="264" r:id="rId10"/>
    <p:sldId id="258" r:id="rId11"/>
    <p:sldId id="274" r:id="rId12"/>
    <p:sldId id="273" r:id="rId13"/>
    <p:sldId id="272" r:id="rId14"/>
    <p:sldId id="271"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2DD5-E66B-C1E9-93A8-C507325E9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E4FFCA-0986-04C3-8DB9-3A25051CD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468C91-61AE-5D11-0393-4C40BE94207F}"/>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5" name="Footer Placeholder 4">
            <a:extLst>
              <a:ext uri="{FF2B5EF4-FFF2-40B4-BE49-F238E27FC236}">
                <a16:creationId xmlns:a16="http://schemas.microsoft.com/office/drawing/2014/main" id="{A6C374C0-B525-6123-D39E-69981DE2B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777B-0AF9-F347-31AF-08DF98647FBB}"/>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159932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672D-D0A3-B659-E735-231A08953A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C0042F-6F0C-7727-E2F1-9CD83BFD0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4008D-8E07-08D3-1579-FB044C9D72F5}"/>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5" name="Footer Placeholder 4">
            <a:extLst>
              <a:ext uri="{FF2B5EF4-FFF2-40B4-BE49-F238E27FC236}">
                <a16:creationId xmlns:a16="http://schemas.microsoft.com/office/drawing/2014/main" id="{BCADB2D9-E27F-D0FC-50FE-DA4BBE6EC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8847C4-709C-DABB-927D-71E1D7C0EB2E}"/>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279989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348BB-1334-086B-7023-A11DCF4D4E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DC12F9-E96F-5BF2-E87D-C6A7CC300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C5B0D-9046-96E1-F18E-01B06BB2BCD6}"/>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5" name="Footer Placeholder 4">
            <a:extLst>
              <a:ext uri="{FF2B5EF4-FFF2-40B4-BE49-F238E27FC236}">
                <a16:creationId xmlns:a16="http://schemas.microsoft.com/office/drawing/2014/main" id="{B7CA770C-9CBD-62CD-4F4D-5B4A8E224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20F28-36D2-7C5B-DB00-B9AFEAB21087}"/>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31451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4F78-E119-FCD4-1398-E67116B25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A74EAF-093D-073A-F295-45E15951EB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05720-DEF6-7964-4831-E30BF1717684}"/>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5" name="Footer Placeholder 4">
            <a:extLst>
              <a:ext uri="{FF2B5EF4-FFF2-40B4-BE49-F238E27FC236}">
                <a16:creationId xmlns:a16="http://schemas.microsoft.com/office/drawing/2014/main" id="{72001CA2-A739-0DB0-5168-345EA6429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D108E-8DD8-F4A9-A9DA-E02E5D9B2794}"/>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14415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2836-209A-73FB-F6C8-257B03AA2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CCC570-45A6-0754-00B6-08BAC9D8F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A4376-F27F-81D8-6A4D-01448A16AD04}"/>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5" name="Footer Placeholder 4">
            <a:extLst>
              <a:ext uri="{FF2B5EF4-FFF2-40B4-BE49-F238E27FC236}">
                <a16:creationId xmlns:a16="http://schemas.microsoft.com/office/drawing/2014/main" id="{9269DD9C-A5E0-7ED5-3094-BD3331BD0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430D0-CE69-7BB0-951D-A4AA85CA846C}"/>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37006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99B1-EA7E-C322-7029-4CB0570AA5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22A974-3A8D-5E4E-1B9D-875B2888E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12EB80-AF62-847E-38AE-5237CA33C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CFF3E-797F-5B26-186D-64E70AC33694}"/>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6" name="Footer Placeholder 5">
            <a:extLst>
              <a:ext uri="{FF2B5EF4-FFF2-40B4-BE49-F238E27FC236}">
                <a16:creationId xmlns:a16="http://schemas.microsoft.com/office/drawing/2014/main" id="{E4840EC0-1401-DC42-FE75-F2A0B432F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F92FA-A3D2-3FDB-03A5-8BF374E2E078}"/>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342206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F502-D2AE-58A3-E1E1-2A842CA9E6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08F25-3380-A86F-F5B1-C16600CFF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C201C-6B90-8013-3C50-D84EE0679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015B92-3106-FE6F-5D7E-8D6BF55B7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CFA5A7-F7FF-9C75-DF6D-4FA26CD77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F6B78F-FB03-7C53-4541-56A3B6A43C7F}"/>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8" name="Footer Placeholder 7">
            <a:extLst>
              <a:ext uri="{FF2B5EF4-FFF2-40B4-BE49-F238E27FC236}">
                <a16:creationId xmlns:a16="http://schemas.microsoft.com/office/drawing/2014/main" id="{75924AF3-5CBC-39BE-84BD-889E1B5D9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76A34F-4209-9DE0-91F5-D69F88CDACDC}"/>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53718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D2C6-A1F1-C45B-8C85-6698E46FDD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8DB295-D74A-B1D0-9976-5CD6EB75DD4E}"/>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4" name="Footer Placeholder 3">
            <a:extLst>
              <a:ext uri="{FF2B5EF4-FFF2-40B4-BE49-F238E27FC236}">
                <a16:creationId xmlns:a16="http://schemas.microsoft.com/office/drawing/2014/main" id="{427DD2D9-2F32-5926-C2ED-572585B4E0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B59A7E-CEE4-F3F7-2C38-8C47E0E14AFD}"/>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10671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D7084-9228-3E62-AE94-13B8BBBAB6BC}"/>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3" name="Footer Placeholder 2">
            <a:extLst>
              <a:ext uri="{FF2B5EF4-FFF2-40B4-BE49-F238E27FC236}">
                <a16:creationId xmlns:a16="http://schemas.microsoft.com/office/drawing/2014/main" id="{0B19C372-7BE8-B0FD-5060-DBF3C2F3E7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778595-8140-A913-7AB7-A63A72164614}"/>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272099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63DF-1083-ABC8-8AF7-DBEAF7A8E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BCAF85-65B5-4766-6279-F881D6C82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F64541-5732-1D6F-2682-42074CE8B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4B203-F05A-E17F-E943-FBE497676811}"/>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6" name="Footer Placeholder 5">
            <a:extLst>
              <a:ext uri="{FF2B5EF4-FFF2-40B4-BE49-F238E27FC236}">
                <a16:creationId xmlns:a16="http://schemas.microsoft.com/office/drawing/2014/main" id="{11B69244-2A84-28C7-8CCD-5211B8DA74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1F497-EB87-3C94-8D52-3E4AD5D6C0A6}"/>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158185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D6B9-AA9A-65D6-B01F-9A6D5E53F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56F184-B6E9-96A0-06FA-C3BE3E0E0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75A86C-C1DE-F4CD-C0DD-609B7FB6A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2539E-84C4-70C2-D57B-D1824D1D0C5B}"/>
              </a:ext>
            </a:extLst>
          </p:cNvPr>
          <p:cNvSpPr>
            <a:spLocks noGrp="1"/>
          </p:cNvSpPr>
          <p:nvPr>
            <p:ph type="dt" sz="half" idx="10"/>
          </p:nvPr>
        </p:nvSpPr>
        <p:spPr/>
        <p:txBody>
          <a:bodyPr/>
          <a:lstStyle/>
          <a:p>
            <a:fld id="{4B7E4FD2-F137-4B34-8CC4-CED0F593BB01}" type="datetimeFigureOut">
              <a:rPr lang="en-IN" smtClean="0"/>
              <a:t>18-01-2024</a:t>
            </a:fld>
            <a:endParaRPr lang="en-IN"/>
          </a:p>
        </p:txBody>
      </p:sp>
      <p:sp>
        <p:nvSpPr>
          <p:cNvPr id="6" name="Footer Placeholder 5">
            <a:extLst>
              <a:ext uri="{FF2B5EF4-FFF2-40B4-BE49-F238E27FC236}">
                <a16:creationId xmlns:a16="http://schemas.microsoft.com/office/drawing/2014/main" id="{C3B46A0F-5C05-6815-3FC8-55BBEA25E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D76ED-699B-816B-9B78-EE2022D56B0C}"/>
              </a:ext>
            </a:extLst>
          </p:cNvPr>
          <p:cNvSpPr>
            <a:spLocks noGrp="1"/>
          </p:cNvSpPr>
          <p:nvPr>
            <p:ph type="sldNum" sz="quarter" idx="12"/>
          </p:nvPr>
        </p:nvSpPr>
        <p:spPr/>
        <p:txBody>
          <a:bodyPr/>
          <a:lstStyle/>
          <a:p>
            <a:fld id="{C01AFB17-1F37-4713-AFA4-AD9CA35C9749}" type="slidenum">
              <a:rPr lang="en-IN" smtClean="0"/>
              <a:t>‹#›</a:t>
            </a:fld>
            <a:endParaRPr lang="en-IN"/>
          </a:p>
        </p:txBody>
      </p:sp>
    </p:spTree>
    <p:extLst>
      <p:ext uri="{BB962C8B-B14F-4D97-AF65-F5344CB8AC3E}">
        <p14:creationId xmlns:p14="http://schemas.microsoft.com/office/powerpoint/2010/main" val="50839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6A644-CEE5-8CDA-27FC-4C723DF56A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53606C-C6E6-2907-09D2-546A2014F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3CB05-1B06-95D9-F3ED-27CAE3717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E4FD2-F137-4B34-8CC4-CED0F593BB01}" type="datetimeFigureOut">
              <a:rPr lang="en-IN" smtClean="0"/>
              <a:t>18-01-2024</a:t>
            </a:fld>
            <a:endParaRPr lang="en-IN"/>
          </a:p>
        </p:txBody>
      </p:sp>
      <p:sp>
        <p:nvSpPr>
          <p:cNvPr id="5" name="Footer Placeholder 4">
            <a:extLst>
              <a:ext uri="{FF2B5EF4-FFF2-40B4-BE49-F238E27FC236}">
                <a16:creationId xmlns:a16="http://schemas.microsoft.com/office/drawing/2014/main" id="{09A1CD7F-4034-2B38-8EBF-53081D798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28D237-AC13-825F-0E07-75C424241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AFB17-1F37-4713-AFA4-AD9CA35C9749}" type="slidenum">
              <a:rPr lang="en-IN" smtClean="0"/>
              <a:t>‹#›</a:t>
            </a:fld>
            <a:endParaRPr lang="en-IN"/>
          </a:p>
        </p:txBody>
      </p:sp>
    </p:spTree>
    <p:extLst>
      <p:ext uri="{BB962C8B-B14F-4D97-AF65-F5344CB8AC3E}">
        <p14:creationId xmlns:p14="http://schemas.microsoft.com/office/powerpoint/2010/main" val="420628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Invariant_(computer_sci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4207"/>
            <a:ext cx="9144000" cy="2009670"/>
          </a:xfrm>
        </p:spPr>
        <p:txBody>
          <a:bodyPr/>
          <a:lstStyle/>
          <a:p>
            <a:r>
              <a:rPr lang="en-IN" dirty="0"/>
              <a:t>AVL Trees</a:t>
            </a:r>
          </a:p>
        </p:txBody>
      </p:sp>
      <p:sp>
        <p:nvSpPr>
          <p:cNvPr id="3" name="Subtitle 2"/>
          <p:cNvSpPr>
            <a:spLocks noGrp="1"/>
          </p:cNvSpPr>
          <p:nvPr>
            <p:ph type="subTitle" idx="1"/>
          </p:nvPr>
        </p:nvSpPr>
        <p:spPr>
          <a:xfrm>
            <a:off x="1524000" y="3602038"/>
            <a:ext cx="9144000" cy="2637988"/>
          </a:xfrm>
        </p:spPr>
        <p:txBody>
          <a:bodyPr>
            <a:normAutofit/>
          </a:bodyPr>
          <a:lstStyle/>
          <a:p>
            <a:r>
              <a:rPr lang="en-IN" sz="3200" dirty="0">
                <a:latin typeface="Times New Roman" panose="02020603050405020304" pitchFamily="18" charset="0"/>
                <a:cs typeface="Times New Roman" panose="02020603050405020304" pitchFamily="18" charset="0"/>
              </a:rPr>
              <a:t>By</a:t>
            </a:r>
          </a:p>
          <a:p>
            <a:r>
              <a:rPr lang="en-IN" sz="3200" dirty="0">
                <a:latin typeface="Times New Roman" panose="02020603050405020304" pitchFamily="18" charset="0"/>
                <a:cs typeface="Times New Roman" panose="02020603050405020304" pitchFamily="18" charset="0"/>
              </a:rPr>
              <a:t>Aditya Tiwari</a:t>
            </a:r>
          </a:p>
          <a:p>
            <a:r>
              <a:rPr lang="en-IN" sz="3200" dirty="0">
                <a:latin typeface="Times New Roman" panose="02020603050405020304" pitchFamily="18" charset="0"/>
                <a:cs typeface="Times New Roman" panose="02020603050405020304" pitchFamily="18" charset="0"/>
              </a:rPr>
              <a:t>Assistant Professor</a:t>
            </a:r>
          </a:p>
          <a:p>
            <a:r>
              <a:rPr lang="en-IN" sz="3200" dirty="0">
                <a:latin typeface="Times New Roman" panose="02020603050405020304" pitchFamily="18" charset="0"/>
                <a:cs typeface="Times New Roman" panose="02020603050405020304" pitchFamily="18" charset="0"/>
              </a:rPr>
              <a:t>CSVTU </a:t>
            </a:r>
            <a:r>
              <a:rPr lang="en-IN" sz="3200" dirty="0" err="1">
                <a:latin typeface="Times New Roman" panose="02020603050405020304" pitchFamily="18" charset="0"/>
                <a:cs typeface="Times New Roman" panose="02020603050405020304" pitchFamily="18" charset="0"/>
              </a:rPr>
              <a:t>Bhilai</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016"/>
          </a:xfrm>
        </p:spPr>
        <p:txBody>
          <a:bodyPr>
            <a:normAutofit/>
          </a:bodyPr>
          <a:lstStyle/>
          <a:p>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AVL Rotations</a:t>
            </a:r>
            <a:endParaRPr lang="en-IN" sz="8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6142"/>
            <a:ext cx="10515600" cy="4900821"/>
          </a:xfrm>
        </p:spPr>
        <p:txBody>
          <a:bodyPr/>
          <a:lstStyle/>
          <a:p>
            <a:pPr algn="just"/>
            <a:r>
              <a:rPr lang="en-US" sz="3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36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AVL tree</a:t>
            </a:r>
            <a:r>
              <a:rPr lang="en-US" sz="3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after performing operations like insertion and deletion we need to check the </a:t>
            </a:r>
            <a:r>
              <a:rPr lang="en-US" sz="36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balance factor</a:t>
            </a:r>
            <a:r>
              <a:rPr lang="en-US" sz="3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of every node in the tree. If every node satisfies the balance factor condition then we conclude the operation otherwise we must make it balanced. Whenever the tree becomes imbalanced due to any operation we use </a:t>
            </a:r>
            <a:r>
              <a:rPr lang="en-US" sz="36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rotation</a:t>
            </a:r>
            <a:r>
              <a:rPr lang="en-US" sz="3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operations to make the tree balanced.</a:t>
            </a:r>
            <a:endParaRPr lang="en-US" sz="36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VL Tree Rotations"/>
          <p:cNvPicPr>
            <a:picLocks noGrp="1" noChangeAspect="1" noChangeArrowheads="1"/>
          </p:cNvPicPr>
          <p:nvPr>
            <p:ph idx="1"/>
          </p:nvPr>
        </p:nvPicPr>
        <p:blipFill>
          <a:blip r:embed="rId2" cstate="print"/>
          <a:srcRect/>
          <a:stretch>
            <a:fillRect/>
          </a:stretch>
        </p:blipFill>
        <p:spPr>
          <a:xfrm>
            <a:off x="231112" y="70339"/>
            <a:ext cx="11766620" cy="653142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321" y="211014"/>
            <a:ext cx="11113477" cy="6410849"/>
          </a:xfrm>
        </p:spPr>
        <p:txBody>
          <a:bodyPr>
            <a:normAutofit lnSpcReduction="10000"/>
          </a:bodyPr>
          <a:lstStyle/>
          <a:p>
            <a:pPr marL="30480" marR="30480" algn="just">
              <a:lnSpc>
                <a:spcPct val="114000"/>
              </a:lnSpc>
              <a:spcBef>
                <a:spcPts val="600"/>
              </a:spcBef>
              <a:spcAft>
                <a:spcPts val="720"/>
              </a:spcAft>
            </a:pP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balance itself, an AVL tree may perform the following four kinds of rotations −</a:t>
            </a:r>
            <a:endParaRPr lang="en-US" sz="3600"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345"/>
              </a:spcAft>
              <a:buFont typeface="Symbol" panose="05050102010706020507" pitchFamily="18"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Left rotation</a:t>
            </a:r>
            <a:endParaRPr lang="en-US" sz="3600"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345"/>
              </a:spcAft>
              <a:buFont typeface="Symbol" panose="05050102010706020507" pitchFamily="18"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Right rotation</a:t>
            </a:r>
            <a:endParaRPr lang="en-US" sz="3600"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345"/>
              </a:spcAft>
              <a:buFont typeface="Symbol" panose="05050102010706020507" pitchFamily="18"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Left-Right rotation</a:t>
            </a:r>
            <a:endParaRPr lang="en-US" sz="3600"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345"/>
              </a:spcAft>
              <a:buFont typeface="Symbol" panose="05050102010706020507" pitchFamily="18"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Right-Left rotation</a:t>
            </a:r>
            <a:endParaRPr lang="en-US" sz="3600" dirty="0">
              <a:effectLst/>
              <a:latin typeface="Times New Roman" panose="02020603050405020304" pitchFamily="18" charset="0"/>
              <a:cs typeface="Times New Roman" panose="02020603050405020304" pitchFamily="18" charset="0"/>
            </a:endParaRPr>
          </a:p>
          <a:p>
            <a:pPr marL="30480" marR="30480" algn="just">
              <a:lnSpc>
                <a:spcPct val="114000"/>
              </a:lnSpc>
              <a:spcBef>
                <a:spcPts val="600"/>
              </a:spcBef>
              <a:spcAft>
                <a:spcPts val="720"/>
              </a:spcAft>
            </a:pP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first two rotations are single rotations and the next two rotations are double rotations. To have an unbalanced tree, we at least need a tree of height 2. With this simple tree, let's understand them one by one.</a:t>
            </a:r>
            <a:endParaRPr lang="en-US" sz="36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435"/>
            <a:ext cx="10515600" cy="823965"/>
          </a:xfrm>
        </p:spPr>
        <p:txBody>
          <a:bodyPr>
            <a:normAutofit/>
          </a:bodyPr>
          <a:lstStyle/>
          <a:p>
            <a:r>
              <a:rPr lang="en-US" sz="3600" b="1" kern="100" dirty="0">
                <a:effectLst/>
                <a:latin typeface="Times New Roman" panose="02020603050405020304" pitchFamily="18" charset="0"/>
                <a:ea typeface="SimSun" panose="02010600030101010101" pitchFamily="2" charset="-122"/>
                <a:cs typeface="Times New Roman" panose="02020603050405020304" pitchFamily="18" charset="0"/>
              </a:rPr>
              <a:t>Single Left Rotation (LL Rotation)</a:t>
            </a:r>
            <a:endParaRPr lang="en-IN" sz="7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3771"/>
            <a:ext cx="10515600" cy="5393192"/>
          </a:xfrm>
        </p:spPr>
        <p:txBody>
          <a:bodyPr/>
          <a:lstStyle/>
          <a:p>
            <a:r>
              <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LL Rotation, every node moves one position to left from the current position. To understand LL Rotation, let us consider the following insertion operation in AVL Tree...</a:t>
            </a:r>
            <a:endParaRPr lang="en-US" sz="3200" dirty="0">
              <a:effectLst/>
              <a:latin typeface="Times New Roman" panose="02020603050405020304" pitchFamily="18" charset="0"/>
              <a:cs typeface="Times New Roman" panose="02020603050405020304" pitchFamily="18" charset="0"/>
            </a:endParaRPr>
          </a:p>
          <a:p>
            <a:endParaRPr lang="en-IN" dirty="0"/>
          </a:p>
        </p:txBody>
      </p:sp>
      <p:pic>
        <p:nvPicPr>
          <p:cNvPr id="4" name="Picture 3" descr="AVL Tree LL Rotation"/>
          <p:cNvPicPr>
            <a:picLocks noChangeAspect="1" noChangeArrowheads="1"/>
          </p:cNvPicPr>
          <p:nvPr/>
        </p:nvPicPr>
        <p:blipFill>
          <a:blip r:embed="rId2" cstate="print"/>
          <a:srcRect/>
          <a:stretch>
            <a:fillRect/>
          </a:stretch>
        </p:blipFill>
        <p:spPr>
          <a:xfrm>
            <a:off x="80387" y="1818752"/>
            <a:ext cx="12111613" cy="49488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32"/>
            <a:ext cx="10515600" cy="793820"/>
          </a:xfrm>
        </p:spPr>
        <p:txBody>
          <a:bodyPr>
            <a:normAutofit/>
          </a:bodyPr>
          <a:lstStyle/>
          <a:p>
            <a:r>
              <a:rPr lang="en-US" sz="3600" b="1" dirty="0">
                <a:solidFill>
                  <a:srgbClr val="E00D50"/>
                </a:solidFill>
                <a:effectLst/>
                <a:latin typeface="Times New Roman" panose="02020603050405020304" pitchFamily="18" charset="0"/>
                <a:ea typeface="SimSun" panose="02010600030101010101" pitchFamily="2" charset="-122"/>
                <a:cs typeface="Times New Roman" panose="02020603050405020304" pitchFamily="18" charset="0"/>
              </a:rPr>
              <a:t>Single Right Rotation (RR Rotation)</a:t>
            </a:r>
            <a:endParaRPr lang="en-IN" sz="7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2321" y="904352"/>
            <a:ext cx="11334541" cy="5843116"/>
          </a:xfrm>
        </p:spPr>
        <p:txBody>
          <a:bodyPr/>
          <a:lstStyle/>
          <a:p>
            <a:r>
              <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RR Rotation, every node moves one position to right from the current position. To understand RR Rotation, let us consider the following insertion operation in AVL Tree...</a:t>
            </a:r>
          </a:p>
          <a:p>
            <a:endParaRPr lang="en-US" sz="3200" dirty="0">
              <a:effectLst/>
              <a:latin typeface="Times New Roman" panose="02020603050405020304" pitchFamily="18" charset="0"/>
              <a:cs typeface="Times New Roman" panose="02020603050405020304" pitchFamily="18" charset="0"/>
            </a:endParaRPr>
          </a:p>
          <a:p>
            <a:endParaRPr lang="en-IN" dirty="0"/>
          </a:p>
        </p:txBody>
      </p:sp>
      <p:pic>
        <p:nvPicPr>
          <p:cNvPr id="4" name="Picture 3" descr="AVL Tree RR Rotation"/>
          <p:cNvPicPr>
            <a:picLocks noChangeAspect="1" noChangeArrowheads="1"/>
          </p:cNvPicPr>
          <p:nvPr/>
        </p:nvPicPr>
        <p:blipFill>
          <a:blip r:embed="rId2" cstate="print"/>
          <a:srcRect/>
          <a:stretch>
            <a:fillRect/>
          </a:stretch>
        </p:blipFill>
        <p:spPr>
          <a:xfrm>
            <a:off x="0" y="2202814"/>
            <a:ext cx="12068070" cy="454465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601DE-39E2-6FB6-DDF8-AF94F818DB1E}"/>
              </a:ext>
            </a:extLst>
          </p:cNvPr>
          <p:cNvSpPr>
            <a:spLocks noGrp="1"/>
          </p:cNvSpPr>
          <p:nvPr>
            <p:ph idx="1"/>
          </p:nvPr>
        </p:nvSpPr>
        <p:spPr>
          <a:xfrm>
            <a:off x="924827" y="2759275"/>
            <a:ext cx="10515600" cy="4351338"/>
          </a:xfrm>
        </p:spPr>
        <p:txBody>
          <a:bodyPr>
            <a:normAutofit/>
          </a:bodyPr>
          <a:lstStyle/>
          <a:p>
            <a:pPr marL="0" indent="0" algn="ctr">
              <a:buNone/>
            </a:pPr>
            <a:r>
              <a:rPr lang="en-IN" sz="6600" i="1" dirty="0">
                <a:solidFill>
                  <a:srgbClr val="FF000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1817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870"/>
            <a:ext cx="10515600" cy="5996093"/>
          </a:xfrm>
        </p:spPr>
        <p:txBody>
          <a:bodyPr/>
          <a:lstStyle/>
          <a:p>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if the input to binary search tree comes in a sorted (ascending or descending) manner? It will then look like this –</a:t>
            </a:r>
            <a:endParaRPr lang="en-US" sz="3200" dirty="0">
              <a:effectLst/>
              <a:latin typeface="Times New Roman" panose="02020603050405020304" pitchFamily="18" charset="0"/>
              <a:cs typeface="Times New Roman" panose="02020603050405020304" pitchFamily="18" charset="0"/>
            </a:endParaRPr>
          </a:p>
          <a:p>
            <a:endParaRPr lang="en-IN" dirty="0"/>
          </a:p>
        </p:txBody>
      </p:sp>
      <p:pic>
        <p:nvPicPr>
          <p:cNvPr id="4" name="Picture 3" descr="Unbalanced BST"/>
          <p:cNvPicPr>
            <a:picLocks noChangeAspect="1" noChangeArrowheads="1"/>
          </p:cNvPicPr>
          <p:nvPr/>
        </p:nvPicPr>
        <p:blipFill>
          <a:blip r:embed="rId2" cstate="print"/>
          <a:srcRect/>
          <a:stretch>
            <a:fillRect/>
          </a:stretch>
        </p:blipFill>
        <p:spPr>
          <a:xfrm>
            <a:off x="562708" y="1235946"/>
            <a:ext cx="11203912" cy="544118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484"/>
            <a:ext cx="10515600" cy="6076479"/>
          </a:xfrm>
        </p:spPr>
        <p:txBody>
          <a:bodyPr>
            <a:normAutofit/>
          </a:bodyPr>
          <a:lstStyle/>
          <a:p>
            <a:pPr marL="30480" marR="30480" algn="just">
              <a:lnSpc>
                <a:spcPct val="120000"/>
              </a:lnSpc>
              <a:spcBef>
                <a:spcPts val="600"/>
              </a:spcBef>
              <a:spcAft>
                <a:spcPts val="720"/>
              </a:spcAf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observed that BST's worst-case performance is closest to linear search algorithms, that is Ο(n). In real-time data, we cannot predict data pattern and their frequencies. So, a need arises to balance out the existing BST.</a:t>
            </a:r>
            <a:endParaRPr lang="en-US" sz="3200" dirty="0">
              <a:effectLst/>
              <a:latin typeface="Times New Roman" panose="02020603050405020304" pitchFamily="18" charset="0"/>
              <a:cs typeface="Times New Roman" panose="02020603050405020304" pitchFamily="18" charset="0"/>
            </a:endParaRPr>
          </a:p>
          <a:p>
            <a:pPr marL="30480" marR="30480" algn="just">
              <a:lnSpc>
                <a:spcPct val="120000"/>
              </a:lnSpc>
              <a:spcBef>
                <a:spcPts val="600"/>
              </a:spcBef>
              <a:spcAft>
                <a:spcPts val="720"/>
              </a:spcAf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Named after their inventor </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Adelson</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Velski</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Landis</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AVL trees</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height balancing binary search tree. AVL tree checks the height of the left and the right sub-trees and assures that the difference is not more than 1. This difference is called the </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Balance Factor</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DEFINATION</a:t>
            </a:r>
          </a:p>
        </p:txBody>
      </p:sp>
      <p:sp>
        <p:nvSpPr>
          <p:cNvPr id="3" name="Content Placeholder 2"/>
          <p:cNvSpPr>
            <a:spLocks noGrp="1"/>
          </p:cNvSpPr>
          <p:nvPr>
            <p:ph idx="1"/>
          </p:nvPr>
        </p:nvSpPr>
        <p:spPr/>
        <p:txBody>
          <a:bodyPr/>
          <a:lstStyle/>
          <a:p>
            <a:r>
              <a:rPr lang="en-US" sz="3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AVL tree</a:t>
            </a:r>
            <a:r>
              <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is a height-balanced binary search tree. That means, an AVL tree is also a binary search tree but it is a balanced tree. A binary tree is said to be balanced if, the difference between the heights of left and right subtrees of every node in the tree is either -1, 0 or +1. In other words, a binary tree is said to be balanced if the height of left and right children of every node differ by either -1, 0 or +1. In an AVL tree, every node maintains an extra information known as </a:t>
            </a:r>
            <a:r>
              <a:rPr lang="en-US" sz="3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balance factor</a:t>
            </a:r>
            <a:r>
              <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0822"/>
            <a:ext cx="10515600" cy="6006141"/>
          </a:xfrm>
        </p:spPr>
        <p:txBody>
          <a:bodyPr/>
          <a:lstStyle/>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we see that the first tree is balanced and the next two trees are not balanced −</a:t>
            </a:r>
          </a:p>
          <a:p>
            <a:endParaRPr lang="en-US" sz="320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Unbalanced AVL Trees"/>
          <p:cNvPicPr>
            <a:picLocks noChangeAspect="1" noChangeArrowheads="1"/>
          </p:cNvPicPr>
          <p:nvPr/>
        </p:nvPicPr>
        <p:blipFill>
          <a:blip r:embed="rId2" cstate="print"/>
          <a:srcRect/>
          <a:stretch>
            <a:fillRect/>
          </a:stretch>
        </p:blipFill>
        <p:spPr>
          <a:xfrm>
            <a:off x="321547" y="1055077"/>
            <a:ext cx="11324493" cy="547635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87"/>
            <a:ext cx="10515600" cy="6096576"/>
          </a:xfrm>
        </p:spPr>
        <p:txBody>
          <a:bodyPr/>
          <a:lstStyle/>
          <a:p>
            <a:pPr marL="30480" marR="30480" algn="just">
              <a:lnSpc>
                <a:spcPct val="114000"/>
              </a:lnSpc>
              <a:spcBef>
                <a:spcPts val="600"/>
              </a:spcBef>
              <a:spcAft>
                <a:spcPts val="720"/>
              </a:spcAf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second tree, the left sub tree of </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height 2 and the right sub tree has height 0, so the difference is 2. In the third tree, the right sub tree of </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height 2 and the left is missing, so it is 0, and the difference is 2 again. AVL tree permits difference (balance factor) to be only 1.</a:t>
            </a:r>
            <a:endParaRPr lang="en-US" sz="3200" dirty="0">
              <a:effectLst/>
              <a:latin typeface="Times New Roman" panose="02020603050405020304" pitchFamily="18" charset="0"/>
              <a:cs typeface="Times New Roman" panose="02020603050405020304" pitchFamily="18" charset="0"/>
            </a:endParaRPr>
          </a:p>
          <a:p>
            <a:pPr marL="30480" marR="30480" algn="just">
              <a:lnSpc>
                <a:spcPct val="114000"/>
              </a:lnSpc>
              <a:spcBef>
                <a:spcPts val="600"/>
              </a:spcBef>
              <a:spcAft>
                <a:spcPts val="720"/>
              </a:spcAft>
            </a:pPr>
            <a:r>
              <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Balance factor of a node is the difference between the heights of the left and right subtrees of that node. The balance factor of a node is calculated either </a:t>
            </a:r>
            <a:r>
              <a:rPr lang="en-US" sz="32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height of left subtree - height of right subtree</a:t>
            </a:r>
            <a:r>
              <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US" sz="32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height of right subtree - height of left subtree</a:t>
            </a:r>
            <a:r>
              <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 the following explanation, we calculate as follows.</a:t>
            </a:r>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140676"/>
            <a:ext cx="11495314" cy="6420897"/>
          </a:xfrm>
        </p:spPr>
        <p:txBody>
          <a:bodyPr>
            <a:normAutofit lnSpcReduction="10000"/>
          </a:bodyPr>
          <a:lstStyle/>
          <a:p>
            <a:pPr>
              <a:lnSpc>
                <a:spcPct val="114000"/>
              </a:lnSpc>
              <a:spcAft>
                <a:spcPts val="0"/>
              </a:spcAft>
            </a:pPr>
            <a:r>
              <a:rPr lang="en-US" sz="3200" b="1" i="1" dirty="0">
                <a:effectLst/>
                <a:latin typeface="Times New Roman" panose="02020603050405020304" pitchFamily="18" charset="0"/>
                <a:ea typeface="Times New Roman" panose="02020603050405020304" pitchFamily="18" charset="0"/>
                <a:cs typeface="Times New Roman" panose="02020603050405020304" pitchFamily="18" charset="0"/>
              </a:rPr>
              <a:t>Balance Factor</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 height(left-sub tree) − height(right-sub tree)</a:t>
            </a:r>
            <a:endParaRPr lang="en-US" sz="3200" dirty="0">
              <a:effectLst/>
              <a:latin typeface="Times New Roman" panose="02020603050405020304" pitchFamily="18" charset="0"/>
              <a:cs typeface="Times New Roman" panose="02020603050405020304" pitchFamily="18" charset="0"/>
            </a:endParaRPr>
          </a:p>
          <a:p>
            <a:pPr algn="just">
              <a:lnSpc>
                <a:spcPct val="114000"/>
              </a:lnSpc>
              <a:spcBef>
                <a:spcPts val="600"/>
              </a:spcBef>
              <a:spcAft>
                <a:spcPts val="600"/>
              </a:spcAft>
            </a:pPr>
            <a:r>
              <a:rPr lang="en-US"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of its two child sub-trees. A binary tree is defined to be an </a:t>
            </a:r>
            <a:r>
              <a:rPr lang="en-US" sz="32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AVL tree</a:t>
            </a:r>
            <a:r>
              <a:rPr lang="en-US"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if the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Invariant (computer science)"/>
              </a:rPr>
              <a:t>invariant</a:t>
            </a:r>
            <a:endParaRPr lang="en-US" sz="3200" dirty="0">
              <a:effectLst/>
              <a:latin typeface="Times New Roman" panose="02020603050405020304" pitchFamily="18" charset="0"/>
              <a:cs typeface="Times New Roman" panose="02020603050405020304" pitchFamily="18" charset="0"/>
            </a:endParaRPr>
          </a:p>
          <a:p>
            <a:pPr algn="just">
              <a:lnSpc>
                <a:spcPct val="114000"/>
              </a:lnSpc>
              <a:spcBef>
                <a:spcPts val="600"/>
              </a:spcBef>
              <a:spcAft>
                <a:spcPts val="600"/>
              </a:spcAft>
            </a:pPr>
            <a:r>
              <a:rPr lang="en-US"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Balancing factor (N) = (-1,0,1)</a:t>
            </a:r>
            <a:endParaRPr lang="en-US" sz="3200" dirty="0">
              <a:effectLst/>
              <a:latin typeface="Times New Roman" panose="02020603050405020304" pitchFamily="18" charset="0"/>
              <a:cs typeface="Times New Roman" panose="02020603050405020304" pitchFamily="18" charset="0"/>
            </a:endParaRPr>
          </a:p>
          <a:p>
            <a:pPr algn="just">
              <a:lnSpc>
                <a:spcPct val="114000"/>
              </a:lnSpc>
              <a:spcBef>
                <a:spcPts val="600"/>
              </a:spcBef>
              <a:spcAft>
                <a:spcPts val="600"/>
              </a:spcAft>
            </a:pPr>
            <a:r>
              <a:rPr lang="en-US"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holds for every node N in the tree.</a:t>
            </a:r>
            <a:endParaRPr lang="en-US" sz="3200" dirty="0">
              <a:effectLst/>
              <a:latin typeface="Times New Roman" panose="02020603050405020304" pitchFamily="18" charset="0"/>
              <a:cs typeface="Times New Roman" panose="02020603050405020304" pitchFamily="18" charset="0"/>
            </a:endParaRPr>
          </a:p>
          <a:p>
            <a:pPr algn="just">
              <a:lnSpc>
                <a:spcPct val="114000"/>
              </a:lnSpc>
              <a:spcBef>
                <a:spcPts val="600"/>
              </a:spcBef>
              <a:spcAft>
                <a:spcPts val="600"/>
              </a:spcAft>
            </a:pPr>
            <a:r>
              <a:rPr lang="en-US"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node N with Balancing factor (N)&lt; 0 is called "left-heavy", one with Balancing factor (N)&lt; 0 is called "right-heavy", and one with Balancing factor (N)= 0 is sometimes simply called "balanced".</a:t>
            </a:r>
            <a:endParaRPr lang="en-US" sz="3200" dirty="0">
              <a:effectLst/>
              <a:latin typeface="Times New Roman" panose="02020603050405020304" pitchFamily="18" charset="0"/>
              <a:cs typeface="Times New Roman" panose="02020603050405020304" pitchFamily="18" charset="0"/>
            </a:endParaRPr>
          </a:p>
          <a:p>
            <a:pPr marL="30480" marR="30480" algn="just">
              <a:lnSpc>
                <a:spcPct val="114000"/>
              </a:lnSpc>
              <a:spcBef>
                <a:spcPts val="600"/>
              </a:spcBef>
              <a:spcAft>
                <a:spcPts val="720"/>
              </a:spcAf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difference in the height of left and right sub-trees is more than 1, the tree is balanced using some rotation techniques.</a:t>
            </a:r>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0339"/>
          </a:xfrm>
        </p:spPr>
        <p:txBody>
          <a:bodyPr>
            <a:normAutofit/>
          </a:bodyPr>
          <a:lstStyle/>
          <a:p>
            <a:r>
              <a:rPr lang="en-IN" sz="3600" kern="100" dirty="0">
                <a:solidFill>
                  <a:srgbClr val="162F59"/>
                </a:solidFill>
                <a:effectLst/>
                <a:latin typeface="Times New Roman" panose="02020603050405020304" pitchFamily="18" charset="0"/>
                <a:ea typeface="SimSun" panose="02010600030101010101" pitchFamily="2" charset="-122"/>
                <a:cs typeface="Times New Roman" panose="02020603050405020304" pitchFamily="18" charset="0"/>
              </a:rPr>
              <a:t>Example of AVL Tree</a:t>
            </a:r>
            <a:endParaRPr lang="en-IN" sz="7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a:xfrm>
            <a:off x="0" y="1155561"/>
            <a:ext cx="11997732" cy="563712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982" y="190919"/>
            <a:ext cx="11404880" cy="5986044"/>
          </a:xfrm>
        </p:spPr>
        <p:txBody>
          <a:bodyPr/>
          <a:lstStyle/>
          <a:p>
            <a:r>
              <a:rPr lang="en-US" sz="3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tree is a binary search tree and every node is satisfying balance factor condition. So this tree is said to be an AVL tree.</a:t>
            </a:r>
          </a:p>
          <a:p>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765</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AVL Trees</vt:lpstr>
      <vt:lpstr>PowerPoint Presentation</vt:lpstr>
      <vt:lpstr>PowerPoint Presentation</vt:lpstr>
      <vt:lpstr>DEFINATION</vt:lpstr>
      <vt:lpstr>PowerPoint Presentation</vt:lpstr>
      <vt:lpstr>PowerPoint Presentation</vt:lpstr>
      <vt:lpstr>PowerPoint Presentation</vt:lpstr>
      <vt:lpstr>Example of AVL Tree</vt:lpstr>
      <vt:lpstr>PowerPoint Presentation</vt:lpstr>
      <vt:lpstr>AVL Rotations</vt:lpstr>
      <vt:lpstr>PowerPoint Presentation</vt:lpstr>
      <vt:lpstr>PowerPoint Presentation</vt:lpstr>
      <vt:lpstr>Single Left Rotation (LL Rotation)</vt:lpstr>
      <vt:lpstr>Single Right Rotation (RR Rotation)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dc:title>
  <dc:creator>ADITYA TIWARI</dc:creator>
  <cp:lastModifiedBy>Madhurima Rawat</cp:lastModifiedBy>
  <cp:revision>3</cp:revision>
  <dcterms:created xsi:type="dcterms:W3CDTF">2023-09-06T09:02:05Z</dcterms:created>
  <dcterms:modified xsi:type="dcterms:W3CDTF">2024-01-18T11:04:01Z</dcterms:modified>
</cp:coreProperties>
</file>