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8" r:id="rId3"/>
    <p:sldId id="269" r:id="rId4"/>
    <p:sldId id="270" r:id="rId5"/>
    <p:sldId id="271" r:id="rId6"/>
    <p:sldId id="273" r:id="rId7"/>
    <p:sldId id="272" r:id="rId8"/>
    <p:sldId id="274" r:id="rId9"/>
    <p:sldId id="275" r:id="rId10"/>
    <p:sldId id="276" r:id="rId11"/>
    <p:sldId id="277" r:id="rId12"/>
    <p:sldId id="280" r:id="rId13"/>
    <p:sldId id="281" r:id="rId14"/>
    <p:sldId id="282" r:id="rId15"/>
    <p:sldId id="283" r:id="rId16"/>
    <p:sldId id="284" r:id="rId17"/>
    <p:sldId id="285" r:id="rId18"/>
    <p:sldId id="286" r:id="rId19"/>
    <p:sldId id="289" r:id="rId20"/>
    <p:sldId id="290" r:id="rId21"/>
    <p:sldId id="291" r:id="rId22"/>
    <p:sldId id="292" r:id="rId23"/>
    <p:sldId id="293" r:id="rId24"/>
    <p:sldId id="288" r:id="rId25"/>
    <p:sldId id="294" r:id="rId26"/>
    <p:sldId id="295" r:id="rId27"/>
    <p:sldId id="296" r:id="rId28"/>
    <p:sldId id="297" r:id="rId29"/>
    <p:sldId id="298" r:id="rId30"/>
    <p:sldId id="287" r:id="rId31"/>
    <p:sldId id="27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9809D0D-692A-4358-A0EB-4313598A748C}"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61705-1860-465B-95B1-79AB8F6123A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809D0D-692A-4358-A0EB-4313598A748C}"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61705-1860-465B-95B1-79AB8F6123A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809D0D-692A-4358-A0EB-4313598A748C}"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61705-1860-465B-95B1-79AB8F6123A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809D0D-692A-4358-A0EB-4313598A748C}"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61705-1860-465B-95B1-79AB8F6123A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09D0D-692A-4358-A0EB-4313598A748C}"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61705-1860-465B-95B1-79AB8F6123A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9809D0D-692A-4358-A0EB-4313598A748C}"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B61705-1860-465B-95B1-79AB8F6123A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9809D0D-692A-4358-A0EB-4313598A748C}" type="datetimeFigureOut">
              <a:rPr lang="en-IN" smtClean="0"/>
              <a:t>18-01-2024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B61705-1860-465B-95B1-79AB8F6123A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9809D0D-692A-4358-A0EB-4313598A748C}" type="datetimeFigureOut">
              <a:rPr lang="en-IN" smtClean="0"/>
              <a:t>18-01-2024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B61705-1860-465B-95B1-79AB8F6123A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09D0D-692A-4358-A0EB-4313598A748C}" type="datetimeFigureOut">
              <a:rPr lang="en-IN" smtClean="0"/>
              <a:t>18-01-2024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B61705-1860-465B-95B1-79AB8F6123A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809D0D-692A-4358-A0EB-4313598A748C}"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B61705-1860-465B-95B1-79AB8F6123A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809D0D-692A-4358-A0EB-4313598A748C}"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B61705-1860-465B-95B1-79AB8F6123A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09D0D-692A-4358-A0EB-4313598A748C}" type="datetimeFigureOut">
              <a:rPr lang="en-IN" smtClean="0"/>
              <a:t>18-01-2024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61705-1860-465B-95B1-79AB8F6123A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863433"/>
          </a:xfrm>
        </p:spPr>
        <p:txBody>
          <a:bodyPr/>
          <a:lstStyle/>
          <a:p>
            <a:r>
              <a:rPr lang="en-IN" dirty="0"/>
              <a:t>B-Trees Operation</a:t>
            </a:r>
          </a:p>
        </p:txBody>
      </p:sp>
      <p:sp>
        <p:nvSpPr>
          <p:cNvPr id="3" name="Subtitle 2"/>
          <p:cNvSpPr>
            <a:spLocks noGrp="1"/>
          </p:cNvSpPr>
          <p:nvPr>
            <p:ph type="subTitle" idx="1"/>
          </p:nvPr>
        </p:nvSpPr>
        <p:spPr>
          <a:xfrm>
            <a:off x="1691951" y="3732667"/>
            <a:ext cx="9144000" cy="1655762"/>
          </a:xfrm>
        </p:spPr>
        <p:txBody>
          <a:bodyPr>
            <a:normAutofit lnSpcReduction="10000"/>
          </a:bodyPr>
          <a:lstStyle/>
          <a:p>
            <a:pPr algn="r"/>
            <a:r>
              <a:rPr lang="en-IN" sz="3200" dirty="0"/>
              <a:t>By: Aditya  Tiwari</a:t>
            </a:r>
          </a:p>
          <a:p>
            <a:pPr algn="r"/>
            <a:r>
              <a:rPr lang="en-IN" sz="3200" dirty="0"/>
              <a:t>Assistant Professor</a:t>
            </a:r>
          </a:p>
          <a:p>
            <a:pPr algn="r"/>
            <a:r>
              <a:rPr lang="en-IN" sz="3200" dirty="0"/>
              <a:t>CSVTU, </a:t>
            </a:r>
            <a:r>
              <a:rPr lang="en-IN" sz="3200" dirty="0" err="1"/>
              <a:t>Bhilai</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1" descr="5-Way Search Tree&#10;104 110&#10;X X X&#10;137 145&#10;X X X&#10;Insert 5 at the&#10;root&#10;37 46&#10;X X X&#10;58 86&#10;X X X6 72 4&#10;X X XX X X&#10;96 1165 8&#10;55&#10; "/>
          <p:cNvPicPr>
            <a:picLocks noGrp="1" noChangeAspect="1"/>
          </p:cNvPicPr>
          <p:nvPr>
            <p:ph idx="1"/>
          </p:nvPr>
        </p:nvPicPr>
        <p:blipFill>
          <a:blip r:embed="rId2" cstate="print"/>
          <a:srcRect/>
          <a:stretch>
            <a:fillRect/>
          </a:stretch>
        </p:blipFill>
        <p:spPr bwMode="auto">
          <a:xfrm>
            <a:off x="139065" y="-635"/>
            <a:ext cx="11987530" cy="673925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4" descr="5-Way Search Tree&#10;104 110&#10;X X X&#10;137 145&#10;X X X&#10;Insert 5 at the&#10;root&#10;37 46&#10;X X X&#10;58 86&#10;X X X&#10;6 7&#10;2 4&#10;X X X&#10;X X X&#10;96 116&#10;5 8&#10;..."/>
          <p:cNvPicPr>
            <a:picLocks noGrp="1" noChangeAspect="1"/>
          </p:cNvPicPr>
          <p:nvPr>
            <p:ph idx="1"/>
          </p:nvPr>
        </p:nvPicPr>
        <p:blipFill>
          <a:blip r:embed="rId2" cstate="print"/>
          <a:srcRect/>
          <a:stretch>
            <a:fillRect/>
          </a:stretch>
        </p:blipFill>
        <p:spPr bwMode="auto">
          <a:xfrm>
            <a:off x="139700" y="94615"/>
            <a:ext cx="12052300" cy="65595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Deletion</a:t>
            </a:r>
          </a:p>
        </p:txBody>
      </p:sp>
      <p:sp>
        <p:nvSpPr>
          <p:cNvPr id="3" name="Content Placeholder 2"/>
          <p:cNvSpPr>
            <a:spLocks noGrp="1"/>
          </p:cNvSpPr>
          <p:nvPr>
            <p:ph idx="1"/>
          </p:nvPr>
        </p:nvSpPr>
        <p:spPr>
          <a:xfrm>
            <a:off x="838200" y="1825625"/>
            <a:ext cx="10515600" cy="4680585"/>
          </a:xfrm>
        </p:spPr>
        <p:txBody>
          <a:bodyPr/>
          <a:lstStyle/>
          <a:p>
            <a:pPr marL="0" indent="0">
              <a:buNone/>
            </a:pPr>
            <a:r>
              <a:rPr lang="en-US" sz="3200"/>
              <a:t>Deletion is also performed at the leaf nodes. The node which is to be deleted can either be a leaf node or an internal node. Following algorithm needs to be followed in order to delete a node from a B tree.</a:t>
            </a:r>
          </a:p>
          <a:p>
            <a:pPr marL="0" indent="0">
              <a:buNone/>
            </a:pPr>
            <a:r>
              <a:rPr lang="en-US" sz="3200"/>
              <a:t>1.	Locate the leaf node.</a:t>
            </a:r>
          </a:p>
          <a:p>
            <a:pPr marL="0" indent="0">
              <a:buNone/>
            </a:pPr>
            <a:r>
              <a:rPr lang="en-US" sz="3200"/>
              <a:t>2.	If there are more than m/2 keys in the leaf node then </a:t>
            </a:r>
          </a:p>
          <a:p>
            <a:pPr marL="457200" lvl="1" indent="457200">
              <a:buNone/>
            </a:pPr>
            <a:r>
              <a:rPr lang="en-US" sz="3200"/>
              <a:t>delete the desired key from the node.</a:t>
            </a:r>
          </a:p>
          <a:p>
            <a:pPr marL="0" indent="0">
              <a:buNone/>
            </a:pPr>
            <a:r>
              <a:rPr lang="en-US" sz="3200"/>
              <a:t>3.	If the leaf node doesn't contain m/2 keys then complete</a:t>
            </a:r>
          </a:p>
          <a:p>
            <a:pPr marL="457200" lvl="1" indent="457200">
              <a:buNone/>
            </a:pPr>
            <a:r>
              <a:rPr lang="en-US" sz="3200"/>
              <a:t> the keys by taking the element from right or left sibling.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6090"/>
            <a:ext cx="10515600" cy="5711190"/>
          </a:xfrm>
        </p:spPr>
        <p:txBody>
          <a:bodyPr/>
          <a:lstStyle/>
          <a:p>
            <a:r>
              <a:rPr lang="en-US"/>
              <a:t>o	</a:t>
            </a:r>
            <a:r>
              <a:rPr lang="en-US" sz="3200"/>
              <a:t>If the left sibling contains more than m/2 elements then push its largest element up to its parent and move the intervening element down to the node where the key is deleted.</a:t>
            </a:r>
          </a:p>
          <a:p>
            <a:r>
              <a:rPr lang="en-US" sz="3200"/>
              <a:t>o	If the right sibling contains more than m/2 elements then push its smallest element up to the parent and move intervening element down to the node where the key is deleted.</a:t>
            </a:r>
          </a:p>
          <a:p>
            <a:r>
              <a:rPr lang="en-US" sz="3200"/>
              <a:t>4.	If neither of the sibling contain more than m/2 elements then create a new leaf node by joining two leaf nodes and the intervening element of the parent node.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1180"/>
            <a:ext cx="10515600" cy="5626100"/>
          </a:xfrm>
        </p:spPr>
        <p:txBody>
          <a:bodyPr>
            <a:normAutofit lnSpcReduction="10000"/>
          </a:bodyPr>
          <a:lstStyle/>
          <a:p>
            <a:r>
              <a:rPr lang="en-US"/>
              <a:t>5.	</a:t>
            </a:r>
            <a:r>
              <a:rPr lang="en-US" sz="3200"/>
              <a:t>If parent is left with less than m/2 nodes then, apply the </a:t>
            </a:r>
          </a:p>
          <a:p>
            <a:pPr marL="457200" lvl="1" indent="457200">
              <a:buNone/>
            </a:pPr>
            <a:r>
              <a:rPr lang="en-US" sz="3200"/>
              <a:t>above process on the parent too.</a:t>
            </a:r>
          </a:p>
          <a:p>
            <a:endParaRPr lang="en-US" sz="3200"/>
          </a:p>
          <a:p>
            <a:r>
              <a:rPr lang="en-US" sz="3200"/>
              <a:t>If the the node which is to be deleted is an internal node, then replace the node with its in-order successor or predecessor. Since, successor or predecessor will always be on the leaf node hence, the process will be similar as the node is being deleted from the leaf node.</a:t>
            </a:r>
          </a:p>
          <a:p>
            <a:endParaRPr lang="en-US" sz="3200"/>
          </a:p>
          <a:p>
            <a:r>
              <a:rPr lang="en-US" sz="3200"/>
              <a:t>Example 1</a:t>
            </a:r>
          </a:p>
          <a:p>
            <a:r>
              <a:rPr lang="en-US" sz="3200"/>
              <a:t>Delete the node 53 from the B Tree of order 5 shown in the following figure.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B Tree"/>
          <p:cNvPicPr>
            <a:picLocks noGrp="1" noChangeAspect="1"/>
          </p:cNvPicPr>
          <p:nvPr>
            <p:ph idx="1"/>
          </p:nvPr>
        </p:nvPicPr>
        <p:blipFill>
          <a:blip r:embed="rId2" cstate="print"/>
          <a:srcRect/>
          <a:stretch>
            <a:fillRect/>
          </a:stretch>
        </p:blipFill>
        <p:spPr bwMode="auto">
          <a:xfrm>
            <a:off x="838200" y="173355"/>
            <a:ext cx="10515600" cy="61150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5679440"/>
            <a:ext cx="10515600" cy="806450"/>
          </a:xfrm>
        </p:spPr>
        <p:txBody>
          <a:bodyPr>
            <a:noAutofit/>
          </a:bodyPr>
          <a:lstStyle/>
          <a:p>
            <a:r>
              <a:rPr lang="en-US" sz="3200"/>
              <a:t>53 is present in the right child of element 49. Delete it.</a:t>
            </a:r>
          </a:p>
          <a:p>
            <a:endParaRPr lang="en-US" sz="3200"/>
          </a:p>
        </p:txBody>
      </p:sp>
      <p:pic>
        <p:nvPicPr>
          <p:cNvPr id="10" name="Picture 10" descr="B Tree"/>
          <p:cNvPicPr>
            <a:picLocks noGrp="1" noChangeAspect="1"/>
          </p:cNvPicPr>
          <p:nvPr>
            <p:ph sz="half" idx="2"/>
          </p:nvPr>
        </p:nvPicPr>
        <p:blipFill>
          <a:blip r:embed="rId2" cstate="print"/>
          <a:srcRect/>
          <a:stretch>
            <a:fillRect/>
          </a:stretch>
        </p:blipFill>
        <p:spPr bwMode="auto">
          <a:xfrm>
            <a:off x="838835" y="410210"/>
            <a:ext cx="10514965" cy="512064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5750"/>
            <a:ext cx="10515600" cy="5891530"/>
          </a:xfrm>
        </p:spPr>
        <p:txBody>
          <a:bodyPr/>
          <a:lstStyle/>
          <a:p>
            <a:r>
              <a:rPr lang="en-US" sz="3200"/>
              <a:t>Now, 57 is the only element which is left in the node, the minimum number of elements that must be present in a B tree of order 5, is 2. it is less than that, the elements in its left and right sub-tree are also not sufficient therefore, merge it with the left sibling and intervening element of parent i.e. 49.</a:t>
            </a:r>
          </a:p>
          <a:p>
            <a:r>
              <a:rPr lang="en-US" sz="3200"/>
              <a:t>The final B tree is shown as follows.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descr="B Tree"/>
          <p:cNvPicPr>
            <a:picLocks noGrp="1" noChangeAspect="1"/>
          </p:cNvPicPr>
          <p:nvPr>
            <p:ph idx="1"/>
          </p:nvPr>
        </p:nvPicPr>
        <p:blipFill>
          <a:blip r:embed="rId2" cstate="print"/>
          <a:srcRect/>
          <a:stretch>
            <a:fillRect/>
          </a:stretch>
        </p:blipFill>
        <p:spPr bwMode="auto">
          <a:xfrm>
            <a:off x="838200" y="134620"/>
            <a:ext cx="10515600" cy="616013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7" descr="Deletion in a B-Tree&#10;It is desirable that a key in leaf node be&#10;removed.&#10;When a key in an internal node to be&#10;deleted, the..."/>
          <p:cNvPicPr>
            <a:picLocks noGrp="1" noChangeAspect="1"/>
          </p:cNvPicPr>
          <p:nvPr>
            <p:ph idx="1"/>
          </p:nvPr>
        </p:nvPicPr>
        <p:blipFill>
          <a:blip r:embed="rId2" cstate="print"/>
          <a:srcRect/>
          <a:stretch>
            <a:fillRect/>
          </a:stretch>
        </p:blipFill>
        <p:spPr bwMode="auto">
          <a:xfrm>
            <a:off x="233680" y="0"/>
            <a:ext cx="11957685" cy="679196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5-Way Search Tree&#10;8 96 116&#10;2 7&#10;X X X&#10;104 11037 46 55 86&#10;X X X X X X X X&#10;137 145&#10;X X X&#10;Insert 4, 5, 58, 6 in the order&#10; "/>
          <p:cNvPicPr>
            <a:picLocks noGrp="1" noChangeAspect="1"/>
          </p:cNvPicPr>
          <p:nvPr>
            <p:ph idx="1"/>
          </p:nvPr>
        </p:nvPicPr>
        <p:blipFill>
          <a:blip r:embed="rId2" cstate="print"/>
          <a:srcRect/>
          <a:stretch>
            <a:fillRect/>
          </a:stretch>
        </p:blipFill>
        <p:spPr bwMode="auto">
          <a:xfrm>
            <a:off x="165100" y="147955"/>
            <a:ext cx="11962130" cy="660082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40" descr="Deletion in a B-Tree&#10;Removing a key from leaf node:&#10;If the node contain more than the&#10;minimum number of elements, then the..."/>
          <p:cNvPicPr>
            <a:picLocks noGrp="1" noChangeAspect="1"/>
          </p:cNvPicPr>
          <p:nvPr>
            <p:ph idx="1"/>
          </p:nvPr>
        </p:nvPicPr>
        <p:blipFill>
          <a:blip r:embed="rId2" cstate="print"/>
          <a:srcRect/>
          <a:stretch>
            <a:fillRect/>
          </a:stretch>
        </p:blipFill>
        <p:spPr bwMode="auto">
          <a:xfrm>
            <a:off x="329565" y="-635"/>
            <a:ext cx="11424285" cy="67405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3" descr="Deletion in a B-Tree&#10;If the left sibling has more than minimum&#10;number of keys, pull the largest key up&#10;into the parent nod..."/>
          <p:cNvPicPr>
            <a:picLocks noGrp="1" noChangeAspect="1"/>
          </p:cNvPicPr>
          <p:nvPr>
            <p:ph idx="1"/>
          </p:nvPr>
        </p:nvPicPr>
        <p:blipFill>
          <a:blip r:embed="rId2" cstate="print"/>
          <a:srcRect/>
          <a:stretch>
            <a:fillRect/>
          </a:stretch>
        </p:blipFill>
        <p:spPr bwMode="auto">
          <a:xfrm>
            <a:off x="255905" y="94615"/>
            <a:ext cx="11636375" cy="660209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6" descr="Deletion in a B-Tree&#10;If both the sibling node has minimum number&#10;of entries, then create a new leaf node out&#10;of the two le..."/>
          <p:cNvPicPr>
            <a:picLocks noGrp="1" noChangeAspect="1"/>
          </p:cNvPicPr>
          <p:nvPr>
            <p:ph idx="1"/>
          </p:nvPr>
        </p:nvPicPr>
        <p:blipFill>
          <a:blip r:embed="rId2" cstate="print"/>
          <a:srcRect/>
          <a:stretch>
            <a:fillRect/>
          </a:stretch>
        </p:blipFill>
        <p:spPr bwMode="auto">
          <a:xfrm>
            <a:off x="635" y="-635"/>
            <a:ext cx="11944985" cy="685863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9" descr="B-tree of Order 5&#10;38&#10;110&#10;65 86 120 226&#10;70 8132 44&#10;X X X&#10;90 95 100&#10;X X XX X X&#10;115 118&#10;200 221&#10;X X X&#10;X X X X 300 440 550 601..."/>
          <p:cNvPicPr>
            <a:picLocks noGrp="1" noChangeAspect="1"/>
          </p:cNvPicPr>
          <p:nvPr>
            <p:ph idx="1"/>
          </p:nvPr>
        </p:nvPicPr>
        <p:blipFill>
          <a:blip r:embed="rId2" cstate="print"/>
          <a:srcRect/>
          <a:stretch>
            <a:fillRect/>
          </a:stretch>
        </p:blipFill>
        <p:spPr bwMode="auto">
          <a:xfrm>
            <a:off x="276860" y="-635"/>
            <a:ext cx="11414125" cy="66230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2" descr="B-tree of Order 5&#10;39&#10;110&#10;65 86 120 226&#10;70 8132 44&#10;X X X&#10;90 100&#10;X X XX X X&#10;115 118&#10;200 221&#10;X X X&#10;X X X 300 440 550 601&#10;X X ..."/>
          <p:cNvPicPr>
            <a:picLocks noGrp="1" noChangeAspect="1"/>
          </p:cNvPicPr>
          <p:nvPr>
            <p:ph idx="1"/>
          </p:nvPr>
        </p:nvPicPr>
        <p:blipFill>
          <a:blip r:embed="rId2" cstate="print"/>
          <a:srcRect/>
          <a:stretch>
            <a:fillRect/>
          </a:stretch>
        </p:blipFill>
        <p:spPr bwMode="auto">
          <a:xfrm>
            <a:off x="635" y="115570"/>
            <a:ext cx="11774805" cy="64325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5" descr="B-tree of Order 5&#10;40&#10;110&#10;65 86 120 300&#10;70 8132 44&#10;X X X&#10;90 100&#10;X X XX X X&#10;115 118&#10;200 221&#10;X X X&#10;X X X 300 440 550 601&#10;X X ..."/>
          <p:cNvPicPr>
            <a:picLocks noGrp="1" noChangeAspect="1"/>
          </p:cNvPicPr>
          <p:nvPr>
            <p:ph idx="1"/>
          </p:nvPr>
        </p:nvPicPr>
        <p:blipFill>
          <a:blip r:embed="rId2" cstate="print"/>
          <a:srcRect/>
          <a:stretch>
            <a:fillRect/>
          </a:stretch>
        </p:blipFill>
        <p:spPr bwMode="auto">
          <a:xfrm>
            <a:off x="0" y="-635"/>
            <a:ext cx="12073255" cy="65595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4" descr="B-tree of Order 5&#10;41&#10;110&#10;65 86 120 300&#10;70 8132 44&#10;X X X&#10;90 100&#10;X X XX X X&#10;115 118&#10;200 221&#10;X X X&#10;X X X 440 550 601&#10;X X X X&#10;..."/>
          <p:cNvPicPr>
            <a:picLocks noGrp="1" noChangeAspect="1"/>
          </p:cNvPicPr>
          <p:nvPr>
            <p:ph idx="1"/>
          </p:nvPr>
        </p:nvPicPr>
        <p:blipFill>
          <a:blip r:embed="rId2" cstate="print"/>
          <a:srcRect/>
          <a:stretch>
            <a:fillRect/>
          </a:stretch>
        </p:blipFill>
        <p:spPr bwMode="auto">
          <a:xfrm>
            <a:off x="202565" y="84455"/>
            <a:ext cx="11668125" cy="645350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7" descr="B-tree of Order 5&#10;42&#10;110&#10;65 86 120 440&#10;70 8132 44&#10;X X X&#10;90 100&#10;X X XX X X&#10;115 118&#10;200 300&#10;X X X&#10;X X X 550 601&#10;X X X&#10;B-tree..."/>
          <p:cNvPicPr>
            <a:picLocks noGrp="1" noChangeAspect="1"/>
          </p:cNvPicPr>
          <p:nvPr>
            <p:ph idx="1"/>
          </p:nvPr>
        </p:nvPicPr>
        <p:blipFill>
          <a:blip r:embed="rId2" cstate="print"/>
          <a:srcRect/>
          <a:stretch>
            <a:fillRect/>
          </a:stretch>
        </p:blipFill>
        <p:spPr bwMode="auto">
          <a:xfrm>
            <a:off x="383540" y="0"/>
            <a:ext cx="11275695" cy="673925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70" descr="B-tree of Order 5&#10;43&#10;110&#10;65 86 120 440&#10;65 8132 44&#10;X X X&#10;90 100&#10;X XX X X&#10;115 118&#10;200 300&#10;X X X&#10;X X X 550 601&#10;X X X&#10;Delete 65&#10; "/>
          <p:cNvPicPr>
            <a:picLocks noGrp="1" noChangeAspect="1"/>
          </p:cNvPicPr>
          <p:nvPr>
            <p:ph idx="1"/>
          </p:nvPr>
        </p:nvPicPr>
        <p:blipFill>
          <a:blip r:embed="rId2" cstate="print"/>
          <a:srcRect/>
          <a:stretch>
            <a:fillRect/>
          </a:stretch>
        </p:blipFill>
        <p:spPr bwMode="auto">
          <a:xfrm>
            <a:off x="118110" y="127000"/>
            <a:ext cx="11647170" cy="67310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3" descr="B-tree of Order 5&#10;44&#10;11086 120 440&#10;65 8132 44&#10;X X X&#10;90 100&#10;X XX X X&#10;115 118&#10;200 300&#10;X X X&#10;X X X 550 601&#10;X X X&#10;B-tree after..."/>
          <p:cNvPicPr>
            <a:picLocks noGrp="1" noChangeAspect="1"/>
          </p:cNvPicPr>
          <p:nvPr>
            <p:ph idx="1"/>
          </p:nvPr>
        </p:nvPicPr>
        <p:blipFill>
          <a:blip r:embed="rId2" cstate="print"/>
          <a:srcRect/>
          <a:stretch>
            <a:fillRect/>
          </a:stretch>
        </p:blipFill>
        <p:spPr bwMode="auto">
          <a:xfrm>
            <a:off x="191770" y="106045"/>
            <a:ext cx="11445875" cy="653796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0" descr="5-Way Search Tree&#10;8 96 116&#10;104 11037 46 55 86&#10;X X X X X X X X&#10;137 145&#10;X X X&#10;Search tree after inserting 4&#10;2 4 7&#10;X X X X&#10; "/>
          <p:cNvPicPr>
            <a:picLocks noGrp="1" noChangeAspect="1"/>
          </p:cNvPicPr>
          <p:nvPr>
            <p:ph idx="1"/>
          </p:nvPr>
        </p:nvPicPr>
        <p:blipFill>
          <a:blip r:embed="rId2" cstate="print"/>
          <a:srcRect/>
          <a:stretch>
            <a:fillRect/>
          </a:stretch>
        </p:blipFill>
        <p:spPr bwMode="auto">
          <a:xfrm>
            <a:off x="83820" y="0"/>
            <a:ext cx="12108180" cy="67595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of B tree</a:t>
            </a:r>
          </a:p>
        </p:txBody>
      </p:sp>
      <p:sp>
        <p:nvSpPr>
          <p:cNvPr id="3" name="Content Placeholder 2"/>
          <p:cNvSpPr>
            <a:spLocks noGrp="1"/>
          </p:cNvSpPr>
          <p:nvPr>
            <p:ph idx="1"/>
          </p:nvPr>
        </p:nvSpPr>
        <p:spPr/>
        <p:txBody>
          <a:bodyPr/>
          <a:lstStyle/>
          <a:p>
            <a:r>
              <a:rPr lang="en-US" sz="3200"/>
              <a:t>B tree is used to index the data and provides fast access to the actual data stored on the disks since, the access to value stored in a large database that is stored on a disk is a very time consuming process.</a:t>
            </a:r>
          </a:p>
          <a:p>
            <a:r>
              <a:rPr lang="en-US" sz="3200"/>
              <a:t>Searching an un-indexed and unsorted database containing n key values needs O(n) running time in worst case. However, if we use B Tree to index this database, it will be searched in O(log n) time in worst case.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44876"/>
            <a:ext cx="10515600" cy="4351338"/>
          </a:xfrm>
        </p:spPr>
        <p:txBody>
          <a:bodyPr/>
          <a:lstStyle/>
          <a:p>
            <a:pPr marL="0" indent="0" algn="ctr">
              <a:buNone/>
            </a:pPr>
            <a:endParaRPr lang="en-IN" altLang="en-US" sz="5400" dirty="0">
              <a:ln w="12700" cmpd="sng">
                <a:solidFill>
                  <a:schemeClr val="accent4"/>
                </a:solidFill>
                <a:prstDash val="solid"/>
              </a:ln>
              <a:effectLst/>
            </a:endParaRPr>
          </a:p>
          <a:p>
            <a:pPr marL="0" indent="0" algn="ctr">
              <a:buNone/>
            </a:pPr>
            <a:r>
              <a:rPr lang="en-IN" altLang="en-US" sz="5400" dirty="0">
                <a:ln w="12700" cmpd="sng">
                  <a:solidFill>
                    <a:schemeClr val="accent4"/>
                  </a:solidFill>
                  <a:prstDash val="solid"/>
                </a:ln>
                <a:effectLst/>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descr="5-Way Search Tree&#10;8 96 116&#10;104 11037 46 55 86&#10;X X X X X X X X&#10;137 145&#10;X X X&#10;Search tree after inserting 4, 5&#10;2 4 5 7&#10;X X X..."/>
          <p:cNvPicPr>
            <a:picLocks noGrp="1" noChangeAspect="1"/>
          </p:cNvPicPr>
          <p:nvPr>
            <p:ph idx="1"/>
          </p:nvPr>
        </p:nvPicPr>
        <p:blipFill>
          <a:blip r:embed="rId2" cstate="print"/>
          <a:srcRect/>
          <a:stretch>
            <a:fillRect/>
          </a:stretch>
        </p:blipFill>
        <p:spPr bwMode="auto">
          <a:xfrm>
            <a:off x="297180" y="208915"/>
            <a:ext cx="11830050" cy="64897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6" descr="5-Way Search Tree&#10;8 96 116&#10;104 11037 46 55 86&#10;X X X X X X X X&#10;137 145&#10;X X X&#10;2 4 5 7&#10;X X X X X&#10;37,46,55,58,86&#10;Split the nod..."/>
          <p:cNvPicPr>
            <a:picLocks noGrp="1" noChangeAspect="1"/>
          </p:cNvPicPr>
          <p:nvPr>
            <p:ph idx="1"/>
          </p:nvPr>
        </p:nvPicPr>
        <p:blipFill>
          <a:blip r:embed="rId2" cstate="print"/>
          <a:srcRect/>
          <a:stretch>
            <a:fillRect/>
          </a:stretch>
        </p:blipFill>
        <p:spPr bwMode="auto">
          <a:xfrm>
            <a:off x="192405" y="106045"/>
            <a:ext cx="11711305" cy="643191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9" descr="5-Way Search Tree&#10;104 110&#10;X X X&#10;137 145&#10;X X X&#10;2 4 5 7&#10;X X X X X&#10;37 46&#10;X X X&#10;58 86&#10;X X X&#10;8 96 116&#10;Insert 55 in the root&#10; "/>
          <p:cNvPicPr>
            <a:picLocks noGrp="1" noChangeAspect="1"/>
          </p:cNvPicPr>
          <p:nvPr>
            <p:ph idx="1"/>
          </p:nvPr>
        </p:nvPicPr>
        <p:blipFill>
          <a:blip r:embed="rId2" cstate="print"/>
          <a:srcRect/>
          <a:stretch>
            <a:fillRect/>
          </a:stretch>
        </p:blipFill>
        <p:spPr bwMode="auto">
          <a:xfrm>
            <a:off x="118110" y="147955"/>
            <a:ext cx="11880850" cy="661289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2" descr="5-Way Search Tree&#10;104 110&#10;8 55 96 116&#10;X X X&#10;137 145&#10;X X X&#10;Search tree after inserting 4, 5,&#10;58&#10;2 4 5 7&#10;X X X X X&#10;37 46&#10;X X..."/>
          <p:cNvPicPr>
            <a:picLocks noGrp="1" noChangeAspect="1"/>
          </p:cNvPicPr>
          <p:nvPr>
            <p:ph idx="1"/>
          </p:nvPr>
        </p:nvPicPr>
        <p:blipFill>
          <a:blip r:embed="rId2" cstate="print"/>
          <a:srcRect/>
          <a:stretch>
            <a:fillRect/>
          </a:stretch>
        </p:blipFill>
        <p:spPr bwMode="auto">
          <a:xfrm>
            <a:off x="107315" y="115570"/>
            <a:ext cx="12084050" cy="657098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5" descr="5-Way Search Tree&#10;104 110&#10;8 55 96 116&#10;X X X&#10;137 145&#10;X X X&#10;Insert 6&#10;2 4 5 7&#10;X X X X X&#10;37 46&#10;X X X&#10;58 86&#10;X X X&#10;2,4,5,6,7&#10;Spl..."/>
          <p:cNvPicPr>
            <a:picLocks noGrp="1" noChangeAspect="1"/>
          </p:cNvPicPr>
          <p:nvPr>
            <p:ph idx="1"/>
          </p:nvPr>
        </p:nvPicPr>
        <p:blipFill>
          <a:blip r:embed="rId2" cstate="print"/>
          <a:srcRect/>
          <a:stretch>
            <a:fillRect/>
          </a:stretch>
        </p:blipFill>
        <p:spPr bwMode="auto">
          <a:xfrm>
            <a:off x="139065" y="-635"/>
            <a:ext cx="11987530" cy="65595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8" descr="5-Way Search Tree&#10;104 110&#10;8 55 96 116&#10;X X X&#10;137 145&#10;X X X&#10;Insert 5 at the&#10;root&#10;37 46&#10;X X X&#10;58 86&#10;X X X6 72 4&#10;X X XX X X&#10; "/>
          <p:cNvPicPr>
            <a:picLocks noGrp="1" noChangeAspect="1"/>
          </p:cNvPicPr>
          <p:nvPr>
            <p:ph idx="1"/>
          </p:nvPr>
        </p:nvPicPr>
        <p:blipFill>
          <a:blip r:embed="rId2" cstate="print"/>
          <a:srcRect/>
          <a:stretch>
            <a:fillRect/>
          </a:stretch>
        </p:blipFill>
        <p:spPr bwMode="auto">
          <a:xfrm>
            <a:off x="160020" y="73025"/>
            <a:ext cx="11934190" cy="671957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516</Words>
  <Application>Microsoft Office PowerPoint</Application>
  <PresentationFormat>Widescreen</PresentationFormat>
  <Paragraphs>29</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B-Trees Operation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Deletion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of B tree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B-Trees</dc:title>
  <dc:creator>ADITYA TIWARI</dc:creator>
  <cp:lastModifiedBy>Madhurima Rawat</cp:lastModifiedBy>
  <cp:revision>9</cp:revision>
  <dcterms:created xsi:type="dcterms:W3CDTF">2023-09-01T16:28:00Z</dcterms:created>
  <dcterms:modified xsi:type="dcterms:W3CDTF">2024-01-18T11:32:41Z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924CADA30ECA44768DA07BA4CA1E0BF9_12</vt:lpwstr>
  </property>
  <property fmtid="{D5CDD505-2E9C-101B-9397-08002B2CF9AE}" pid="3" name="KSOProductBuildVer">
    <vt:lpwstr>1033-12.2.0.13193</vt:lpwstr>
  </property>
</Properties>
</file>