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7" r:id="rId21"/>
    <p:sldId id="278" r:id="rId22"/>
    <p:sldId id="275" r:id="rId23"/>
    <p:sldId id="276"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A08BE-2BA7-4BFE-A31C-3EFA67E82DB6}" type="datetimeFigureOut">
              <a:rPr lang="en-IN" smtClean="0"/>
              <a:t>04-11-2024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0D426-AE55-4BF7-938F-85D42E2FFDC3}" type="slidenum">
              <a:rPr lang="en-IN" smtClean="0"/>
              <a:t>‹#›</a:t>
            </a:fld>
            <a:endParaRPr lang="en-IN"/>
          </a:p>
        </p:txBody>
      </p:sp>
    </p:spTree>
    <p:extLst>
      <p:ext uri="{BB962C8B-B14F-4D97-AF65-F5344CB8AC3E}">
        <p14:creationId xmlns:p14="http://schemas.microsoft.com/office/powerpoint/2010/main" val="405320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BB7F-4272-3593-C940-1E2756A87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BDAF91-98D4-07A1-B115-3BEA56EC80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1D7FF8-578A-32DD-D6BA-BC73998E3535}"/>
              </a:ext>
            </a:extLst>
          </p:cNvPr>
          <p:cNvSpPr>
            <a:spLocks noGrp="1"/>
          </p:cNvSpPr>
          <p:nvPr>
            <p:ph type="dt" sz="half" idx="10"/>
          </p:nvPr>
        </p:nvSpPr>
        <p:spPr/>
        <p:txBody>
          <a:bodyPr/>
          <a:lstStyle/>
          <a:p>
            <a:fld id="{A09F62D3-3EC0-4797-9A6A-849E575BCC06}" type="datetime1">
              <a:rPr lang="en-IN" smtClean="0"/>
              <a:t>04-11-2024</a:t>
            </a:fld>
            <a:endParaRPr lang="en-IN"/>
          </a:p>
        </p:txBody>
      </p:sp>
      <p:sp>
        <p:nvSpPr>
          <p:cNvPr id="5" name="Footer Placeholder 4">
            <a:extLst>
              <a:ext uri="{FF2B5EF4-FFF2-40B4-BE49-F238E27FC236}">
                <a16:creationId xmlns:a16="http://schemas.microsoft.com/office/drawing/2014/main" id="{86A2C6F7-0FAE-A401-57FD-D33C05480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A79BAE-65E2-0770-2C9B-2634774FE7A6}"/>
              </a:ext>
            </a:extLst>
          </p:cNvPr>
          <p:cNvSpPr>
            <a:spLocks noGrp="1"/>
          </p:cNvSpPr>
          <p:nvPr>
            <p:ph type="sldNum" sz="quarter" idx="12"/>
          </p:nvPr>
        </p:nvSpPr>
        <p:spPr/>
        <p:txBody>
          <a:bodyPr/>
          <a:lstStyle/>
          <a:p>
            <a:fld id="{899688E8-2A94-4183-956D-8E9D2E708FAF}" type="slidenum">
              <a:rPr lang="en-IN" smtClean="0"/>
              <a:t>‹#›</a:t>
            </a:fld>
            <a:endParaRPr lang="en-IN"/>
          </a:p>
        </p:txBody>
      </p:sp>
    </p:spTree>
    <p:extLst>
      <p:ext uri="{BB962C8B-B14F-4D97-AF65-F5344CB8AC3E}">
        <p14:creationId xmlns:p14="http://schemas.microsoft.com/office/powerpoint/2010/main" val="60416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FDD9-9A7B-C1CA-C74E-C2421AE38A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FB663E-FC19-6B61-DDFA-49DF951BB0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6DEF14-D8E8-AD26-CE20-6B77F4451933}"/>
              </a:ext>
            </a:extLst>
          </p:cNvPr>
          <p:cNvSpPr>
            <a:spLocks noGrp="1"/>
          </p:cNvSpPr>
          <p:nvPr>
            <p:ph type="dt" sz="half" idx="10"/>
          </p:nvPr>
        </p:nvSpPr>
        <p:spPr/>
        <p:txBody>
          <a:bodyPr/>
          <a:lstStyle/>
          <a:p>
            <a:fld id="{CD62F019-465B-438A-BE46-EA7429CEECEA}" type="datetime1">
              <a:rPr lang="en-IN" smtClean="0"/>
              <a:t>04-11-2024</a:t>
            </a:fld>
            <a:endParaRPr lang="en-IN"/>
          </a:p>
        </p:txBody>
      </p:sp>
      <p:sp>
        <p:nvSpPr>
          <p:cNvPr id="5" name="Footer Placeholder 4">
            <a:extLst>
              <a:ext uri="{FF2B5EF4-FFF2-40B4-BE49-F238E27FC236}">
                <a16:creationId xmlns:a16="http://schemas.microsoft.com/office/drawing/2014/main" id="{6FF3E64F-848C-B0BB-141A-760442591C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1175A3-530B-CA44-D96B-B412B2A15119}"/>
              </a:ext>
            </a:extLst>
          </p:cNvPr>
          <p:cNvSpPr>
            <a:spLocks noGrp="1"/>
          </p:cNvSpPr>
          <p:nvPr>
            <p:ph type="sldNum" sz="quarter" idx="12"/>
          </p:nvPr>
        </p:nvSpPr>
        <p:spPr/>
        <p:txBody>
          <a:bodyPr/>
          <a:lstStyle/>
          <a:p>
            <a:fld id="{899688E8-2A94-4183-956D-8E9D2E708FAF}" type="slidenum">
              <a:rPr lang="en-IN" smtClean="0"/>
              <a:t>‹#›</a:t>
            </a:fld>
            <a:endParaRPr lang="en-IN"/>
          </a:p>
        </p:txBody>
      </p:sp>
    </p:spTree>
    <p:extLst>
      <p:ext uri="{BB962C8B-B14F-4D97-AF65-F5344CB8AC3E}">
        <p14:creationId xmlns:p14="http://schemas.microsoft.com/office/powerpoint/2010/main" val="2898208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BEBEC-A649-A195-8B0E-C0247F7C0D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726166-C63D-6A03-96D4-7C616B3FEE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780D0E-B57C-A421-98A6-3DE98EE3DF14}"/>
              </a:ext>
            </a:extLst>
          </p:cNvPr>
          <p:cNvSpPr>
            <a:spLocks noGrp="1"/>
          </p:cNvSpPr>
          <p:nvPr>
            <p:ph type="dt" sz="half" idx="10"/>
          </p:nvPr>
        </p:nvSpPr>
        <p:spPr/>
        <p:txBody>
          <a:bodyPr/>
          <a:lstStyle/>
          <a:p>
            <a:fld id="{400E4A65-A778-42BF-98A4-93239625DA89}" type="datetime1">
              <a:rPr lang="en-IN" smtClean="0"/>
              <a:t>04-11-2024</a:t>
            </a:fld>
            <a:endParaRPr lang="en-IN"/>
          </a:p>
        </p:txBody>
      </p:sp>
      <p:sp>
        <p:nvSpPr>
          <p:cNvPr id="5" name="Footer Placeholder 4">
            <a:extLst>
              <a:ext uri="{FF2B5EF4-FFF2-40B4-BE49-F238E27FC236}">
                <a16:creationId xmlns:a16="http://schemas.microsoft.com/office/drawing/2014/main" id="{833181D3-B708-E9D6-F5AA-AACE05AC46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72B3EC-D44D-FF95-DF35-5EB10B742D75}"/>
              </a:ext>
            </a:extLst>
          </p:cNvPr>
          <p:cNvSpPr>
            <a:spLocks noGrp="1"/>
          </p:cNvSpPr>
          <p:nvPr>
            <p:ph type="sldNum" sz="quarter" idx="12"/>
          </p:nvPr>
        </p:nvSpPr>
        <p:spPr/>
        <p:txBody>
          <a:bodyPr/>
          <a:lstStyle/>
          <a:p>
            <a:fld id="{899688E8-2A94-4183-956D-8E9D2E708FAF}" type="slidenum">
              <a:rPr lang="en-IN" smtClean="0"/>
              <a:t>‹#›</a:t>
            </a:fld>
            <a:endParaRPr lang="en-IN"/>
          </a:p>
        </p:txBody>
      </p:sp>
    </p:spTree>
    <p:extLst>
      <p:ext uri="{BB962C8B-B14F-4D97-AF65-F5344CB8AC3E}">
        <p14:creationId xmlns:p14="http://schemas.microsoft.com/office/powerpoint/2010/main" val="253045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A167-1586-562E-0D1D-775EADA459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F8F99C-9755-8C85-37E1-CF93296BE9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CAB433-6906-9170-089C-B35502DD37EB}"/>
              </a:ext>
            </a:extLst>
          </p:cNvPr>
          <p:cNvSpPr>
            <a:spLocks noGrp="1"/>
          </p:cNvSpPr>
          <p:nvPr>
            <p:ph type="dt" sz="half" idx="10"/>
          </p:nvPr>
        </p:nvSpPr>
        <p:spPr/>
        <p:txBody>
          <a:bodyPr/>
          <a:lstStyle/>
          <a:p>
            <a:fld id="{E85D49E8-CD2F-49F6-967F-3BCC6500857B}" type="datetime1">
              <a:rPr lang="en-IN" smtClean="0"/>
              <a:t>04-11-2024</a:t>
            </a:fld>
            <a:endParaRPr lang="en-IN"/>
          </a:p>
        </p:txBody>
      </p:sp>
      <p:sp>
        <p:nvSpPr>
          <p:cNvPr id="5" name="Footer Placeholder 4">
            <a:extLst>
              <a:ext uri="{FF2B5EF4-FFF2-40B4-BE49-F238E27FC236}">
                <a16:creationId xmlns:a16="http://schemas.microsoft.com/office/drawing/2014/main" id="{BF815B13-22A9-D456-D349-A622DCDB9D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EB7574-1B38-6571-EF12-B44278EB9E66}"/>
              </a:ext>
            </a:extLst>
          </p:cNvPr>
          <p:cNvSpPr>
            <a:spLocks noGrp="1"/>
          </p:cNvSpPr>
          <p:nvPr>
            <p:ph type="sldNum" sz="quarter" idx="12"/>
          </p:nvPr>
        </p:nvSpPr>
        <p:spPr/>
        <p:txBody>
          <a:bodyPr/>
          <a:lstStyle/>
          <a:p>
            <a:fld id="{899688E8-2A94-4183-956D-8E9D2E708FAF}" type="slidenum">
              <a:rPr lang="en-IN" smtClean="0"/>
              <a:t>‹#›</a:t>
            </a:fld>
            <a:endParaRPr lang="en-IN"/>
          </a:p>
        </p:txBody>
      </p:sp>
    </p:spTree>
    <p:extLst>
      <p:ext uri="{BB962C8B-B14F-4D97-AF65-F5344CB8AC3E}">
        <p14:creationId xmlns:p14="http://schemas.microsoft.com/office/powerpoint/2010/main" val="308441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3514-5EBD-84FB-CCAD-2A13B44B24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C0BED2-194E-7E03-6F39-02DCC575D5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B10F32-96C8-E0BC-9557-6F57A1B8C613}"/>
              </a:ext>
            </a:extLst>
          </p:cNvPr>
          <p:cNvSpPr>
            <a:spLocks noGrp="1"/>
          </p:cNvSpPr>
          <p:nvPr>
            <p:ph type="dt" sz="half" idx="10"/>
          </p:nvPr>
        </p:nvSpPr>
        <p:spPr/>
        <p:txBody>
          <a:bodyPr/>
          <a:lstStyle/>
          <a:p>
            <a:fld id="{0C9F1635-9464-45B3-9435-A5031792DF13}" type="datetime1">
              <a:rPr lang="en-IN" smtClean="0"/>
              <a:t>04-11-2024</a:t>
            </a:fld>
            <a:endParaRPr lang="en-IN"/>
          </a:p>
        </p:txBody>
      </p:sp>
      <p:sp>
        <p:nvSpPr>
          <p:cNvPr id="5" name="Footer Placeholder 4">
            <a:extLst>
              <a:ext uri="{FF2B5EF4-FFF2-40B4-BE49-F238E27FC236}">
                <a16:creationId xmlns:a16="http://schemas.microsoft.com/office/drawing/2014/main" id="{E8DC24BB-CA93-8CB7-94E4-169E35A3B1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872B0-D203-2882-7760-2A5508852E39}"/>
              </a:ext>
            </a:extLst>
          </p:cNvPr>
          <p:cNvSpPr>
            <a:spLocks noGrp="1"/>
          </p:cNvSpPr>
          <p:nvPr>
            <p:ph type="sldNum" sz="quarter" idx="12"/>
          </p:nvPr>
        </p:nvSpPr>
        <p:spPr/>
        <p:txBody>
          <a:bodyPr/>
          <a:lstStyle/>
          <a:p>
            <a:fld id="{899688E8-2A94-4183-956D-8E9D2E708FAF}" type="slidenum">
              <a:rPr lang="en-IN" smtClean="0"/>
              <a:t>‹#›</a:t>
            </a:fld>
            <a:endParaRPr lang="en-IN"/>
          </a:p>
        </p:txBody>
      </p:sp>
    </p:spTree>
    <p:extLst>
      <p:ext uri="{BB962C8B-B14F-4D97-AF65-F5344CB8AC3E}">
        <p14:creationId xmlns:p14="http://schemas.microsoft.com/office/powerpoint/2010/main" val="1545368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E561-EF7E-AD2D-6938-41689FD241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529A00-D121-D68F-0C33-39D9F052DE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D41F7C-CF27-89F7-F423-C7EFC70519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D3F410-E197-0B4A-EB07-5ABE49638C25}"/>
              </a:ext>
            </a:extLst>
          </p:cNvPr>
          <p:cNvSpPr>
            <a:spLocks noGrp="1"/>
          </p:cNvSpPr>
          <p:nvPr>
            <p:ph type="dt" sz="half" idx="10"/>
          </p:nvPr>
        </p:nvSpPr>
        <p:spPr/>
        <p:txBody>
          <a:bodyPr/>
          <a:lstStyle/>
          <a:p>
            <a:fld id="{51D0AE68-1662-4CAB-B4C9-496EFAD2B69C}" type="datetime1">
              <a:rPr lang="en-IN" smtClean="0"/>
              <a:t>04-11-2024</a:t>
            </a:fld>
            <a:endParaRPr lang="en-IN"/>
          </a:p>
        </p:txBody>
      </p:sp>
      <p:sp>
        <p:nvSpPr>
          <p:cNvPr id="6" name="Footer Placeholder 5">
            <a:extLst>
              <a:ext uri="{FF2B5EF4-FFF2-40B4-BE49-F238E27FC236}">
                <a16:creationId xmlns:a16="http://schemas.microsoft.com/office/drawing/2014/main" id="{298AA4BA-5513-A0D5-0DD9-810E4030BC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AFF186-40E3-9F72-799E-1C750ED3E422}"/>
              </a:ext>
            </a:extLst>
          </p:cNvPr>
          <p:cNvSpPr>
            <a:spLocks noGrp="1"/>
          </p:cNvSpPr>
          <p:nvPr>
            <p:ph type="sldNum" sz="quarter" idx="12"/>
          </p:nvPr>
        </p:nvSpPr>
        <p:spPr/>
        <p:txBody>
          <a:bodyPr/>
          <a:lstStyle/>
          <a:p>
            <a:fld id="{899688E8-2A94-4183-956D-8E9D2E708FAF}" type="slidenum">
              <a:rPr lang="en-IN" smtClean="0"/>
              <a:t>‹#›</a:t>
            </a:fld>
            <a:endParaRPr lang="en-IN"/>
          </a:p>
        </p:txBody>
      </p:sp>
    </p:spTree>
    <p:extLst>
      <p:ext uri="{BB962C8B-B14F-4D97-AF65-F5344CB8AC3E}">
        <p14:creationId xmlns:p14="http://schemas.microsoft.com/office/powerpoint/2010/main" val="3815579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9A16-E334-E65D-2467-344E5318E9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9FAAA3-1B20-6F80-96D1-62AABA6DD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A5A646-417D-118B-E752-A04EAD6B1C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0CE411-4169-5FBC-D846-9DF243B2E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CD521E-80FE-CA0E-F386-419102F192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0AD296-5681-35F0-FD85-3FD418D33458}"/>
              </a:ext>
            </a:extLst>
          </p:cNvPr>
          <p:cNvSpPr>
            <a:spLocks noGrp="1"/>
          </p:cNvSpPr>
          <p:nvPr>
            <p:ph type="dt" sz="half" idx="10"/>
          </p:nvPr>
        </p:nvSpPr>
        <p:spPr/>
        <p:txBody>
          <a:bodyPr/>
          <a:lstStyle/>
          <a:p>
            <a:fld id="{B6A32557-AA3C-4873-83C3-870E075913C1}" type="datetime1">
              <a:rPr lang="en-IN" smtClean="0"/>
              <a:t>04-11-2024</a:t>
            </a:fld>
            <a:endParaRPr lang="en-IN"/>
          </a:p>
        </p:txBody>
      </p:sp>
      <p:sp>
        <p:nvSpPr>
          <p:cNvPr id="8" name="Footer Placeholder 7">
            <a:extLst>
              <a:ext uri="{FF2B5EF4-FFF2-40B4-BE49-F238E27FC236}">
                <a16:creationId xmlns:a16="http://schemas.microsoft.com/office/drawing/2014/main" id="{0CF12DA0-9F25-947A-8367-1307E18014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07D4D4-0487-6FA5-E41E-EC97EFB0ED01}"/>
              </a:ext>
            </a:extLst>
          </p:cNvPr>
          <p:cNvSpPr>
            <a:spLocks noGrp="1"/>
          </p:cNvSpPr>
          <p:nvPr>
            <p:ph type="sldNum" sz="quarter" idx="12"/>
          </p:nvPr>
        </p:nvSpPr>
        <p:spPr/>
        <p:txBody>
          <a:bodyPr/>
          <a:lstStyle/>
          <a:p>
            <a:fld id="{899688E8-2A94-4183-956D-8E9D2E708FAF}" type="slidenum">
              <a:rPr lang="en-IN" smtClean="0"/>
              <a:t>‹#›</a:t>
            </a:fld>
            <a:endParaRPr lang="en-IN"/>
          </a:p>
        </p:txBody>
      </p:sp>
    </p:spTree>
    <p:extLst>
      <p:ext uri="{BB962C8B-B14F-4D97-AF65-F5344CB8AC3E}">
        <p14:creationId xmlns:p14="http://schemas.microsoft.com/office/powerpoint/2010/main" val="23803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64F9-FFF4-3BCC-7209-A6DEF44A09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513095-A219-46E0-C628-B066CC72FCB2}"/>
              </a:ext>
            </a:extLst>
          </p:cNvPr>
          <p:cNvSpPr>
            <a:spLocks noGrp="1"/>
          </p:cNvSpPr>
          <p:nvPr>
            <p:ph type="dt" sz="half" idx="10"/>
          </p:nvPr>
        </p:nvSpPr>
        <p:spPr/>
        <p:txBody>
          <a:bodyPr/>
          <a:lstStyle/>
          <a:p>
            <a:fld id="{E4D23757-813D-4628-8E7F-49D28A366941}" type="datetime1">
              <a:rPr lang="en-IN" smtClean="0"/>
              <a:t>04-11-2024</a:t>
            </a:fld>
            <a:endParaRPr lang="en-IN"/>
          </a:p>
        </p:txBody>
      </p:sp>
      <p:sp>
        <p:nvSpPr>
          <p:cNvPr id="4" name="Footer Placeholder 3">
            <a:extLst>
              <a:ext uri="{FF2B5EF4-FFF2-40B4-BE49-F238E27FC236}">
                <a16:creationId xmlns:a16="http://schemas.microsoft.com/office/drawing/2014/main" id="{AEC08B92-DC4F-7367-7044-F744AC014C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9F4099-E0AE-C5F0-C0A1-E45AB2E4E0E7}"/>
              </a:ext>
            </a:extLst>
          </p:cNvPr>
          <p:cNvSpPr>
            <a:spLocks noGrp="1"/>
          </p:cNvSpPr>
          <p:nvPr>
            <p:ph type="sldNum" sz="quarter" idx="12"/>
          </p:nvPr>
        </p:nvSpPr>
        <p:spPr/>
        <p:txBody>
          <a:bodyPr/>
          <a:lstStyle/>
          <a:p>
            <a:fld id="{899688E8-2A94-4183-956D-8E9D2E708FAF}" type="slidenum">
              <a:rPr lang="en-IN" smtClean="0"/>
              <a:t>‹#›</a:t>
            </a:fld>
            <a:endParaRPr lang="en-IN"/>
          </a:p>
        </p:txBody>
      </p:sp>
    </p:spTree>
    <p:extLst>
      <p:ext uri="{BB962C8B-B14F-4D97-AF65-F5344CB8AC3E}">
        <p14:creationId xmlns:p14="http://schemas.microsoft.com/office/powerpoint/2010/main" val="270344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38512F-800F-975F-2B65-9CBD846F894F}"/>
              </a:ext>
            </a:extLst>
          </p:cNvPr>
          <p:cNvSpPr>
            <a:spLocks noGrp="1"/>
          </p:cNvSpPr>
          <p:nvPr>
            <p:ph type="dt" sz="half" idx="10"/>
          </p:nvPr>
        </p:nvSpPr>
        <p:spPr/>
        <p:txBody>
          <a:bodyPr/>
          <a:lstStyle/>
          <a:p>
            <a:fld id="{E2C8AC0B-E8CF-48F8-9C9E-6B21E9C94127}" type="datetime1">
              <a:rPr lang="en-IN" smtClean="0"/>
              <a:t>04-11-2024</a:t>
            </a:fld>
            <a:endParaRPr lang="en-IN"/>
          </a:p>
        </p:txBody>
      </p:sp>
      <p:sp>
        <p:nvSpPr>
          <p:cNvPr id="3" name="Footer Placeholder 2">
            <a:extLst>
              <a:ext uri="{FF2B5EF4-FFF2-40B4-BE49-F238E27FC236}">
                <a16:creationId xmlns:a16="http://schemas.microsoft.com/office/drawing/2014/main" id="{6D5D794B-CF4B-D769-B4D7-71A24E29A8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057F5E-FB4B-C709-5C68-DF65A3CB0082}"/>
              </a:ext>
            </a:extLst>
          </p:cNvPr>
          <p:cNvSpPr>
            <a:spLocks noGrp="1"/>
          </p:cNvSpPr>
          <p:nvPr>
            <p:ph type="sldNum" sz="quarter" idx="12"/>
          </p:nvPr>
        </p:nvSpPr>
        <p:spPr/>
        <p:txBody>
          <a:bodyPr/>
          <a:lstStyle/>
          <a:p>
            <a:fld id="{899688E8-2A94-4183-956D-8E9D2E708FAF}" type="slidenum">
              <a:rPr lang="en-IN" smtClean="0"/>
              <a:t>‹#›</a:t>
            </a:fld>
            <a:endParaRPr lang="en-IN"/>
          </a:p>
        </p:txBody>
      </p:sp>
    </p:spTree>
    <p:extLst>
      <p:ext uri="{BB962C8B-B14F-4D97-AF65-F5344CB8AC3E}">
        <p14:creationId xmlns:p14="http://schemas.microsoft.com/office/powerpoint/2010/main" val="209287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2639-F41F-5A1E-6D2A-DE29DDE6E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450F45-7901-1D1A-F49C-44A915898F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37D27A-2714-212D-2E52-7498BC9D7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18A48-27D0-281F-9727-DB935209B6CD}"/>
              </a:ext>
            </a:extLst>
          </p:cNvPr>
          <p:cNvSpPr>
            <a:spLocks noGrp="1"/>
          </p:cNvSpPr>
          <p:nvPr>
            <p:ph type="dt" sz="half" idx="10"/>
          </p:nvPr>
        </p:nvSpPr>
        <p:spPr/>
        <p:txBody>
          <a:bodyPr/>
          <a:lstStyle/>
          <a:p>
            <a:fld id="{F9417303-BAB3-48F7-A55A-546EB2B248D8}" type="datetime1">
              <a:rPr lang="en-IN" smtClean="0"/>
              <a:t>04-11-2024</a:t>
            </a:fld>
            <a:endParaRPr lang="en-IN"/>
          </a:p>
        </p:txBody>
      </p:sp>
      <p:sp>
        <p:nvSpPr>
          <p:cNvPr id="6" name="Footer Placeholder 5">
            <a:extLst>
              <a:ext uri="{FF2B5EF4-FFF2-40B4-BE49-F238E27FC236}">
                <a16:creationId xmlns:a16="http://schemas.microsoft.com/office/drawing/2014/main" id="{CA900098-52B5-196A-8F5D-01A387D582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AA3E2B-02BF-A0D5-2249-3A0F77E2111E}"/>
              </a:ext>
            </a:extLst>
          </p:cNvPr>
          <p:cNvSpPr>
            <a:spLocks noGrp="1"/>
          </p:cNvSpPr>
          <p:nvPr>
            <p:ph type="sldNum" sz="quarter" idx="12"/>
          </p:nvPr>
        </p:nvSpPr>
        <p:spPr/>
        <p:txBody>
          <a:bodyPr/>
          <a:lstStyle/>
          <a:p>
            <a:fld id="{899688E8-2A94-4183-956D-8E9D2E708FAF}" type="slidenum">
              <a:rPr lang="en-IN" smtClean="0"/>
              <a:t>‹#›</a:t>
            </a:fld>
            <a:endParaRPr lang="en-IN"/>
          </a:p>
        </p:txBody>
      </p:sp>
    </p:spTree>
    <p:extLst>
      <p:ext uri="{BB962C8B-B14F-4D97-AF65-F5344CB8AC3E}">
        <p14:creationId xmlns:p14="http://schemas.microsoft.com/office/powerpoint/2010/main" val="2142967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EEF-E051-CDC9-AB58-98CA094CBA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837405-7ACD-F1D6-7D30-A5DAEB10F8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5DAAD3-5392-3923-279D-87754D688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FEB1F-8E48-4100-F243-B927D631F88F}"/>
              </a:ext>
            </a:extLst>
          </p:cNvPr>
          <p:cNvSpPr>
            <a:spLocks noGrp="1"/>
          </p:cNvSpPr>
          <p:nvPr>
            <p:ph type="dt" sz="half" idx="10"/>
          </p:nvPr>
        </p:nvSpPr>
        <p:spPr/>
        <p:txBody>
          <a:bodyPr/>
          <a:lstStyle/>
          <a:p>
            <a:fld id="{387FC2A6-ACFD-443E-845F-E482D16C1B80}" type="datetime1">
              <a:rPr lang="en-IN" smtClean="0"/>
              <a:t>04-11-2024</a:t>
            </a:fld>
            <a:endParaRPr lang="en-IN"/>
          </a:p>
        </p:txBody>
      </p:sp>
      <p:sp>
        <p:nvSpPr>
          <p:cNvPr id="6" name="Footer Placeholder 5">
            <a:extLst>
              <a:ext uri="{FF2B5EF4-FFF2-40B4-BE49-F238E27FC236}">
                <a16:creationId xmlns:a16="http://schemas.microsoft.com/office/drawing/2014/main" id="{712A33C1-8234-A952-893F-16366A9EB8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E01C31-C4B8-B054-3EB3-58460FA3E311}"/>
              </a:ext>
            </a:extLst>
          </p:cNvPr>
          <p:cNvSpPr>
            <a:spLocks noGrp="1"/>
          </p:cNvSpPr>
          <p:nvPr>
            <p:ph type="sldNum" sz="quarter" idx="12"/>
          </p:nvPr>
        </p:nvSpPr>
        <p:spPr/>
        <p:txBody>
          <a:bodyPr/>
          <a:lstStyle/>
          <a:p>
            <a:fld id="{899688E8-2A94-4183-956D-8E9D2E708FAF}" type="slidenum">
              <a:rPr lang="en-IN" smtClean="0"/>
              <a:t>‹#›</a:t>
            </a:fld>
            <a:endParaRPr lang="en-IN"/>
          </a:p>
        </p:txBody>
      </p:sp>
    </p:spTree>
    <p:extLst>
      <p:ext uri="{BB962C8B-B14F-4D97-AF65-F5344CB8AC3E}">
        <p14:creationId xmlns:p14="http://schemas.microsoft.com/office/powerpoint/2010/main" val="245641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A11365-6815-555C-EE43-36E1B88355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6F1625-2BEC-9CEF-F5F3-5AF9303CB2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0506D2-3260-61C5-49B8-9130F1AC0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F3212-6515-4EF9-BB32-D518944E513E}" type="datetime1">
              <a:rPr lang="en-IN" smtClean="0"/>
              <a:t>04-11-2024</a:t>
            </a:fld>
            <a:endParaRPr lang="en-IN"/>
          </a:p>
        </p:txBody>
      </p:sp>
      <p:sp>
        <p:nvSpPr>
          <p:cNvPr id="5" name="Footer Placeholder 4">
            <a:extLst>
              <a:ext uri="{FF2B5EF4-FFF2-40B4-BE49-F238E27FC236}">
                <a16:creationId xmlns:a16="http://schemas.microsoft.com/office/drawing/2014/main" id="{2DF7BB05-0D54-4658-0D0C-F177EDA6A1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C45604-8E90-869B-79C9-D01BEE5DFE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9688E8-2A94-4183-956D-8E9D2E708FAF}" type="slidenum">
              <a:rPr lang="en-IN" smtClean="0"/>
              <a:t>‹#›</a:t>
            </a:fld>
            <a:endParaRPr lang="en-IN"/>
          </a:p>
        </p:txBody>
      </p:sp>
    </p:spTree>
    <p:extLst>
      <p:ext uri="{BB962C8B-B14F-4D97-AF65-F5344CB8AC3E}">
        <p14:creationId xmlns:p14="http://schemas.microsoft.com/office/powerpoint/2010/main" val="732523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7835-2BB2-A1E9-CCE5-A8FA4830D963}"/>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Human Robot Interaction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43A0075-E377-46D7-9EB7-2465E10BE76A}"/>
              </a:ext>
            </a:extLst>
          </p:cNvPr>
          <p:cNvSpPr>
            <a:spLocks noGrp="1"/>
          </p:cNvSpPr>
          <p:nvPr>
            <p:ph type="subTitle" idx="1"/>
          </p:nvPr>
        </p:nvSpPr>
        <p:spPr/>
        <p:txBody>
          <a:bodyPr/>
          <a:lstStyle/>
          <a:p>
            <a:endParaRPr lang="en-IN" dirty="0"/>
          </a:p>
        </p:txBody>
      </p:sp>
      <p:sp>
        <p:nvSpPr>
          <p:cNvPr id="4" name="Slide Number Placeholder 3">
            <a:extLst>
              <a:ext uri="{FF2B5EF4-FFF2-40B4-BE49-F238E27FC236}">
                <a16:creationId xmlns:a16="http://schemas.microsoft.com/office/drawing/2014/main" id="{E19564C3-47B5-6C8F-B024-6F3690BF0D51}"/>
              </a:ext>
            </a:extLst>
          </p:cNvPr>
          <p:cNvSpPr>
            <a:spLocks noGrp="1"/>
          </p:cNvSpPr>
          <p:nvPr>
            <p:ph type="sldNum" sz="quarter" idx="12"/>
          </p:nvPr>
        </p:nvSpPr>
        <p:spPr/>
        <p:txBody>
          <a:bodyPr/>
          <a:lstStyle/>
          <a:p>
            <a:fld id="{899688E8-2A94-4183-956D-8E9D2E708FAF}" type="slidenum">
              <a:rPr lang="en-IN" smtClean="0"/>
              <a:t>1</a:t>
            </a:fld>
            <a:endParaRPr lang="en-IN"/>
          </a:p>
        </p:txBody>
      </p:sp>
    </p:spTree>
    <p:extLst>
      <p:ext uri="{BB962C8B-B14F-4D97-AF65-F5344CB8AC3E}">
        <p14:creationId xmlns:p14="http://schemas.microsoft.com/office/powerpoint/2010/main" val="26600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E37B-AD95-F526-8565-CDE5D8B0795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Safety and Trust</a:t>
            </a:r>
            <a:endParaRPr lang="en-IN" dirty="0"/>
          </a:p>
        </p:txBody>
      </p:sp>
      <p:sp>
        <p:nvSpPr>
          <p:cNvPr id="3" name="Content Placeholder 2">
            <a:extLst>
              <a:ext uri="{FF2B5EF4-FFF2-40B4-BE49-F238E27FC236}">
                <a16:creationId xmlns:a16="http://schemas.microsoft.com/office/drawing/2014/main" id="{990B5B56-F405-BC20-7C8B-DEE5F92F28D2}"/>
              </a:ext>
            </a:extLst>
          </p:cNvPr>
          <p:cNvSpPr>
            <a:spLocks noGrp="1"/>
          </p:cNvSpPr>
          <p:nvPr>
            <p:ph idx="1"/>
          </p:nvPr>
        </p:nvSpPr>
        <p:spPr/>
        <p:txBody>
          <a:bodyPr/>
          <a:lstStyle/>
          <a:p>
            <a:pPr marR="0">
              <a:spcAft>
                <a:spcPts val="800"/>
              </a:spcAft>
            </a:pPr>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Safety Mechanisms </a:t>
            </a:r>
          </a:p>
          <a:p>
            <a:pPr marR="0">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Collaborative robots are often equipped with sensors and AI systems to detect human presence and adjust actions accordingly, minimizing the risk of accidents.</a:t>
            </a: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Explainable AI (XAI)  </a:t>
            </a:r>
          </a:p>
          <a:p>
            <a:pPr>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XAI techniques are increasingly used in robots to make their decision-making processes transparent, which can help build user trust and ensure reliability, especially in sensitive settings.</a:t>
            </a:r>
          </a:p>
          <a:p>
            <a:pPr marL="0" indent="0">
              <a:spcAft>
                <a:spcPts val="800"/>
              </a:spcAft>
              <a:buNone/>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F0A3F93-04C9-974A-9534-CC0B76B1DF39}"/>
              </a:ext>
            </a:extLst>
          </p:cNvPr>
          <p:cNvSpPr>
            <a:spLocks noGrp="1"/>
          </p:cNvSpPr>
          <p:nvPr>
            <p:ph type="sldNum" sz="quarter" idx="12"/>
          </p:nvPr>
        </p:nvSpPr>
        <p:spPr/>
        <p:txBody>
          <a:bodyPr/>
          <a:lstStyle/>
          <a:p>
            <a:fld id="{899688E8-2A94-4183-956D-8E9D2E708FAF}" type="slidenum">
              <a:rPr lang="en-IN" smtClean="0"/>
              <a:t>10</a:t>
            </a:fld>
            <a:endParaRPr lang="en-IN"/>
          </a:p>
        </p:txBody>
      </p:sp>
    </p:spTree>
    <p:extLst>
      <p:ext uri="{BB962C8B-B14F-4D97-AF65-F5344CB8AC3E}">
        <p14:creationId xmlns:p14="http://schemas.microsoft.com/office/powerpoint/2010/main" val="110531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13D3-0386-5396-3106-1807B756229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Safety and Trust</a:t>
            </a:r>
            <a:endParaRPr lang="en-IN" dirty="0"/>
          </a:p>
        </p:txBody>
      </p:sp>
      <p:sp>
        <p:nvSpPr>
          <p:cNvPr id="3" name="Content Placeholder 2">
            <a:extLst>
              <a:ext uri="{FF2B5EF4-FFF2-40B4-BE49-F238E27FC236}">
                <a16:creationId xmlns:a16="http://schemas.microsoft.com/office/drawing/2014/main" id="{58CB01DA-5F06-D505-8F4D-3E5E9A10D1D2}"/>
              </a:ext>
            </a:extLst>
          </p:cNvPr>
          <p:cNvSpPr>
            <a:spLocks noGrp="1"/>
          </p:cNvSpPr>
          <p:nvPr>
            <p:ph idx="1"/>
          </p:nvPr>
        </p:nvSpPr>
        <p:spPr/>
        <p:txBody>
          <a:bodyPr/>
          <a:lstStyle/>
          <a:p>
            <a:pPr>
              <a:spcAft>
                <a:spcPts val="800"/>
              </a:spcAft>
            </a:pPr>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Trust Calibration  </a:t>
            </a:r>
          </a:p>
          <a:p>
            <a:pPr marR="0">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Achieving the right level of trust is essential—users should neither under-trust (leading to inefficiency) nor over-trust (leading to potential safety risks). Gradual exposure and transparency in the robot's actions help achieve appropriate trust levels.</a:t>
            </a:r>
          </a:p>
          <a:p>
            <a:endParaRPr lang="en-IN" dirty="0"/>
          </a:p>
        </p:txBody>
      </p:sp>
      <p:sp>
        <p:nvSpPr>
          <p:cNvPr id="4" name="Slide Number Placeholder 3">
            <a:extLst>
              <a:ext uri="{FF2B5EF4-FFF2-40B4-BE49-F238E27FC236}">
                <a16:creationId xmlns:a16="http://schemas.microsoft.com/office/drawing/2014/main" id="{7216766A-4BCF-FC96-3CB9-15BF5E97D664}"/>
              </a:ext>
            </a:extLst>
          </p:cNvPr>
          <p:cNvSpPr>
            <a:spLocks noGrp="1"/>
          </p:cNvSpPr>
          <p:nvPr>
            <p:ph type="sldNum" sz="quarter" idx="12"/>
          </p:nvPr>
        </p:nvSpPr>
        <p:spPr/>
        <p:txBody>
          <a:bodyPr/>
          <a:lstStyle/>
          <a:p>
            <a:fld id="{899688E8-2A94-4183-956D-8E9D2E708FAF}" type="slidenum">
              <a:rPr lang="en-IN" smtClean="0"/>
              <a:t>11</a:t>
            </a:fld>
            <a:endParaRPr lang="en-IN"/>
          </a:p>
        </p:txBody>
      </p:sp>
    </p:spTree>
    <p:extLst>
      <p:ext uri="{BB962C8B-B14F-4D97-AF65-F5344CB8AC3E}">
        <p14:creationId xmlns:p14="http://schemas.microsoft.com/office/powerpoint/2010/main" val="215012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AE6C-D92C-EC76-E1AA-EF110643B3F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User Experience and Usability in HRI</a:t>
            </a:r>
          </a:p>
        </p:txBody>
      </p:sp>
      <p:sp>
        <p:nvSpPr>
          <p:cNvPr id="3" name="Content Placeholder 2">
            <a:extLst>
              <a:ext uri="{FF2B5EF4-FFF2-40B4-BE49-F238E27FC236}">
                <a16:creationId xmlns:a16="http://schemas.microsoft.com/office/drawing/2014/main" id="{CC61F594-84DA-5C4E-A1B5-0BCD3B2D290B}"/>
              </a:ext>
            </a:extLst>
          </p:cNvPr>
          <p:cNvSpPr>
            <a:spLocks noGrp="1"/>
          </p:cNvSpPr>
          <p:nvPr>
            <p:ph idx="1"/>
          </p:nvPr>
        </p:nvSpPr>
        <p:spPr/>
        <p:txBody>
          <a:bodyPr/>
          <a:lstStyle/>
          <a:p>
            <a:pPr marL="0" marR="0" indent="0">
              <a:lnSpc>
                <a:spcPct val="107000"/>
              </a:lnSpc>
              <a:spcBef>
                <a:spcPts val="0"/>
              </a:spcBef>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design of HRI focuses heavily on user experience (UX) and making robots intuitive for users with varying levels of technical expertise. UX in HRI includes:</a:t>
            </a:r>
          </a:p>
          <a:p>
            <a:pPr indent="-457200">
              <a:lnSpc>
                <a:spcPct val="107000"/>
              </a:lnSpc>
              <a:spcBef>
                <a:spcPts val="0"/>
              </a:spcBef>
              <a:spcAft>
                <a:spcPts val="800"/>
              </a:spcAft>
              <a:buFont typeface="+mj-lt"/>
              <a:buAutoNum type="arabicPeriod"/>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Personality and Emotional Intelligence</a:t>
            </a:r>
          </a:p>
          <a:p>
            <a:pPr indent="-457200">
              <a:lnSpc>
                <a:spcPct val="107000"/>
              </a:lnSpc>
              <a:spcBef>
                <a:spcPts val="0"/>
              </a:spcBef>
              <a:spcAft>
                <a:spcPts val="800"/>
              </a:spcAft>
              <a:buFont typeface="+mj-lt"/>
              <a:buAutoNum type="arabicPeriod"/>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Adaptability and Personalization </a:t>
            </a:r>
          </a:p>
          <a:p>
            <a:pPr indent="-457200">
              <a:lnSpc>
                <a:spcPct val="107000"/>
              </a:lnSpc>
              <a:spcBef>
                <a:spcPts val="0"/>
              </a:spcBef>
              <a:spcAft>
                <a:spcPts val="800"/>
              </a:spcAft>
              <a:buFont typeface="+mj-lt"/>
              <a:buAutoNum type="arabicPeriod"/>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Interface Design </a:t>
            </a:r>
          </a:p>
          <a:p>
            <a:pPr marL="0">
              <a:lnSpc>
                <a:spcPct val="107000"/>
              </a:lnSpc>
              <a:spcBef>
                <a:spcPts val="0"/>
              </a:spcBef>
              <a:spcAft>
                <a:spcPts val="800"/>
              </a:spcAft>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IN" dirty="0"/>
          </a:p>
        </p:txBody>
      </p:sp>
      <p:sp>
        <p:nvSpPr>
          <p:cNvPr id="4" name="Slide Number Placeholder 3">
            <a:extLst>
              <a:ext uri="{FF2B5EF4-FFF2-40B4-BE49-F238E27FC236}">
                <a16:creationId xmlns:a16="http://schemas.microsoft.com/office/drawing/2014/main" id="{DB1AC178-C48A-F1BA-7334-D0D0BE4CFACD}"/>
              </a:ext>
            </a:extLst>
          </p:cNvPr>
          <p:cNvSpPr>
            <a:spLocks noGrp="1"/>
          </p:cNvSpPr>
          <p:nvPr>
            <p:ph type="sldNum" sz="quarter" idx="12"/>
          </p:nvPr>
        </p:nvSpPr>
        <p:spPr/>
        <p:txBody>
          <a:bodyPr/>
          <a:lstStyle/>
          <a:p>
            <a:fld id="{899688E8-2A94-4183-956D-8E9D2E708FAF}" type="slidenum">
              <a:rPr lang="en-IN" smtClean="0"/>
              <a:t>12</a:t>
            </a:fld>
            <a:endParaRPr lang="en-IN"/>
          </a:p>
        </p:txBody>
      </p:sp>
    </p:spTree>
    <p:extLst>
      <p:ext uri="{BB962C8B-B14F-4D97-AF65-F5344CB8AC3E}">
        <p14:creationId xmlns:p14="http://schemas.microsoft.com/office/powerpoint/2010/main" val="287244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61BF-6365-C860-49EA-117E3B549DA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User Experience and Usability in HRI</a:t>
            </a:r>
            <a:endParaRPr lang="en-IN" dirty="0"/>
          </a:p>
        </p:txBody>
      </p:sp>
      <p:sp>
        <p:nvSpPr>
          <p:cNvPr id="3" name="Content Placeholder 2">
            <a:extLst>
              <a:ext uri="{FF2B5EF4-FFF2-40B4-BE49-F238E27FC236}">
                <a16:creationId xmlns:a16="http://schemas.microsoft.com/office/drawing/2014/main" id="{37060B80-F435-7312-C55B-2EA4C3E5E904}"/>
              </a:ext>
            </a:extLst>
          </p:cNvPr>
          <p:cNvSpPr>
            <a:spLocks noGrp="1"/>
          </p:cNvSpPr>
          <p:nvPr>
            <p:ph idx="1"/>
          </p:nvPr>
        </p:nvSpPr>
        <p:spPr/>
        <p:txBody>
          <a:bodyPr>
            <a:normAutofit fontScale="70000" lnSpcReduction="20000"/>
          </a:bodyPr>
          <a:lstStyle/>
          <a:p>
            <a:pPr>
              <a:lnSpc>
                <a:spcPct val="110000"/>
              </a:lnSpc>
              <a:spcAft>
                <a:spcPts val="800"/>
              </a:spcAft>
            </a:pPr>
            <a:r>
              <a:rPr lang="en-IN" sz="33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Personality and Emotional Intelligence</a:t>
            </a:r>
          </a:p>
          <a:p>
            <a:pPr>
              <a:lnSpc>
                <a:spcPct val="110000"/>
              </a:lnSpc>
              <a:spcAft>
                <a:spcPts val="800"/>
              </a:spcAft>
            </a:pPr>
            <a:r>
              <a:rPr lang="en-IN" sz="3100" dirty="0">
                <a:latin typeface="Times New Roman" panose="02020603050405020304" pitchFamily="18" charset="0"/>
                <a:ea typeface="Calibri" panose="020F0502020204030204" pitchFamily="34" charset="0"/>
                <a:cs typeface="Times New Roman" panose="02020603050405020304" pitchFamily="18" charset="0"/>
              </a:rPr>
              <a:t>Social robots often have "personalities" or emotional expressions that make interactions more engaging and relatable. This can involve facial expressions, tones of voice, and responsive </a:t>
            </a:r>
            <a:r>
              <a:rPr lang="en-IN" sz="3100" dirty="0" err="1">
                <a:latin typeface="Times New Roman" panose="02020603050405020304" pitchFamily="18" charset="0"/>
                <a:ea typeface="Calibri" panose="020F0502020204030204" pitchFamily="34" charset="0"/>
                <a:cs typeface="Times New Roman" panose="02020603050405020304" pitchFamily="18" charset="0"/>
              </a:rPr>
              <a:t>behaviors</a:t>
            </a:r>
            <a:r>
              <a:rPr lang="en-IN" sz="3100" dirty="0">
                <a:latin typeface="Times New Roman" panose="02020603050405020304" pitchFamily="18" charset="0"/>
                <a:ea typeface="Calibri" panose="020F0502020204030204" pitchFamily="34" charset="0"/>
                <a:cs typeface="Times New Roman" panose="02020603050405020304" pitchFamily="18" charset="0"/>
              </a:rPr>
              <a:t>.</a:t>
            </a:r>
          </a:p>
          <a:p>
            <a:pPr marR="0">
              <a:lnSpc>
                <a:spcPct val="110000"/>
              </a:lnSpc>
              <a:spcAft>
                <a:spcPts val="800"/>
              </a:spcAft>
            </a:pPr>
            <a:r>
              <a:rPr lang="en-IN" sz="33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Adaptability and Personalization </a:t>
            </a:r>
          </a:p>
          <a:p>
            <a:pPr marR="0">
              <a:lnSpc>
                <a:spcPct val="110000"/>
              </a:lnSpc>
              <a:spcAft>
                <a:spcPts val="800"/>
              </a:spcAft>
            </a:pPr>
            <a:r>
              <a:rPr lang="en-IN" sz="3100" dirty="0">
                <a:latin typeface="Times New Roman" panose="02020603050405020304" pitchFamily="18" charset="0"/>
                <a:ea typeface="Calibri" panose="020F0502020204030204" pitchFamily="34" charset="0"/>
                <a:cs typeface="Times New Roman" panose="02020603050405020304" pitchFamily="18" charset="0"/>
              </a:rPr>
              <a:t>Robots with adaptive learning capabilities can tailor their </a:t>
            </a:r>
            <a:r>
              <a:rPr lang="en-IN" sz="3100" dirty="0" err="1">
                <a:latin typeface="Times New Roman" panose="02020603050405020304" pitchFamily="18" charset="0"/>
                <a:ea typeface="Calibri" panose="020F0502020204030204" pitchFamily="34" charset="0"/>
                <a:cs typeface="Times New Roman" panose="02020603050405020304" pitchFamily="18" charset="0"/>
              </a:rPr>
              <a:t>behaviors</a:t>
            </a:r>
            <a:r>
              <a:rPr lang="en-IN" sz="3100" dirty="0">
                <a:latin typeface="Times New Roman" panose="02020603050405020304" pitchFamily="18" charset="0"/>
                <a:ea typeface="Calibri" panose="020F0502020204030204" pitchFamily="34" charset="0"/>
                <a:cs typeface="Times New Roman" panose="02020603050405020304" pitchFamily="18" charset="0"/>
              </a:rPr>
              <a:t> based on user preferences, which improves user satisfaction and makes interactions smoother over time.</a:t>
            </a:r>
          </a:p>
          <a:p>
            <a:pPr marL="0" marR="0">
              <a:lnSpc>
                <a:spcPct val="107000"/>
              </a:lnSpc>
              <a:spcBef>
                <a:spcPts val="0"/>
              </a:spcBef>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34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Interface Design </a:t>
            </a:r>
          </a:p>
          <a:p>
            <a:pPr>
              <a:lnSpc>
                <a:spcPct val="110000"/>
              </a:lnSpc>
              <a:spcAft>
                <a:spcPts val="800"/>
              </a:spcAft>
            </a:pPr>
            <a:r>
              <a:rPr lang="en-IN" sz="3100" dirty="0">
                <a:latin typeface="Times New Roman" panose="02020603050405020304" pitchFamily="18" charset="0"/>
                <a:ea typeface="Calibri" panose="020F0502020204030204" pitchFamily="34" charset="0"/>
                <a:cs typeface="Times New Roman" panose="02020603050405020304" pitchFamily="18" charset="0"/>
              </a:rPr>
              <a:t>Clear, user-friendly interfaces enhance usability, particularly for complex robots that may require direct user control or programming.</a:t>
            </a:r>
          </a:p>
          <a:p>
            <a:endParaRPr lang="en-IN" dirty="0"/>
          </a:p>
        </p:txBody>
      </p:sp>
      <p:sp>
        <p:nvSpPr>
          <p:cNvPr id="4" name="Slide Number Placeholder 3">
            <a:extLst>
              <a:ext uri="{FF2B5EF4-FFF2-40B4-BE49-F238E27FC236}">
                <a16:creationId xmlns:a16="http://schemas.microsoft.com/office/drawing/2014/main" id="{BF48E28B-A4BB-FC79-F0B9-BED07E4D82DC}"/>
              </a:ext>
            </a:extLst>
          </p:cNvPr>
          <p:cNvSpPr>
            <a:spLocks noGrp="1"/>
          </p:cNvSpPr>
          <p:nvPr>
            <p:ph type="sldNum" sz="quarter" idx="12"/>
          </p:nvPr>
        </p:nvSpPr>
        <p:spPr/>
        <p:txBody>
          <a:bodyPr/>
          <a:lstStyle/>
          <a:p>
            <a:fld id="{899688E8-2A94-4183-956D-8E9D2E708FAF}" type="slidenum">
              <a:rPr lang="en-IN" smtClean="0"/>
              <a:t>13</a:t>
            </a:fld>
            <a:endParaRPr lang="en-IN"/>
          </a:p>
        </p:txBody>
      </p:sp>
    </p:spTree>
    <p:extLst>
      <p:ext uri="{BB962C8B-B14F-4D97-AF65-F5344CB8AC3E}">
        <p14:creationId xmlns:p14="http://schemas.microsoft.com/office/powerpoint/2010/main" val="2723594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E69C-9131-3F35-DADD-6CB36F64B5D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Gesture Recognition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D0DD36-780C-AD8F-DAB5-226C6203C2D5}"/>
              </a:ext>
            </a:extLst>
          </p:cNvPr>
          <p:cNvSpPr>
            <a:spLocks noGrp="1"/>
          </p:cNvSpPr>
          <p:nvPr>
            <p:ph idx="1"/>
          </p:nvPr>
        </p:nvSpPr>
        <p:spPr/>
        <p:txBody>
          <a:bodyPr>
            <a:normAutofit/>
          </a:bodyPr>
          <a:lstStyle/>
          <a:p>
            <a:pPr>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Gesture recognition enables robots to interpret human body language, motions, and hand signals, making non-verbal communication possible. Gestures can include pointing, waving, or specific hand movements that convey commands or emotions. Here’s how it works:</a:t>
            </a:r>
          </a:p>
          <a:p>
            <a:pPr marR="0" indent="-457200">
              <a:lnSpc>
                <a:spcPct val="107000"/>
              </a:lnSpc>
              <a:spcBef>
                <a:spcPts val="0"/>
              </a:spcBef>
              <a:spcAft>
                <a:spcPts val="80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Sensor-Based Detection</a:t>
            </a:r>
          </a:p>
          <a:p>
            <a:pPr marR="0" indent="-457200">
              <a:lnSpc>
                <a:spcPct val="107000"/>
              </a:lnSpc>
              <a:spcBef>
                <a:spcPts val="0"/>
              </a:spcBef>
              <a:spcAft>
                <a:spcPts val="800"/>
              </a:spcAft>
              <a:buFont typeface="+mj-lt"/>
              <a:buAutoNum type="arabicPeriod"/>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Computer Vision and Deep Learning</a:t>
            </a:r>
          </a:p>
          <a:p>
            <a:pPr marR="0" indent="-457200">
              <a:lnSpc>
                <a:spcPct val="107000"/>
              </a:lnSpc>
              <a:spcBef>
                <a:spcPts val="0"/>
              </a:spcBef>
              <a:spcAft>
                <a:spcPts val="800"/>
              </a:spcAft>
              <a:buFont typeface="+mj-lt"/>
              <a:buAutoNum type="arabicPeriod"/>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Key Pose and Motion Analysis</a:t>
            </a:r>
          </a:p>
          <a:p>
            <a:pPr marR="0" indent="-457200">
              <a:lnSpc>
                <a:spcPct val="107000"/>
              </a:lnSpc>
              <a:spcBef>
                <a:spcPts val="0"/>
              </a:spcBef>
              <a:spcAft>
                <a:spcPts val="800"/>
              </a:spcAft>
              <a:buFont typeface="+mj-lt"/>
              <a:buAutoNum type="arabicPeriod"/>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Application</a:t>
            </a:r>
          </a:p>
          <a:p>
            <a:pPr marL="0" marR="0">
              <a:lnSpc>
                <a:spcPct val="107000"/>
              </a:lnSpc>
              <a:spcBef>
                <a:spcPts val="0"/>
              </a:spcBef>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F5F5032-A3A5-0951-3F6E-E4CE4B0C33ED}"/>
              </a:ext>
            </a:extLst>
          </p:cNvPr>
          <p:cNvSpPr>
            <a:spLocks noGrp="1"/>
          </p:cNvSpPr>
          <p:nvPr>
            <p:ph type="sldNum" sz="quarter" idx="12"/>
          </p:nvPr>
        </p:nvSpPr>
        <p:spPr/>
        <p:txBody>
          <a:bodyPr/>
          <a:lstStyle/>
          <a:p>
            <a:fld id="{899688E8-2A94-4183-956D-8E9D2E708FAF}" type="slidenum">
              <a:rPr lang="en-IN" smtClean="0"/>
              <a:t>14</a:t>
            </a:fld>
            <a:endParaRPr lang="en-IN"/>
          </a:p>
        </p:txBody>
      </p:sp>
    </p:spTree>
    <p:extLst>
      <p:ext uri="{BB962C8B-B14F-4D97-AF65-F5344CB8AC3E}">
        <p14:creationId xmlns:p14="http://schemas.microsoft.com/office/powerpoint/2010/main" val="2505600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D785-FFBC-70EE-FE52-436BB38E185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Gesture Recognition</a:t>
            </a:r>
            <a:endParaRPr lang="en-IN" dirty="0"/>
          </a:p>
        </p:txBody>
      </p:sp>
      <p:sp>
        <p:nvSpPr>
          <p:cNvPr id="3" name="Content Placeholder 2">
            <a:extLst>
              <a:ext uri="{FF2B5EF4-FFF2-40B4-BE49-F238E27FC236}">
                <a16:creationId xmlns:a16="http://schemas.microsoft.com/office/drawing/2014/main" id="{694FC09F-D225-36BE-10DD-6A3AFB364249}"/>
              </a:ext>
            </a:extLst>
          </p:cNvPr>
          <p:cNvSpPr>
            <a:spLocks noGrp="1"/>
          </p:cNvSpPr>
          <p:nvPr>
            <p:ph idx="1"/>
          </p:nvPr>
        </p:nvSpPr>
        <p:spPr/>
        <p:txBody>
          <a:bodyPr>
            <a:normAutofit/>
          </a:bodyPr>
          <a:lstStyle/>
          <a:p>
            <a:pPr marR="0">
              <a:lnSpc>
                <a:spcPct val="110000"/>
              </a:lnSpc>
              <a:spcAft>
                <a:spcPts val="800"/>
              </a:spcAft>
            </a:pP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Sensor-Based Detection </a:t>
            </a:r>
          </a:p>
          <a:p>
            <a:pPr marL="0" marR="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Robots often use cameras (RGB, depth, or infrared) to capture images or video of gestures. </a:t>
            </a:r>
          </a:p>
          <a:p>
            <a:pPr marL="0" marR="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Depth cameras, like Microsoft Kinect, or LiDAR sensors help robots interpret 3D space and track human motion more accurately.</a:t>
            </a:r>
          </a:p>
          <a:p>
            <a:pPr marL="0" marR="0" indent="0">
              <a:lnSpc>
                <a:spcPct val="107000"/>
              </a:lnSpc>
              <a:spcBef>
                <a:spcPts val="0"/>
              </a:spcBef>
              <a:spcAft>
                <a:spcPts val="800"/>
              </a:spcAft>
              <a:buNone/>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E03D78-345B-752F-88A8-6E4D63A9D4F8}"/>
              </a:ext>
            </a:extLst>
          </p:cNvPr>
          <p:cNvSpPr>
            <a:spLocks noGrp="1"/>
          </p:cNvSpPr>
          <p:nvPr>
            <p:ph type="sldNum" sz="quarter" idx="12"/>
          </p:nvPr>
        </p:nvSpPr>
        <p:spPr/>
        <p:txBody>
          <a:bodyPr/>
          <a:lstStyle/>
          <a:p>
            <a:fld id="{899688E8-2A94-4183-956D-8E9D2E708FAF}" type="slidenum">
              <a:rPr lang="en-IN" smtClean="0"/>
              <a:t>15</a:t>
            </a:fld>
            <a:endParaRPr lang="en-IN"/>
          </a:p>
        </p:txBody>
      </p:sp>
    </p:spTree>
    <p:extLst>
      <p:ext uri="{BB962C8B-B14F-4D97-AF65-F5344CB8AC3E}">
        <p14:creationId xmlns:p14="http://schemas.microsoft.com/office/powerpoint/2010/main" val="254883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BFD5-3FE0-1909-49D5-5907CF6E15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Gesture Recognition</a:t>
            </a:r>
            <a:endParaRPr lang="en-IN" dirty="0"/>
          </a:p>
        </p:txBody>
      </p:sp>
      <p:sp>
        <p:nvSpPr>
          <p:cNvPr id="3" name="Content Placeholder 2">
            <a:extLst>
              <a:ext uri="{FF2B5EF4-FFF2-40B4-BE49-F238E27FC236}">
                <a16:creationId xmlns:a16="http://schemas.microsoft.com/office/drawing/2014/main" id="{2BAA5229-1B51-D1B2-F73B-55810FDF2F60}"/>
              </a:ext>
            </a:extLst>
          </p:cNvPr>
          <p:cNvSpPr>
            <a:spLocks noGrp="1"/>
          </p:cNvSpPr>
          <p:nvPr>
            <p:ph idx="1"/>
          </p:nvPr>
        </p:nvSpPr>
        <p:spPr/>
        <p:txBody>
          <a:bodyPr/>
          <a:lstStyle/>
          <a:p>
            <a:pPr marL="0" marR="0">
              <a:lnSpc>
                <a:spcPct val="107000"/>
              </a:lnSpc>
              <a:spcBef>
                <a:spcPts val="0"/>
              </a:spcBef>
              <a:spcAft>
                <a:spcPts val="800"/>
              </a:spcAft>
            </a:pP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Computer Vision and Deep Learning </a:t>
            </a:r>
          </a:p>
          <a:p>
            <a:pPr marL="0" marR="0">
              <a:lnSpc>
                <a:spcPct val="107000"/>
              </a:lnSpc>
              <a:spcBef>
                <a:spcPts val="0"/>
              </a:spcBef>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3100" kern="100" dirty="0">
                <a:latin typeface="Times New Roman" panose="02020603050405020304" pitchFamily="18" charset="0"/>
                <a:ea typeface="Calibri" panose="020F0502020204030204" pitchFamily="34" charset="0"/>
                <a:cs typeface="Times New Roman" panose="02020603050405020304" pitchFamily="18" charset="0"/>
              </a:rPr>
              <a:t>Algorithms like Convolutional Neural Networks (CNNs) are trained to recognize gestures from video frames or images by identifying patterns and specific joint movements. </a:t>
            </a:r>
          </a:p>
          <a:p>
            <a:pPr marL="0" marR="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Preprocessing techniques, like background subtraction and segmentation, help isolate gestures from the surroundings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
        <p:nvSpPr>
          <p:cNvPr id="4" name="Slide Number Placeholder 3">
            <a:extLst>
              <a:ext uri="{FF2B5EF4-FFF2-40B4-BE49-F238E27FC236}">
                <a16:creationId xmlns:a16="http://schemas.microsoft.com/office/drawing/2014/main" id="{0150EE78-E106-F045-F5B1-24C9468611B3}"/>
              </a:ext>
            </a:extLst>
          </p:cNvPr>
          <p:cNvSpPr>
            <a:spLocks noGrp="1"/>
          </p:cNvSpPr>
          <p:nvPr>
            <p:ph type="sldNum" sz="quarter" idx="12"/>
          </p:nvPr>
        </p:nvSpPr>
        <p:spPr/>
        <p:txBody>
          <a:bodyPr/>
          <a:lstStyle/>
          <a:p>
            <a:fld id="{899688E8-2A94-4183-956D-8E9D2E708FAF}" type="slidenum">
              <a:rPr lang="en-IN" smtClean="0"/>
              <a:t>16</a:t>
            </a:fld>
            <a:endParaRPr lang="en-IN"/>
          </a:p>
        </p:txBody>
      </p:sp>
    </p:spTree>
    <p:extLst>
      <p:ext uri="{BB962C8B-B14F-4D97-AF65-F5344CB8AC3E}">
        <p14:creationId xmlns:p14="http://schemas.microsoft.com/office/powerpoint/2010/main" val="420972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727E9-3B20-77E1-F957-23DEF3AD31A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Gesture Recognition</a:t>
            </a:r>
            <a:endParaRPr lang="en-IN" dirty="0"/>
          </a:p>
        </p:txBody>
      </p:sp>
      <p:sp>
        <p:nvSpPr>
          <p:cNvPr id="3" name="Content Placeholder 2">
            <a:extLst>
              <a:ext uri="{FF2B5EF4-FFF2-40B4-BE49-F238E27FC236}">
                <a16:creationId xmlns:a16="http://schemas.microsoft.com/office/drawing/2014/main" id="{E7D3B242-39CE-AD5F-9735-E58E94022379}"/>
              </a:ext>
            </a:extLst>
          </p:cNvPr>
          <p:cNvSpPr>
            <a:spLocks noGrp="1"/>
          </p:cNvSpPr>
          <p:nvPr>
            <p:ph idx="1"/>
          </p:nvPr>
        </p:nvSpPr>
        <p:spPr/>
        <p:txBody>
          <a:bodyPr>
            <a:normAutofit/>
          </a:bodyPr>
          <a:lstStyle/>
          <a:p>
            <a:pPr marL="0" marR="0">
              <a:lnSpc>
                <a:spcPct val="107000"/>
              </a:lnSpc>
              <a:spcBef>
                <a:spcPts val="0"/>
              </a:spcBef>
              <a:spcAft>
                <a:spcPts val="800"/>
              </a:spcAft>
            </a:pP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Key Pose and Motion Analysis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Systems track specific joint positions (e.g., hand, wrist, elbow) and changes in these positions over time. </a:t>
            </a:r>
          </a:p>
          <a:p>
            <a:pPr marL="0" marR="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For instance, waving could be recognized by tracking repetitive horizontal hand motions, while pointing can be identified by arm and finger positions.</a:t>
            </a:r>
          </a:p>
          <a:p>
            <a:pPr marL="0" marR="0">
              <a:lnSpc>
                <a:spcPct val="107000"/>
              </a:lnSpc>
              <a:spcBef>
                <a:spcPts val="0"/>
              </a:spcBef>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Slide Number Placeholder 3">
            <a:extLst>
              <a:ext uri="{FF2B5EF4-FFF2-40B4-BE49-F238E27FC236}">
                <a16:creationId xmlns:a16="http://schemas.microsoft.com/office/drawing/2014/main" id="{6D6AEA3D-4309-A374-3FE2-580BA328BBC2}"/>
              </a:ext>
            </a:extLst>
          </p:cNvPr>
          <p:cNvSpPr>
            <a:spLocks noGrp="1"/>
          </p:cNvSpPr>
          <p:nvPr>
            <p:ph type="sldNum" sz="quarter" idx="12"/>
          </p:nvPr>
        </p:nvSpPr>
        <p:spPr/>
        <p:txBody>
          <a:bodyPr/>
          <a:lstStyle/>
          <a:p>
            <a:fld id="{899688E8-2A94-4183-956D-8E9D2E708FAF}" type="slidenum">
              <a:rPr lang="en-IN" smtClean="0"/>
              <a:t>17</a:t>
            </a:fld>
            <a:endParaRPr lang="en-IN"/>
          </a:p>
        </p:txBody>
      </p:sp>
    </p:spTree>
    <p:extLst>
      <p:ext uri="{BB962C8B-B14F-4D97-AF65-F5344CB8AC3E}">
        <p14:creationId xmlns:p14="http://schemas.microsoft.com/office/powerpoint/2010/main" val="370753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9D63-F118-3C88-6212-D7C01A5779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Gesture Recognition</a:t>
            </a:r>
            <a:endParaRPr lang="en-IN" dirty="0"/>
          </a:p>
        </p:txBody>
      </p:sp>
      <p:sp>
        <p:nvSpPr>
          <p:cNvPr id="3" name="Content Placeholder 2">
            <a:extLst>
              <a:ext uri="{FF2B5EF4-FFF2-40B4-BE49-F238E27FC236}">
                <a16:creationId xmlns:a16="http://schemas.microsoft.com/office/drawing/2014/main" id="{994B1AE9-C330-A5C3-E698-92D3370F0B00}"/>
              </a:ext>
            </a:extLst>
          </p:cNvPr>
          <p:cNvSpPr>
            <a:spLocks noGrp="1"/>
          </p:cNvSpPr>
          <p:nvPr>
            <p:ph idx="1"/>
          </p:nvPr>
        </p:nvSpPr>
        <p:spPr/>
        <p:txBody>
          <a:bodyPr/>
          <a:lstStyle/>
          <a:p>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Application </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Gesture recognition can allow users to command robots by pointing, initiate actions by waving, or indicate stop signals through specific hand signs. </a:t>
            </a:r>
          </a:p>
          <a:p>
            <a:pPr marL="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For example, in manufacturing, workers may use gestures to guide or pause collaborative robots (</a:t>
            </a:r>
            <a:r>
              <a:rPr lang="en-IN" sz="3100" kern="100" dirty="0" err="1">
                <a:latin typeface="Times New Roman" panose="02020603050405020304" pitchFamily="18" charset="0"/>
                <a:ea typeface="Calibri" panose="020F0502020204030204" pitchFamily="34" charset="0"/>
                <a:cs typeface="Times New Roman" panose="02020603050405020304" pitchFamily="18" charset="0"/>
              </a:rPr>
              <a:t>cobots</a:t>
            </a:r>
            <a:r>
              <a:rPr lang="en-IN" sz="3100" kern="100" dirty="0">
                <a:latin typeface="Times New Roman" panose="02020603050405020304" pitchFamily="18" charset="0"/>
                <a:ea typeface="Calibri" panose="020F0502020204030204" pitchFamily="34" charset="0"/>
                <a:cs typeface="Times New Roman" panose="02020603050405020304" pitchFamily="18" charset="0"/>
              </a:rPr>
              <a:t>) without needing physical controls</a:t>
            </a:r>
          </a:p>
          <a:p>
            <a:endParaRPr lang="en-IN" dirty="0"/>
          </a:p>
        </p:txBody>
      </p:sp>
      <p:sp>
        <p:nvSpPr>
          <p:cNvPr id="4" name="Slide Number Placeholder 3">
            <a:extLst>
              <a:ext uri="{FF2B5EF4-FFF2-40B4-BE49-F238E27FC236}">
                <a16:creationId xmlns:a16="http://schemas.microsoft.com/office/drawing/2014/main" id="{F0FA8438-94BD-4F89-8691-3BBA52683069}"/>
              </a:ext>
            </a:extLst>
          </p:cNvPr>
          <p:cNvSpPr>
            <a:spLocks noGrp="1"/>
          </p:cNvSpPr>
          <p:nvPr>
            <p:ph type="sldNum" sz="quarter" idx="12"/>
          </p:nvPr>
        </p:nvSpPr>
        <p:spPr/>
        <p:txBody>
          <a:bodyPr/>
          <a:lstStyle/>
          <a:p>
            <a:fld id="{899688E8-2A94-4183-956D-8E9D2E708FAF}" type="slidenum">
              <a:rPr lang="en-IN" smtClean="0"/>
              <a:t>18</a:t>
            </a:fld>
            <a:endParaRPr lang="en-IN"/>
          </a:p>
        </p:txBody>
      </p:sp>
    </p:spTree>
    <p:extLst>
      <p:ext uri="{BB962C8B-B14F-4D97-AF65-F5344CB8AC3E}">
        <p14:creationId xmlns:p14="http://schemas.microsoft.com/office/powerpoint/2010/main" val="112572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6055-DA14-D171-06CE-F6D7E5ABF8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Speech Recognition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C6BB75-F8B3-C878-0F50-B09F8DC287F3}"/>
              </a:ext>
            </a:extLst>
          </p:cNvPr>
          <p:cNvSpPr>
            <a:spLocks noGrp="1"/>
          </p:cNvSpPr>
          <p:nvPr>
            <p:ph idx="1"/>
          </p:nvPr>
        </p:nvSpPr>
        <p:spPr/>
        <p:txBody>
          <a:bodyPr/>
          <a:lstStyle/>
          <a:p>
            <a:pPr indent="-457200">
              <a:lnSpc>
                <a:spcPct val="107000"/>
              </a:lnSpc>
              <a:spcBef>
                <a:spcPts val="0"/>
              </a:spcBef>
              <a:spcAft>
                <a:spcPts val="800"/>
              </a:spcAft>
              <a:buFont typeface="+mj-lt"/>
              <a:buAutoNum type="arabicPeriod"/>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Acoustic </a:t>
            </a:r>
            <a:r>
              <a:rPr lang="en-IN" sz="2400" kern="100" dirty="0" err="1">
                <a:latin typeface="Times New Roman" panose="02020603050405020304" pitchFamily="18" charset="0"/>
                <a:ea typeface="Calibri" panose="020F0502020204030204" pitchFamily="34" charset="0"/>
                <a:cs typeface="Times New Roman" panose="02020603050405020304" pitchFamily="18" charset="0"/>
              </a:rPr>
              <a:t>Modeling</a:t>
            </a: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Bef>
                <a:spcPts val="0"/>
              </a:spcBef>
              <a:spcAft>
                <a:spcPts val="800"/>
              </a:spcAft>
              <a:buFont typeface="+mj-lt"/>
              <a:buAutoNum type="arabicPeriod"/>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Language </a:t>
            </a:r>
            <a:r>
              <a:rPr lang="en-IN" sz="2400" kern="100" dirty="0" err="1">
                <a:latin typeface="Times New Roman" panose="02020603050405020304" pitchFamily="18" charset="0"/>
                <a:ea typeface="Calibri" panose="020F0502020204030204" pitchFamily="34" charset="0"/>
                <a:cs typeface="Times New Roman" panose="02020603050405020304" pitchFamily="18" charset="0"/>
              </a:rPr>
              <a:t>Modeling</a:t>
            </a: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pPr indent="-457200">
              <a:lnSpc>
                <a:spcPct val="107000"/>
              </a:lnSpc>
              <a:spcBef>
                <a:spcPts val="0"/>
              </a:spcBef>
              <a:spcAft>
                <a:spcPts val="800"/>
              </a:spcAft>
              <a:buFont typeface="+mj-lt"/>
              <a:buAutoNum type="arabicPeriod"/>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Keyword Spotting and Wake Words</a:t>
            </a:r>
          </a:p>
          <a:p>
            <a:pPr indent="-457200">
              <a:lnSpc>
                <a:spcPct val="107000"/>
              </a:lnSpc>
              <a:spcBef>
                <a:spcPts val="0"/>
              </a:spcBef>
              <a:spcAft>
                <a:spcPts val="800"/>
              </a:spcAft>
              <a:buFont typeface="+mj-lt"/>
              <a:buAutoNum type="arabicPeriod"/>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Noise Filtering and Speech Enhancement</a:t>
            </a:r>
          </a:p>
          <a:p>
            <a:pPr indent="-457200">
              <a:lnSpc>
                <a:spcPct val="107000"/>
              </a:lnSpc>
              <a:spcBef>
                <a:spcPts val="0"/>
              </a:spcBef>
              <a:spcAft>
                <a:spcPts val="800"/>
              </a:spcAft>
              <a:buFont typeface="+mj-lt"/>
              <a:buAutoNum type="arabicPeriod"/>
            </a:pPr>
            <a:endParaRPr lang="en-IN" sz="2400"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46C71AF-4F29-427F-048E-4AE3DE6C7A30}"/>
              </a:ext>
            </a:extLst>
          </p:cNvPr>
          <p:cNvSpPr>
            <a:spLocks noGrp="1"/>
          </p:cNvSpPr>
          <p:nvPr>
            <p:ph type="sldNum" sz="quarter" idx="12"/>
          </p:nvPr>
        </p:nvSpPr>
        <p:spPr/>
        <p:txBody>
          <a:bodyPr/>
          <a:lstStyle/>
          <a:p>
            <a:fld id="{899688E8-2A94-4183-956D-8E9D2E708FAF}" type="slidenum">
              <a:rPr lang="en-IN" smtClean="0"/>
              <a:t>19</a:t>
            </a:fld>
            <a:endParaRPr lang="en-IN"/>
          </a:p>
        </p:txBody>
      </p:sp>
    </p:spTree>
    <p:extLst>
      <p:ext uri="{BB962C8B-B14F-4D97-AF65-F5344CB8AC3E}">
        <p14:creationId xmlns:p14="http://schemas.microsoft.com/office/powerpoint/2010/main" val="333656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F3F2B-9C96-1668-DD44-CFD55126E5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Human Robot Interaction(HRI)</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9F89A1-1C60-E281-5476-3706DAF93B73}"/>
              </a:ext>
            </a:extLst>
          </p:cNvPr>
          <p:cNvSpPr>
            <a:spLocks noGrp="1"/>
          </p:cNvSpPr>
          <p:nvPr>
            <p:ph idx="1"/>
          </p:nvPr>
        </p:nvSpPr>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Human-Robot Interaction (HRI) is an interdisciplinary field that focuses on understanding, designing, and improving interactions between humans and robots.</a:t>
            </a:r>
          </a:p>
          <a:p>
            <a:r>
              <a:rPr lang="en-IN" sz="2400" dirty="0">
                <a:latin typeface="Times New Roman" panose="02020603050405020304" pitchFamily="18" charset="0"/>
                <a:ea typeface="Calibri" panose="020F0502020204030204" pitchFamily="34" charset="0"/>
                <a:cs typeface="Times New Roman" panose="02020603050405020304" pitchFamily="18" charset="0"/>
              </a:rPr>
              <a:t>It encompasses various domains, such as psychology, robotics, artificial intelligence, and design, aiming to make robots more intuitive, responsive, and beneficial for human users.</a:t>
            </a:r>
          </a:p>
          <a:p>
            <a:r>
              <a:rPr lang="en-IN" sz="2400" dirty="0">
                <a:latin typeface="Times New Roman" panose="02020603050405020304" pitchFamily="18" charset="0"/>
                <a:ea typeface="Calibri" panose="020F0502020204030204" pitchFamily="34" charset="0"/>
                <a:cs typeface="Times New Roman" panose="02020603050405020304" pitchFamily="18" charset="0"/>
              </a:rPr>
              <a:t>With the rapid development of robotics and AI, HRI is becoming increasingly relevant across industries, including healthcare, manufacturing, service, and personal assistance.</a:t>
            </a:r>
          </a:p>
        </p:txBody>
      </p:sp>
      <p:sp>
        <p:nvSpPr>
          <p:cNvPr id="4" name="Slide Number Placeholder 3">
            <a:extLst>
              <a:ext uri="{FF2B5EF4-FFF2-40B4-BE49-F238E27FC236}">
                <a16:creationId xmlns:a16="http://schemas.microsoft.com/office/drawing/2014/main" id="{2C5C0E3F-C1E5-E4E7-87D5-2027D83EE047}"/>
              </a:ext>
            </a:extLst>
          </p:cNvPr>
          <p:cNvSpPr>
            <a:spLocks noGrp="1"/>
          </p:cNvSpPr>
          <p:nvPr>
            <p:ph type="sldNum" sz="quarter" idx="12"/>
          </p:nvPr>
        </p:nvSpPr>
        <p:spPr/>
        <p:txBody>
          <a:bodyPr/>
          <a:lstStyle/>
          <a:p>
            <a:fld id="{899688E8-2A94-4183-956D-8E9D2E708FAF}" type="slidenum">
              <a:rPr lang="en-IN" smtClean="0"/>
              <a:t>2</a:t>
            </a:fld>
            <a:endParaRPr lang="en-IN"/>
          </a:p>
        </p:txBody>
      </p:sp>
    </p:spTree>
    <p:extLst>
      <p:ext uri="{BB962C8B-B14F-4D97-AF65-F5344CB8AC3E}">
        <p14:creationId xmlns:p14="http://schemas.microsoft.com/office/powerpoint/2010/main" val="3114339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6D1AB-DEE7-7EBD-4637-08F352D24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FBB93-AAB8-0280-D6F7-929A67EBBC6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Speech Recognition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AE8C06-6FA0-D66B-2518-4C89C2EA948A}"/>
              </a:ext>
            </a:extLst>
          </p:cNvPr>
          <p:cNvSpPr>
            <a:spLocks noGrp="1"/>
          </p:cNvSpPr>
          <p:nvPr>
            <p:ph idx="1"/>
          </p:nvPr>
        </p:nvSpPr>
        <p:spPr/>
        <p:txBody>
          <a:bodyPr>
            <a:normAutofit/>
          </a:bodyPr>
          <a:lstStyle/>
          <a:p>
            <a:pPr marL="0" marR="0">
              <a:lnSpc>
                <a:spcPct val="107000"/>
              </a:lnSpc>
              <a:spcBef>
                <a:spcPts val="0"/>
              </a:spcBef>
              <a:spcAft>
                <a:spcPts val="800"/>
              </a:spcAft>
            </a:pP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Acoustic </a:t>
            </a:r>
            <a:r>
              <a:rPr lang="en-IN" sz="3000" b="1" dirty="0" err="1">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Modeling</a:t>
            </a:r>
            <a:endPar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3100" kern="100" dirty="0">
                <a:latin typeface="Times New Roman" panose="02020603050405020304" pitchFamily="18" charset="0"/>
                <a:ea typeface="Calibri" panose="020F0502020204030204" pitchFamily="34" charset="0"/>
                <a:cs typeface="Times New Roman" panose="02020603050405020304" pitchFamily="18" charset="0"/>
              </a:rPr>
              <a:t>The robot processes audio input using an acoustic model that understands sound patterns of human speech. </a:t>
            </a:r>
          </a:p>
          <a:p>
            <a:pPr marL="0" marR="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It breaks down audio into phonemes (distinct units of sound) and maps them to potential words.</a:t>
            </a:r>
          </a:p>
          <a:p>
            <a:pPr marL="0" marR="0" indent="0">
              <a:lnSpc>
                <a:spcPct val="107000"/>
              </a:lnSpc>
              <a:spcBef>
                <a:spcPts val="0"/>
              </a:spcBef>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8375F83-8354-24CD-87B3-6C84969DF322}"/>
              </a:ext>
            </a:extLst>
          </p:cNvPr>
          <p:cNvSpPr>
            <a:spLocks noGrp="1"/>
          </p:cNvSpPr>
          <p:nvPr>
            <p:ph type="sldNum" sz="quarter" idx="12"/>
          </p:nvPr>
        </p:nvSpPr>
        <p:spPr/>
        <p:txBody>
          <a:bodyPr/>
          <a:lstStyle/>
          <a:p>
            <a:fld id="{899688E8-2A94-4183-956D-8E9D2E708FAF}" type="slidenum">
              <a:rPr lang="en-IN" smtClean="0"/>
              <a:t>20</a:t>
            </a:fld>
            <a:endParaRPr lang="en-IN"/>
          </a:p>
        </p:txBody>
      </p:sp>
    </p:spTree>
    <p:extLst>
      <p:ext uri="{BB962C8B-B14F-4D97-AF65-F5344CB8AC3E}">
        <p14:creationId xmlns:p14="http://schemas.microsoft.com/office/powerpoint/2010/main" val="3678050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435C3-F407-AA9B-73C6-C4EF3D4C0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AA524-A7A9-3EB8-856C-6E840335E0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Speech Recognition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CEC41C-E9A6-C690-48B6-7FEF8A785E8F}"/>
              </a:ext>
            </a:extLst>
          </p:cNvPr>
          <p:cNvSpPr>
            <a:spLocks noGrp="1"/>
          </p:cNvSpPr>
          <p:nvPr>
            <p:ph idx="1"/>
          </p:nvPr>
        </p:nvSpPr>
        <p:spPr/>
        <p:txBody>
          <a:bodyPr>
            <a:normAutofit/>
          </a:bodyPr>
          <a:lstStyle/>
          <a:p>
            <a:pPr marL="0" marR="0" indent="0">
              <a:lnSpc>
                <a:spcPct val="107000"/>
              </a:lnSpc>
              <a:spcBef>
                <a:spcPts val="0"/>
              </a:spcBef>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Language </a:t>
            </a:r>
            <a:r>
              <a:rPr lang="en-IN" sz="3000" b="1" dirty="0" err="1">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Modeling</a:t>
            </a: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After the acoustic model identifies possible words, a language model selects the most likely sequence of words based on context. </a:t>
            </a:r>
          </a:p>
          <a:p>
            <a:pPr marL="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For example, if you say "open the door," the language model uses common word patterns to predict that "door" is more likely to follow "open."</a:t>
            </a:r>
          </a:p>
          <a:p>
            <a:pPr marL="0" marR="0" indent="0">
              <a:lnSpc>
                <a:spcPct val="107000"/>
              </a:lnSpc>
              <a:spcBef>
                <a:spcPts val="0"/>
              </a:spcBef>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309840-2A2B-3AA8-DE78-2039BF5429D6}"/>
              </a:ext>
            </a:extLst>
          </p:cNvPr>
          <p:cNvSpPr>
            <a:spLocks noGrp="1"/>
          </p:cNvSpPr>
          <p:nvPr>
            <p:ph type="sldNum" sz="quarter" idx="12"/>
          </p:nvPr>
        </p:nvSpPr>
        <p:spPr/>
        <p:txBody>
          <a:bodyPr/>
          <a:lstStyle/>
          <a:p>
            <a:fld id="{899688E8-2A94-4183-956D-8E9D2E708FAF}" type="slidenum">
              <a:rPr lang="en-IN" smtClean="0"/>
              <a:t>21</a:t>
            </a:fld>
            <a:endParaRPr lang="en-IN"/>
          </a:p>
        </p:txBody>
      </p:sp>
    </p:spTree>
    <p:extLst>
      <p:ext uri="{BB962C8B-B14F-4D97-AF65-F5344CB8AC3E}">
        <p14:creationId xmlns:p14="http://schemas.microsoft.com/office/powerpoint/2010/main" val="1155844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6A944-85D4-D2E9-4013-5AD33F7BDD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ECCCD-76A8-A8A7-E94C-E71BB764FD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Speech Recognition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F22012-7E74-39CC-5154-F5228A321352}"/>
              </a:ext>
            </a:extLst>
          </p:cNvPr>
          <p:cNvSpPr>
            <a:spLocks noGrp="1"/>
          </p:cNvSpPr>
          <p:nvPr>
            <p:ph idx="1"/>
          </p:nvPr>
        </p:nvSpPr>
        <p:spPr/>
        <p:txBody>
          <a:bodyPr>
            <a:normAutofit/>
          </a:bodyPr>
          <a:lstStyle/>
          <a:p>
            <a:pPr marL="0" marR="0">
              <a:lnSpc>
                <a:spcPct val="107000"/>
              </a:lnSpc>
              <a:spcBef>
                <a:spcPts val="0"/>
              </a:spcBef>
              <a:spcAft>
                <a:spcPts val="800"/>
              </a:spcAft>
            </a:pP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Keyword Spotting and Wake Words</a:t>
            </a:r>
            <a:r>
              <a:rPr lang="en-IN"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Some systems focus on detecting specific keywords or wake words (like "Alexa" or "Hey, robot") to activate listening, allowing the robot to process commands only when addressed.</a:t>
            </a:r>
          </a:p>
          <a:p>
            <a:pPr marL="0" marR="0">
              <a:lnSpc>
                <a:spcPct val="107000"/>
              </a:lnSpc>
              <a:spcBef>
                <a:spcPts val="0"/>
              </a:spcBef>
              <a:spcAft>
                <a:spcPts val="800"/>
              </a:spcAft>
            </a:pP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Noise Filtering and Speech Enhancement</a:t>
            </a:r>
            <a:r>
              <a:rPr lang="en-IN" b="1" kern="1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Advanced algorithms filter background noise and enhance speech clarity, especially in noisy environments where recognition accuracy is vital.</a:t>
            </a:r>
          </a:p>
          <a:p>
            <a:pPr marL="0" marR="0">
              <a:lnSpc>
                <a:spcPct val="107000"/>
              </a:lnSpc>
              <a:spcBef>
                <a:spcPts val="0"/>
              </a:spcBef>
              <a:spcAft>
                <a:spcPts val="800"/>
              </a:spcAft>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70A485F3-E21B-AF47-6635-E07B9FA03F92}"/>
              </a:ext>
            </a:extLst>
          </p:cNvPr>
          <p:cNvSpPr>
            <a:spLocks noGrp="1"/>
          </p:cNvSpPr>
          <p:nvPr>
            <p:ph type="sldNum" sz="quarter" idx="12"/>
          </p:nvPr>
        </p:nvSpPr>
        <p:spPr/>
        <p:txBody>
          <a:bodyPr/>
          <a:lstStyle/>
          <a:p>
            <a:fld id="{899688E8-2A94-4183-956D-8E9D2E708FAF}" type="slidenum">
              <a:rPr lang="en-IN" smtClean="0"/>
              <a:t>22</a:t>
            </a:fld>
            <a:endParaRPr lang="en-IN"/>
          </a:p>
        </p:txBody>
      </p:sp>
    </p:spTree>
    <p:extLst>
      <p:ext uri="{BB962C8B-B14F-4D97-AF65-F5344CB8AC3E}">
        <p14:creationId xmlns:p14="http://schemas.microsoft.com/office/powerpoint/2010/main" val="27456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5DD4C-679F-4C85-0D61-BD99F80E48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70997D-3FBC-92E9-8576-792559197E8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Speech Recognition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BCFA91-47D9-D5E8-AE9F-E6723109D8B4}"/>
              </a:ext>
            </a:extLst>
          </p:cNvPr>
          <p:cNvSpPr>
            <a:spLocks noGrp="1"/>
          </p:cNvSpPr>
          <p:nvPr>
            <p:ph idx="1"/>
          </p:nvPr>
        </p:nvSpPr>
        <p:spPr/>
        <p:txBody>
          <a:bodyPr/>
          <a:lstStyle/>
          <a:p>
            <a:pPr marL="0" marR="0">
              <a:lnSpc>
                <a:spcPct val="107000"/>
              </a:lnSpc>
              <a:spcBef>
                <a:spcPts val="0"/>
              </a:spcBef>
              <a:spcAft>
                <a:spcPts val="800"/>
              </a:spcAft>
            </a:pP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Application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In HRI, speech recognition enables people to issue verbal commands, ask questions, or converse with robots.</a:t>
            </a:r>
          </a:p>
          <a:p>
            <a:pPr marL="0" marR="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 For example, a healthcare robot might understand and respond to “Bring me water,” or a customer service robot might recognize phrases like “Where is the help desk?”</a:t>
            </a:r>
          </a:p>
          <a:p>
            <a:pPr marL="0" marR="0">
              <a:lnSpc>
                <a:spcPct val="107000"/>
              </a:lnSpc>
              <a:spcBef>
                <a:spcPts val="0"/>
              </a:spcBef>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Slide Number Placeholder 3">
            <a:extLst>
              <a:ext uri="{FF2B5EF4-FFF2-40B4-BE49-F238E27FC236}">
                <a16:creationId xmlns:a16="http://schemas.microsoft.com/office/drawing/2014/main" id="{22919BA2-B802-22CA-50B7-CA96F000BE93}"/>
              </a:ext>
            </a:extLst>
          </p:cNvPr>
          <p:cNvSpPr>
            <a:spLocks noGrp="1"/>
          </p:cNvSpPr>
          <p:nvPr>
            <p:ph type="sldNum" sz="quarter" idx="12"/>
          </p:nvPr>
        </p:nvSpPr>
        <p:spPr/>
        <p:txBody>
          <a:bodyPr/>
          <a:lstStyle/>
          <a:p>
            <a:fld id="{899688E8-2A94-4183-956D-8E9D2E708FAF}" type="slidenum">
              <a:rPr lang="en-IN" smtClean="0"/>
              <a:t>23</a:t>
            </a:fld>
            <a:endParaRPr lang="en-IN"/>
          </a:p>
        </p:txBody>
      </p:sp>
    </p:spTree>
    <p:extLst>
      <p:ext uri="{BB962C8B-B14F-4D97-AF65-F5344CB8AC3E}">
        <p14:creationId xmlns:p14="http://schemas.microsoft.com/office/powerpoint/2010/main" val="3803630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D4EF-917D-AC9C-94C7-7DA5C8A1C1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Natural Language Understanding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FC8B8B-1FA0-69B8-8AA2-5601DF773CC7}"/>
              </a:ext>
            </a:extLst>
          </p:cNvPr>
          <p:cNvSpPr>
            <a:spLocks noGrp="1"/>
          </p:cNvSpPr>
          <p:nvPr>
            <p:ph idx="1"/>
          </p:nvPr>
        </p:nvSpPr>
        <p:spPr/>
        <p:txBody>
          <a:bodyPr/>
          <a:lstStyle/>
          <a:p>
            <a:pPr indent="-457200">
              <a:lnSpc>
                <a:spcPct val="107000"/>
              </a:lnSpc>
              <a:spcBef>
                <a:spcPts val="0"/>
              </a:spcBef>
              <a:spcAft>
                <a:spcPts val="800"/>
              </a:spcAft>
              <a:buFont typeface="+mj-lt"/>
              <a:buAutoNum type="arabicPeriod"/>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Intent Recognition</a:t>
            </a:r>
          </a:p>
          <a:p>
            <a:pPr indent="-457200">
              <a:lnSpc>
                <a:spcPct val="107000"/>
              </a:lnSpc>
              <a:spcBef>
                <a:spcPts val="0"/>
              </a:spcBef>
              <a:spcAft>
                <a:spcPts val="800"/>
              </a:spcAft>
              <a:buFont typeface="+mj-lt"/>
              <a:buAutoNum type="arabicPeriod"/>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Entity Extraction</a:t>
            </a:r>
          </a:p>
          <a:p>
            <a:pPr indent="-457200">
              <a:lnSpc>
                <a:spcPct val="107000"/>
              </a:lnSpc>
              <a:spcBef>
                <a:spcPts val="0"/>
              </a:spcBef>
              <a:spcAft>
                <a:spcPts val="800"/>
              </a:spcAft>
              <a:buFont typeface="+mj-lt"/>
              <a:buAutoNum type="arabicPeriod"/>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Context and Disambiguation</a:t>
            </a:r>
          </a:p>
          <a:p>
            <a:pPr indent="-457200">
              <a:lnSpc>
                <a:spcPct val="107000"/>
              </a:lnSpc>
              <a:spcBef>
                <a:spcPts val="0"/>
              </a:spcBef>
              <a:spcAft>
                <a:spcPts val="800"/>
              </a:spcAft>
              <a:buFont typeface="+mj-lt"/>
              <a:buAutoNum type="arabicPeriod"/>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Dialogue Management</a:t>
            </a:r>
          </a:p>
          <a:p>
            <a:pPr indent="-457200">
              <a:lnSpc>
                <a:spcPct val="107000"/>
              </a:lnSpc>
              <a:spcBef>
                <a:spcPts val="0"/>
              </a:spcBef>
              <a:spcAft>
                <a:spcPts val="800"/>
              </a:spcAft>
              <a:buFont typeface="+mj-lt"/>
              <a:buAutoNum type="arabicPeriod"/>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Machine Learning and Deep Learning</a:t>
            </a:r>
          </a:p>
          <a:p>
            <a:pPr indent="-457200">
              <a:lnSpc>
                <a:spcPct val="107000"/>
              </a:lnSpc>
              <a:spcBef>
                <a:spcPts val="0"/>
              </a:spcBef>
              <a:spcAft>
                <a:spcPts val="800"/>
              </a:spcAft>
              <a:buFont typeface="+mj-lt"/>
              <a:buAutoNum type="arabicPeriod"/>
            </a:pPr>
            <a:r>
              <a:rPr lang="en-IN" sz="2400" kern="100" dirty="0">
                <a:latin typeface="Times New Roman" panose="02020603050405020304" pitchFamily="18" charset="0"/>
                <a:ea typeface="Calibri" panose="020F0502020204030204" pitchFamily="34" charset="0"/>
                <a:cs typeface="Times New Roman" panose="02020603050405020304" pitchFamily="18" charset="0"/>
              </a:rPr>
              <a:t>Application</a:t>
            </a:r>
          </a:p>
        </p:txBody>
      </p:sp>
      <p:sp>
        <p:nvSpPr>
          <p:cNvPr id="4" name="Slide Number Placeholder 3">
            <a:extLst>
              <a:ext uri="{FF2B5EF4-FFF2-40B4-BE49-F238E27FC236}">
                <a16:creationId xmlns:a16="http://schemas.microsoft.com/office/drawing/2014/main" id="{B6953779-54DD-5D40-FD47-161D4132362A}"/>
              </a:ext>
            </a:extLst>
          </p:cNvPr>
          <p:cNvSpPr>
            <a:spLocks noGrp="1"/>
          </p:cNvSpPr>
          <p:nvPr>
            <p:ph type="sldNum" sz="quarter" idx="12"/>
          </p:nvPr>
        </p:nvSpPr>
        <p:spPr/>
        <p:txBody>
          <a:bodyPr/>
          <a:lstStyle/>
          <a:p>
            <a:fld id="{899688E8-2A94-4183-956D-8E9D2E708FAF}" type="slidenum">
              <a:rPr lang="en-IN" smtClean="0"/>
              <a:t>24</a:t>
            </a:fld>
            <a:endParaRPr lang="en-IN"/>
          </a:p>
        </p:txBody>
      </p:sp>
    </p:spTree>
    <p:extLst>
      <p:ext uri="{BB962C8B-B14F-4D97-AF65-F5344CB8AC3E}">
        <p14:creationId xmlns:p14="http://schemas.microsoft.com/office/powerpoint/2010/main" val="3681208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8FE09-BDCB-F05C-42D3-0D239DEA6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5EC15-2248-5D07-D50F-7A9080290D3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Natural Language Understanding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ED7DE7-7C9A-4C1A-D8B3-002E67B8931A}"/>
              </a:ext>
            </a:extLst>
          </p:cNvPr>
          <p:cNvSpPr>
            <a:spLocks noGrp="1"/>
          </p:cNvSpPr>
          <p:nvPr>
            <p:ph idx="1"/>
          </p:nvPr>
        </p:nvSpPr>
        <p:spPr/>
        <p:txBody>
          <a:bodyPr>
            <a:normAutofit fontScale="92500" lnSpcReduction="20000"/>
          </a:bodyPr>
          <a:lstStyle/>
          <a:p>
            <a:pPr marL="0">
              <a:lnSpc>
                <a:spcPct val="107000"/>
              </a:lnSpc>
              <a:spcBef>
                <a:spcPts val="0"/>
              </a:spcBef>
              <a:spcAft>
                <a:spcPts val="800"/>
              </a:spcAft>
            </a:pP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Intent Recognition  </a:t>
            </a:r>
          </a:p>
          <a:p>
            <a:pPr marL="0" marR="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NLU identifies the user's intent behind spoken or written language.</a:t>
            </a:r>
          </a:p>
          <a:p>
            <a:pPr marL="0" marR="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 For example, both “Can you bring me water?” and “I need some water” convey the same intent, which is to get water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Entity Extraction </a:t>
            </a:r>
          </a:p>
          <a:p>
            <a:pPr marL="0" marR="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This involves identifying key components in a sentence, like objects, locations, or names. </a:t>
            </a:r>
          </a:p>
          <a:p>
            <a:pPr marL="0" marR="0">
              <a:lnSpc>
                <a:spcPct val="107000"/>
              </a:lnSpc>
              <a:spcBef>
                <a:spcPts val="0"/>
              </a:spcBef>
              <a:spcAft>
                <a:spcPts val="800"/>
              </a:spcAft>
            </a:pPr>
            <a:r>
              <a:rPr lang="en-IN" sz="3100" kern="100" dirty="0">
                <a:latin typeface="Times New Roman" panose="02020603050405020304" pitchFamily="18" charset="0"/>
                <a:ea typeface="Calibri" panose="020F0502020204030204" pitchFamily="34" charset="0"/>
                <a:cs typeface="Times New Roman" panose="02020603050405020304" pitchFamily="18" charset="0"/>
              </a:rPr>
              <a:t>In “Pick up the red book,” “red” (</a:t>
            </a:r>
            <a:r>
              <a:rPr lang="en-IN" sz="3100" kern="100" dirty="0" err="1">
                <a:latin typeface="Times New Roman" panose="02020603050405020304" pitchFamily="18" charset="0"/>
                <a:ea typeface="Calibri" panose="020F0502020204030204" pitchFamily="34" charset="0"/>
                <a:cs typeface="Times New Roman" panose="02020603050405020304" pitchFamily="18" charset="0"/>
              </a:rPr>
              <a:t>color</a:t>
            </a:r>
            <a:r>
              <a:rPr lang="en-IN" sz="3100" kern="100" dirty="0">
                <a:latin typeface="Times New Roman" panose="02020603050405020304" pitchFamily="18" charset="0"/>
                <a:ea typeface="Calibri" panose="020F0502020204030204" pitchFamily="34" charset="0"/>
                <a:cs typeface="Times New Roman" panose="02020603050405020304" pitchFamily="18" charset="0"/>
              </a:rPr>
              <a:t>) and “book” (object) are extracted so the robot understands which item to pick up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5C5658BA-2D84-8E3D-F398-6DDFE1E19DB0}"/>
              </a:ext>
            </a:extLst>
          </p:cNvPr>
          <p:cNvSpPr>
            <a:spLocks noGrp="1"/>
          </p:cNvSpPr>
          <p:nvPr>
            <p:ph type="sldNum" sz="quarter" idx="12"/>
          </p:nvPr>
        </p:nvSpPr>
        <p:spPr/>
        <p:txBody>
          <a:bodyPr/>
          <a:lstStyle/>
          <a:p>
            <a:fld id="{899688E8-2A94-4183-956D-8E9D2E708FAF}" type="slidenum">
              <a:rPr lang="en-IN" smtClean="0"/>
              <a:t>25</a:t>
            </a:fld>
            <a:endParaRPr lang="en-IN"/>
          </a:p>
        </p:txBody>
      </p:sp>
    </p:spTree>
    <p:extLst>
      <p:ext uri="{BB962C8B-B14F-4D97-AF65-F5344CB8AC3E}">
        <p14:creationId xmlns:p14="http://schemas.microsoft.com/office/powerpoint/2010/main" val="2328592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7963A-876F-70E4-200C-AAE9CF39C1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CE7803-A06A-54B6-BC95-3CBDC3DB33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Natural Language Understanding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DB2F7F-ACBA-B6D1-1B14-C69BE6769D59}"/>
              </a:ext>
            </a:extLst>
          </p:cNvPr>
          <p:cNvSpPr>
            <a:spLocks noGrp="1"/>
          </p:cNvSpPr>
          <p:nvPr>
            <p:ph idx="1"/>
          </p:nvPr>
        </p:nvSpPr>
        <p:spPr/>
        <p:txBody>
          <a:bodyPr>
            <a:normAutofit fontScale="85000" lnSpcReduction="20000"/>
          </a:bodyPr>
          <a:lstStyle/>
          <a:p>
            <a:pPr marL="0" marR="0">
              <a:lnSpc>
                <a:spcPct val="107000"/>
              </a:lnSpc>
              <a:spcBef>
                <a:spcPts val="0"/>
              </a:spcBef>
              <a:spcAft>
                <a:spcPts val="800"/>
              </a:spcAft>
            </a:pP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Context and Disambiguation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IN" sz="2900" kern="100" dirty="0">
                <a:latin typeface="Times New Roman" panose="02020603050405020304" pitchFamily="18" charset="0"/>
                <a:ea typeface="Calibri" panose="020F0502020204030204" pitchFamily="34" charset="0"/>
                <a:cs typeface="Times New Roman" panose="02020603050405020304" pitchFamily="18" charset="0"/>
              </a:rPr>
              <a:t>NLU uses context from previous interactions to interpret commands accurately. </a:t>
            </a:r>
          </a:p>
          <a:p>
            <a:pPr marL="0" marR="0">
              <a:lnSpc>
                <a:spcPct val="107000"/>
              </a:lnSpc>
              <a:spcBef>
                <a:spcPts val="0"/>
              </a:spcBef>
              <a:spcAft>
                <a:spcPts val="800"/>
              </a:spcAft>
            </a:pPr>
            <a:r>
              <a:rPr lang="en-IN" sz="2900" kern="100" dirty="0">
                <a:latin typeface="Times New Roman" panose="02020603050405020304" pitchFamily="18" charset="0"/>
                <a:ea typeface="Calibri" panose="020F0502020204030204" pitchFamily="34" charset="0"/>
                <a:cs typeface="Times New Roman" panose="02020603050405020304" pitchFamily="18" charset="0"/>
              </a:rPr>
              <a:t>For example, if a user previously asked about “books,” and then says, “Can you pick that up?” the robot infers that “that” refers to a book</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Dialogue Management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IN" sz="2900" kern="100" dirty="0">
                <a:latin typeface="Times New Roman" panose="02020603050405020304" pitchFamily="18" charset="0"/>
                <a:ea typeface="Calibri" panose="020F0502020204030204" pitchFamily="34" charset="0"/>
                <a:cs typeface="Times New Roman" panose="02020603050405020304" pitchFamily="18" charset="0"/>
              </a:rPr>
              <a:t>NLU enables robots to manage multi-turn dialogues, where they keep track of context over several exchanges. This allows robots to answer follow-up questions or clarify ambiguous commands (e.g., “Did you mean the blue or the red one?”).</a:t>
            </a:r>
          </a:p>
          <a:p>
            <a:endParaRPr lang="en-IN" dirty="0"/>
          </a:p>
        </p:txBody>
      </p:sp>
      <p:sp>
        <p:nvSpPr>
          <p:cNvPr id="4" name="Slide Number Placeholder 3">
            <a:extLst>
              <a:ext uri="{FF2B5EF4-FFF2-40B4-BE49-F238E27FC236}">
                <a16:creationId xmlns:a16="http://schemas.microsoft.com/office/drawing/2014/main" id="{3B5B363A-634F-50B7-46F3-2D8C03210E81}"/>
              </a:ext>
            </a:extLst>
          </p:cNvPr>
          <p:cNvSpPr>
            <a:spLocks noGrp="1"/>
          </p:cNvSpPr>
          <p:nvPr>
            <p:ph type="sldNum" sz="quarter" idx="12"/>
          </p:nvPr>
        </p:nvSpPr>
        <p:spPr/>
        <p:txBody>
          <a:bodyPr/>
          <a:lstStyle/>
          <a:p>
            <a:fld id="{899688E8-2A94-4183-956D-8E9D2E708FAF}" type="slidenum">
              <a:rPr lang="en-IN" smtClean="0"/>
              <a:t>26</a:t>
            </a:fld>
            <a:endParaRPr lang="en-IN"/>
          </a:p>
        </p:txBody>
      </p:sp>
    </p:spTree>
    <p:extLst>
      <p:ext uri="{BB962C8B-B14F-4D97-AF65-F5344CB8AC3E}">
        <p14:creationId xmlns:p14="http://schemas.microsoft.com/office/powerpoint/2010/main" val="2747308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C7967-E943-352C-B0A3-BE5CDC399A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55B874-00D6-45D3-0BAA-C794A1D5BD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Natural Language Understanding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679B39-6BD2-FDAB-943E-4842F7F72180}"/>
              </a:ext>
            </a:extLst>
          </p:cNvPr>
          <p:cNvSpPr>
            <a:spLocks noGrp="1"/>
          </p:cNvSpPr>
          <p:nvPr>
            <p:ph idx="1"/>
          </p:nvPr>
        </p:nvSpPr>
        <p:spPr/>
        <p:txBody>
          <a:bodyPr/>
          <a:lstStyle/>
          <a:p>
            <a:pPr marL="0">
              <a:lnSpc>
                <a:spcPct val="87000"/>
              </a:lnSpc>
              <a:spcBef>
                <a:spcPts val="0"/>
              </a:spcBef>
              <a:spcAft>
                <a:spcPts val="800"/>
              </a:spcAft>
            </a:pP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Machine Learning and Deep Learning </a:t>
            </a:r>
            <a:r>
              <a:rPr lang="en-IN" sz="2500" kern="100" dirty="0">
                <a:latin typeface="Times New Roman" panose="02020603050405020304" pitchFamily="18" charset="0"/>
                <a:ea typeface="Calibri" panose="020F0502020204030204" pitchFamily="34" charset="0"/>
                <a:cs typeface="Times New Roman" panose="02020603050405020304" pitchFamily="18" charset="0"/>
              </a:rPr>
              <a:t>: NLU systems often use deep learning models like Recurrent Neural Networks (RNNs) or Transformers (like GPT and BERT models) trained on large language datasets to handle language variations, synonyms, and subtleties in human speech.</a:t>
            </a:r>
          </a:p>
          <a:p>
            <a:pPr marL="0" marR="0" indent="0">
              <a:lnSpc>
                <a:spcPct val="107000"/>
              </a:lnSpc>
              <a:spcBef>
                <a:spcPts val="0"/>
              </a:spcBef>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8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30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Application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p>
          <a:p>
            <a:pPr marL="0" marR="0">
              <a:lnSpc>
                <a:spcPct val="87000"/>
              </a:lnSpc>
              <a:spcBef>
                <a:spcPts val="0"/>
              </a:spcBef>
              <a:spcAft>
                <a:spcPts val="800"/>
              </a:spcAft>
            </a:pPr>
            <a:r>
              <a:rPr lang="en-IN" sz="2500" kern="100" dirty="0">
                <a:latin typeface="Times New Roman" panose="02020603050405020304" pitchFamily="18" charset="0"/>
                <a:ea typeface="Calibri" panose="020F0502020204030204" pitchFamily="34" charset="0"/>
                <a:cs typeface="Times New Roman" panose="02020603050405020304" pitchFamily="18" charset="0"/>
              </a:rPr>
              <a:t>NLU is used in conversational robots or service robots that need to provide detailed responses, answer questions, or execute complex instructions. For instance, a social robot could respond appropriately to, “What’s the weather today?” or a warehouse robot could interpret “Pick up the item in bin A5.”</a:t>
            </a:r>
          </a:p>
          <a:p>
            <a:pPr marL="0" marR="0">
              <a:lnSpc>
                <a:spcPct val="107000"/>
              </a:lnSpc>
              <a:spcBef>
                <a:spcPts val="0"/>
              </a:spcBef>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
        <p:nvSpPr>
          <p:cNvPr id="4" name="Slide Number Placeholder 3">
            <a:extLst>
              <a:ext uri="{FF2B5EF4-FFF2-40B4-BE49-F238E27FC236}">
                <a16:creationId xmlns:a16="http://schemas.microsoft.com/office/drawing/2014/main" id="{6C34E59C-F4AF-F6A5-EE31-0FABFEE895AF}"/>
              </a:ext>
            </a:extLst>
          </p:cNvPr>
          <p:cNvSpPr>
            <a:spLocks noGrp="1"/>
          </p:cNvSpPr>
          <p:nvPr>
            <p:ph type="sldNum" sz="quarter" idx="12"/>
          </p:nvPr>
        </p:nvSpPr>
        <p:spPr/>
        <p:txBody>
          <a:bodyPr/>
          <a:lstStyle/>
          <a:p>
            <a:fld id="{899688E8-2A94-4183-956D-8E9D2E708FAF}" type="slidenum">
              <a:rPr lang="en-IN" smtClean="0"/>
              <a:t>27</a:t>
            </a:fld>
            <a:endParaRPr lang="en-IN"/>
          </a:p>
        </p:txBody>
      </p:sp>
    </p:spTree>
    <p:extLst>
      <p:ext uri="{BB962C8B-B14F-4D97-AF65-F5344CB8AC3E}">
        <p14:creationId xmlns:p14="http://schemas.microsoft.com/office/powerpoint/2010/main" val="392627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7C77-3DDA-49D8-AFE6-ACF632BFAFC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Human Robot Interaction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5FFC00-8E8E-CDC4-AED5-1CF3F37DDDB8}"/>
              </a:ext>
            </a:extLst>
          </p:cNvPr>
          <p:cNvSpPr>
            <a:spLocks noGrp="1"/>
          </p:cNvSpPr>
          <p:nvPr>
            <p:ph idx="1"/>
          </p:nvPr>
        </p:nvSpPr>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Assistive Interaction</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Collaborative Interaction</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Social Interaction</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Teleoperation</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72717B-CCAB-2463-A1AF-A603C9C02B8D}"/>
              </a:ext>
            </a:extLst>
          </p:cNvPr>
          <p:cNvSpPr>
            <a:spLocks noGrp="1"/>
          </p:cNvSpPr>
          <p:nvPr>
            <p:ph type="sldNum" sz="quarter" idx="12"/>
          </p:nvPr>
        </p:nvSpPr>
        <p:spPr/>
        <p:txBody>
          <a:bodyPr/>
          <a:lstStyle/>
          <a:p>
            <a:fld id="{899688E8-2A94-4183-956D-8E9D2E708FAF}" type="slidenum">
              <a:rPr lang="en-IN" smtClean="0"/>
              <a:t>3</a:t>
            </a:fld>
            <a:endParaRPr lang="en-IN"/>
          </a:p>
        </p:txBody>
      </p:sp>
    </p:spTree>
    <p:extLst>
      <p:ext uri="{BB962C8B-B14F-4D97-AF65-F5344CB8AC3E}">
        <p14:creationId xmlns:p14="http://schemas.microsoft.com/office/powerpoint/2010/main" val="418049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8E63-4817-BC3B-DAB2-1B05DFF54D0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Human Robot Interaction</a:t>
            </a:r>
            <a:endParaRPr lang="en-IN" dirty="0"/>
          </a:p>
        </p:txBody>
      </p:sp>
      <p:sp>
        <p:nvSpPr>
          <p:cNvPr id="3" name="Content Placeholder 2">
            <a:extLst>
              <a:ext uri="{FF2B5EF4-FFF2-40B4-BE49-F238E27FC236}">
                <a16:creationId xmlns:a16="http://schemas.microsoft.com/office/drawing/2014/main" id="{3CF5E03A-7B6D-F058-6D0A-554194547492}"/>
              </a:ext>
            </a:extLst>
          </p:cNvPr>
          <p:cNvSpPr>
            <a:spLocks noGrp="1"/>
          </p:cNvSpPr>
          <p:nvPr>
            <p:ph idx="1"/>
          </p:nvPr>
        </p:nvSpPr>
        <p:spPr/>
        <p:txBody>
          <a:bodyPr/>
          <a:lstStyle/>
          <a:p>
            <a:r>
              <a:rPr lang="en-IN" sz="28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Assistive Interaction</a:t>
            </a:r>
          </a:p>
          <a:p>
            <a:r>
              <a:rPr lang="en-IN" sz="2400" dirty="0">
                <a:latin typeface="Times New Roman" panose="02020603050405020304" pitchFamily="18" charset="0"/>
                <a:ea typeface="Calibri" panose="020F0502020204030204" pitchFamily="34" charset="0"/>
                <a:cs typeface="Times New Roman" panose="02020603050405020304" pitchFamily="18" charset="0"/>
              </a:rPr>
              <a:t>Robots support or assist humans in tasks, often in environments like healthcare or home settings (e.g., assisting elderly individuals with daily activities).</a:t>
            </a:r>
          </a:p>
          <a:p>
            <a:pPr marL="0" indent="0">
              <a:buNone/>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Collaborative Interaction</a:t>
            </a:r>
          </a:p>
          <a:p>
            <a:r>
              <a:rPr lang="en-IN" sz="2400" dirty="0">
                <a:latin typeface="Times New Roman" panose="02020603050405020304" pitchFamily="18" charset="0"/>
                <a:ea typeface="Calibri" panose="020F0502020204030204" pitchFamily="34" charset="0"/>
                <a:cs typeface="Times New Roman" panose="02020603050405020304" pitchFamily="18" charset="0"/>
              </a:rPr>
              <a:t>Known as </a:t>
            </a:r>
            <a:r>
              <a:rPr lang="en-IN" sz="2400" dirty="0" err="1">
                <a:latin typeface="Times New Roman" panose="02020603050405020304" pitchFamily="18" charset="0"/>
                <a:ea typeface="Calibri" panose="020F0502020204030204" pitchFamily="34" charset="0"/>
                <a:cs typeface="Times New Roman" panose="02020603050405020304" pitchFamily="18" charset="0"/>
              </a:rPr>
              <a:t>cobots</a:t>
            </a:r>
            <a:r>
              <a:rPr lang="en-IN" sz="2400" dirty="0">
                <a:latin typeface="Times New Roman" panose="02020603050405020304" pitchFamily="18" charset="0"/>
                <a:ea typeface="Calibri" panose="020F0502020204030204" pitchFamily="34" charset="0"/>
                <a:cs typeface="Times New Roman" panose="02020603050405020304" pitchFamily="18" charset="0"/>
              </a:rPr>
              <a:t> (collaborative robots), these robots work alongside humans in shared spaces, such as factories. They typically handle repetitive or physically demanding tasks while the human performs complementary, complex tasks.</a:t>
            </a:r>
          </a:p>
          <a:p>
            <a:endPar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E15F211-6157-F75E-1202-60C891587E0D}"/>
              </a:ext>
            </a:extLst>
          </p:cNvPr>
          <p:cNvSpPr>
            <a:spLocks noGrp="1"/>
          </p:cNvSpPr>
          <p:nvPr>
            <p:ph type="sldNum" sz="quarter" idx="12"/>
          </p:nvPr>
        </p:nvSpPr>
        <p:spPr/>
        <p:txBody>
          <a:bodyPr/>
          <a:lstStyle/>
          <a:p>
            <a:fld id="{899688E8-2A94-4183-956D-8E9D2E708FAF}" type="slidenum">
              <a:rPr lang="en-IN" smtClean="0"/>
              <a:t>4</a:t>
            </a:fld>
            <a:endParaRPr lang="en-IN"/>
          </a:p>
        </p:txBody>
      </p:sp>
    </p:spTree>
    <p:extLst>
      <p:ext uri="{BB962C8B-B14F-4D97-AF65-F5344CB8AC3E}">
        <p14:creationId xmlns:p14="http://schemas.microsoft.com/office/powerpoint/2010/main" val="156248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C61B-7EB3-367A-3799-CF30D4C2810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Human Robot Interaction</a:t>
            </a:r>
            <a:endParaRPr lang="en-IN" dirty="0"/>
          </a:p>
        </p:txBody>
      </p:sp>
      <p:sp>
        <p:nvSpPr>
          <p:cNvPr id="3" name="Content Placeholder 2">
            <a:extLst>
              <a:ext uri="{FF2B5EF4-FFF2-40B4-BE49-F238E27FC236}">
                <a16:creationId xmlns:a16="http://schemas.microsoft.com/office/drawing/2014/main" id="{8728EA61-3480-9E38-E4D9-637A60965D70}"/>
              </a:ext>
            </a:extLst>
          </p:cNvPr>
          <p:cNvSpPr>
            <a:spLocks noGrp="1"/>
          </p:cNvSpPr>
          <p:nvPr>
            <p:ph idx="1"/>
          </p:nvPr>
        </p:nvSpPr>
        <p:spPr/>
        <p:txBody>
          <a:bodyPr/>
          <a:lstStyle/>
          <a:p>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Social Interaction</a:t>
            </a:r>
          </a:p>
          <a:p>
            <a:r>
              <a:rPr lang="en-IN" sz="2400" dirty="0">
                <a:latin typeface="Times New Roman" panose="02020603050405020304" pitchFamily="18" charset="0"/>
                <a:ea typeface="Calibri" panose="020F0502020204030204" pitchFamily="34" charset="0"/>
                <a:cs typeface="Times New Roman" panose="02020603050405020304" pitchFamily="18" charset="0"/>
              </a:rPr>
              <a:t>Social robots engage with humans in ways that mimic social interactions, often used in customer service or companionship roles. They rely heavily on social cues, gestures, and speech.</a:t>
            </a:r>
          </a:p>
          <a:p>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Teleoperation</a:t>
            </a:r>
          </a:p>
          <a:p>
            <a:r>
              <a:rPr lang="en-IN" sz="2400" dirty="0">
                <a:latin typeface="Times New Roman" panose="02020603050405020304" pitchFamily="18" charset="0"/>
                <a:ea typeface="Calibri" panose="020F0502020204030204" pitchFamily="34" charset="0"/>
                <a:cs typeface="Times New Roman" panose="02020603050405020304" pitchFamily="18" charset="0"/>
              </a:rPr>
              <a:t>In scenarios where humans remotely control robots (e.g., drones, underwater robots, or surgery-assist robots), the interaction involves remote manipulation, requiring precise feedback and control.</a:t>
            </a:r>
          </a:p>
          <a:p>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1E3F1E-62DF-8B1E-0EEE-C1F361EB380F}"/>
              </a:ext>
            </a:extLst>
          </p:cNvPr>
          <p:cNvSpPr>
            <a:spLocks noGrp="1"/>
          </p:cNvSpPr>
          <p:nvPr>
            <p:ph type="sldNum" sz="quarter" idx="12"/>
          </p:nvPr>
        </p:nvSpPr>
        <p:spPr/>
        <p:txBody>
          <a:bodyPr/>
          <a:lstStyle/>
          <a:p>
            <a:fld id="{899688E8-2A94-4183-956D-8E9D2E708FAF}" type="slidenum">
              <a:rPr lang="en-IN" smtClean="0"/>
              <a:t>5</a:t>
            </a:fld>
            <a:endParaRPr lang="en-IN"/>
          </a:p>
        </p:txBody>
      </p:sp>
    </p:spTree>
    <p:extLst>
      <p:ext uri="{BB962C8B-B14F-4D97-AF65-F5344CB8AC3E}">
        <p14:creationId xmlns:p14="http://schemas.microsoft.com/office/powerpoint/2010/main" val="10242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B892-8289-3734-6C18-5D40BE437E7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Communication in Human Robot interaction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1A6695-A6BB-A18B-AD75-E495E43BE40C}"/>
              </a:ext>
            </a:extLst>
          </p:cNvPr>
          <p:cNvSpPr>
            <a:spLocks noGrp="1"/>
          </p:cNvSpPr>
          <p:nvPr>
            <p:ph idx="1"/>
          </p:nvPr>
        </p:nvSpPr>
        <p:spPr/>
        <p:txBody>
          <a:bodyPr>
            <a:normAutofit/>
          </a:bodyPr>
          <a:lstStyle/>
          <a:p>
            <a:pPr marL="0" indent="0">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Effective communication between humans and robots is essential. It can take several forms: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Verbal Communication</a:t>
            </a:r>
          </a:p>
          <a:p>
            <a:pPr marL="457200" indent="-457200">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Non-verbal Communication</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Tactile Feedback</a:t>
            </a:r>
          </a:p>
          <a:p>
            <a:pPr marL="457200" indent="-457200">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Augmented Reality (AR) and Virtual Reality (VR)</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727D498-ACA6-53CB-4EC7-34ECAE5F8283}"/>
              </a:ext>
            </a:extLst>
          </p:cNvPr>
          <p:cNvSpPr>
            <a:spLocks noGrp="1"/>
          </p:cNvSpPr>
          <p:nvPr>
            <p:ph type="sldNum" sz="quarter" idx="12"/>
          </p:nvPr>
        </p:nvSpPr>
        <p:spPr/>
        <p:txBody>
          <a:bodyPr/>
          <a:lstStyle/>
          <a:p>
            <a:fld id="{899688E8-2A94-4183-956D-8E9D2E708FAF}" type="slidenum">
              <a:rPr lang="en-IN" smtClean="0"/>
              <a:t>6</a:t>
            </a:fld>
            <a:endParaRPr lang="en-IN"/>
          </a:p>
        </p:txBody>
      </p:sp>
    </p:spTree>
    <p:extLst>
      <p:ext uri="{BB962C8B-B14F-4D97-AF65-F5344CB8AC3E}">
        <p14:creationId xmlns:p14="http://schemas.microsoft.com/office/powerpoint/2010/main" val="85818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D1ED-A291-806B-7D37-85E4FADABF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Communication in Human Robot interaction</a:t>
            </a:r>
            <a:endParaRPr lang="en-IN" dirty="0"/>
          </a:p>
        </p:txBody>
      </p:sp>
      <p:sp>
        <p:nvSpPr>
          <p:cNvPr id="3" name="Content Placeholder 2">
            <a:extLst>
              <a:ext uri="{FF2B5EF4-FFF2-40B4-BE49-F238E27FC236}">
                <a16:creationId xmlns:a16="http://schemas.microsoft.com/office/drawing/2014/main" id="{DDD418B2-EC19-C4EE-0241-D14B5764C6DD}"/>
              </a:ext>
            </a:extLst>
          </p:cNvPr>
          <p:cNvSpPr>
            <a:spLocks noGrp="1"/>
          </p:cNvSpPr>
          <p:nvPr>
            <p:ph idx="1"/>
          </p:nvPr>
        </p:nvSpPr>
        <p:spPr/>
        <p:txBody>
          <a:bodyPr>
            <a:normAutofit/>
          </a:bodyPr>
          <a:lstStyle/>
          <a:p>
            <a:pPr marR="0">
              <a:spcAft>
                <a:spcPts val="800"/>
              </a:spcAft>
            </a:pPr>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Verbal Communication</a:t>
            </a:r>
          </a:p>
          <a:p>
            <a:pPr marR="0">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Speech recognition and generation are important in HRI, allowing robots to understand and respond to spoken commands. Natural Language Processing (NLP) plays a major role in making this interaction smooth and natural.</a:t>
            </a:r>
          </a:p>
          <a:p>
            <a:pPr marR="0">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Non-verbal Communication :</a:t>
            </a:r>
          </a:p>
          <a:p>
            <a:pPr>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 This includes body language, gestures, eye contact, and other visual cues that help convey emotions, intent, or responses. Non-verbal cues make robots seem more "human" and easier to understand.</a:t>
            </a:r>
          </a:p>
          <a:p>
            <a:pPr>
              <a:spcAft>
                <a:spcPts val="800"/>
              </a:spcAft>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8D2AEA97-94FC-8349-490A-9AE8F1ED20EA}"/>
              </a:ext>
            </a:extLst>
          </p:cNvPr>
          <p:cNvSpPr>
            <a:spLocks noGrp="1"/>
          </p:cNvSpPr>
          <p:nvPr>
            <p:ph type="sldNum" sz="quarter" idx="12"/>
          </p:nvPr>
        </p:nvSpPr>
        <p:spPr/>
        <p:txBody>
          <a:bodyPr/>
          <a:lstStyle/>
          <a:p>
            <a:fld id="{899688E8-2A94-4183-956D-8E9D2E708FAF}" type="slidenum">
              <a:rPr lang="en-IN" smtClean="0"/>
              <a:t>7</a:t>
            </a:fld>
            <a:endParaRPr lang="en-IN"/>
          </a:p>
        </p:txBody>
      </p:sp>
    </p:spTree>
    <p:extLst>
      <p:ext uri="{BB962C8B-B14F-4D97-AF65-F5344CB8AC3E}">
        <p14:creationId xmlns:p14="http://schemas.microsoft.com/office/powerpoint/2010/main" val="271037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5754-F2EE-6DE4-039F-CC93A031137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Communication in Human Robot interaction</a:t>
            </a:r>
            <a:endParaRPr lang="en-IN" dirty="0"/>
          </a:p>
        </p:txBody>
      </p:sp>
      <p:sp>
        <p:nvSpPr>
          <p:cNvPr id="3" name="Content Placeholder 2">
            <a:extLst>
              <a:ext uri="{FF2B5EF4-FFF2-40B4-BE49-F238E27FC236}">
                <a16:creationId xmlns:a16="http://schemas.microsoft.com/office/drawing/2014/main" id="{569AFD8D-D7B9-F9FE-3343-B69DF03FF008}"/>
              </a:ext>
            </a:extLst>
          </p:cNvPr>
          <p:cNvSpPr>
            <a:spLocks noGrp="1"/>
          </p:cNvSpPr>
          <p:nvPr>
            <p:ph idx="1"/>
          </p:nvPr>
        </p:nvSpPr>
        <p:spPr/>
        <p:txBody>
          <a:bodyPr/>
          <a:lstStyle/>
          <a:p>
            <a:pPr>
              <a:spcAft>
                <a:spcPts val="800"/>
              </a:spcAft>
            </a:pPr>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Tactile Feedback </a:t>
            </a:r>
          </a:p>
          <a:p>
            <a:pPr>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Haptics and touch feedback are used in some HRI scenarios, such as teleoperated surgery or virtual environments, where touch sensation enhances control and realism.</a:t>
            </a:r>
          </a:p>
          <a:p>
            <a:pPr marR="0">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Augmented Reality (AR) and Virtual Reality (VR)</a:t>
            </a:r>
          </a:p>
          <a:p>
            <a:pPr marR="0">
              <a:spcAft>
                <a:spcPts val="800"/>
              </a:spcAft>
            </a:pPr>
            <a:r>
              <a:rPr lang="en-IN" sz="2400" dirty="0">
                <a:latin typeface="Times New Roman" panose="02020603050405020304" pitchFamily="18" charset="0"/>
                <a:ea typeface="Calibri" panose="020F0502020204030204" pitchFamily="34" charset="0"/>
                <a:cs typeface="Times New Roman" panose="02020603050405020304" pitchFamily="18" charset="0"/>
              </a:rPr>
              <a:t>AR/VR can bridge communication between humans and robots by creating immersive interfaces, often used in training, teleoperation, or control tasks.</a:t>
            </a:r>
          </a:p>
          <a:p>
            <a:endParaRPr lang="en-IN" dirty="0"/>
          </a:p>
        </p:txBody>
      </p:sp>
      <p:sp>
        <p:nvSpPr>
          <p:cNvPr id="4" name="Slide Number Placeholder 3">
            <a:extLst>
              <a:ext uri="{FF2B5EF4-FFF2-40B4-BE49-F238E27FC236}">
                <a16:creationId xmlns:a16="http://schemas.microsoft.com/office/drawing/2014/main" id="{9DD4E945-7948-A17B-8F3F-55A831D18B94}"/>
              </a:ext>
            </a:extLst>
          </p:cNvPr>
          <p:cNvSpPr>
            <a:spLocks noGrp="1"/>
          </p:cNvSpPr>
          <p:nvPr>
            <p:ph type="sldNum" sz="quarter" idx="12"/>
          </p:nvPr>
        </p:nvSpPr>
        <p:spPr/>
        <p:txBody>
          <a:bodyPr/>
          <a:lstStyle/>
          <a:p>
            <a:fld id="{899688E8-2A94-4183-956D-8E9D2E708FAF}" type="slidenum">
              <a:rPr lang="en-IN" smtClean="0"/>
              <a:t>8</a:t>
            </a:fld>
            <a:endParaRPr lang="en-IN"/>
          </a:p>
        </p:txBody>
      </p:sp>
    </p:spTree>
    <p:extLst>
      <p:ext uri="{BB962C8B-B14F-4D97-AF65-F5344CB8AC3E}">
        <p14:creationId xmlns:p14="http://schemas.microsoft.com/office/powerpoint/2010/main" val="189136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8E63-7ED4-8BE0-D179-4721440F0310}"/>
              </a:ext>
            </a:extLst>
          </p:cNvPr>
          <p:cNvSpPr>
            <a:spLocks noGrp="1"/>
          </p:cNvSpPr>
          <p:nvPr>
            <p:ph type="title"/>
          </p:nvPr>
        </p:nvSpPr>
        <p:spPr>
          <a:xfrm>
            <a:off x="838200" y="108155"/>
            <a:ext cx="10515600" cy="1327356"/>
          </a:xfrm>
        </p:spPr>
        <p:txBody>
          <a:bodyPr/>
          <a:lstStyle/>
          <a:p>
            <a:r>
              <a:rPr lang="en-IN" dirty="0">
                <a:latin typeface="Times New Roman" panose="02020603050405020304" pitchFamily="18" charset="0"/>
                <a:cs typeface="Times New Roman" panose="02020603050405020304" pitchFamily="18" charset="0"/>
              </a:rPr>
              <a:t>Safety and Trust</a:t>
            </a:r>
          </a:p>
        </p:txBody>
      </p:sp>
      <p:sp>
        <p:nvSpPr>
          <p:cNvPr id="3" name="Content Placeholder 2">
            <a:extLst>
              <a:ext uri="{FF2B5EF4-FFF2-40B4-BE49-F238E27FC236}">
                <a16:creationId xmlns:a16="http://schemas.microsoft.com/office/drawing/2014/main" id="{69C577F4-1A89-7F37-7AD6-75D29114A440}"/>
              </a:ext>
            </a:extLst>
          </p:cNvPr>
          <p:cNvSpPr>
            <a:spLocks noGrp="1"/>
          </p:cNvSpPr>
          <p:nvPr>
            <p:ph idx="1"/>
          </p:nvPr>
        </p:nvSpPr>
        <p:spPr/>
        <p:txBody>
          <a:bodyPr/>
          <a:lstStyle/>
          <a:p>
            <a:pPr marL="0" indent="0">
              <a:buNone/>
            </a:pPr>
            <a:r>
              <a:rPr lang="en-IN" sz="2400" dirty="0">
                <a:latin typeface="Times New Roman" panose="02020603050405020304" pitchFamily="18" charset="0"/>
                <a:ea typeface="Calibri" panose="020F0502020204030204" pitchFamily="34" charset="0"/>
                <a:cs typeface="Times New Roman" panose="02020603050405020304" pitchFamily="18" charset="0"/>
              </a:rPr>
              <a:t>Building trust and ensuring safety are critical in HRI. Key considerations include:</a:t>
            </a:r>
          </a:p>
          <a:p>
            <a:pPr marL="457200" indent="-457200">
              <a:buFont typeface="+mj-lt"/>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Safety Mechanisms</a:t>
            </a:r>
          </a:p>
          <a:p>
            <a:pPr marL="457200" indent="-457200">
              <a:buFont typeface="+mj-lt"/>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Explainable AI (XAI)</a:t>
            </a:r>
          </a:p>
          <a:p>
            <a:pPr marL="457200" indent="-457200">
              <a:buFont typeface="+mj-lt"/>
              <a:buAutoNum type="arabicPeriod"/>
            </a:pPr>
            <a:r>
              <a:rPr lang="en-IN" sz="2400" dirty="0">
                <a:latin typeface="Times New Roman" panose="02020603050405020304" pitchFamily="18" charset="0"/>
                <a:ea typeface="Calibri" panose="020F0502020204030204" pitchFamily="34" charset="0"/>
                <a:cs typeface="Times New Roman" panose="02020603050405020304" pitchFamily="18" charset="0"/>
              </a:rPr>
              <a:t>Trust Calibration</a:t>
            </a:r>
          </a:p>
        </p:txBody>
      </p:sp>
      <p:sp>
        <p:nvSpPr>
          <p:cNvPr id="4" name="Slide Number Placeholder 3">
            <a:extLst>
              <a:ext uri="{FF2B5EF4-FFF2-40B4-BE49-F238E27FC236}">
                <a16:creationId xmlns:a16="http://schemas.microsoft.com/office/drawing/2014/main" id="{3A510E2B-25E6-99E8-0EA3-4EDB8CA15B8E}"/>
              </a:ext>
            </a:extLst>
          </p:cNvPr>
          <p:cNvSpPr>
            <a:spLocks noGrp="1"/>
          </p:cNvSpPr>
          <p:nvPr>
            <p:ph type="sldNum" sz="quarter" idx="12"/>
          </p:nvPr>
        </p:nvSpPr>
        <p:spPr/>
        <p:txBody>
          <a:bodyPr/>
          <a:lstStyle/>
          <a:p>
            <a:fld id="{899688E8-2A94-4183-956D-8E9D2E708FAF}" type="slidenum">
              <a:rPr lang="en-IN" smtClean="0"/>
              <a:t>9</a:t>
            </a:fld>
            <a:endParaRPr lang="en-IN"/>
          </a:p>
        </p:txBody>
      </p:sp>
    </p:spTree>
    <p:extLst>
      <p:ext uri="{BB962C8B-B14F-4D97-AF65-F5344CB8AC3E}">
        <p14:creationId xmlns:p14="http://schemas.microsoft.com/office/powerpoint/2010/main" val="24449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1584</Words>
  <Application>Microsoft Office PowerPoint</Application>
  <PresentationFormat>Widescreen</PresentationFormat>
  <Paragraphs>166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Human Robot Interaction </vt:lpstr>
      <vt:lpstr>Human Robot Interaction(HRI)</vt:lpstr>
      <vt:lpstr>Types of Human Robot Interaction</vt:lpstr>
      <vt:lpstr>Types of Human Robot Interaction</vt:lpstr>
      <vt:lpstr>Types of Human Robot Interaction</vt:lpstr>
      <vt:lpstr>Communication in Human Robot interaction</vt:lpstr>
      <vt:lpstr>Communication in Human Robot interaction</vt:lpstr>
      <vt:lpstr>Communication in Human Robot interaction</vt:lpstr>
      <vt:lpstr>Safety and Trust</vt:lpstr>
      <vt:lpstr>Safety and Trust</vt:lpstr>
      <vt:lpstr>Safety and Trust</vt:lpstr>
      <vt:lpstr>User Experience and Usability in HRI</vt:lpstr>
      <vt:lpstr>User Experience and Usability in HRI</vt:lpstr>
      <vt:lpstr>Gesture Recognition</vt:lpstr>
      <vt:lpstr>Gesture Recognition</vt:lpstr>
      <vt:lpstr>Gesture Recognition</vt:lpstr>
      <vt:lpstr>Gesture Recognition</vt:lpstr>
      <vt:lpstr>Gesture Recognition</vt:lpstr>
      <vt:lpstr>Speech Recognition</vt:lpstr>
      <vt:lpstr>Speech Recognition</vt:lpstr>
      <vt:lpstr>Speech Recognition</vt:lpstr>
      <vt:lpstr>Speech Recognition</vt:lpstr>
      <vt:lpstr>Speech Recognition</vt:lpstr>
      <vt:lpstr>Natural Language Understanding</vt:lpstr>
      <vt:lpstr>Natural Language Understanding</vt:lpstr>
      <vt:lpstr>Natural Language Understanding</vt:lpstr>
      <vt:lpstr>Natural Language Understanding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RAMAKANT GANJESHWAR</dc:creator>
  <cp:lastModifiedBy>RAMAKANT GANJESHWAR</cp:lastModifiedBy>
  <cp:revision>6</cp:revision>
  <dcterms:created xsi:type="dcterms:W3CDTF">2024-11-04T01:38:57Z</dcterms:created>
  <dcterms:modified xsi:type="dcterms:W3CDTF">2024-11-04T02:58:26Z</dcterms:modified>
</cp:coreProperties>
</file>