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61" r:id="rId3"/>
    <p:sldId id="257" r:id="rId4"/>
    <p:sldId id="258" r:id="rId5"/>
    <p:sldId id="259" r:id="rId6"/>
    <p:sldId id="260"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9" r:id="rId30"/>
    <p:sldId id="284" r:id="rId31"/>
    <p:sldId id="285" r:id="rId32"/>
    <p:sldId id="286" r:id="rId33"/>
    <p:sldId id="287" r:id="rId34"/>
    <p:sldId id="288"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4"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84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414239-FA64-4ACF-93CF-DC9EC8A75DA7}" type="datetimeFigureOut">
              <a:rPr lang="en-US" smtClean="0"/>
              <a:t>8/12/2024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EA77E2-FE00-427C-A505-F40C08EA048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EA77E2-FE00-427C-A505-F40C08EA0487}" type="slidenum">
              <a:rPr lang="en-US" smtClean="0"/>
              <a:t>46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D78D227-E890-47BC-A017-2921E8DB5BE5}"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A2F93-1631-4F16-A666-BF84C76B16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78D227-E890-47BC-A017-2921E8DB5BE5}"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A2F93-1631-4F16-A666-BF84C76B16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78D227-E890-47BC-A017-2921E8DB5BE5}"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A2F93-1631-4F16-A666-BF84C76B16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78D227-E890-47BC-A017-2921E8DB5BE5}"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A2F93-1631-4F16-A666-BF84C76B16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78D227-E890-47BC-A017-2921E8DB5BE5}"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A2F93-1631-4F16-A666-BF84C76B167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78D227-E890-47BC-A017-2921E8DB5BE5}"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DA2F93-1631-4F16-A666-BF84C76B167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78D227-E890-47BC-A017-2921E8DB5BE5}" type="datetimeFigureOut">
              <a:rPr lang="en-US" smtClean="0"/>
              <a:pPr/>
              <a:t>8/12/2024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DA2F93-1631-4F16-A666-BF84C76B167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78D227-E890-47BC-A017-2921E8DB5BE5}" type="datetimeFigureOut">
              <a:rPr lang="en-US" smtClean="0"/>
              <a:pPr/>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DA2F93-1631-4F16-A666-BF84C76B167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78D227-E890-47BC-A017-2921E8DB5BE5}" type="datetimeFigureOut">
              <a:rPr lang="en-US" smtClean="0"/>
              <a:pPr/>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DA2F93-1631-4F16-A666-BF84C76B16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78D227-E890-47BC-A017-2921E8DB5BE5}"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DA2F93-1631-4F16-A666-BF84C76B167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78D227-E890-47BC-A017-2921E8DB5BE5}"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DA2F93-1631-4F16-A666-BF84C76B167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78D227-E890-47BC-A017-2921E8DB5BE5}" type="datetimeFigureOut">
              <a:rPr lang="en-US" smtClean="0"/>
              <a:pPr/>
              <a:t>8/12/2024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A2F93-1631-4F16-A666-BF84C76B16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736"/>
            <a:ext cx="7772400" cy="3000395"/>
          </a:xfrm>
        </p:spPr>
        <p:txBody>
          <a:bodyPr/>
          <a:lstStyle/>
          <a:p>
            <a:r>
              <a:rPr lang="en-US" dirty="0"/>
              <a:t> </a:t>
            </a:r>
            <a:r>
              <a:rPr lang="en-US" sz="6000" b="1" dirty="0">
                <a:latin typeface="Times New Roman" pitchFamily="18" charset="0"/>
                <a:cs typeface="Times New Roman" pitchFamily="18" charset="0"/>
              </a:rPr>
              <a:t>DATA WRANGLING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Common Data Wrangling Challenges</a:t>
            </a:r>
            <a:endParaRPr lang="en-US" dirty="0"/>
          </a:p>
        </p:txBody>
      </p:sp>
      <p:sp>
        <p:nvSpPr>
          <p:cNvPr id="3" name="Content Placeholder 2"/>
          <p:cNvSpPr>
            <a:spLocks noGrp="1"/>
          </p:cNvSpPr>
          <p:nvPr>
            <p:ph idx="1"/>
          </p:nvPr>
        </p:nvSpPr>
        <p:spPr>
          <a:xfrm>
            <a:off x="457200" y="2000240"/>
            <a:ext cx="8229600" cy="4125923"/>
          </a:xfrm>
        </p:spPr>
        <p:txBody>
          <a:bodyPr/>
          <a:lstStyle/>
          <a:p>
            <a:pPr marL="514350" indent="-514350">
              <a:buFont typeface="+mj-lt"/>
              <a:buAutoNum type="arabicPeriod"/>
            </a:pPr>
            <a:r>
              <a:rPr lang="en-US" b="1" dirty="0"/>
              <a:t>Data Inconsistency</a:t>
            </a:r>
            <a:endParaRPr lang="en-US" dirty="0"/>
          </a:p>
          <a:p>
            <a:pPr marL="514350" indent="-514350">
              <a:buFont typeface="+mj-lt"/>
              <a:buAutoNum type="arabicPeriod"/>
            </a:pPr>
            <a:r>
              <a:rPr lang="en-US" b="1" dirty="0"/>
              <a:t>Missing Data</a:t>
            </a:r>
            <a:endParaRPr lang="en-US" dirty="0"/>
          </a:p>
          <a:p>
            <a:pPr marL="514350" indent="-514350">
              <a:buFont typeface="+mj-lt"/>
              <a:buAutoNum type="arabicPeriod"/>
            </a:pPr>
            <a:r>
              <a:rPr lang="en-US" b="1" dirty="0"/>
              <a:t>Duplicate Records</a:t>
            </a:r>
            <a:endParaRPr lang="en-US" dirty="0"/>
          </a:p>
          <a:p>
            <a:pPr marL="514350" indent="-514350">
              <a:buFont typeface="+mj-lt"/>
              <a:buAutoNum type="arabicPeriod"/>
            </a:pPr>
            <a:r>
              <a:rPr lang="en-US" b="1" dirty="0"/>
              <a:t>Data Integration</a:t>
            </a:r>
          </a:p>
          <a:p>
            <a:pPr marL="514350" indent="-514350">
              <a:buFont typeface="+mj-lt"/>
              <a:buAutoNum type="arabicPeriod"/>
            </a:pPr>
            <a:r>
              <a:rPr lang="en-US" b="1" dirty="0"/>
              <a:t>Scalability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143668"/>
          </a:xfrm>
        </p:spPr>
        <p:txBody>
          <a:bodyPr>
            <a:noAutofit/>
          </a:bodyPr>
          <a:lstStyle/>
          <a:p>
            <a:pPr>
              <a:buNone/>
            </a:pPr>
            <a:r>
              <a:rPr lang="en-US" sz="2800" b="1" dirty="0"/>
              <a:t>1.</a:t>
            </a:r>
            <a:r>
              <a:rPr lang="en-US" sz="2800" dirty="0"/>
              <a:t> </a:t>
            </a:r>
            <a:r>
              <a:rPr lang="en-US" sz="2800" b="1" dirty="0">
                <a:latin typeface="Times New Roman" pitchFamily="18" charset="0"/>
                <a:cs typeface="Times New Roman" pitchFamily="18" charset="0"/>
              </a:rPr>
              <a:t>Data Inconsistency</a:t>
            </a:r>
            <a:r>
              <a:rPr lang="en-US" sz="2800" dirty="0">
                <a:latin typeface="Times New Roman" pitchFamily="18" charset="0"/>
                <a:cs typeface="Times New Roman" pitchFamily="18" charset="0"/>
              </a:rPr>
              <a:t>: Data inconsistency is one of the most common issues faced during data wrangling. This occurs when data from different sources or even within the same source varies in format, structure, or meaning. For instance, dates might be formatted differently, or addresses might follow different conventions.</a:t>
            </a:r>
          </a:p>
          <a:p>
            <a:pPr>
              <a:buNone/>
            </a:pPr>
            <a:r>
              <a:rPr lang="en-US" sz="2800" b="1" dirty="0">
                <a:latin typeface="Times New Roman" pitchFamily="18" charset="0"/>
                <a:cs typeface="Times New Roman" pitchFamily="18" charset="0"/>
              </a:rPr>
              <a:t>2.</a:t>
            </a: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Missing Data</a:t>
            </a:r>
            <a:r>
              <a:rPr lang="en-US" sz="2800" dirty="0">
                <a:latin typeface="Times New Roman" pitchFamily="18" charset="0"/>
                <a:cs typeface="Times New Roman" pitchFamily="18" charset="0"/>
              </a:rPr>
              <a:t>: Missing data can severely impact the quality of analysis. It can arise from various sources, including incomplete data entry, system errors, or data corruption. Handling missing data appropriately is crucial to ensure the accuracy of any subsequent analysis.</a:t>
            </a:r>
          </a:p>
          <a:p>
            <a:pPr>
              <a:buNone/>
            </a:pP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Autofit/>
          </a:bodyPr>
          <a:lstStyle/>
          <a:p>
            <a:pPr marL="514350" indent="-514350">
              <a:buFont typeface="+mj-lt"/>
              <a:buAutoNum type="arabicPeriod" startAt="3"/>
            </a:pPr>
            <a:r>
              <a:rPr lang="en-US" sz="2800" b="1" dirty="0">
                <a:latin typeface="Times New Roman" pitchFamily="18" charset="0"/>
                <a:cs typeface="Times New Roman" pitchFamily="18" charset="0"/>
              </a:rPr>
              <a:t>Duplicate Records</a:t>
            </a:r>
            <a:r>
              <a:rPr lang="en-US" sz="2800" dirty="0">
                <a:latin typeface="Times New Roman" pitchFamily="18" charset="0"/>
                <a:cs typeface="Times New Roman" pitchFamily="18" charset="0"/>
              </a:rPr>
              <a:t>: Duplicate records can skew analysis results, leading to inaccurate insights and decisions. Identifying and eliminating duplicates is a key step in the data wrangling process.</a:t>
            </a:r>
          </a:p>
          <a:p>
            <a:pPr marL="514350" indent="-514350">
              <a:buFont typeface="+mj-lt"/>
              <a:buAutoNum type="arabicPeriod" startAt="3"/>
            </a:pPr>
            <a:r>
              <a:rPr lang="en-US" sz="2800" b="1" dirty="0">
                <a:latin typeface="Times New Roman" pitchFamily="18" charset="0"/>
                <a:cs typeface="Times New Roman" pitchFamily="18" charset="0"/>
              </a:rPr>
              <a:t>Data Integration</a:t>
            </a:r>
            <a:r>
              <a:rPr lang="en-US" sz="2800" dirty="0">
                <a:latin typeface="Times New Roman" pitchFamily="18" charset="0"/>
                <a:cs typeface="Times New Roman" pitchFamily="18" charset="0"/>
              </a:rPr>
              <a:t>: Integrating data from multiple sources into a single cohesive data set can be complex. Each source may have its own schema, format, and conventions, making it challenging to merge the data without losing valuable information.</a:t>
            </a:r>
          </a:p>
          <a:p>
            <a:pPr marL="514350" indent="-514350">
              <a:buFont typeface="+mj-lt"/>
              <a:buAutoNum type="arabicPeriod" startAt="3"/>
            </a:pPr>
            <a:r>
              <a:rPr lang="en-US" sz="2800" b="1" dirty="0">
                <a:latin typeface="Times New Roman" pitchFamily="18" charset="0"/>
                <a:cs typeface="Times New Roman" pitchFamily="18" charset="0"/>
              </a:rPr>
              <a:t>Scalability</a:t>
            </a:r>
            <a:r>
              <a:rPr lang="en-US" sz="2800" dirty="0">
                <a:latin typeface="Times New Roman" pitchFamily="18" charset="0"/>
                <a:cs typeface="Times New Roman" pitchFamily="18" charset="0"/>
              </a:rPr>
              <a:t>: As datasets grow larger, the process of data wrangling becomes more time-consuming and resource-intensive. Efficiently wrangling large datasets requires robust tools and processes that can scale accordingly.</a:t>
            </a:r>
          </a:p>
          <a:p>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Acquisition</a:t>
            </a:r>
            <a:br>
              <a:rPr lang="en-US" b="1" dirty="0"/>
            </a:br>
            <a:endParaRPr lang="en-US" dirty="0"/>
          </a:p>
        </p:txBody>
      </p:sp>
      <p:sp>
        <p:nvSpPr>
          <p:cNvPr id="3" name="Content Placeholder 2"/>
          <p:cNvSpPr>
            <a:spLocks noGrp="1"/>
          </p:cNvSpPr>
          <p:nvPr>
            <p:ph idx="1"/>
          </p:nvPr>
        </p:nvSpPr>
        <p:spPr>
          <a:xfrm>
            <a:off x="457200" y="1142984"/>
            <a:ext cx="8229600" cy="5429288"/>
          </a:xfrm>
        </p:spPr>
        <p:txBody>
          <a:bodyPr>
            <a:normAutofit fontScale="92500" lnSpcReduction="10000"/>
          </a:bodyPr>
          <a:lstStyle/>
          <a:p>
            <a:pPr marL="514350" indent="-514350">
              <a:buNone/>
            </a:pPr>
            <a:r>
              <a:rPr lang="en-US" b="1" dirty="0"/>
              <a:t>There are four methods of acquiring data: </a:t>
            </a:r>
          </a:p>
          <a:p>
            <a:pPr marL="514350" indent="-514350">
              <a:buNone/>
            </a:pPr>
            <a:endParaRPr lang="en-US" b="1" dirty="0"/>
          </a:p>
          <a:p>
            <a:pPr marL="514350" indent="-514350">
              <a:buNone/>
            </a:pPr>
            <a:r>
              <a:rPr lang="en-US" dirty="0"/>
              <a:t>      Collecting new data; </a:t>
            </a:r>
          </a:p>
          <a:p>
            <a:pPr marL="514350" indent="-514350">
              <a:buNone/>
            </a:pPr>
            <a:r>
              <a:rPr lang="en-US" dirty="0"/>
              <a:t>      Converting/transforming legacy data;            Sharing/exchanging data; </a:t>
            </a:r>
          </a:p>
          <a:p>
            <a:pPr marL="514350" indent="-514350">
              <a:buNone/>
            </a:pPr>
            <a:r>
              <a:rPr lang="en-US" dirty="0"/>
              <a:t>      Purchasing data. </a:t>
            </a:r>
          </a:p>
          <a:p>
            <a:pPr marL="514350" indent="-514350">
              <a:buNone/>
            </a:pPr>
            <a:endParaRPr lang="en-US" dirty="0"/>
          </a:p>
          <a:p>
            <a:pPr>
              <a:buNone/>
            </a:pPr>
            <a:r>
              <a:rPr lang="en-US" dirty="0"/>
              <a:t>    This includes automated collection (e.g., of sensor-derived data), the manual recording of empirical observations, and obtaining existing data from other sources.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Web Scraping</a:t>
            </a:r>
            <a:br>
              <a:rPr lang="en-US" b="1" dirty="0"/>
            </a:br>
            <a:endParaRPr lang="en-US" dirty="0"/>
          </a:p>
        </p:txBody>
      </p:sp>
      <p:sp>
        <p:nvSpPr>
          <p:cNvPr id="3" name="Content Placeholder 2"/>
          <p:cNvSpPr>
            <a:spLocks noGrp="1"/>
          </p:cNvSpPr>
          <p:nvPr>
            <p:ph idx="1"/>
          </p:nvPr>
        </p:nvSpPr>
        <p:spPr>
          <a:xfrm>
            <a:off x="142844" y="1500174"/>
            <a:ext cx="8643998" cy="5357826"/>
          </a:xfrm>
        </p:spPr>
        <p:txBody>
          <a:bodyPr>
            <a:normAutofit fontScale="85000" lnSpcReduction="10000"/>
          </a:bodyPr>
          <a:lstStyle/>
          <a:p>
            <a:pPr>
              <a:buNone/>
            </a:pPr>
            <a:r>
              <a:rPr lang="en-US" dirty="0"/>
              <a:t>   </a:t>
            </a:r>
            <a:r>
              <a:rPr lang="en-US" sz="3300" dirty="0">
                <a:latin typeface="Times New Roman" pitchFamily="18" charset="0"/>
                <a:cs typeface="Times New Roman" pitchFamily="18" charset="0"/>
              </a:rPr>
              <a:t>Web Scraping is a technique to extract a large amount of data from several websites. The term </a:t>
            </a:r>
            <a:r>
              <a:rPr lang="en-US" sz="3300" b="1" dirty="0">
                <a:latin typeface="Times New Roman" pitchFamily="18" charset="0"/>
                <a:cs typeface="Times New Roman" pitchFamily="18" charset="0"/>
              </a:rPr>
              <a:t>"scraping"</a:t>
            </a:r>
            <a:r>
              <a:rPr lang="en-US" sz="3300" dirty="0">
                <a:latin typeface="Times New Roman" pitchFamily="18" charset="0"/>
                <a:cs typeface="Times New Roman" pitchFamily="18" charset="0"/>
              </a:rPr>
              <a:t> refers to obtaining the information from another source (</a:t>
            </a:r>
            <a:r>
              <a:rPr lang="en-US" sz="3300" dirty="0" err="1">
                <a:latin typeface="Times New Roman" pitchFamily="18" charset="0"/>
                <a:cs typeface="Times New Roman" pitchFamily="18" charset="0"/>
              </a:rPr>
              <a:t>webpages</a:t>
            </a:r>
            <a:r>
              <a:rPr lang="en-US" sz="3300" dirty="0">
                <a:latin typeface="Times New Roman" pitchFamily="18" charset="0"/>
                <a:cs typeface="Times New Roman" pitchFamily="18" charset="0"/>
              </a:rPr>
              <a:t>) and saving it into a local file. </a:t>
            </a:r>
          </a:p>
          <a:p>
            <a:pPr>
              <a:buNone/>
            </a:pPr>
            <a:r>
              <a:rPr lang="en-US" sz="3300" dirty="0">
                <a:latin typeface="Times New Roman" pitchFamily="18" charset="0"/>
                <a:cs typeface="Times New Roman" pitchFamily="18" charset="0"/>
              </a:rPr>
              <a:t>                      For example: Suppose you are working on a project called </a:t>
            </a:r>
            <a:r>
              <a:rPr lang="en-US" sz="3300" b="1" dirty="0">
                <a:latin typeface="Times New Roman" pitchFamily="18" charset="0"/>
                <a:cs typeface="Times New Roman" pitchFamily="18" charset="0"/>
              </a:rPr>
              <a:t>"Phone comparing website,"</a:t>
            </a:r>
            <a:r>
              <a:rPr lang="en-US" sz="3300" dirty="0">
                <a:latin typeface="Times New Roman" pitchFamily="18" charset="0"/>
                <a:cs typeface="Times New Roman" pitchFamily="18" charset="0"/>
              </a:rPr>
              <a:t> where you require the price of mobile phones, ratings, and model names to make comparisons between the different mobile phones. If you collect these details by checking various sites, it will take much time. </a:t>
            </a:r>
          </a:p>
          <a:p>
            <a:pPr>
              <a:buNone/>
            </a:pPr>
            <a:r>
              <a:rPr lang="en-US" sz="3300" dirty="0">
                <a:latin typeface="Times New Roman" pitchFamily="18" charset="0"/>
                <a:cs typeface="Times New Roman" pitchFamily="18" charset="0"/>
              </a:rPr>
              <a:t>                  In that case, web scrapping plays an important role where by writing a few lines of code you can get the desired results.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572272"/>
          </a:xfrm>
        </p:spPr>
        <p:txBody>
          <a:bodyPr>
            <a:normAutofit lnSpcReduction="10000"/>
          </a:bodyPr>
          <a:lstStyle/>
          <a:p>
            <a:endParaRPr lang="en-US" dirty="0"/>
          </a:p>
          <a:p>
            <a:endParaRPr lang="en-US" dirty="0"/>
          </a:p>
          <a:p>
            <a:endParaRPr lang="en-US" dirty="0"/>
          </a:p>
          <a:p>
            <a:endParaRPr lang="en-US" dirty="0"/>
          </a:p>
          <a:p>
            <a:endParaRPr lang="en-US" dirty="0"/>
          </a:p>
          <a:p>
            <a:r>
              <a:rPr lang="en-US" sz="3000" dirty="0">
                <a:latin typeface="Times New Roman" pitchFamily="18" charset="0"/>
                <a:cs typeface="Times New Roman" pitchFamily="18" charset="0"/>
              </a:rPr>
              <a:t>Web Scrapping extracts the data from websites in the unstructured format. It helps to collect these unstructured data and convert it in a structured form.</a:t>
            </a:r>
          </a:p>
          <a:p>
            <a:r>
              <a:rPr lang="en-US" sz="3000" dirty="0">
                <a:latin typeface="Times New Roman" pitchFamily="18" charset="0"/>
                <a:cs typeface="Times New Roman" pitchFamily="18" charset="0"/>
              </a:rPr>
              <a:t>Startups prefer web scrapping because it is a cheap and effective way to get a large amount of data without any partnership with the data selling company.</a:t>
            </a:r>
          </a:p>
          <a:p>
            <a:endParaRPr lang="en-US" dirty="0"/>
          </a:p>
        </p:txBody>
      </p:sp>
      <p:pic>
        <p:nvPicPr>
          <p:cNvPr id="4" name="Content Placeholder 3" descr="web-scraping-using-python.png"/>
          <p:cNvPicPr>
            <a:picLocks noChangeAspect="1"/>
          </p:cNvPicPr>
          <p:nvPr/>
        </p:nvPicPr>
        <p:blipFill>
          <a:blip r:embed="rId2"/>
          <a:stretch>
            <a:fillRect/>
          </a:stretch>
        </p:blipFill>
        <p:spPr>
          <a:xfrm>
            <a:off x="1214414" y="500042"/>
            <a:ext cx="6429420" cy="211455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Accessing Databases</a:t>
            </a:r>
          </a:p>
        </p:txBody>
      </p:sp>
      <p:sp>
        <p:nvSpPr>
          <p:cNvPr id="5" name="Content Placeholder 4"/>
          <p:cNvSpPr>
            <a:spLocks noGrp="1"/>
          </p:cNvSpPr>
          <p:nvPr>
            <p:ph idx="1"/>
          </p:nvPr>
        </p:nvSpPr>
        <p:spPr>
          <a:xfrm>
            <a:off x="457200" y="1785926"/>
            <a:ext cx="8229600" cy="4340237"/>
          </a:xfrm>
        </p:spPr>
        <p:txBody>
          <a:bodyPr/>
          <a:lstStyle/>
          <a:p>
            <a:pPr>
              <a:buNone/>
            </a:pPr>
            <a:r>
              <a:rPr lang="en-US" dirty="0"/>
              <a:t>   </a:t>
            </a:r>
            <a:r>
              <a:rPr lang="en-US" sz="2800" dirty="0">
                <a:latin typeface="Times New Roman" pitchFamily="18" charset="0"/>
                <a:cs typeface="Times New Roman" pitchFamily="18" charset="0"/>
              </a:rPr>
              <a:t>Accessing databases in data acquisition techniques involves retrieving, processing, and managing data stored in various database systems. This process is essential for gathering and analyzing data to inform decision-making, research, and other applications. </a:t>
            </a:r>
          </a:p>
          <a:p>
            <a:pPr>
              <a:buNone/>
            </a:pPr>
            <a:r>
              <a:rPr lang="en-US" sz="2800" dirty="0">
                <a:latin typeface="Times New Roman" pitchFamily="18" charset="0"/>
                <a:cs typeface="Times New Roman" pitchFamily="18" charset="0"/>
              </a:rPr>
              <a:t>                </a:t>
            </a:r>
          </a:p>
          <a:p>
            <a:pPr>
              <a:buNone/>
            </a:pPr>
            <a:r>
              <a:rPr lang="en-US" sz="2800" b="1" dirty="0">
                <a:latin typeface="Times New Roman" pitchFamily="18" charset="0"/>
                <a:cs typeface="Times New Roman" pitchFamily="18" charset="0"/>
              </a:rPr>
              <a:t>                        Here’s an overview of the key concepts and techniques involved: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86544"/>
          </a:xfrm>
        </p:spPr>
        <p:txBody>
          <a:bodyPr>
            <a:normAutofit fontScale="92500" lnSpcReduction="20000"/>
          </a:bodyPr>
          <a:lstStyle/>
          <a:p>
            <a:pPr marL="514350" indent="-514350">
              <a:buFont typeface="+mj-lt"/>
              <a:buAutoNum type="arabicPeriod"/>
            </a:pPr>
            <a:r>
              <a:rPr lang="en-US" b="1" dirty="0"/>
              <a:t>Understanding Databases</a:t>
            </a:r>
          </a:p>
          <a:p>
            <a:pPr marL="514350" indent="-514350">
              <a:buNone/>
            </a:pPr>
            <a:endParaRPr lang="en-US" b="1" dirty="0"/>
          </a:p>
          <a:p>
            <a:pPr>
              <a:buFont typeface="Wingdings" pitchFamily="2" charset="2"/>
              <a:buChar char="Ø"/>
            </a:pPr>
            <a:r>
              <a:rPr lang="en-US" b="1" dirty="0"/>
              <a:t>Types of Databases</a:t>
            </a:r>
            <a:r>
              <a:rPr lang="en-US" dirty="0"/>
              <a:t>:</a:t>
            </a:r>
          </a:p>
          <a:p>
            <a:pPr>
              <a:buNone/>
            </a:pPr>
            <a:endParaRPr lang="en-US" dirty="0"/>
          </a:p>
          <a:p>
            <a:pPr lvl="1">
              <a:buFont typeface="Arial" pitchFamily="34" charset="0"/>
              <a:buChar char="•"/>
            </a:pPr>
            <a:r>
              <a:rPr lang="en-US" sz="3000" b="1" dirty="0">
                <a:cs typeface="Times New Roman" pitchFamily="18" charset="0"/>
              </a:rPr>
              <a:t>Relational Databases</a:t>
            </a:r>
            <a:r>
              <a:rPr lang="en-US" sz="3000" dirty="0">
                <a:cs typeface="Times New Roman" pitchFamily="18" charset="0"/>
              </a:rPr>
              <a:t>: Organize data into tables (e.g., </a:t>
            </a:r>
            <a:r>
              <a:rPr lang="en-US" sz="3000" dirty="0" err="1">
                <a:cs typeface="Times New Roman" pitchFamily="18" charset="0"/>
              </a:rPr>
              <a:t>MySQL</a:t>
            </a:r>
            <a:r>
              <a:rPr lang="en-US" sz="3000" dirty="0">
                <a:cs typeface="Times New Roman" pitchFamily="18" charset="0"/>
              </a:rPr>
              <a:t>, </a:t>
            </a:r>
            <a:r>
              <a:rPr lang="en-US" sz="3000" dirty="0" err="1">
                <a:cs typeface="Times New Roman" pitchFamily="18" charset="0"/>
              </a:rPr>
              <a:t>PostgreSQL</a:t>
            </a:r>
            <a:r>
              <a:rPr lang="en-US" sz="3000" dirty="0">
                <a:cs typeface="Times New Roman" pitchFamily="18" charset="0"/>
              </a:rPr>
              <a:t>, Oracle). Data is accessed using Structured Query Language (SQL).</a:t>
            </a:r>
          </a:p>
          <a:p>
            <a:pPr lvl="1">
              <a:buFont typeface="Arial" pitchFamily="34" charset="0"/>
              <a:buChar char="•"/>
            </a:pPr>
            <a:r>
              <a:rPr lang="en-US" sz="3000" b="1" dirty="0" err="1">
                <a:cs typeface="Times New Roman" pitchFamily="18" charset="0"/>
              </a:rPr>
              <a:t>NoSQL</a:t>
            </a:r>
            <a:r>
              <a:rPr lang="en-US" sz="3000" b="1" dirty="0">
                <a:cs typeface="Times New Roman" pitchFamily="18" charset="0"/>
              </a:rPr>
              <a:t> Databases</a:t>
            </a:r>
            <a:r>
              <a:rPr lang="en-US" sz="3000" dirty="0">
                <a:cs typeface="Times New Roman" pitchFamily="18" charset="0"/>
              </a:rPr>
              <a:t>: Use various data models (e.g., document-based like </a:t>
            </a:r>
            <a:r>
              <a:rPr lang="en-US" sz="3000" dirty="0" err="1">
                <a:cs typeface="Times New Roman" pitchFamily="18" charset="0"/>
              </a:rPr>
              <a:t>MongoDB</a:t>
            </a:r>
            <a:r>
              <a:rPr lang="en-US" sz="3000" dirty="0">
                <a:cs typeface="Times New Roman" pitchFamily="18" charset="0"/>
              </a:rPr>
              <a:t>, key-value stores like </a:t>
            </a:r>
            <a:r>
              <a:rPr lang="en-US" sz="3000" dirty="0" err="1">
                <a:cs typeface="Times New Roman" pitchFamily="18" charset="0"/>
              </a:rPr>
              <a:t>Redis</a:t>
            </a:r>
            <a:r>
              <a:rPr lang="en-US" sz="3000" dirty="0">
                <a:cs typeface="Times New Roman" pitchFamily="18" charset="0"/>
              </a:rPr>
              <a:t>, graph databases like Neo4j). They provide flexibility for handling unstructured or semi-structured data.</a:t>
            </a:r>
          </a:p>
          <a:p>
            <a:pPr lvl="1">
              <a:buFont typeface="Arial" pitchFamily="34" charset="0"/>
              <a:buChar char="•"/>
            </a:pPr>
            <a:r>
              <a:rPr lang="en-US" sz="3000" b="1" dirty="0">
                <a:cs typeface="Times New Roman" pitchFamily="18" charset="0"/>
              </a:rPr>
              <a:t>Data Warehouses</a:t>
            </a:r>
            <a:r>
              <a:rPr lang="en-US" sz="3000" dirty="0">
                <a:cs typeface="Times New Roman" pitchFamily="18" charset="0"/>
              </a:rPr>
              <a:t>: Optimized for analytical queries, integrating data from multiple sources (e.g., Amazon </a:t>
            </a:r>
            <a:r>
              <a:rPr lang="en-US" sz="3000" dirty="0" err="1">
                <a:cs typeface="Times New Roman" pitchFamily="18" charset="0"/>
              </a:rPr>
              <a:t>Redshift</a:t>
            </a:r>
            <a:r>
              <a:rPr lang="en-US" sz="3000" dirty="0">
                <a:cs typeface="Times New Roman" pitchFamily="18" charset="0"/>
              </a:rPr>
              <a:t>, Google </a:t>
            </a:r>
            <a:r>
              <a:rPr lang="en-US" sz="3000" dirty="0" err="1">
                <a:cs typeface="Times New Roman" pitchFamily="18" charset="0"/>
              </a:rPr>
              <a:t>BigQuery</a:t>
            </a:r>
            <a:r>
              <a:rPr lang="en-US" sz="3000" dirty="0">
                <a:cs typeface="Times New Roman" pitchFamily="18" charset="0"/>
              </a:rPr>
              <a: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marL="514350" indent="-514350">
              <a:buFont typeface="+mj-lt"/>
              <a:buAutoNum type="arabicPeriod" startAt="2"/>
            </a:pPr>
            <a:r>
              <a:rPr lang="en-US" sz="3000" b="1" dirty="0"/>
              <a:t>Connection to Databases</a:t>
            </a:r>
          </a:p>
          <a:p>
            <a:pPr>
              <a:buNone/>
            </a:pPr>
            <a:endParaRPr lang="en-US" b="1" dirty="0"/>
          </a:p>
          <a:p>
            <a:r>
              <a:rPr lang="en-US" sz="2800" b="1" dirty="0"/>
              <a:t>Database Drivers</a:t>
            </a:r>
            <a:r>
              <a:rPr lang="en-US" sz="2800" dirty="0"/>
              <a:t>: Software components that enable applications to connect to a database. Common drivers include JDBC for Java applications and ODBC for various programming languages.</a:t>
            </a:r>
          </a:p>
          <a:p>
            <a:r>
              <a:rPr lang="en-US" sz="2800" b="1" dirty="0"/>
              <a:t>Connection Strings</a:t>
            </a:r>
            <a:r>
              <a:rPr lang="en-US" sz="2800" dirty="0"/>
              <a:t>: Strings containing information about the data source, including the database type, server address, database name, user credentials, and any required options (e.g., timeout settings).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6572296"/>
          </a:xfrm>
        </p:spPr>
        <p:txBody>
          <a:bodyPr>
            <a:normAutofit fontScale="55000" lnSpcReduction="20000"/>
          </a:bodyPr>
          <a:lstStyle/>
          <a:p>
            <a:pPr marL="514350" indent="-514350">
              <a:buFont typeface="+mj-lt"/>
              <a:buAutoNum type="arabicPeriod" startAt="3"/>
            </a:pPr>
            <a:r>
              <a:rPr lang="en-US" sz="5500" b="1" dirty="0"/>
              <a:t>Data Retrieval Techniques</a:t>
            </a:r>
          </a:p>
          <a:p>
            <a:pPr marL="514350" indent="-514350">
              <a:buNone/>
            </a:pPr>
            <a:endParaRPr lang="en-US" sz="3900" b="1" dirty="0"/>
          </a:p>
          <a:p>
            <a:r>
              <a:rPr lang="en-US" sz="4900" b="1" dirty="0"/>
              <a:t>SQL Queries</a:t>
            </a:r>
            <a:r>
              <a:rPr lang="en-US" sz="4900" dirty="0"/>
              <a:t>: Used in relational databases to fetch, insert, update, and delete data. Basic operations include:</a:t>
            </a:r>
          </a:p>
          <a:p>
            <a:pPr lvl="1"/>
            <a:r>
              <a:rPr lang="en-US" sz="4900" b="1" dirty="0"/>
              <a:t>SELECT</a:t>
            </a:r>
            <a:r>
              <a:rPr lang="en-US" sz="4900" dirty="0"/>
              <a:t>: Retrieve specific columns from tables.</a:t>
            </a:r>
          </a:p>
          <a:p>
            <a:pPr lvl="1"/>
            <a:r>
              <a:rPr lang="en-US" sz="4900" b="1" dirty="0"/>
              <a:t>JOIN</a:t>
            </a:r>
            <a:r>
              <a:rPr lang="en-US" sz="4900" dirty="0"/>
              <a:t>: Combine rows from two or more tables based on related columns.</a:t>
            </a:r>
          </a:p>
          <a:p>
            <a:pPr lvl="1"/>
            <a:r>
              <a:rPr lang="en-US" sz="4900" b="1" dirty="0"/>
              <a:t>WHERE</a:t>
            </a:r>
            <a:r>
              <a:rPr lang="en-US" sz="4900" dirty="0"/>
              <a:t>: Filter results based on specific conditions.</a:t>
            </a:r>
          </a:p>
          <a:p>
            <a:r>
              <a:rPr lang="en-US" sz="4900" b="1" dirty="0"/>
              <a:t>API Access</a:t>
            </a:r>
            <a:r>
              <a:rPr lang="en-US" sz="4900" dirty="0"/>
              <a:t>: Many modern applications provide </a:t>
            </a:r>
            <a:r>
              <a:rPr lang="en-US" sz="4900" dirty="0" err="1"/>
              <a:t>RESTful</a:t>
            </a:r>
            <a:r>
              <a:rPr lang="en-US" sz="4900" dirty="0"/>
              <a:t> or </a:t>
            </a:r>
            <a:r>
              <a:rPr lang="en-US" sz="4900" dirty="0" err="1"/>
              <a:t>GraphQL</a:t>
            </a:r>
            <a:r>
              <a:rPr lang="en-US" sz="4900" dirty="0"/>
              <a:t> APIs to access data programmatically. This is common in </a:t>
            </a:r>
            <a:r>
              <a:rPr lang="en-US" sz="4900" dirty="0" err="1"/>
              <a:t>NoSQL</a:t>
            </a:r>
            <a:r>
              <a:rPr lang="en-US" sz="4900" dirty="0"/>
              <a:t> databases and cloud services.</a:t>
            </a:r>
          </a:p>
          <a:p>
            <a:r>
              <a:rPr lang="en-US" sz="4900" b="1" dirty="0"/>
              <a:t>ORM (Object-Relational Mapping)</a:t>
            </a:r>
            <a:r>
              <a:rPr lang="en-US" sz="4900" dirty="0"/>
              <a:t>: Tools (like </a:t>
            </a:r>
            <a:r>
              <a:rPr lang="en-US" sz="4900" dirty="0" err="1"/>
              <a:t>SQLAlchemy</a:t>
            </a:r>
            <a:r>
              <a:rPr lang="en-US" sz="4900" dirty="0"/>
              <a:t> for Python or Entity Framework for .NET) that allow developers to interact with the database using high-level programming languages instead of writing raw SQL.</a:t>
            </a:r>
          </a:p>
          <a:p>
            <a:endParaRPr lang="en-US" sz="4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p>
        </p:txBody>
      </p:sp>
      <p:sp>
        <p:nvSpPr>
          <p:cNvPr id="3" name="Content Placeholder 2"/>
          <p:cNvSpPr>
            <a:spLocks noGrp="1"/>
          </p:cNvSpPr>
          <p:nvPr>
            <p:ph idx="1"/>
          </p:nvPr>
        </p:nvSpPr>
        <p:spPr>
          <a:xfrm>
            <a:off x="500034" y="2428868"/>
            <a:ext cx="8643966" cy="3697295"/>
          </a:xfrm>
        </p:spPr>
        <p:txBody>
          <a:bodyPr/>
          <a:lstStyle/>
          <a:p>
            <a:pPr>
              <a:buNone/>
            </a:pPr>
            <a:r>
              <a:rPr lang="en-US" b="1" dirty="0">
                <a:latin typeface="Times New Roman" pitchFamily="18" charset="0"/>
                <a:cs typeface="Times New Roman" pitchFamily="18" charset="0"/>
              </a:rPr>
              <a:t>INTRODUCTION TO DATA WRANGLING</a:t>
            </a:r>
          </a:p>
        </p:txBody>
      </p:sp>
      <p:sp>
        <p:nvSpPr>
          <p:cNvPr id="4" name="Rectangle 3"/>
          <p:cNvSpPr/>
          <p:nvPr/>
        </p:nvSpPr>
        <p:spPr>
          <a:xfrm>
            <a:off x="928662" y="785794"/>
            <a:ext cx="7286676" cy="830997"/>
          </a:xfrm>
          <a:prstGeom prst="rect">
            <a:avLst/>
          </a:prstGeom>
        </p:spPr>
        <p:txBody>
          <a:bodyPr wrap="square">
            <a:spAutoFit/>
          </a:bodyPr>
          <a:lstStyle/>
          <a:p>
            <a:pPr algn="ctr"/>
            <a:r>
              <a:rPr lang="en-IN" sz="4800" b="1" dirty="0">
                <a:latin typeface="Times New Roman" pitchFamily="18" charset="0"/>
                <a:cs typeface="Times New Roman" pitchFamily="18" charset="0"/>
              </a:rPr>
              <a:t>UNIT - 1</a:t>
            </a:r>
            <a:endParaRPr lang="en-US" sz="4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857916"/>
          </a:xfrm>
        </p:spPr>
        <p:txBody>
          <a:bodyPr>
            <a:normAutofit fontScale="92500" lnSpcReduction="10000"/>
          </a:bodyPr>
          <a:lstStyle/>
          <a:p>
            <a:pPr marL="514350" indent="-514350">
              <a:buFont typeface="+mj-lt"/>
              <a:buAutoNum type="arabicPeriod" startAt="4"/>
            </a:pPr>
            <a:r>
              <a:rPr lang="en-US" b="1" dirty="0"/>
              <a:t>Data Processing and Management</a:t>
            </a:r>
          </a:p>
          <a:p>
            <a:pPr marL="514350" indent="-514350">
              <a:buNone/>
            </a:pPr>
            <a:endParaRPr lang="en-US" b="1" dirty="0"/>
          </a:p>
          <a:p>
            <a:r>
              <a:rPr lang="en-US" sz="3000" b="1" dirty="0"/>
              <a:t>ETL (Extract, Transform, Load)</a:t>
            </a:r>
            <a:r>
              <a:rPr lang="en-US" sz="3000" dirty="0"/>
              <a:t>: A process that involves extracting data from various sources, transforming it into a suitable format, and loading it into a destination database or data warehouse.</a:t>
            </a:r>
          </a:p>
          <a:p>
            <a:r>
              <a:rPr lang="en-US" sz="3000" b="1" dirty="0"/>
              <a:t>Data Cleaning</a:t>
            </a:r>
            <a:r>
              <a:rPr lang="en-US" sz="3000" dirty="0"/>
              <a:t>: Ensuring that the data is accurate, complete, and free from duplicates or inconsistencies.</a:t>
            </a:r>
          </a:p>
          <a:p>
            <a:r>
              <a:rPr lang="en-US" sz="3000" b="1" dirty="0"/>
              <a:t>Data Aggregation</a:t>
            </a:r>
            <a:r>
              <a:rPr lang="en-US" sz="3000" dirty="0"/>
              <a:t>: Summarizing data to provide insights, often used in analytics. Techniques include grouping data and performing calculations (e.g., averages, counts).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fontScale="92500" lnSpcReduction="10000"/>
          </a:bodyPr>
          <a:lstStyle/>
          <a:p>
            <a:pPr marL="514350" indent="-514350">
              <a:buFont typeface="+mj-lt"/>
              <a:buAutoNum type="arabicPeriod" startAt="5"/>
            </a:pPr>
            <a:r>
              <a:rPr lang="en-US" b="1" dirty="0"/>
              <a:t>Data Security and Compliance</a:t>
            </a:r>
          </a:p>
          <a:p>
            <a:pPr marL="514350" indent="-514350">
              <a:buNone/>
            </a:pPr>
            <a:endParaRPr lang="en-US" b="1" dirty="0"/>
          </a:p>
          <a:p>
            <a:r>
              <a:rPr lang="en-US" sz="3000" b="1" dirty="0"/>
              <a:t>Authentication and Authorization</a:t>
            </a:r>
            <a:r>
              <a:rPr lang="en-US" sz="3000" dirty="0"/>
              <a:t>: Ensuring that only authorized users can access and manipulate data. This can involve user roles, permissions, and secure connection protocols.</a:t>
            </a:r>
          </a:p>
          <a:p>
            <a:r>
              <a:rPr lang="en-US" sz="3000" b="1" dirty="0"/>
              <a:t>Data Encryption</a:t>
            </a:r>
            <a:r>
              <a:rPr lang="en-US" sz="3000" dirty="0"/>
              <a:t>: Protecting sensitive data both in transit (while being transmitted) and at rest (when stored).</a:t>
            </a:r>
          </a:p>
          <a:p>
            <a:r>
              <a:rPr lang="en-US" sz="3000" b="1" dirty="0"/>
              <a:t>Compliance</a:t>
            </a:r>
            <a:r>
              <a:rPr lang="en-US" sz="3000" dirty="0"/>
              <a:t>: Adhering to regulations regarding data privacy and protection (e.g., GDPR, HIPAA), which often dictate how data must be accessed and managed.</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6000792"/>
          </a:xfrm>
        </p:spPr>
        <p:txBody>
          <a:bodyPr>
            <a:normAutofit/>
          </a:bodyPr>
          <a:lstStyle/>
          <a:p>
            <a:pPr marL="514350" indent="-514350">
              <a:buFont typeface="+mj-lt"/>
              <a:buAutoNum type="arabicPeriod" startAt="6"/>
            </a:pPr>
            <a:r>
              <a:rPr lang="en-US" b="1" dirty="0"/>
              <a:t>Tools and Technologies</a:t>
            </a:r>
          </a:p>
          <a:p>
            <a:pPr marL="514350" indent="-514350">
              <a:buNone/>
            </a:pPr>
            <a:endParaRPr lang="en-US" b="1" dirty="0"/>
          </a:p>
          <a:p>
            <a:r>
              <a:rPr lang="en-US" sz="2800" b="1" dirty="0"/>
              <a:t>Database Management Systems (DBMS)</a:t>
            </a:r>
            <a:r>
              <a:rPr lang="en-US" sz="2800" dirty="0"/>
              <a:t>: Software that provides tools for creating, managing, and interacting with databases (e.g., </a:t>
            </a:r>
            <a:r>
              <a:rPr lang="en-US" sz="2800" dirty="0" err="1"/>
              <a:t>MySQL</a:t>
            </a:r>
            <a:r>
              <a:rPr lang="en-US" sz="2800" dirty="0"/>
              <a:t>, </a:t>
            </a:r>
            <a:r>
              <a:rPr lang="en-US" sz="2800" dirty="0" err="1"/>
              <a:t>MongoDB</a:t>
            </a:r>
            <a:r>
              <a:rPr lang="en-US" sz="2800" dirty="0"/>
              <a:t>, Microsoft SQL Server).</a:t>
            </a:r>
          </a:p>
          <a:p>
            <a:r>
              <a:rPr lang="en-US" sz="2800" b="1" dirty="0"/>
              <a:t>Data Visualization Tools</a:t>
            </a:r>
            <a:r>
              <a:rPr lang="en-US" sz="2800" dirty="0"/>
              <a:t>: Applications that help visualize data (e.g., Tableau, Power BI) often require database connections to retrieve the necessary data.</a:t>
            </a:r>
          </a:p>
          <a:p>
            <a:r>
              <a:rPr lang="en-US" sz="2800" b="1" dirty="0"/>
              <a:t>Scripting and Automation</a:t>
            </a:r>
            <a:r>
              <a:rPr lang="en-US" sz="2800" dirty="0"/>
              <a:t>: Using scripts (Python, R, etc.) to automate data retrieval and processing tasks, enabling more efficient data acquisition.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85818"/>
          </a:xfrm>
        </p:spPr>
        <p:txBody>
          <a:bodyPr/>
          <a:lstStyle/>
          <a:p>
            <a:r>
              <a:rPr lang="en-US" dirty="0">
                <a:latin typeface="+mn-lt"/>
              </a:rPr>
              <a:t>File input/output (I/O)</a:t>
            </a:r>
          </a:p>
        </p:txBody>
      </p:sp>
      <p:sp>
        <p:nvSpPr>
          <p:cNvPr id="3" name="Content Placeholder 2"/>
          <p:cNvSpPr>
            <a:spLocks noGrp="1"/>
          </p:cNvSpPr>
          <p:nvPr>
            <p:ph idx="1"/>
          </p:nvPr>
        </p:nvSpPr>
        <p:spPr>
          <a:xfrm>
            <a:off x="428596" y="1142984"/>
            <a:ext cx="8501122" cy="5572140"/>
          </a:xfrm>
        </p:spPr>
        <p:txBody>
          <a:bodyPr>
            <a:normAutofit fontScale="62500" lnSpcReduction="20000"/>
          </a:bodyPr>
          <a:lstStyle/>
          <a:p>
            <a:pPr>
              <a:buNone/>
            </a:pPr>
            <a:r>
              <a:rPr lang="en-US" sz="4000" dirty="0"/>
              <a:t>    File input/output (I/O) in data acquisition techniques involves the processes of reading data from and writing data to files. This is essential for collecting, storing, and managing data in various formats. </a:t>
            </a:r>
          </a:p>
          <a:p>
            <a:pPr>
              <a:buNone/>
            </a:pPr>
            <a:r>
              <a:rPr lang="en-US" sz="4000" dirty="0"/>
              <a:t>      </a:t>
            </a:r>
            <a:r>
              <a:rPr lang="en-US" sz="4000" b="1" dirty="0"/>
              <a:t>Here’s a brief overview:</a:t>
            </a:r>
          </a:p>
          <a:p>
            <a:pPr marL="742950" indent="-742950">
              <a:buFont typeface="+mj-lt"/>
              <a:buAutoNum type="arabicPeriod"/>
            </a:pPr>
            <a:r>
              <a:rPr lang="en-US" sz="4500" b="1" dirty="0"/>
              <a:t>File Formats</a:t>
            </a:r>
          </a:p>
          <a:p>
            <a:pPr lvl="1">
              <a:buFont typeface="Arial" pitchFamily="34" charset="0"/>
              <a:buChar char="•"/>
            </a:pPr>
            <a:r>
              <a:rPr lang="en-US" sz="4500" b="1" dirty="0"/>
              <a:t>Text Files</a:t>
            </a:r>
            <a:r>
              <a:rPr lang="en-US" sz="4500" dirty="0"/>
              <a:t>: Common formats like CSV and TXT for storing readable data.</a:t>
            </a:r>
          </a:p>
          <a:p>
            <a:pPr lvl="1">
              <a:buFont typeface="Arial" pitchFamily="34" charset="0"/>
              <a:buChar char="•"/>
            </a:pPr>
            <a:r>
              <a:rPr lang="en-US" sz="4500" b="1" dirty="0"/>
              <a:t>Binary Files</a:t>
            </a:r>
            <a:r>
              <a:rPr lang="en-US" sz="4500" dirty="0"/>
              <a:t>: Compact, non-readable formats that store data efficiently (e.g., images).</a:t>
            </a:r>
          </a:p>
          <a:p>
            <a:pPr lvl="1">
              <a:buFont typeface="Arial" pitchFamily="34" charset="0"/>
              <a:buChar char="•"/>
            </a:pPr>
            <a:r>
              <a:rPr lang="en-US" sz="4500" b="1" dirty="0"/>
              <a:t>Structured Formats</a:t>
            </a:r>
            <a:r>
              <a:rPr lang="en-US" sz="4500" dirty="0"/>
              <a:t>: JSON and XML for hierarchical data representation, often used for data interchange.</a:t>
            </a:r>
          </a:p>
          <a:p>
            <a:pPr lvl="1">
              <a:buFont typeface="Arial" pitchFamily="34" charset="0"/>
              <a:buChar char="•"/>
            </a:pPr>
            <a:r>
              <a:rPr lang="en-US" sz="4500" b="1" dirty="0"/>
              <a:t>Excel Files</a:t>
            </a:r>
            <a:r>
              <a:rPr lang="en-US" sz="4500" dirty="0"/>
              <a:t>: Widely used in business settings for data manipulation.</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lstStyle/>
          <a:p>
            <a:pPr marL="514350" indent="-514350">
              <a:buFont typeface="+mj-lt"/>
              <a:buAutoNum type="arabicPeriod" startAt="2"/>
            </a:pPr>
            <a:r>
              <a:rPr lang="en-US" b="1" dirty="0"/>
              <a:t>File Input Techniques</a:t>
            </a:r>
          </a:p>
          <a:p>
            <a:pPr marL="514350" indent="-514350">
              <a:buNone/>
            </a:pPr>
            <a:endParaRPr lang="en-US" b="1" dirty="0"/>
          </a:p>
          <a:p>
            <a:pPr>
              <a:buFont typeface="Wingdings" pitchFamily="2" charset="2"/>
              <a:buChar char="Ø"/>
            </a:pPr>
            <a:r>
              <a:rPr lang="en-US" sz="2800" b="1" dirty="0"/>
              <a:t>Reading Data</a:t>
            </a:r>
            <a:r>
              <a:rPr lang="en-US" sz="2800" dirty="0"/>
              <a:t>: Involves opening a file and loading its contents for processing.</a:t>
            </a:r>
          </a:p>
          <a:p>
            <a:pPr lvl="1"/>
            <a:r>
              <a:rPr lang="en-US" b="1" dirty="0"/>
              <a:t>Line-by-Line Reading</a:t>
            </a:r>
            <a:r>
              <a:rPr lang="en-US" dirty="0"/>
              <a:t>: Efficient for large files to minimize memory usage.</a:t>
            </a:r>
          </a:p>
          <a:p>
            <a:pPr lvl="1"/>
            <a:r>
              <a:rPr lang="en-US" b="1" dirty="0"/>
              <a:t>Buffered Reading</a:t>
            </a:r>
            <a:r>
              <a:rPr lang="en-US" dirty="0"/>
              <a:t>: Reads chunks of data at a time for better performance.</a:t>
            </a:r>
          </a:p>
          <a:p>
            <a:pPr lvl="1"/>
            <a:r>
              <a:rPr lang="en-US" b="1" dirty="0"/>
              <a:t>Libraries</a:t>
            </a:r>
            <a:r>
              <a:rPr lang="en-US" dirty="0"/>
              <a:t>: Tools like Pandas (Python) simplify reading complex formats.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lstStyle/>
          <a:p>
            <a:pPr marL="514350" indent="-514350">
              <a:buFont typeface="+mj-lt"/>
              <a:buAutoNum type="arabicPeriod" startAt="3"/>
            </a:pPr>
            <a:r>
              <a:rPr lang="en-US" b="1" dirty="0"/>
              <a:t>File Output Techniques</a:t>
            </a:r>
          </a:p>
          <a:p>
            <a:pPr marL="514350" indent="-514350">
              <a:buNone/>
            </a:pPr>
            <a:endParaRPr lang="en-US" b="1" dirty="0"/>
          </a:p>
          <a:p>
            <a:pPr>
              <a:buFont typeface="Wingdings" pitchFamily="2" charset="2"/>
              <a:buChar char="Ø"/>
            </a:pPr>
            <a:r>
              <a:rPr lang="en-US" sz="2800" b="1" dirty="0"/>
              <a:t>Writing Data</a:t>
            </a:r>
            <a:r>
              <a:rPr lang="en-US" sz="2800" dirty="0"/>
              <a:t>: Saving processed data to files.</a:t>
            </a:r>
          </a:p>
          <a:p>
            <a:pPr lvl="1"/>
            <a:r>
              <a:rPr lang="en-US" b="1" dirty="0"/>
              <a:t>Appending Data</a:t>
            </a:r>
            <a:r>
              <a:rPr lang="en-US" dirty="0"/>
              <a:t>: Adding new information without overwriting existing data.</a:t>
            </a:r>
          </a:p>
          <a:p>
            <a:pPr lvl="1"/>
            <a:r>
              <a:rPr lang="en-US" b="1" dirty="0"/>
              <a:t>Creating New Files</a:t>
            </a:r>
            <a:r>
              <a:rPr lang="en-US" dirty="0"/>
              <a:t>: Saving data in the same or different formats.</a:t>
            </a:r>
          </a:p>
          <a:p>
            <a:pPr lvl="1"/>
            <a:r>
              <a:rPr lang="en-US" b="1" dirty="0"/>
              <a:t>Exporting Data</a:t>
            </a:r>
            <a:r>
              <a:rPr lang="en-US" dirty="0"/>
              <a:t>: Converting data to formats for use in other applications.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normAutofit fontScale="92500" lnSpcReduction="20000"/>
          </a:bodyPr>
          <a:lstStyle/>
          <a:p>
            <a:pPr marL="514350" indent="-514350">
              <a:buFont typeface="+mj-lt"/>
              <a:buAutoNum type="arabicPeriod" startAt="4"/>
            </a:pPr>
            <a:r>
              <a:rPr lang="en-US" b="1" dirty="0"/>
              <a:t>Data Processing Steps</a:t>
            </a:r>
          </a:p>
          <a:p>
            <a:pPr marL="514350" indent="-514350">
              <a:buNone/>
            </a:pPr>
            <a:endParaRPr lang="en-US" b="1" dirty="0"/>
          </a:p>
          <a:p>
            <a:r>
              <a:rPr lang="en-US" sz="3000" b="1" dirty="0"/>
              <a:t>Parsing</a:t>
            </a:r>
            <a:r>
              <a:rPr lang="en-US" sz="3000" dirty="0"/>
              <a:t>: Transforming raw file data into a structured format.</a:t>
            </a:r>
          </a:p>
          <a:p>
            <a:r>
              <a:rPr lang="en-US" sz="3000" b="1" dirty="0"/>
              <a:t>Transformation</a:t>
            </a:r>
            <a:r>
              <a:rPr lang="en-US" sz="3000" dirty="0"/>
              <a:t>: Cleaning and modifying data before writing it to a file.</a:t>
            </a:r>
          </a:p>
          <a:p>
            <a:r>
              <a:rPr lang="en-US" sz="3000" b="1" dirty="0"/>
              <a:t>Validation</a:t>
            </a:r>
            <a:r>
              <a:rPr lang="en-US" sz="3000" dirty="0"/>
              <a:t>: Ensuring data integrity before processing.</a:t>
            </a:r>
          </a:p>
          <a:p>
            <a:endParaRPr lang="en-US" sz="2800" dirty="0"/>
          </a:p>
          <a:p>
            <a:pPr marL="514350" indent="-514350">
              <a:buFont typeface="+mj-lt"/>
              <a:buAutoNum type="arabicPeriod" startAt="5"/>
            </a:pPr>
            <a:r>
              <a:rPr lang="en-US" b="1" dirty="0"/>
              <a:t>Error Handling and Performance</a:t>
            </a:r>
          </a:p>
          <a:p>
            <a:pPr marL="514350" indent="-514350">
              <a:buNone/>
            </a:pPr>
            <a:endParaRPr lang="en-US" b="1" dirty="0"/>
          </a:p>
          <a:p>
            <a:r>
              <a:rPr lang="en-US" sz="3000" b="1" dirty="0"/>
              <a:t>Error Handling</a:t>
            </a:r>
            <a:r>
              <a:rPr lang="en-US" sz="3000" dirty="0"/>
              <a:t>: Managing potential I/O errors (e.g., file not found) using exception handling.</a:t>
            </a:r>
          </a:p>
          <a:p>
            <a:r>
              <a:rPr lang="en-US" sz="3000" b="1" dirty="0"/>
              <a:t>Performance</a:t>
            </a:r>
            <a:r>
              <a:rPr lang="en-US" sz="3000" dirty="0"/>
              <a:t>: Considerations include file size and I/O speed. Techniques like streaming and chunking can optimize performance for large datasets.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215106"/>
          </a:xfrm>
        </p:spPr>
        <p:txBody>
          <a:bodyPr>
            <a:normAutofit lnSpcReduction="10000"/>
          </a:bodyPr>
          <a:lstStyle/>
          <a:p>
            <a:pPr marL="514350" indent="-514350">
              <a:buFont typeface="+mj-lt"/>
              <a:buAutoNum type="arabicPeriod" startAt="6"/>
            </a:pPr>
            <a:r>
              <a:rPr lang="en-US" b="1" dirty="0"/>
              <a:t>Use Cases</a:t>
            </a:r>
          </a:p>
          <a:p>
            <a:pPr marL="514350" indent="-514350">
              <a:buNone/>
            </a:pPr>
            <a:endParaRPr lang="en-US" b="1" dirty="0"/>
          </a:p>
          <a:p>
            <a:r>
              <a:rPr lang="en-US" sz="3000" b="1" dirty="0"/>
              <a:t>Data Collection</a:t>
            </a:r>
            <a:r>
              <a:rPr lang="en-US" sz="3000" dirty="0"/>
              <a:t>: Gathering data from sources (e.g., sensors) and saving it for analysis.</a:t>
            </a:r>
          </a:p>
          <a:p>
            <a:r>
              <a:rPr lang="en-US" sz="3000" b="1" dirty="0"/>
              <a:t>Data Sharing</a:t>
            </a:r>
            <a:r>
              <a:rPr lang="en-US" sz="3000" dirty="0"/>
              <a:t>: Exporting data for sharing with stakeholders.</a:t>
            </a:r>
          </a:p>
          <a:p>
            <a:r>
              <a:rPr lang="en-US" sz="3000" b="1" dirty="0"/>
              <a:t>Backup and Archiving</a:t>
            </a:r>
            <a:r>
              <a:rPr lang="en-US" sz="3000" dirty="0"/>
              <a:t>: Saving data to prevent loss.</a:t>
            </a:r>
          </a:p>
          <a:p>
            <a:pPr>
              <a:buNone/>
            </a:pPr>
            <a:r>
              <a:rPr lang="en-US" sz="3000" dirty="0"/>
              <a:t>     </a:t>
            </a:r>
          </a:p>
          <a:p>
            <a:pPr>
              <a:buNone/>
            </a:pPr>
            <a:r>
              <a:rPr lang="en-US" sz="3000" dirty="0"/>
              <a:t>    File I/O is a critical aspect of data acquisition that enables efficient data management through various formats and techniques, facilitating the analysis and sharing of information.</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 (EDA)</a:t>
            </a:r>
          </a:p>
        </p:txBody>
      </p:sp>
      <p:sp>
        <p:nvSpPr>
          <p:cNvPr id="3" name="Content Placeholder 2"/>
          <p:cNvSpPr>
            <a:spLocks noGrp="1"/>
          </p:cNvSpPr>
          <p:nvPr>
            <p:ph idx="1"/>
          </p:nvPr>
        </p:nvSpPr>
        <p:spPr>
          <a:xfrm>
            <a:off x="457200" y="1928802"/>
            <a:ext cx="8229600" cy="4643470"/>
          </a:xfrm>
        </p:spPr>
        <p:txBody>
          <a:bodyPr>
            <a:normAutofit/>
          </a:bodyPr>
          <a:lstStyle/>
          <a:p>
            <a:pPr>
              <a:buNone/>
            </a:pPr>
            <a:r>
              <a:rPr lang="en-US" sz="2800" dirty="0"/>
              <a:t>    Exploratory Data Analysis (EDA) is a critical step in the data analysis process that involves examining and visualizing datasets to understand their underlying structures and characteristics. EDA is particularly useful for identifying data quality issues, which can significantly impact the accuracy and reliability of any subsequent analysis. </a:t>
            </a:r>
          </a:p>
          <a:p>
            <a:pPr>
              <a:buNone/>
            </a:pPr>
            <a:r>
              <a:rPr lang="en-US" sz="2800" dirty="0"/>
              <a:t>      Here’s a detailed explanation of EDA, focusing on its role in understanding data quality issues: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teps-for-Performing-Exploratory-Data-Analysis.png"/>
          <p:cNvPicPr>
            <a:picLocks noGrp="1" noChangeAspect="1"/>
          </p:cNvPicPr>
          <p:nvPr>
            <p:ph idx="1"/>
          </p:nvPr>
        </p:nvPicPr>
        <p:blipFill>
          <a:blip r:embed="rId2"/>
          <a:stretch>
            <a:fillRect/>
          </a:stretch>
        </p:blipFill>
        <p:spPr>
          <a:xfrm>
            <a:off x="285720" y="214290"/>
            <a:ext cx="8643997" cy="591187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latin typeface="Times New Roman" pitchFamily="18" charset="0"/>
                <a:cs typeface="Times New Roman" pitchFamily="18" charset="0"/>
              </a:rPr>
              <a:t>INTRODUCTION</a:t>
            </a:r>
            <a:r>
              <a:rPr lang="en-US" dirty="0"/>
              <a:t> </a:t>
            </a:r>
          </a:p>
        </p:txBody>
      </p:sp>
      <p:sp>
        <p:nvSpPr>
          <p:cNvPr id="3" name="Content Placeholder 2"/>
          <p:cNvSpPr>
            <a:spLocks noGrp="1"/>
          </p:cNvSpPr>
          <p:nvPr>
            <p:ph idx="1"/>
          </p:nvPr>
        </p:nvSpPr>
        <p:spPr/>
        <p:txBody>
          <a:bodyPr>
            <a:normAutofit/>
          </a:bodyPr>
          <a:lstStyle/>
          <a:p>
            <a:pPr>
              <a:buNone/>
            </a:pPr>
            <a:r>
              <a:rPr lang="en-US" sz="2800" dirty="0">
                <a:latin typeface="Times New Roman" pitchFamily="18" charset="0"/>
                <a:cs typeface="Times New Roman" pitchFamily="18" charset="0"/>
              </a:rPr>
              <a:t>   Data Wrangling is referred to as </a:t>
            </a:r>
            <a:r>
              <a:rPr lang="en-US" sz="2800" b="1" i="1" dirty="0">
                <a:latin typeface="Times New Roman" pitchFamily="18" charset="0"/>
                <a:cs typeface="Times New Roman" pitchFamily="18" charset="0"/>
              </a:rPr>
              <a:t>data munging</a:t>
            </a:r>
            <a:r>
              <a:rPr lang="en-US" sz="2800" dirty="0">
                <a:latin typeface="Times New Roman" pitchFamily="18" charset="0"/>
                <a:cs typeface="Times New Roman" pitchFamily="18" charset="0"/>
              </a:rPr>
              <a:t>. It is the process of transforming and mapping data from one "raw" data form into another format to make it more appropriate and valuable for various downstream purposes such as analytics. The goal of data wrangling is to assure quality and useful data. Data analysts typically spend the majority of their time in the process of data wrangling compared to the actual analysis of the data</a:t>
            </a:r>
            <a:r>
              <a:rPr lang="en-US" dirty="0">
                <a:latin typeface="Times New Roman" pitchFamily="18" charset="0"/>
                <a:cs typeface="Times New Roman" pitchFamily="18"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6572296"/>
          </a:xfrm>
        </p:spPr>
        <p:txBody>
          <a:bodyPr>
            <a:normAutofit fontScale="85000" lnSpcReduction="10000"/>
          </a:bodyPr>
          <a:lstStyle/>
          <a:p>
            <a:pPr marL="514350" indent="-514350">
              <a:buFont typeface="+mj-lt"/>
              <a:buAutoNum type="arabicPeriod"/>
            </a:pPr>
            <a:r>
              <a:rPr lang="en-US" sz="3500" b="1" dirty="0"/>
              <a:t>Purpose of EDA</a:t>
            </a:r>
          </a:p>
          <a:p>
            <a:pPr marL="514350" indent="-514350">
              <a:buNone/>
            </a:pPr>
            <a:endParaRPr lang="en-US" sz="3000" b="1" dirty="0"/>
          </a:p>
          <a:p>
            <a:r>
              <a:rPr lang="en-US" sz="3300" b="1" dirty="0"/>
              <a:t>Understand Data</a:t>
            </a:r>
            <a:r>
              <a:rPr lang="en-US" sz="3300" dirty="0"/>
              <a:t>: Gain insights into the structure, patterns, and relationships within the data.</a:t>
            </a:r>
          </a:p>
          <a:p>
            <a:r>
              <a:rPr lang="en-US" sz="3300" b="1" dirty="0"/>
              <a:t>Identify Quality Issues</a:t>
            </a:r>
            <a:r>
              <a:rPr lang="en-US" sz="3300" dirty="0"/>
              <a:t>: Detect problems such as missing values, outliers, and inconsistencies.</a:t>
            </a:r>
          </a:p>
          <a:p>
            <a:pPr>
              <a:buNone/>
            </a:pPr>
            <a:endParaRPr lang="en-US" sz="3000" dirty="0"/>
          </a:p>
          <a:p>
            <a:pPr marL="514350" indent="-514350">
              <a:buFont typeface="+mj-lt"/>
              <a:buAutoNum type="arabicPeriod" startAt="2"/>
            </a:pPr>
            <a:r>
              <a:rPr lang="en-US" sz="3500" b="1" dirty="0"/>
              <a:t>Key Components of EDA</a:t>
            </a:r>
          </a:p>
          <a:p>
            <a:pPr marL="514350" indent="-514350">
              <a:buNone/>
            </a:pPr>
            <a:endParaRPr lang="en-US" sz="3000" b="1" dirty="0"/>
          </a:p>
          <a:p>
            <a:r>
              <a:rPr lang="en-US" sz="3300" b="1" dirty="0"/>
              <a:t>Summary Statistics</a:t>
            </a:r>
            <a:r>
              <a:rPr lang="en-US" sz="3300" dirty="0"/>
              <a:t>: Calculating measures like mean, median, mode, and standard deviation to understand central tendencies and variability.</a:t>
            </a:r>
          </a:p>
          <a:p>
            <a:r>
              <a:rPr lang="en-US" sz="3300" b="1" dirty="0"/>
              <a:t>Data Visualization</a:t>
            </a:r>
            <a:r>
              <a:rPr lang="en-US" sz="3300" dirty="0"/>
              <a:t>: Creating graphs and plots (like histograms, box plots, and scatter plots) to visualize distributions and relationships in the data.</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pPr marL="514350" indent="-514350">
              <a:buFont typeface="+mj-lt"/>
              <a:buAutoNum type="arabicPeriod" startAt="3"/>
            </a:pPr>
            <a:r>
              <a:rPr lang="en-US" sz="3000" b="1" dirty="0"/>
              <a:t>Identifying Data Quality Issues</a:t>
            </a:r>
          </a:p>
          <a:p>
            <a:pPr marL="514350" indent="-514350">
              <a:buNone/>
            </a:pPr>
            <a:endParaRPr lang="en-US" sz="3000" b="1" dirty="0"/>
          </a:p>
          <a:p>
            <a:r>
              <a:rPr lang="en-US" sz="2800" b="1" dirty="0"/>
              <a:t>Missing Values</a:t>
            </a:r>
            <a:r>
              <a:rPr lang="en-US" sz="2800" dirty="0"/>
              <a:t>: Checking for and analyzing gaps in data, which can affect analysis.</a:t>
            </a:r>
          </a:p>
          <a:p>
            <a:r>
              <a:rPr lang="en-US" sz="2800" b="1" dirty="0"/>
              <a:t>Outliers</a:t>
            </a:r>
            <a:r>
              <a:rPr lang="en-US" sz="2800" dirty="0"/>
              <a:t>: Identifying unusual data points that may skew results.</a:t>
            </a:r>
          </a:p>
          <a:p>
            <a:r>
              <a:rPr lang="en-US" sz="2800" b="1" dirty="0"/>
              <a:t>Data Types</a:t>
            </a:r>
            <a:r>
              <a:rPr lang="en-US" sz="2800" dirty="0"/>
              <a:t>: Ensuring that data types are correct (e.g., numbers stored as strings), which can lead to analysis errors.</a:t>
            </a:r>
          </a:p>
          <a:p>
            <a:r>
              <a:rPr lang="en-US" sz="2800" b="1" dirty="0"/>
              <a:t>Duplicates</a:t>
            </a:r>
            <a:r>
              <a:rPr lang="en-US" sz="2800" dirty="0"/>
              <a:t>: Finding and addressing repeated entries that can distort results.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pPr marL="514350" indent="-514350">
              <a:buFont typeface="+mj-lt"/>
              <a:buAutoNum type="arabicPeriod" startAt="4"/>
            </a:pPr>
            <a:r>
              <a:rPr lang="en-US" sz="3000" b="1" dirty="0"/>
              <a:t>Techniques Used in EDA</a:t>
            </a:r>
          </a:p>
          <a:p>
            <a:pPr marL="514350" indent="-514350">
              <a:buNone/>
            </a:pPr>
            <a:endParaRPr lang="en-US" sz="3000" b="1" dirty="0"/>
          </a:p>
          <a:p>
            <a:r>
              <a:rPr lang="en-US" sz="2800" b="1" dirty="0"/>
              <a:t>Histograms</a:t>
            </a:r>
            <a:r>
              <a:rPr lang="en-US" sz="2800" dirty="0"/>
              <a:t>: Visualizing the distribution of numerical data to identify patterns or anomalies.</a:t>
            </a:r>
          </a:p>
          <a:p>
            <a:r>
              <a:rPr lang="en-US" sz="2800" b="1" dirty="0"/>
              <a:t>Box Plots</a:t>
            </a:r>
            <a:r>
              <a:rPr lang="en-US" sz="2800" dirty="0"/>
              <a:t>: Detecting outliers and understanding data spread.</a:t>
            </a:r>
          </a:p>
          <a:p>
            <a:r>
              <a:rPr lang="en-US" sz="2800" b="1" dirty="0"/>
              <a:t>Scatter Plots</a:t>
            </a:r>
            <a:r>
              <a:rPr lang="en-US" sz="2800" dirty="0"/>
              <a:t>: Exploring relationships between two variables.</a:t>
            </a:r>
          </a:p>
          <a:p>
            <a:r>
              <a:rPr lang="en-US" sz="2800" b="1" dirty="0"/>
              <a:t>Correlation Matrices</a:t>
            </a:r>
            <a:r>
              <a:rPr lang="en-US" sz="2800" dirty="0"/>
              <a:t>: Assessing how variables are related to each other.</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fontScale="85000" lnSpcReduction="20000"/>
          </a:bodyPr>
          <a:lstStyle/>
          <a:p>
            <a:pPr marL="514350" indent="-514350">
              <a:buFont typeface="+mj-lt"/>
              <a:buAutoNum type="arabicPeriod" startAt="5"/>
            </a:pPr>
            <a:r>
              <a:rPr lang="en-US" sz="3500" b="1" dirty="0"/>
              <a:t>Benefits of EDA</a:t>
            </a:r>
          </a:p>
          <a:p>
            <a:pPr marL="514350" indent="-514350">
              <a:buNone/>
            </a:pPr>
            <a:endParaRPr lang="en-US" b="1" dirty="0"/>
          </a:p>
          <a:p>
            <a:r>
              <a:rPr lang="en-US" sz="3300" b="1" dirty="0"/>
              <a:t>Informed Decisions</a:t>
            </a:r>
            <a:r>
              <a:rPr lang="en-US" sz="3300" dirty="0"/>
              <a:t>: Understanding data quality allows for better decision-making in data cleaning and preprocessing.</a:t>
            </a:r>
          </a:p>
          <a:p>
            <a:r>
              <a:rPr lang="en-US" sz="3300" b="1" dirty="0"/>
              <a:t>Enhanced Analysis</a:t>
            </a:r>
            <a:r>
              <a:rPr lang="en-US" sz="3300" dirty="0"/>
              <a:t>: Identifying issues early helps improve the accuracy and reliability of subsequent analyses.</a:t>
            </a:r>
          </a:p>
          <a:p>
            <a:pPr>
              <a:buNone/>
            </a:pPr>
            <a:endParaRPr lang="en-US" sz="3300" b="1" dirty="0"/>
          </a:p>
          <a:p>
            <a:pPr>
              <a:buNone/>
            </a:pPr>
            <a:r>
              <a:rPr lang="en-US" sz="3300" dirty="0"/>
              <a:t>    In summary, EDA is a crucial step in the data analysis process that helps identify and understand data quality issues, ensuring the integrity and reliability of the data before conducting further analyses or drawing conclusions.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lstStyle/>
          <a:p>
            <a:r>
              <a:rPr lang="en-US" dirty="0">
                <a:latin typeface="+mn-lt"/>
              </a:rPr>
              <a:t>Data cleaning techniques:</a:t>
            </a:r>
          </a:p>
        </p:txBody>
      </p:sp>
      <p:sp>
        <p:nvSpPr>
          <p:cNvPr id="3" name="Content Placeholder 2"/>
          <p:cNvSpPr>
            <a:spLocks noGrp="1"/>
          </p:cNvSpPr>
          <p:nvPr>
            <p:ph idx="1"/>
          </p:nvPr>
        </p:nvSpPr>
        <p:spPr>
          <a:xfrm>
            <a:off x="285720" y="1428736"/>
            <a:ext cx="8572560" cy="4697427"/>
          </a:xfrm>
        </p:spPr>
        <p:txBody>
          <a:bodyPr>
            <a:noAutofit/>
          </a:bodyPr>
          <a:lstStyle/>
          <a:p>
            <a:r>
              <a:rPr lang="en-US" sz="2800" b="1" dirty="0"/>
              <a:t>Data cleansing or data cleaning</a:t>
            </a:r>
            <a:r>
              <a:rPr lang="en-US" sz="2800" dirty="0"/>
              <a:t> is the process of detecting and correcting (or removing) corrupt or inaccurate records from a record set, table, or database and refers to identifying incomplete, incorrect, inaccurate or irrelevant parts of the data and then replacing, modifying, or deleting the dirty or coarse data.</a:t>
            </a:r>
          </a:p>
          <a:p>
            <a:r>
              <a:rPr lang="en-US" sz="2800" dirty="0"/>
              <a:t>Data cleansing may be performed interactively with data wrangling tools, or as batch processing through scripting.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5983311"/>
          </a:xfrm>
        </p:spPr>
        <p:txBody>
          <a:bodyPr>
            <a:noAutofit/>
          </a:bodyPr>
          <a:lstStyle/>
          <a:p>
            <a:r>
              <a:rPr lang="en-US" sz="2800" dirty="0"/>
              <a:t>After cleansing, a data set should be consistent with other similar data sets in the system. The inconsistencies detected or removed may have been originally caused by user entry errors, by corruption in transmission or storage, or by different data dictionary definitions of similar entities in different stores.</a:t>
            </a:r>
          </a:p>
          <a:p>
            <a:r>
              <a:rPr lang="en-US" sz="2800" dirty="0"/>
              <a:t>Data cleaning differs from data validation in that validation almost invariably means data is rejected from the system at entry and is performed at the time of entry, rather than on batches of data.</a:t>
            </a:r>
          </a:p>
          <a:p>
            <a:pPr>
              <a:buNone/>
            </a:pPr>
            <a:r>
              <a:rPr lang="en-US" sz="2800" dirty="0"/>
              <a:t>    </a:t>
            </a:r>
            <a:r>
              <a:rPr lang="en-US" sz="2800" b="1" dirty="0"/>
              <a:t>Here are some common data cleaning techniques explained in simple terms, along with examples for better understanding: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72230"/>
          </a:xfrm>
        </p:spPr>
        <p:txBody>
          <a:bodyPr>
            <a:normAutofit fontScale="92500" lnSpcReduction="10000"/>
          </a:bodyPr>
          <a:lstStyle/>
          <a:p>
            <a:pPr marL="514350" indent="-514350">
              <a:buFont typeface="+mj-lt"/>
              <a:buAutoNum type="arabicPeriod"/>
            </a:pPr>
            <a:r>
              <a:rPr lang="en-US" b="1" dirty="0"/>
              <a:t>Handling Missing Values</a:t>
            </a:r>
          </a:p>
          <a:p>
            <a:pPr>
              <a:buNone/>
            </a:pPr>
            <a:r>
              <a:rPr lang="en-US" b="1" dirty="0"/>
              <a:t>    </a:t>
            </a:r>
            <a:r>
              <a:rPr lang="en-US" sz="3000" b="1" dirty="0"/>
              <a:t>What It Is</a:t>
            </a:r>
            <a:r>
              <a:rPr lang="en-US" sz="3000" dirty="0"/>
              <a:t>: Missing values are gaps in your data where information is not available.</a:t>
            </a:r>
          </a:p>
          <a:p>
            <a:pPr>
              <a:buNone/>
            </a:pPr>
            <a:r>
              <a:rPr lang="en-US" sz="3000" b="1" dirty="0"/>
              <a:t>Techniques</a:t>
            </a:r>
            <a:r>
              <a:rPr lang="en-US" sz="3000" dirty="0"/>
              <a:t>:</a:t>
            </a:r>
          </a:p>
          <a:p>
            <a:r>
              <a:rPr lang="en-US" sz="3000" b="1" dirty="0"/>
              <a:t>Removal</a:t>
            </a:r>
            <a:r>
              <a:rPr lang="en-US" sz="3000" dirty="0"/>
              <a:t>: You can delete rows or columns with missing values if they are not too many.</a:t>
            </a:r>
          </a:p>
          <a:p>
            <a:pPr lvl="1"/>
            <a:r>
              <a:rPr lang="en-US" sz="3000" b="1" dirty="0"/>
              <a:t>Example</a:t>
            </a:r>
            <a:r>
              <a:rPr lang="en-US" sz="3000" dirty="0"/>
              <a:t>: If you have a dataset of 1,000 entries and only 5 have missing ages, you might choose to remove those 5 rows.</a:t>
            </a:r>
          </a:p>
          <a:p>
            <a:r>
              <a:rPr lang="en-US" sz="3000" b="1" dirty="0"/>
              <a:t>Imputation</a:t>
            </a:r>
            <a:r>
              <a:rPr lang="en-US" sz="3000" dirty="0"/>
              <a:t>: Fill in the missing values with reasonable estimates.</a:t>
            </a:r>
          </a:p>
          <a:p>
            <a:pPr lvl="1"/>
            <a:r>
              <a:rPr lang="en-US" sz="3000" b="1" dirty="0"/>
              <a:t>Example</a:t>
            </a:r>
            <a:r>
              <a:rPr lang="en-US" sz="3000" dirty="0"/>
              <a:t>: If the average age in a dataset is 30 and one entry is missing age, you could fill that in with 30 (mean imputation).</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6572296"/>
          </a:xfrm>
        </p:spPr>
        <p:txBody>
          <a:bodyPr>
            <a:normAutofit/>
          </a:bodyPr>
          <a:lstStyle/>
          <a:p>
            <a:pPr marL="514350" indent="-514350">
              <a:buFont typeface="+mj-lt"/>
              <a:buAutoNum type="arabicPeriod" startAt="2"/>
            </a:pPr>
            <a:r>
              <a:rPr lang="en-US" b="1" dirty="0"/>
              <a:t> </a:t>
            </a:r>
            <a:r>
              <a:rPr lang="en-US" sz="3000" b="1" dirty="0"/>
              <a:t>Removing Duplicates</a:t>
            </a:r>
          </a:p>
          <a:p>
            <a:pPr marL="514350" indent="-514350">
              <a:buFont typeface="+mj-lt"/>
              <a:buAutoNum type="arabicPeriod" startAt="2"/>
            </a:pPr>
            <a:endParaRPr lang="en-US" sz="3000" b="1" dirty="0"/>
          </a:p>
          <a:p>
            <a:pPr marL="514350" indent="-514350">
              <a:buNone/>
            </a:pPr>
            <a:r>
              <a:rPr lang="en-US" sz="2800" b="1" dirty="0"/>
              <a:t>What It Is</a:t>
            </a:r>
            <a:r>
              <a:rPr lang="en-US" sz="2800" dirty="0"/>
              <a:t>: Sometimes, the same entry can appear more than once in a dataset.</a:t>
            </a:r>
          </a:p>
          <a:p>
            <a:r>
              <a:rPr lang="en-US" sz="2800" b="1" dirty="0"/>
              <a:t>Technique</a:t>
            </a:r>
            <a:r>
              <a:rPr lang="en-US" sz="2800" dirty="0"/>
              <a:t>:</a:t>
            </a:r>
          </a:p>
          <a:p>
            <a:r>
              <a:rPr lang="en-US" sz="2800" b="1" dirty="0"/>
              <a:t>Identifying and Dropping Duplicates</a:t>
            </a:r>
            <a:r>
              <a:rPr lang="en-US" sz="2800" dirty="0"/>
              <a:t>: Find and remove these duplicate entries.</a:t>
            </a:r>
          </a:p>
          <a:p>
            <a:pPr lvl="1"/>
            <a:r>
              <a:rPr lang="en-US" b="1" dirty="0"/>
              <a:t>Example</a:t>
            </a:r>
            <a:r>
              <a:rPr lang="en-US" dirty="0"/>
              <a:t>: If your dataset contains two identical entries for a customer, you would keep one and remove the other to ensure each customer is counted only once.</a:t>
            </a:r>
          </a:p>
          <a:p>
            <a:endParaRPr lang="en-US"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a:bodyPr>
          <a:lstStyle/>
          <a:p>
            <a:pPr marL="514350" indent="-514350">
              <a:buFont typeface="+mj-lt"/>
              <a:buAutoNum type="arabicPeriod" startAt="3"/>
            </a:pPr>
            <a:r>
              <a:rPr lang="en-US" sz="3000" b="1" dirty="0"/>
              <a:t>Standardizing Data Formats</a:t>
            </a:r>
          </a:p>
          <a:p>
            <a:pPr>
              <a:buNone/>
            </a:pPr>
            <a:r>
              <a:rPr lang="en-US" sz="2800" b="1" dirty="0"/>
              <a:t>What It Is</a:t>
            </a:r>
            <a:r>
              <a:rPr lang="en-US" sz="2800" dirty="0"/>
              <a:t>: Ensuring that all data entries follow a consistent format.</a:t>
            </a:r>
          </a:p>
          <a:p>
            <a:pPr>
              <a:buNone/>
            </a:pPr>
            <a:r>
              <a:rPr lang="en-US" sz="2800" b="1" dirty="0"/>
              <a:t>Techniques</a:t>
            </a:r>
            <a:r>
              <a:rPr lang="en-US" sz="2800" dirty="0"/>
              <a:t>:</a:t>
            </a:r>
          </a:p>
          <a:p>
            <a:r>
              <a:rPr lang="en-US" sz="2800" b="1" dirty="0"/>
              <a:t>Consistent Formatting</a:t>
            </a:r>
            <a:r>
              <a:rPr lang="en-US" sz="2800" dirty="0"/>
              <a:t>: Make sure all data is in the same style.</a:t>
            </a:r>
          </a:p>
          <a:p>
            <a:pPr lvl="1"/>
            <a:r>
              <a:rPr lang="en-US" b="1" dirty="0"/>
              <a:t>Example</a:t>
            </a:r>
            <a:r>
              <a:rPr lang="en-US" dirty="0"/>
              <a:t>: If you have dates in different formats (e.g., "MM/DD/YYYY" and "YYYY-MM-DD"), you can convert them all to "YYYY-MM-DD" for uniformity.</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a:bodyPr>
          <a:lstStyle/>
          <a:p>
            <a:pPr marL="514350" indent="-514350">
              <a:buFont typeface="+mj-lt"/>
              <a:buAutoNum type="arabicPeriod" startAt="4"/>
            </a:pPr>
            <a:r>
              <a:rPr lang="en-US" b="1" dirty="0"/>
              <a:t> </a:t>
            </a:r>
            <a:r>
              <a:rPr lang="en-US" sz="3000" b="1" dirty="0"/>
              <a:t>Correcting Inconsistencies</a:t>
            </a:r>
          </a:p>
          <a:p>
            <a:pPr>
              <a:buNone/>
            </a:pPr>
            <a:r>
              <a:rPr lang="en-US" sz="2800" b="1" dirty="0"/>
              <a:t>What It Is</a:t>
            </a:r>
            <a:r>
              <a:rPr lang="en-US" sz="2800" dirty="0"/>
              <a:t>: Fixing errors or variations in data entries.</a:t>
            </a:r>
          </a:p>
          <a:p>
            <a:pPr>
              <a:buNone/>
            </a:pPr>
            <a:r>
              <a:rPr lang="en-US" sz="2800" b="1" dirty="0"/>
              <a:t>Technique</a:t>
            </a:r>
            <a:r>
              <a:rPr lang="en-US" sz="2800" dirty="0"/>
              <a:t>:</a:t>
            </a:r>
          </a:p>
          <a:p>
            <a:r>
              <a:rPr lang="en-US" sz="2800" b="1" dirty="0"/>
              <a:t>Typographical Errors</a:t>
            </a:r>
            <a:r>
              <a:rPr lang="en-US" sz="2800" dirty="0"/>
              <a:t>: Correct common misspellings or variations in names.</a:t>
            </a:r>
          </a:p>
          <a:p>
            <a:pPr lvl="1"/>
            <a:r>
              <a:rPr lang="en-US" b="1" dirty="0"/>
              <a:t>Example</a:t>
            </a:r>
            <a:r>
              <a:rPr lang="en-US" dirty="0"/>
              <a:t>: If "USA" and "United States" are used interchangeably, choose one term and change all instances to that term for consistency.</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4840303"/>
          </a:xfrm>
        </p:spPr>
        <p:txBody>
          <a:bodyPr>
            <a:normAutofit/>
          </a:bodyPr>
          <a:lstStyle/>
          <a:p>
            <a:pPr>
              <a:buNone/>
            </a:pPr>
            <a:r>
              <a:rPr lang="en-US" dirty="0"/>
              <a:t>    </a:t>
            </a:r>
            <a:r>
              <a:rPr lang="en-US" sz="2800" dirty="0">
                <a:latin typeface="Times New Roman" pitchFamily="18" charset="0"/>
                <a:cs typeface="Times New Roman" pitchFamily="18" charset="0"/>
              </a:rPr>
              <a:t>The process of data wrangling may include further </a:t>
            </a:r>
            <a:r>
              <a:rPr lang="en-US" sz="2800" dirty="0"/>
              <a:t>munging</a:t>
            </a:r>
            <a:r>
              <a:rPr lang="en-US" sz="2800" dirty="0">
                <a:latin typeface="Times New Roman" pitchFamily="18" charset="0"/>
                <a:cs typeface="Times New Roman" pitchFamily="18" charset="0"/>
              </a:rPr>
              <a:t>, data visualization, data aggregation, training a statistical model, and many other potential uses. Data wrangling typically follows a set of general steps, which begin with extracting the raw data from the data source, "munging" the raw data (e.g., sorting) or parsing the data into predefined data structures, and finally depositing the resulting content into a data sink for storage and future use.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pPr marL="514350" indent="-514350">
              <a:buFont typeface="+mj-lt"/>
              <a:buAutoNum type="arabicPeriod" startAt="5"/>
            </a:pPr>
            <a:r>
              <a:rPr lang="en-US" sz="3000" b="1" dirty="0"/>
              <a:t>Removing Outliers</a:t>
            </a:r>
          </a:p>
          <a:p>
            <a:pPr>
              <a:buNone/>
            </a:pPr>
            <a:r>
              <a:rPr lang="en-US" sz="2800" b="1" dirty="0"/>
              <a:t>What It Is</a:t>
            </a:r>
            <a:r>
              <a:rPr lang="en-US" sz="2800" dirty="0"/>
              <a:t>: Outliers are data points that are much higher or lower than the rest of the data and can skew results.</a:t>
            </a:r>
          </a:p>
          <a:p>
            <a:pPr>
              <a:buNone/>
            </a:pPr>
            <a:r>
              <a:rPr lang="en-US" sz="2800" b="1" dirty="0"/>
              <a:t>Technique</a:t>
            </a:r>
            <a:r>
              <a:rPr lang="en-US" sz="2800" dirty="0"/>
              <a:t>:</a:t>
            </a:r>
          </a:p>
          <a:p>
            <a:r>
              <a:rPr lang="en-US" sz="2800" b="1" dirty="0"/>
              <a:t>Identifying Outliers</a:t>
            </a:r>
            <a:r>
              <a:rPr lang="en-US" sz="2800" dirty="0"/>
              <a:t>: Use statistical methods to find them.</a:t>
            </a:r>
          </a:p>
          <a:p>
            <a:pPr lvl="1"/>
            <a:r>
              <a:rPr lang="en-US" b="1" dirty="0"/>
              <a:t>Example</a:t>
            </a:r>
            <a:r>
              <a:rPr lang="en-US" dirty="0"/>
              <a:t>: If most ages in your dataset range from 20 to 60, but one entry is 200, that entry is an outlier. You might choose to investigate or remove it.</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marL="514350" indent="-514350">
              <a:buFont typeface="+mj-lt"/>
              <a:buAutoNum type="arabicPeriod" startAt="6"/>
            </a:pPr>
            <a:r>
              <a:rPr lang="en-US" sz="3000" b="1" dirty="0"/>
              <a:t>Data Validation</a:t>
            </a:r>
          </a:p>
          <a:p>
            <a:pPr>
              <a:buNone/>
            </a:pPr>
            <a:r>
              <a:rPr lang="en-US" sz="2800" b="1" dirty="0"/>
              <a:t>What It Is</a:t>
            </a:r>
            <a:r>
              <a:rPr lang="en-US" sz="2800" dirty="0"/>
              <a:t>: Ensuring that the data follows certain rules.</a:t>
            </a:r>
          </a:p>
          <a:p>
            <a:pPr>
              <a:buNone/>
            </a:pPr>
            <a:r>
              <a:rPr lang="en-US" sz="2800" b="1" dirty="0"/>
              <a:t>Techniques</a:t>
            </a:r>
            <a:r>
              <a:rPr lang="en-US" sz="2800" dirty="0"/>
              <a:t>:</a:t>
            </a:r>
          </a:p>
          <a:p>
            <a:r>
              <a:rPr lang="en-US" sz="2800" b="1" dirty="0"/>
              <a:t>Range Checks</a:t>
            </a:r>
            <a:r>
              <a:rPr lang="en-US" sz="2800" dirty="0"/>
              <a:t>: Check if data falls within expected limits.</a:t>
            </a:r>
          </a:p>
          <a:p>
            <a:pPr lvl="1"/>
            <a:r>
              <a:rPr lang="en-US" b="1" dirty="0"/>
              <a:t>Example</a:t>
            </a:r>
            <a:r>
              <a:rPr lang="en-US" dirty="0"/>
              <a:t>: If you have a field for “age,” you can ensure that no ages are negative or unrealistically high (like 150 years).</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marL="514350" indent="-514350">
              <a:buFont typeface="+mj-lt"/>
              <a:buAutoNum type="arabicPeriod" startAt="7"/>
            </a:pPr>
            <a:r>
              <a:rPr lang="en-US" b="1" dirty="0"/>
              <a:t> </a:t>
            </a:r>
            <a:r>
              <a:rPr lang="en-US" sz="3000" b="1" dirty="0"/>
              <a:t>Data Transformation</a:t>
            </a:r>
          </a:p>
          <a:p>
            <a:pPr>
              <a:buNone/>
            </a:pPr>
            <a:r>
              <a:rPr lang="en-US" sz="2800" b="1" dirty="0"/>
              <a:t>What It Is</a:t>
            </a:r>
            <a:r>
              <a:rPr lang="en-US" sz="2800" dirty="0"/>
              <a:t>: Changing data into a different format or structure.</a:t>
            </a:r>
          </a:p>
          <a:p>
            <a:pPr>
              <a:buNone/>
            </a:pPr>
            <a:r>
              <a:rPr lang="en-US" sz="2800" b="1" dirty="0"/>
              <a:t>Techniques</a:t>
            </a:r>
            <a:r>
              <a:rPr lang="en-US" sz="2800" dirty="0"/>
              <a:t>:</a:t>
            </a:r>
          </a:p>
          <a:p>
            <a:r>
              <a:rPr lang="en-US" sz="2800" b="1" dirty="0"/>
              <a:t>Binning</a:t>
            </a:r>
            <a:r>
              <a:rPr lang="en-US" sz="2800" dirty="0"/>
              <a:t>: Grouping continuous data into categories.</a:t>
            </a:r>
          </a:p>
          <a:p>
            <a:pPr lvl="1"/>
            <a:r>
              <a:rPr lang="en-US" b="1" dirty="0"/>
              <a:t>Example</a:t>
            </a:r>
            <a:r>
              <a:rPr lang="en-US" dirty="0"/>
              <a:t>: If you have ages ranging from 1 to 100, you could create bins like "0-18", "19-35", "36-50", etc., to simplify analysis.</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a:bodyPr>
          <a:lstStyle/>
          <a:p>
            <a:pPr marL="514350" indent="-514350">
              <a:buFont typeface="+mj-lt"/>
              <a:buAutoNum type="arabicPeriod" startAt="8"/>
            </a:pPr>
            <a:r>
              <a:rPr lang="en-US" b="1" dirty="0"/>
              <a:t> </a:t>
            </a:r>
            <a:r>
              <a:rPr lang="en-US" sz="3000" b="1" dirty="0"/>
              <a:t>Data Integration</a:t>
            </a:r>
          </a:p>
          <a:p>
            <a:pPr>
              <a:buNone/>
            </a:pPr>
            <a:r>
              <a:rPr lang="en-US" sz="2800" b="1" dirty="0"/>
              <a:t>What It Is</a:t>
            </a:r>
            <a:r>
              <a:rPr lang="en-US" sz="2800" dirty="0"/>
              <a:t>: Combining data from multiple sources while keeping it clean.</a:t>
            </a:r>
          </a:p>
          <a:p>
            <a:pPr>
              <a:buNone/>
            </a:pPr>
            <a:r>
              <a:rPr lang="en-US" sz="2800" b="1" dirty="0"/>
              <a:t>Techniques</a:t>
            </a:r>
            <a:r>
              <a:rPr lang="en-US" sz="2800" dirty="0"/>
              <a:t>:</a:t>
            </a:r>
          </a:p>
          <a:p>
            <a:r>
              <a:rPr lang="en-US" sz="2800" b="1" dirty="0"/>
              <a:t>Combining Datasets</a:t>
            </a:r>
            <a:r>
              <a:rPr lang="en-US" sz="2800" dirty="0"/>
              <a:t>: When you merge datasets, make sure to eliminate duplicates and resolve conflicts.</a:t>
            </a:r>
          </a:p>
          <a:p>
            <a:pPr lvl="1"/>
            <a:r>
              <a:rPr lang="en-US" b="1" dirty="0"/>
              <a:t>Example</a:t>
            </a:r>
            <a:r>
              <a:rPr lang="en-US" dirty="0"/>
              <a:t>: If you have one dataset with customer information and another with their orders, you would merge them and remove any duplicate customer entries.</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a:bodyPr>
          <a:lstStyle/>
          <a:p>
            <a:pPr marL="514350" indent="-514350">
              <a:buFont typeface="+mj-lt"/>
              <a:buAutoNum type="arabicPeriod" startAt="9"/>
            </a:pPr>
            <a:r>
              <a:rPr lang="en-US" sz="3000" b="1" dirty="0"/>
              <a:t>Documentation and Audit Trails</a:t>
            </a:r>
          </a:p>
          <a:p>
            <a:pPr>
              <a:buNone/>
            </a:pPr>
            <a:r>
              <a:rPr lang="en-US" sz="2800" b="1" dirty="0"/>
              <a:t>What It Is</a:t>
            </a:r>
            <a:r>
              <a:rPr lang="en-US" sz="2800" dirty="0"/>
              <a:t>: Keeping a record of all cleaning steps taken.</a:t>
            </a:r>
          </a:p>
          <a:p>
            <a:pPr>
              <a:buNone/>
            </a:pPr>
            <a:r>
              <a:rPr lang="en-US" sz="2800" b="1" dirty="0"/>
              <a:t>Technique</a:t>
            </a:r>
            <a:r>
              <a:rPr lang="en-US" sz="2800" dirty="0"/>
              <a:t>:</a:t>
            </a:r>
          </a:p>
          <a:p>
            <a:r>
              <a:rPr lang="en-US" sz="2800" b="1" dirty="0"/>
              <a:t>Documenting Changes</a:t>
            </a:r>
            <a:r>
              <a:rPr lang="en-US" sz="2800" dirty="0"/>
              <a:t>: Write down what changes were made and why.</a:t>
            </a:r>
          </a:p>
          <a:p>
            <a:pPr lvl="1"/>
            <a:r>
              <a:rPr lang="en-US" b="1" dirty="0"/>
              <a:t>Example</a:t>
            </a:r>
            <a:r>
              <a:rPr lang="en-US" dirty="0"/>
              <a:t>: If you removed certain duplicates, you might note in your records that "Removed duplicate entries for customer ID 123."</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lstStyle/>
          <a:p>
            <a:pPr>
              <a:buNone/>
            </a:pPr>
            <a:r>
              <a:rPr lang="en-US" dirty="0"/>
              <a:t>  </a:t>
            </a:r>
            <a:r>
              <a:rPr lang="en-US" sz="2800" dirty="0"/>
              <a:t>Data cleaning techniques are vital for preparing your data for analysis. By handling missing values, removing duplicates, standardizing formats, correcting inconsistencies, and more, you can ensure your data is accurate and reliable. This leads to better insights and decisions based on the data.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1000108"/>
          </a:xfrm>
        </p:spPr>
        <p:txBody>
          <a:bodyPr>
            <a:normAutofit lnSpcReduction="10000"/>
          </a:bodyPr>
          <a:lstStyle/>
          <a:p>
            <a:pPr marL="514350" indent="-514350">
              <a:buFont typeface="+mj-lt"/>
              <a:buAutoNum type="arabicPeriod"/>
            </a:pPr>
            <a:r>
              <a:rPr lang="en-US" sz="3000" b="1" dirty="0"/>
              <a:t>Handling Missing Values</a:t>
            </a:r>
          </a:p>
          <a:p>
            <a:pPr marL="514350" indent="-514350">
              <a:buNone/>
            </a:pPr>
            <a:r>
              <a:rPr lang="en-US" sz="2800" b="1" dirty="0"/>
              <a:t>Example</a:t>
            </a:r>
            <a:r>
              <a:rPr lang="en-US" sz="2800" dirty="0"/>
              <a:t>:</a:t>
            </a:r>
          </a:p>
        </p:txBody>
      </p:sp>
      <p:pic>
        <p:nvPicPr>
          <p:cNvPr id="4" name="Content Placeholder 3" descr="Screenshot 2024-07-31 142507.png"/>
          <p:cNvPicPr>
            <a:picLocks noChangeAspect="1"/>
          </p:cNvPicPr>
          <p:nvPr/>
        </p:nvPicPr>
        <p:blipFill>
          <a:blip r:embed="rId3"/>
          <a:stretch>
            <a:fillRect/>
          </a:stretch>
        </p:blipFill>
        <p:spPr>
          <a:xfrm>
            <a:off x="0" y="928670"/>
            <a:ext cx="9144000" cy="607223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42852"/>
            <a:ext cx="8229600" cy="5983311"/>
          </a:xfrm>
        </p:spPr>
        <p:txBody>
          <a:bodyPr/>
          <a:lstStyle/>
          <a:p>
            <a:pPr marL="514350" indent="-514350">
              <a:buFont typeface="+mj-lt"/>
              <a:buAutoNum type="arabicPeriod" startAt="2"/>
            </a:pPr>
            <a:r>
              <a:rPr lang="en-US" sz="3000" b="1" dirty="0"/>
              <a:t>Removing Duplicates</a:t>
            </a:r>
          </a:p>
          <a:p>
            <a:pPr marL="514350" indent="-514350">
              <a:buNone/>
            </a:pPr>
            <a:r>
              <a:rPr lang="en-US" sz="2800" b="1" dirty="0"/>
              <a:t>Example</a:t>
            </a:r>
            <a:r>
              <a:rPr lang="en-US" sz="2800" dirty="0"/>
              <a:t>:</a:t>
            </a:r>
          </a:p>
          <a:p>
            <a:pPr marL="514350" indent="-514350">
              <a:buNone/>
            </a:pPr>
            <a:endParaRPr lang="en-US" dirty="0"/>
          </a:p>
        </p:txBody>
      </p:sp>
      <p:pic>
        <p:nvPicPr>
          <p:cNvPr id="7" name="Content Placeholder 3" descr="Screenshot 2024-07-31 143013.png"/>
          <p:cNvPicPr>
            <a:picLocks noChangeAspect="1"/>
          </p:cNvPicPr>
          <p:nvPr/>
        </p:nvPicPr>
        <p:blipFill>
          <a:blip r:embed="rId2"/>
          <a:stretch>
            <a:fillRect/>
          </a:stretch>
        </p:blipFill>
        <p:spPr>
          <a:xfrm>
            <a:off x="0" y="1285860"/>
            <a:ext cx="9144000" cy="557214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5983311"/>
          </a:xfrm>
        </p:spPr>
        <p:txBody>
          <a:bodyPr/>
          <a:lstStyle/>
          <a:p>
            <a:pPr marL="514350" indent="-514350">
              <a:buFont typeface="+mj-lt"/>
              <a:buAutoNum type="arabicPeriod" startAt="3"/>
            </a:pPr>
            <a:r>
              <a:rPr lang="en-US" dirty="0"/>
              <a:t>Removing Outliers</a:t>
            </a:r>
          </a:p>
          <a:p>
            <a:pPr>
              <a:buNone/>
            </a:pPr>
            <a:r>
              <a:rPr lang="en-US" b="1" dirty="0"/>
              <a:t>Example</a:t>
            </a:r>
            <a:r>
              <a:rPr lang="en-US" dirty="0"/>
              <a:t>:</a:t>
            </a:r>
          </a:p>
          <a:p>
            <a:pPr>
              <a:buNone/>
            </a:pPr>
            <a:endParaRPr lang="en-US" dirty="0"/>
          </a:p>
        </p:txBody>
      </p:sp>
      <p:pic>
        <p:nvPicPr>
          <p:cNvPr id="4" name="Content Placeholder 5" descr="Screenshot 2024-07-31 143318.png"/>
          <p:cNvPicPr>
            <a:picLocks noChangeAspect="1"/>
          </p:cNvPicPr>
          <p:nvPr/>
        </p:nvPicPr>
        <p:blipFill>
          <a:blip r:embed="rId2"/>
          <a:stretch>
            <a:fillRect/>
          </a:stretch>
        </p:blipFill>
        <p:spPr>
          <a:xfrm>
            <a:off x="0" y="1285860"/>
            <a:ext cx="9144000" cy="55721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Video link</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2571744"/>
            <a:ext cx="8229600" cy="3554419"/>
          </a:xfrm>
        </p:spPr>
        <p:txBody>
          <a:bodyPr/>
          <a:lstStyle/>
          <a:p>
            <a:pPr>
              <a:buNone/>
            </a:pPr>
            <a:r>
              <a:rPr lang="en-US" dirty="0"/>
              <a:t>https://youtu.be/sJjzrRN7voE?si=Z2B6SR3cB1rpPYLe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1546"/>
          </a:xfrm>
        </p:spPr>
        <p:txBody>
          <a:bodyPr/>
          <a:lstStyle/>
          <a:p>
            <a:r>
              <a:rPr lang="en-US" dirty="0"/>
              <a:t> </a:t>
            </a:r>
            <a:r>
              <a:rPr lang="en-US" sz="4000" b="1" dirty="0">
                <a:latin typeface="Times New Roman" pitchFamily="18" charset="0"/>
                <a:cs typeface="Times New Roman" pitchFamily="18" charset="0"/>
              </a:rPr>
              <a:t>Importance of Data Wrangling </a:t>
            </a:r>
          </a:p>
        </p:txBody>
      </p:sp>
      <p:sp>
        <p:nvSpPr>
          <p:cNvPr id="3" name="Content Placeholder 2"/>
          <p:cNvSpPr>
            <a:spLocks noGrp="1"/>
          </p:cNvSpPr>
          <p:nvPr>
            <p:ph idx="1"/>
          </p:nvPr>
        </p:nvSpPr>
        <p:spPr>
          <a:xfrm>
            <a:off x="285720" y="1428736"/>
            <a:ext cx="8572560" cy="4697427"/>
          </a:xfrm>
        </p:spPr>
        <p:txBody>
          <a:bodyPr>
            <a:noAutofit/>
          </a:bodyPr>
          <a:lstStyle/>
          <a:p>
            <a:pPr>
              <a:buNone/>
            </a:pPr>
            <a:r>
              <a:rPr lang="en-US" sz="2800" dirty="0">
                <a:latin typeface="Times New Roman" pitchFamily="18" charset="0"/>
                <a:cs typeface="Times New Roman" pitchFamily="18" charset="0"/>
              </a:rPr>
              <a:t>    Data wrangling software has become an indispensable part of data processing. The primary importance of using data wrangling tools can be described as follows:</a:t>
            </a:r>
          </a:p>
          <a:p>
            <a:pPr marL="914400" indent="-914400">
              <a:buFont typeface="+mj-lt"/>
              <a:buAutoNum type="arabicPeriod"/>
            </a:pPr>
            <a:r>
              <a:rPr lang="en-US" sz="2800" dirty="0">
                <a:latin typeface="Times New Roman" pitchFamily="18" charset="0"/>
                <a:cs typeface="Times New Roman" pitchFamily="18" charset="0"/>
              </a:rPr>
              <a:t>Making raw data usable. Accurately wrangled data guarantees that quality data is entered into the downstream analysis.</a:t>
            </a:r>
          </a:p>
          <a:p>
            <a:pPr marL="914400" indent="-914400">
              <a:buFont typeface="+mj-lt"/>
              <a:buAutoNum type="arabicPeriod"/>
            </a:pPr>
            <a:r>
              <a:rPr lang="en-US" sz="2800" dirty="0">
                <a:latin typeface="Times New Roman" pitchFamily="18" charset="0"/>
                <a:cs typeface="Times New Roman" pitchFamily="18" charset="0"/>
              </a:rPr>
              <a:t>Getting all data from various sources into a centralized location so it can be used.</a:t>
            </a:r>
          </a:p>
          <a:p>
            <a:pPr marL="914400" indent="-914400">
              <a:buFont typeface="+mj-lt"/>
              <a:buAutoNum type="arabicPeriod"/>
            </a:pPr>
            <a:r>
              <a:rPr lang="en-US" sz="2800" dirty="0">
                <a:latin typeface="Times New Roman" pitchFamily="18" charset="0"/>
                <a:cs typeface="Times New Roman" pitchFamily="18" charset="0"/>
              </a:rPr>
              <a:t>Piecing together raw data according to the required format and understanding the business context of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00042"/>
            <a:ext cx="8643998" cy="5626121"/>
          </a:xfrm>
        </p:spPr>
        <p:txBody>
          <a:bodyPr>
            <a:normAutofit fontScale="85000" lnSpcReduction="20000"/>
          </a:bodyPr>
          <a:lstStyle/>
          <a:p>
            <a:pPr marL="914400" indent="-914400">
              <a:buFont typeface="+mj-lt"/>
              <a:buAutoNum type="arabicPeriod"/>
            </a:pPr>
            <a:endParaRPr lang="en-US" dirty="0">
              <a:latin typeface="Times New Roman" pitchFamily="18" charset="0"/>
              <a:cs typeface="Times New Roman" pitchFamily="18" charset="0"/>
            </a:endParaRPr>
          </a:p>
          <a:p>
            <a:pPr marL="914400" indent="-914400">
              <a:buFont typeface="+mj-lt"/>
              <a:buAutoNum type="arabicPeriod" startAt="4"/>
            </a:pPr>
            <a:r>
              <a:rPr lang="en-US" sz="3300" dirty="0">
                <a:latin typeface="Times New Roman" pitchFamily="18" charset="0"/>
                <a:cs typeface="Times New Roman" pitchFamily="18" charset="0"/>
              </a:rPr>
              <a:t>Automated data integration tools are used as data wrangling techniques that clean and convert source data into a standard format that can be used repeatedly according to end requirements. Businesses use this standardized data to perform crucial, cross-data set analytics.</a:t>
            </a:r>
          </a:p>
          <a:p>
            <a:pPr marL="914400" indent="-914400">
              <a:buFont typeface="+mj-lt"/>
              <a:buAutoNum type="arabicPeriod" startAt="4"/>
            </a:pPr>
            <a:r>
              <a:rPr lang="en-US" sz="3300" dirty="0">
                <a:latin typeface="Times New Roman" pitchFamily="18" charset="0"/>
                <a:cs typeface="Times New Roman" pitchFamily="18" charset="0"/>
              </a:rPr>
              <a:t>Cleansing the data from the noise or flawed, missing elements.</a:t>
            </a:r>
          </a:p>
          <a:p>
            <a:pPr marL="914400" indent="-914400">
              <a:buFont typeface="+mj-lt"/>
              <a:buAutoNum type="arabicPeriod" startAt="4"/>
            </a:pPr>
            <a:r>
              <a:rPr lang="en-US" sz="3300" dirty="0">
                <a:latin typeface="Times New Roman" pitchFamily="18" charset="0"/>
                <a:cs typeface="Times New Roman" pitchFamily="18" charset="0"/>
              </a:rPr>
              <a:t>Data wrangling acts as a preparation stage for the </a:t>
            </a:r>
            <a:r>
              <a:rPr lang="en-US" sz="3300" b="1" dirty="0">
                <a:latin typeface="Times New Roman" pitchFamily="18" charset="0"/>
                <a:cs typeface="Times New Roman" pitchFamily="18" charset="0"/>
              </a:rPr>
              <a:t>data mining process</a:t>
            </a:r>
            <a:r>
              <a:rPr lang="en-US" sz="3300" dirty="0">
                <a:latin typeface="Times New Roman" pitchFamily="18" charset="0"/>
                <a:cs typeface="Times New Roman" pitchFamily="18" charset="0"/>
              </a:rPr>
              <a:t>, which involves gathering data and making sense of it.</a:t>
            </a:r>
          </a:p>
          <a:p>
            <a:pPr marL="914400" indent="-914400">
              <a:buFont typeface="+mj-lt"/>
              <a:buAutoNum type="arabicPeriod" startAt="4"/>
            </a:pPr>
            <a:r>
              <a:rPr lang="en-US" sz="3300" dirty="0">
                <a:latin typeface="Times New Roman" pitchFamily="18" charset="0"/>
                <a:cs typeface="Times New Roman" pitchFamily="18" charset="0"/>
              </a:rPr>
              <a:t>Helping business users make concrete, timely decisions.</a:t>
            </a:r>
          </a:p>
          <a:p>
            <a:pPr marL="514350" indent="-514350">
              <a:buFont typeface="+mj-lt"/>
              <a:buAutoNum type="arabicPeriod" startAt="4"/>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Data Wrangling Process</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Data wrangling involves several key steps:</a:t>
            </a:r>
          </a:p>
          <a:p>
            <a:r>
              <a:rPr lang="en-US" b="1" dirty="0"/>
              <a:t>Data Collection</a:t>
            </a:r>
            <a:r>
              <a:rPr lang="en-US" dirty="0"/>
              <a:t>: Gathering data from various sources, such as databases, spreadsheets, and APIs.</a:t>
            </a:r>
          </a:p>
          <a:p>
            <a:r>
              <a:rPr lang="en-US" b="1" dirty="0"/>
              <a:t>Data Cleaning</a:t>
            </a:r>
            <a:r>
              <a:rPr lang="en-US" dirty="0"/>
              <a:t>: Identifying and addressing missing values, duplicates, and inconsistencies.</a:t>
            </a:r>
          </a:p>
          <a:p>
            <a:r>
              <a:rPr lang="en-US" b="1" dirty="0"/>
              <a:t>Data Transformation</a:t>
            </a:r>
            <a:r>
              <a:rPr lang="en-US" dirty="0"/>
              <a:t>: Restructuring data, encoding categorical variables, and normalizing data.</a:t>
            </a:r>
          </a:p>
          <a:p>
            <a:r>
              <a:rPr lang="en-US" b="1" dirty="0"/>
              <a:t>Data Enrichment</a:t>
            </a:r>
            <a:r>
              <a:rPr lang="en-US" dirty="0"/>
              <a:t>: Adding additional relevant data or features to enhance analysis.</a:t>
            </a:r>
          </a:p>
          <a:p>
            <a:r>
              <a:rPr lang="en-US" b="1" dirty="0"/>
              <a:t>Data Validation</a:t>
            </a:r>
            <a:r>
              <a:rPr lang="en-US" dirty="0"/>
              <a:t>: Ensuring data quality and consistency before proceeding with analysis.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diagram of data wrangling">
            <a:extLst>
              <a:ext uri="{FF2B5EF4-FFF2-40B4-BE49-F238E27FC236}">
                <a16:creationId xmlns:a16="http://schemas.microsoft.com/office/drawing/2014/main" id="{4B5BC06A-786F-3C85-0FF4-59287D019B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52636"/>
            <a:ext cx="8208912" cy="6552728"/>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568</TotalTime>
  <Words>3113</Words>
  <Application>Microsoft Office PowerPoint</Application>
  <PresentationFormat>On-screen Show (4:3)</PresentationFormat>
  <Paragraphs>223</Paragraphs>
  <Slides>48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Times New Roman</vt:lpstr>
      <vt:lpstr>Wingdings</vt:lpstr>
      <vt:lpstr>Office Theme</vt:lpstr>
      <vt:lpstr> DATA WRANGLING</vt:lpstr>
      <vt:lpstr> </vt:lpstr>
      <vt:lpstr> INTRODUCTION </vt:lpstr>
      <vt:lpstr>PowerPoint Presentation</vt:lpstr>
      <vt:lpstr>Video link</vt:lpstr>
      <vt:lpstr> Importance of Data Wrangling </vt:lpstr>
      <vt:lpstr>PowerPoint Presentation</vt:lpstr>
      <vt:lpstr>The Data Wrangling Process </vt:lpstr>
      <vt:lpstr>PowerPoint Presentation</vt:lpstr>
      <vt:lpstr>Common Data Wrangling Challenges</vt:lpstr>
      <vt:lpstr>PowerPoint Presentation</vt:lpstr>
      <vt:lpstr>PowerPoint Presentation</vt:lpstr>
      <vt:lpstr>Data Acquisition </vt:lpstr>
      <vt:lpstr>Web Scraping </vt:lpstr>
      <vt:lpstr>PowerPoint Presentation</vt:lpstr>
      <vt:lpstr>Accessing Databases</vt:lpstr>
      <vt:lpstr>PowerPoint Presentation</vt:lpstr>
      <vt:lpstr>PowerPoint Presentation</vt:lpstr>
      <vt:lpstr>PowerPoint Presentation</vt:lpstr>
      <vt:lpstr>PowerPoint Presentation</vt:lpstr>
      <vt:lpstr>PowerPoint Presentation</vt:lpstr>
      <vt:lpstr>PowerPoint Presentation</vt:lpstr>
      <vt:lpstr>File input/output (I/O)</vt:lpstr>
      <vt:lpstr>PowerPoint Presentation</vt:lpstr>
      <vt:lpstr>PowerPoint Presentation</vt:lpstr>
      <vt:lpstr>PowerPoint Presentation</vt:lpstr>
      <vt:lpstr>PowerPoint Presentation</vt:lpstr>
      <vt:lpstr>Exploratory Data Analysis (EDA)</vt:lpstr>
      <vt:lpstr>PowerPoint Presentation</vt:lpstr>
      <vt:lpstr>PowerPoint Presentation</vt:lpstr>
      <vt:lpstr>PowerPoint Presentation</vt:lpstr>
      <vt:lpstr>PowerPoint Presentation</vt:lpstr>
      <vt:lpstr>PowerPoint Presentation</vt:lpstr>
      <vt:lpstr>Data cleaning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WRANGLING</dc:title>
  <dc:creator>Lenovo</dc:creator>
  <cp:lastModifiedBy>THANESHWARI SAHU</cp:lastModifiedBy>
  <cp:revision>42</cp:revision>
  <dcterms:created xsi:type="dcterms:W3CDTF">2024-07-30T06:40:43Z</dcterms:created>
  <dcterms:modified xsi:type="dcterms:W3CDTF">2024-08-11T19:10:23Z</dcterms:modified>
</cp:coreProperties>
</file>