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85B42-70A3-408F-A2B6-836253B075ED}" type="datetimeFigureOut">
              <a:rPr lang="en-IN" smtClean="0"/>
              <a:t>13-09-2024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E8A2F-590C-48C2-8E62-6B6835F542B7}" type="slidenum">
              <a:rPr lang="en-IN" smtClean="0"/>
              <a:t>‹#›</a:t>
            </a:fld>
            <a:endParaRPr lang="en-IN"/>
          </a:p>
        </p:txBody>
      </p:sp>
    </p:spTree>
    <p:extLst>
      <p:ext uri="{BB962C8B-B14F-4D97-AF65-F5344CB8AC3E}">
        <p14:creationId xmlns:p14="http://schemas.microsoft.com/office/powerpoint/2010/main" val="390591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FE8A2F-590C-48C2-8E62-6B6835F542B7}" type="slidenum">
              <a:rPr lang="en-IN" smtClean="0"/>
              <a:t>5</a:t>
            </a:fld>
            <a:endParaRPr lang="en-IN"/>
          </a:p>
        </p:txBody>
      </p:sp>
    </p:spTree>
    <p:extLst>
      <p:ext uri="{BB962C8B-B14F-4D97-AF65-F5344CB8AC3E}">
        <p14:creationId xmlns:p14="http://schemas.microsoft.com/office/powerpoint/2010/main" val="100618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3BB1-7AD0-5506-405B-5F4114859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C22739-61C9-D752-2BB0-EAFAB8D418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B37F9F-9796-0A13-80A6-0403D48CF500}"/>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5" name="Footer Placeholder 4">
            <a:extLst>
              <a:ext uri="{FF2B5EF4-FFF2-40B4-BE49-F238E27FC236}">
                <a16:creationId xmlns:a16="http://schemas.microsoft.com/office/drawing/2014/main" id="{1BE5FE07-0CE2-9397-2795-0815B1C5D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FDD154-6958-841A-2FAD-6BC282287255}"/>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148118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3641-78CD-4C56-0D5B-946FA2E256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F61DE-AF4D-D293-A083-13CFEF7D47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9E725-5F0E-811F-C4D1-FA5A6A89E462}"/>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5" name="Footer Placeholder 4">
            <a:extLst>
              <a:ext uri="{FF2B5EF4-FFF2-40B4-BE49-F238E27FC236}">
                <a16:creationId xmlns:a16="http://schemas.microsoft.com/office/drawing/2014/main" id="{6A977F39-C6C6-79A6-67F7-FD39094350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39D97-71ED-666F-153F-EA1EC5B4728C}"/>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426705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7031C-4EF9-7016-D1FE-F7BFBCB6A8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78FF71-B5E9-C1B9-6EC5-651E1B0CA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B841E-FDF5-4ED8-51D0-6B375C356177}"/>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5" name="Footer Placeholder 4">
            <a:extLst>
              <a:ext uri="{FF2B5EF4-FFF2-40B4-BE49-F238E27FC236}">
                <a16:creationId xmlns:a16="http://schemas.microsoft.com/office/drawing/2014/main" id="{4B7EAC0D-5B91-32F4-F752-6950D8C3F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3D15A3-DF8D-DE4A-CEB4-FF38A46B3B92}"/>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122615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9A8F-4BD4-7FA4-9D55-95CB48B59C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5CA7C9-0CBD-1825-4C71-C1ECB328E1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0BEE9-4E24-759D-AADE-3BD8B6E107C1}"/>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5" name="Footer Placeholder 4">
            <a:extLst>
              <a:ext uri="{FF2B5EF4-FFF2-40B4-BE49-F238E27FC236}">
                <a16:creationId xmlns:a16="http://schemas.microsoft.com/office/drawing/2014/main" id="{45364AE9-D85E-29C9-D39E-B6F7554D6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E93FD-ACCE-E687-2400-6AA528AC3313}"/>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22564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CC70-3111-A273-9CDB-43C8033E75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268F78-052B-3D30-D8FD-C02937E5AA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D5E9AD-43FA-692F-8E22-255D0FB175BD}"/>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5" name="Footer Placeholder 4">
            <a:extLst>
              <a:ext uri="{FF2B5EF4-FFF2-40B4-BE49-F238E27FC236}">
                <a16:creationId xmlns:a16="http://schemas.microsoft.com/office/drawing/2014/main" id="{B251D75B-9B2E-AB58-CE2D-7698DFB54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F6EF1-CD67-104B-0F4A-15A515948712}"/>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99836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E1A8-4DC4-0D95-7C92-D5B28700AD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7E155A-45EB-F72C-6B4F-E3AA6DE01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3C0177-0A96-DCD6-BE62-36DA817BE1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02867B-D0B6-CFE1-E8A2-DB27D988DDFB}"/>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6" name="Footer Placeholder 5">
            <a:extLst>
              <a:ext uri="{FF2B5EF4-FFF2-40B4-BE49-F238E27FC236}">
                <a16:creationId xmlns:a16="http://schemas.microsoft.com/office/drawing/2014/main" id="{EA439C8B-C6E8-2652-17A6-97A9FAAA33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226794-385A-EB03-C63C-CE84F5BB38F0}"/>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153839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0459-2C92-C4CC-7719-C7446FC464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4FDF2-34E1-D299-208C-EF31E95E7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A0C02-2CB6-2102-D91C-AB02FD0B6D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BD8E90-9150-AFC3-0438-4936515417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735B5-BD9C-BDF0-38A5-90FA5EF252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E1D9F5-0D5A-6697-2573-A0D56269561A}"/>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8" name="Footer Placeholder 7">
            <a:extLst>
              <a:ext uri="{FF2B5EF4-FFF2-40B4-BE49-F238E27FC236}">
                <a16:creationId xmlns:a16="http://schemas.microsoft.com/office/drawing/2014/main" id="{5F3E477B-6DEA-F60E-B4A4-BA1218CE4E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F6A1BE-AAC2-249F-E5E1-4EB8FF97B7EF}"/>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51459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BE48-8029-91C5-FB8A-F0EB2C8EF8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034C59-0EC8-8375-1045-D24C2C7BF71E}"/>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4" name="Footer Placeholder 3">
            <a:extLst>
              <a:ext uri="{FF2B5EF4-FFF2-40B4-BE49-F238E27FC236}">
                <a16:creationId xmlns:a16="http://schemas.microsoft.com/office/drawing/2014/main" id="{55318275-EE1C-9F45-3FEF-41D23A706A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697A30-E102-D01D-4A68-77AD50B86CD0}"/>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25224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C860C-1BCC-25B0-ADA7-88F189BF620A}"/>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3" name="Footer Placeholder 2">
            <a:extLst>
              <a:ext uri="{FF2B5EF4-FFF2-40B4-BE49-F238E27FC236}">
                <a16:creationId xmlns:a16="http://schemas.microsoft.com/office/drawing/2014/main" id="{5C5CB3EB-61C4-8174-159D-B28A72F9B2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638603-47A0-9EBC-DCF0-4BE42AA1E9D4}"/>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220638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1F05-E00E-AD26-3451-673095EAE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58C124-68BD-BF5F-4E28-A6023C916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4F2B2B-51D9-A34D-E819-5F7923849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C2C01-0331-5436-A95F-5CA59A4E6DBA}"/>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6" name="Footer Placeholder 5">
            <a:extLst>
              <a:ext uri="{FF2B5EF4-FFF2-40B4-BE49-F238E27FC236}">
                <a16:creationId xmlns:a16="http://schemas.microsoft.com/office/drawing/2014/main" id="{70F54BCD-FD43-55DF-81BE-CFA81F967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9F07FD-D986-D55E-4D4B-4EE2D053EE18}"/>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226128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16F2-E021-F66A-6FA2-8D675C5E9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BEFCF-54D5-306A-8A94-6522564D9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31C5EE-2851-8D9D-E957-651190ACE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8BD40-8BDE-657E-716A-CC92EFD37F41}"/>
              </a:ext>
            </a:extLst>
          </p:cNvPr>
          <p:cNvSpPr>
            <a:spLocks noGrp="1"/>
          </p:cNvSpPr>
          <p:nvPr>
            <p:ph type="dt" sz="half" idx="10"/>
          </p:nvPr>
        </p:nvSpPr>
        <p:spPr/>
        <p:txBody>
          <a:bodyPr/>
          <a:lstStyle/>
          <a:p>
            <a:fld id="{4BCA3FC5-873C-466D-8CE2-23E4140A242B}" type="datetimeFigureOut">
              <a:rPr lang="en-IN" smtClean="0"/>
              <a:t>13-09-2024</a:t>
            </a:fld>
            <a:endParaRPr lang="en-IN"/>
          </a:p>
        </p:txBody>
      </p:sp>
      <p:sp>
        <p:nvSpPr>
          <p:cNvPr id="6" name="Footer Placeholder 5">
            <a:extLst>
              <a:ext uri="{FF2B5EF4-FFF2-40B4-BE49-F238E27FC236}">
                <a16:creationId xmlns:a16="http://schemas.microsoft.com/office/drawing/2014/main" id="{728F256E-B8C8-6891-600A-28FFBEB39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25318-6337-70BF-FD86-4FCD69D7CF43}"/>
              </a:ext>
            </a:extLst>
          </p:cNvPr>
          <p:cNvSpPr>
            <a:spLocks noGrp="1"/>
          </p:cNvSpPr>
          <p:nvPr>
            <p:ph type="sldNum" sz="quarter" idx="12"/>
          </p:nvPr>
        </p:nvSpPr>
        <p:spPr/>
        <p:txBody>
          <a:bodyPr/>
          <a:lstStyle/>
          <a:p>
            <a:fld id="{15F4CABF-977E-4993-8B86-13E055FF2C9F}" type="slidenum">
              <a:rPr lang="en-IN" smtClean="0"/>
              <a:t>‹#›</a:t>
            </a:fld>
            <a:endParaRPr lang="en-IN"/>
          </a:p>
        </p:txBody>
      </p:sp>
    </p:spTree>
    <p:extLst>
      <p:ext uri="{BB962C8B-B14F-4D97-AF65-F5344CB8AC3E}">
        <p14:creationId xmlns:p14="http://schemas.microsoft.com/office/powerpoint/2010/main" val="244104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ECD136-C95C-E321-D166-8B3A6D6D9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9031C5-4C36-43CF-6076-D61AD58BF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780E1-C3DB-4A9C-9ACB-4FBBF434C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A3FC5-873C-466D-8CE2-23E4140A242B}" type="datetimeFigureOut">
              <a:rPr lang="en-IN" smtClean="0"/>
              <a:t>13-09-2024</a:t>
            </a:fld>
            <a:endParaRPr lang="en-IN"/>
          </a:p>
        </p:txBody>
      </p:sp>
      <p:sp>
        <p:nvSpPr>
          <p:cNvPr id="5" name="Footer Placeholder 4">
            <a:extLst>
              <a:ext uri="{FF2B5EF4-FFF2-40B4-BE49-F238E27FC236}">
                <a16:creationId xmlns:a16="http://schemas.microsoft.com/office/drawing/2014/main" id="{57E8BE18-F554-3D0D-ECC3-C0997A539A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7F9C56F-10F8-59AB-D4DE-1C9AC9F97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F4CABF-977E-4993-8B86-13E055FF2C9F}" type="slidenum">
              <a:rPr lang="en-IN" smtClean="0"/>
              <a:t>‹#›</a:t>
            </a:fld>
            <a:endParaRPr lang="en-IN"/>
          </a:p>
        </p:txBody>
      </p:sp>
    </p:spTree>
    <p:extLst>
      <p:ext uri="{BB962C8B-B14F-4D97-AF65-F5344CB8AC3E}">
        <p14:creationId xmlns:p14="http://schemas.microsoft.com/office/powerpoint/2010/main" val="169582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F50E-767F-B13F-6088-4273A06809D9}"/>
              </a:ext>
            </a:extLst>
          </p:cNvPr>
          <p:cNvSpPr>
            <a:spLocks noGrp="1"/>
          </p:cNvSpPr>
          <p:nvPr>
            <p:ph type="ctrTitle"/>
          </p:nvPr>
        </p:nvSpPr>
        <p:spPr>
          <a:xfrm>
            <a:off x="1524000" y="315686"/>
            <a:ext cx="9144000" cy="1110343"/>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Data summarization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8F52ED2-319B-3B62-B5FE-7211C0C17208}"/>
              </a:ext>
            </a:extLst>
          </p:cNvPr>
          <p:cNvSpPr>
            <a:spLocks noGrp="1"/>
          </p:cNvSpPr>
          <p:nvPr>
            <p:ph type="subTitle" idx="1"/>
          </p:nvPr>
        </p:nvSpPr>
        <p:spPr>
          <a:xfrm>
            <a:off x="1132115" y="2296885"/>
            <a:ext cx="10167256" cy="4365171"/>
          </a:xfrm>
        </p:spPr>
        <p:txBody>
          <a:bodyPr>
            <a:normAutofit/>
          </a:bodyPr>
          <a:lstStyle/>
          <a:p>
            <a:pPr algn="l"/>
            <a:r>
              <a:rPr lang="en-US" sz="3200" dirty="0">
                <a:latin typeface="Calibry (body)"/>
              </a:rPr>
              <a:t>Data summarization involves presenting a large volume of data in a concise and informative way. The goal is to distill the essential characteristics of the data so that it is easier to understand and analyze. This process can include generating numerical summaries, visualizations, and aggregations that highlight key aspects of the dataset.</a:t>
            </a:r>
            <a:endParaRPr lang="en-IN" sz="3200" dirty="0">
              <a:latin typeface="Calibry (body)"/>
            </a:endParaRPr>
          </a:p>
        </p:txBody>
      </p:sp>
    </p:spTree>
    <p:extLst>
      <p:ext uri="{BB962C8B-B14F-4D97-AF65-F5344CB8AC3E}">
        <p14:creationId xmlns:p14="http://schemas.microsoft.com/office/powerpoint/2010/main" val="3982820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rectangular object with a white border&#10;&#10;Description automatically generated">
            <a:extLst>
              <a:ext uri="{FF2B5EF4-FFF2-40B4-BE49-F238E27FC236}">
                <a16:creationId xmlns:a16="http://schemas.microsoft.com/office/drawing/2014/main" id="{6117FCD1-2804-D076-BF98-C6C9935EF5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13" y="500743"/>
            <a:ext cx="11952515" cy="5627913"/>
          </a:xfrm>
        </p:spPr>
      </p:pic>
    </p:spTree>
    <p:extLst>
      <p:ext uri="{BB962C8B-B14F-4D97-AF65-F5344CB8AC3E}">
        <p14:creationId xmlns:p14="http://schemas.microsoft.com/office/powerpoint/2010/main" val="175065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03C0B-7D1B-6ECB-3CAE-9CFDF87F6360}"/>
              </a:ext>
            </a:extLst>
          </p:cNvPr>
          <p:cNvSpPr>
            <a:spLocks noGrp="1"/>
          </p:cNvSpPr>
          <p:nvPr>
            <p:ph idx="1"/>
          </p:nvPr>
        </p:nvSpPr>
        <p:spPr>
          <a:xfrm>
            <a:off x="838200" y="674914"/>
            <a:ext cx="10515600" cy="5502049"/>
          </a:xfrm>
        </p:spPr>
        <p:txBody>
          <a:bodyPr/>
          <a:lstStyle/>
          <a:p>
            <a:pPr marL="514350" indent="-514350">
              <a:buFont typeface="+mj-lt"/>
              <a:buAutoNum type="arabicPeriod" startAt="4"/>
            </a:pPr>
            <a:r>
              <a:rPr lang="en-US" b="1" dirty="0"/>
              <a:t>Data Visualization</a:t>
            </a:r>
          </a:p>
          <a:p>
            <a:pPr marL="0" indent="0">
              <a:buNone/>
            </a:pPr>
            <a:r>
              <a:rPr lang="en-US" dirty="0"/>
              <a:t>Visualization techniques help in understanding data patterns and distributions through graphical representations.</a:t>
            </a:r>
          </a:p>
          <a:p>
            <a:pPr marL="0" indent="0">
              <a:buNone/>
            </a:pPr>
            <a:r>
              <a:rPr lang="en-US" b="1" dirty="0"/>
              <a:t>Example: Visualizing Monthly Expenses</a:t>
            </a:r>
            <a:endParaRPr lang="en-US" dirty="0"/>
          </a:p>
          <a:p>
            <a:endParaRPr lang="en-IN" dirty="0"/>
          </a:p>
        </p:txBody>
      </p:sp>
    </p:spTree>
    <p:extLst>
      <p:ext uri="{BB962C8B-B14F-4D97-AF65-F5344CB8AC3E}">
        <p14:creationId xmlns:p14="http://schemas.microsoft.com/office/powerpoint/2010/main" val="424270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E494A-F914-6973-3D55-FC97A04CA158}"/>
              </a:ext>
            </a:extLst>
          </p:cNvPr>
          <p:cNvSpPr>
            <a:spLocks noGrp="1"/>
          </p:cNvSpPr>
          <p:nvPr>
            <p:ph idx="1"/>
          </p:nvPr>
        </p:nvSpPr>
        <p:spPr>
          <a:xfrm>
            <a:off x="838200" y="359229"/>
            <a:ext cx="10515600" cy="5817734"/>
          </a:xfrm>
        </p:spPr>
        <p:txBody>
          <a:bodyPr/>
          <a:lstStyle/>
          <a:p>
            <a:pPr marL="514350" indent="-514350">
              <a:buFont typeface="+mj-lt"/>
              <a:buAutoNum type="arabicPeriod" startAt="5"/>
            </a:pPr>
            <a:r>
              <a:rPr lang="en-US" b="1" dirty="0"/>
              <a:t>Correlation Analysis</a:t>
            </a:r>
          </a:p>
          <a:p>
            <a:pPr marL="0" indent="0">
              <a:buNone/>
            </a:pPr>
            <a:r>
              <a:rPr lang="en-US" dirty="0"/>
              <a:t>Correlation analysis measures the strength and direction of relationships between two numerical variables.</a:t>
            </a:r>
          </a:p>
          <a:p>
            <a:pPr marL="0" indent="0">
              <a:buNone/>
            </a:pPr>
            <a:r>
              <a:rPr lang="en-US" b="1" dirty="0"/>
              <a:t>Example: Examining the Relationship Between Hours Studied and Exam Scores</a:t>
            </a:r>
            <a:endParaRPr lang="en-US" dirty="0"/>
          </a:p>
          <a:p>
            <a:endParaRPr lang="en-IN" dirty="0"/>
          </a:p>
        </p:txBody>
      </p:sp>
    </p:spTree>
    <p:extLst>
      <p:ext uri="{BB962C8B-B14F-4D97-AF65-F5344CB8AC3E}">
        <p14:creationId xmlns:p14="http://schemas.microsoft.com/office/powerpoint/2010/main" val="338489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784F5DB7-A150-D10D-26BB-3C89E39520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2296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10;&#10;Description automatically generated">
            <a:extLst>
              <a:ext uri="{FF2B5EF4-FFF2-40B4-BE49-F238E27FC236}">
                <a16:creationId xmlns:a16="http://schemas.microsoft.com/office/drawing/2014/main" id="{8968A6CE-088F-128E-9E77-E23072F3B0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86" y="435429"/>
            <a:ext cx="11854543" cy="4842393"/>
          </a:xfrm>
        </p:spPr>
      </p:pic>
    </p:spTree>
    <p:extLst>
      <p:ext uri="{BB962C8B-B14F-4D97-AF65-F5344CB8AC3E}">
        <p14:creationId xmlns:p14="http://schemas.microsoft.com/office/powerpoint/2010/main" val="257929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609A-9F5A-2782-C2C8-E77E9413EF25}"/>
              </a:ext>
            </a:extLst>
          </p:cNvPr>
          <p:cNvSpPr>
            <a:spLocks noGrp="1"/>
          </p:cNvSpPr>
          <p:nvPr>
            <p:ph type="title"/>
          </p:nvPr>
        </p:nvSpPr>
        <p:spPr/>
        <p:txBody>
          <a:bodyPr/>
          <a:lstStyle/>
          <a:p>
            <a:r>
              <a:rPr lang="en-US" b="1" dirty="0"/>
              <a:t>Summary</a:t>
            </a:r>
            <a:br>
              <a:rPr lang="en-US" b="1" dirty="0"/>
            </a:br>
            <a:endParaRPr lang="en-IN" dirty="0"/>
          </a:p>
        </p:txBody>
      </p:sp>
      <p:sp>
        <p:nvSpPr>
          <p:cNvPr id="3" name="Content Placeholder 2">
            <a:extLst>
              <a:ext uri="{FF2B5EF4-FFF2-40B4-BE49-F238E27FC236}">
                <a16:creationId xmlns:a16="http://schemas.microsoft.com/office/drawing/2014/main" id="{2A395B6C-A69B-19D4-8B66-8892693B9458}"/>
              </a:ext>
            </a:extLst>
          </p:cNvPr>
          <p:cNvSpPr>
            <a:spLocks noGrp="1"/>
          </p:cNvSpPr>
          <p:nvPr>
            <p:ph idx="1"/>
          </p:nvPr>
        </p:nvSpPr>
        <p:spPr>
          <a:xfrm>
            <a:off x="838200" y="1284514"/>
            <a:ext cx="10515600" cy="5573486"/>
          </a:xfrm>
        </p:spPr>
        <p:txBody>
          <a:bodyPr>
            <a:normAutofit fontScale="92500" lnSpcReduction="10000"/>
          </a:bodyPr>
          <a:lstStyle/>
          <a:p>
            <a:pPr>
              <a:buFont typeface="Arial" panose="020B0604020202020204" pitchFamily="34" charset="0"/>
              <a:buChar char="•"/>
            </a:pPr>
            <a:r>
              <a:rPr lang="en-US" b="1" dirty="0"/>
              <a:t>Descriptive Statistics:</a:t>
            </a:r>
            <a:r>
              <a:rPr lang="en-US" dirty="0"/>
              <a:t> Provides measures like mean, median, and standard deviation to summarize the dataset.</a:t>
            </a:r>
          </a:p>
          <a:p>
            <a:pPr>
              <a:buFont typeface="Arial" panose="020B0604020202020204" pitchFamily="34" charset="0"/>
              <a:buChar char="•"/>
            </a:pPr>
            <a:r>
              <a:rPr lang="en-US" b="1" dirty="0"/>
              <a:t>Frequency Distribution:</a:t>
            </a:r>
            <a:r>
              <a:rPr lang="en-US" dirty="0"/>
              <a:t> Shows the count of occurrences for each category.</a:t>
            </a:r>
          </a:p>
          <a:p>
            <a:pPr>
              <a:buFont typeface="Arial" panose="020B0604020202020204" pitchFamily="34" charset="0"/>
              <a:buChar char="•"/>
            </a:pPr>
            <a:r>
              <a:rPr lang="en-US" b="1" dirty="0"/>
              <a:t>Grouped Statistics:</a:t>
            </a:r>
            <a:r>
              <a:rPr lang="en-US" dirty="0"/>
              <a:t> Aggregates data by categories and calculates summary statistics like totals or averages.</a:t>
            </a:r>
          </a:p>
          <a:p>
            <a:pPr>
              <a:buFont typeface="Arial" panose="020B0604020202020204" pitchFamily="34" charset="0"/>
              <a:buChar char="•"/>
            </a:pPr>
            <a:r>
              <a:rPr lang="en-US" b="1" dirty="0"/>
              <a:t>Data Visualization:</a:t>
            </a:r>
            <a:r>
              <a:rPr lang="en-US" dirty="0"/>
              <a:t> Uses charts and plots to visually summarize and interpret data patterns.</a:t>
            </a:r>
          </a:p>
          <a:p>
            <a:pPr>
              <a:buFont typeface="Arial" panose="020B0604020202020204" pitchFamily="34" charset="0"/>
              <a:buChar char="•"/>
            </a:pPr>
            <a:r>
              <a:rPr lang="en-US" b="1" dirty="0"/>
              <a:t>Correlation Analysis:</a:t>
            </a:r>
            <a:r>
              <a:rPr lang="en-US" dirty="0"/>
              <a:t> Identifies the relationship between two numerical variables.</a:t>
            </a:r>
          </a:p>
          <a:p>
            <a:pPr marL="0" indent="0">
              <a:buNone/>
            </a:pPr>
            <a:r>
              <a:rPr lang="en-US" dirty="0"/>
              <a:t>These techniques are essential for data analysis, helping you to extract meaningful insights and present data effectively. Python libraries like Pandas, Matplotlib, and Seaborn are commonly used to implement these summarization techniques.</a:t>
            </a:r>
          </a:p>
          <a:p>
            <a:endParaRPr lang="en-IN" dirty="0"/>
          </a:p>
        </p:txBody>
      </p:sp>
    </p:spTree>
    <p:extLst>
      <p:ext uri="{BB962C8B-B14F-4D97-AF65-F5344CB8AC3E}">
        <p14:creationId xmlns:p14="http://schemas.microsoft.com/office/powerpoint/2010/main" val="378737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D188-37F1-5AFC-473D-2891E89CD29A}"/>
              </a:ext>
            </a:extLst>
          </p:cNvPr>
          <p:cNvSpPr>
            <a:spLocks noGrp="1"/>
          </p:cNvSpPr>
          <p:nvPr>
            <p:ph type="title"/>
          </p:nvPr>
        </p:nvSpPr>
        <p:spPr>
          <a:xfrm>
            <a:off x="838200" y="1"/>
            <a:ext cx="10515600" cy="990599"/>
          </a:xfrm>
        </p:spPr>
        <p:txBody>
          <a:bodyPr/>
          <a:lstStyle/>
          <a:p>
            <a:r>
              <a:rPr lang="en-IN" dirty="0"/>
              <a:t>common data summarization techniques</a:t>
            </a:r>
          </a:p>
        </p:txBody>
      </p:sp>
      <p:sp>
        <p:nvSpPr>
          <p:cNvPr id="3" name="Content Placeholder 2">
            <a:extLst>
              <a:ext uri="{FF2B5EF4-FFF2-40B4-BE49-F238E27FC236}">
                <a16:creationId xmlns:a16="http://schemas.microsoft.com/office/drawing/2014/main" id="{812AF53D-D207-C546-0244-437BC8A4E184}"/>
              </a:ext>
            </a:extLst>
          </p:cNvPr>
          <p:cNvSpPr>
            <a:spLocks noGrp="1"/>
          </p:cNvSpPr>
          <p:nvPr>
            <p:ph idx="1"/>
          </p:nvPr>
        </p:nvSpPr>
        <p:spPr>
          <a:xfrm>
            <a:off x="838200" y="1415144"/>
            <a:ext cx="10515600" cy="5442856"/>
          </a:xfrm>
        </p:spPr>
        <p:txBody>
          <a:bodyPr/>
          <a:lstStyle/>
          <a:p>
            <a:pPr marL="514350" indent="-514350">
              <a:buFont typeface="+mj-lt"/>
              <a:buAutoNum type="arabicPeriod"/>
            </a:pPr>
            <a:r>
              <a:rPr lang="en-US" b="1" dirty="0"/>
              <a:t>Descriptive Statistics</a:t>
            </a:r>
          </a:p>
          <a:p>
            <a:pPr marL="0" indent="0">
              <a:buNone/>
            </a:pPr>
            <a:r>
              <a:rPr lang="en-US" dirty="0"/>
              <a:t>Descriptive statistics summarize the central tendency, dispersion, and shape of a dataset’s distribution. Common measures include the mean, median, mode, standard deviation, and variance.</a:t>
            </a:r>
          </a:p>
          <a:p>
            <a:pPr marL="0" indent="0">
              <a:buNone/>
            </a:pPr>
            <a:r>
              <a:rPr lang="en-US" b="1" dirty="0"/>
              <a:t>Example: Summarizing Monthly Expenses</a:t>
            </a:r>
            <a:endParaRPr lang="en-US" dirty="0"/>
          </a:p>
          <a:p>
            <a:endParaRPr lang="en-IN" dirty="0"/>
          </a:p>
        </p:txBody>
      </p:sp>
    </p:spTree>
    <p:extLst>
      <p:ext uri="{BB962C8B-B14F-4D97-AF65-F5344CB8AC3E}">
        <p14:creationId xmlns:p14="http://schemas.microsoft.com/office/powerpoint/2010/main" val="197332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5558E920-F4C1-9B36-569D-DC2E655D8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94434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rectangular object with green text&#10;&#10;Description automatically generated">
            <a:extLst>
              <a:ext uri="{FF2B5EF4-FFF2-40B4-BE49-F238E27FC236}">
                <a16:creationId xmlns:a16="http://schemas.microsoft.com/office/drawing/2014/main" id="{C95AB68D-A5E6-8E99-12C9-6ED178A175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514"/>
            <a:ext cx="12192000" cy="6716486"/>
          </a:xfrm>
        </p:spPr>
      </p:pic>
    </p:spTree>
    <p:extLst>
      <p:ext uri="{BB962C8B-B14F-4D97-AF65-F5344CB8AC3E}">
        <p14:creationId xmlns:p14="http://schemas.microsoft.com/office/powerpoint/2010/main" val="307180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33F9D-F0FD-7DD6-EDE7-A624C6E4407D}"/>
              </a:ext>
            </a:extLst>
          </p:cNvPr>
          <p:cNvSpPr>
            <a:spLocks noGrp="1"/>
          </p:cNvSpPr>
          <p:nvPr>
            <p:ph idx="1"/>
          </p:nvPr>
        </p:nvSpPr>
        <p:spPr>
          <a:xfrm>
            <a:off x="838200" y="326571"/>
            <a:ext cx="10515600" cy="5850392"/>
          </a:xfrm>
        </p:spPr>
        <p:txBody>
          <a:bodyPr/>
          <a:lstStyle/>
          <a:p>
            <a:pPr marL="514350" indent="-514350">
              <a:buFont typeface="+mj-lt"/>
              <a:buAutoNum type="arabicPeriod" startAt="2"/>
            </a:pPr>
            <a:r>
              <a:rPr lang="en-US" b="1" dirty="0"/>
              <a:t>Frequency Distribution</a:t>
            </a:r>
          </a:p>
          <a:p>
            <a:pPr marL="0" indent="0">
              <a:buNone/>
            </a:pPr>
            <a:r>
              <a:rPr lang="en-US" dirty="0"/>
              <a:t>Frequency distribution shows how often each value occurs within a dataset. It is useful for understanding the distribution of categorical data.</a:t>
            </a:r>
          </a:p>
          <a:p>
            <a:pPr marL="0" indent="0">
              <a:buNone/>
            </a:pPr>
            <a:r>
              <a:rPr lang="en-US" b="1" dirty="0"/>
              <a:t>Example: Analyzing Favorite Movie Genres</a:t>
            </a:r>
            <a:endParaRPr lang="en-US" dirty="0"/>
          </a:p>
          <a:p>
            <a:pPr marL="0" indent="0">
              <a:buNone/>
            </a:pPr>
            <a:endParaRPr lang="en-IN" dirty="0"/>
          </a:p>
        </p:txBody>
      </p:sp>
    </p:spTree>
    <p:extLst>
      <p:ext uri="{BB962C8B-B14F-4D97-AF65-F5344CB8AC3E}">
        <p14:creationId xmlns:p14="http://schemas.microsoft.com/office/powerpoint/2010/main" val="67321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10;&#10;Description automatically generated">
            <a:extLst>
              <a:ext uri="{FF2B5EF4-FFF2-40B4-BE49-F238E27FC236}">
                <a16:creationId xmlns:a16="http://schemas.microsoft.com/office/drawing/2014/main" id="{D212416A-FD43-E563-7A06-6599800AF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42778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rectangular object with green and blue text&#10;&#10;Description automatically generated">
            <a:extLst>
              <a:ext uri="{FF2B5EF4-FFF2-40B4-BE49-F238E27FC236}">
                <a16:creationId xmlns:a16="http://schemas.microsoft.com/office/drawing/2014/main" id="{213721D2-0D7A-28D3-1592-C4F67DC9B8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14" y="609601"/>
            <a:ext cx="11615057" cy="4778828"/>
          </a:xfrm>
        </p:spPr>
      </p:pic>
    </p:spTree>
    <p:extLst>
      <p:ext uri="{BB962C8B-B14F-4D97-AF65-F5344CB8AC3E}">
        <p14:creationId xmlns:p14="http://schemas.microsoft.com/office/powerpoint/2010/main" val="1781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A6065-AABC-A617-049A-72E810254426}"/>
              </a:ext>
            </a:extLst>
          </p:cNvPr>
          <p:cNvSpPr>
            <a:spLocks noGrp="1"/>
          </p:cNvSpPr>
          <p:nvPr>
            <p:ph idx="1"/>
          </p:nvPr>
        </p:nvSpPr>
        <p:spPr>
          <a:xfrm>
            <a:off x="838200" y="849086"/>
            <a:ext cx="10515600" cy="5327877"/>
          </a:xfrm>
        </p:spPr>
        <p:txBody>
          <a:bodyPr/>
          <a:lstStyle/>
          <a:p>
            <a:pPr marL="514350" indent="-514350">
              <a:buFont typeface="+mj-lt"/>
              <a:buAutoNum type="arabicPeriod" startAt="3"/>
            </a:pPr>
            <a:r>
              <a:rPr lang="en-US" b="1" dirty="0"/>
              <a:t>Grouped Statistics</a:t>
            </a:r>
          </a:p>
          <a:p>
            <a:pPr marL="0" indent="0">
              <a:buNone/>
            </a:pPr>
            <a:r>
              <a:rPr lang="en-US" dirty="0"/>
              <a:t>Grouped statistics involve aggregating data based on categories or groups, and calculating summary statistics for each group.</a:t>
            </a:r>
          </a:p>
          <a:p>
            <a:pPr marL="0" indent="0">
              <a:buNone/>
            </a:pPr>
            <a:r>
              <a:rPr lang="en-US" b="1" dirty="0"/>
              <a:t>Example: Sales Data by Store</a:t>
            </a:r>
            <a:endParaRPr lang="en-US" dirty="0"/>
          </a:p>
          <a:p>
            <a:endParaRPr lang="en-IN" dirty="0"/>
          </a:p>
        </p:txBody>
      </p:sp>
    </p:spTree>
    <p:extLst>
      <p:ext uri="{BB962C8B-B14F-4D97-AF65-F5344CB8AC3E}">
        <p14:creationId xmlns:p14="http://schemas.microsoft.com/office/powerpoint/2010/main" val="24797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3B51AFA1-07A1-F73A-E5C7-87C87F2B8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76821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TotalTime>
  <Words>319</Words>
  <Application>Microsoft Office PowerPoint</Application>
  <PresentationFormat>Widescreen</PresentationFormat>
  <Paragraphs>26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Calibry (body)</vt:lpstr>
      <vt:lpstr>Office Theme</vt:lpstr>
      <vt:lpstr>Data summarization</vt:lpstr>
      <vt:lpstr>common data summarization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summarization</dc:title>
  <dc:creator>THANESHWARI SAHU</dc:creator>
  <cp:lastModifiedBy>THANESHWARI SAHU</cp:lastModifiedBy>
  <cp:revision>1</cp:revision>
  <dcterms:created xsi:type="dcterms:W3CDTF">2024-09-13T07:45:03Z</dcterms:created>
  <dcterms:modified xsi:type="dcterms:W3CDTF">2024-09-13T11:51:43Z</dcterms:modified>
</cp:coreProperties>
</file>