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6" r:id="rId7"/>
    <p:sldId id="256" r:id="rId8"/>
    <p:sldId id="261" r:id="rId9"/>
    <p:sldId id="271" r:id="rId10"/>
    <p:sldId id="260" r:id="rId11"/>
    <p:sldId id="272" r:id="rId12"/>
    <p:sldId id="267" r:id="rId13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55eb473c9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55eb473c9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55eb473c9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55eb473c9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Introduction to Special Data Types</a:t>
            </a:r>
            <a:endParaRPr>
              <a:sym typeface="+mn-ea"/>
            </a:endParaRPr>
          </a:p>
        </p:txBody>
      </p:sp>
      <p:sp>
        <p:nvSpPr>
          <p:cNvPr id="102" name="Google Shape;102;p1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t>Definition and Importance: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t>Special data types refer to non-traditional data formats that require specialized methods for processing. These include audio files (e.g., .wav, .mp3), video files (e.g., .mp4, .avi), and images (e.g., .jpg, .png).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t>Understanding how to handle these data types is crucial in fields like machine learning, computer vision, and multimedia analytics.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 descr="Screenshot 2024-11-06 090603"/>
          <p:cNvPicPr>
            <a:picLocks noChangeAspect="1"/>
          </p:cNvPicPr>
          <p:nvPr/>
        </p:nvPicPr>
        <p:blipFill>
          <a:blip r:embed="rId1"/>
          <a:srcRect l="5903" t="27827" r="25118" b="26519"/>
          <a:stretch>
            <a:fillRect/>
          </a:stretch>
        </p:blipFill>
        <p:spPr>
          <a:xfrm>
            <a:off x="0" y="0"/>
            <a:ext cx="4184015" cy="2228850"/>
          </a:xfrm>
          <a:prstGeom prst="rect">
            <a:avLst/>
          </a:prstGeom>
        </p:spPr>
      </p:pic>
      <p:pic>
        <p:nvPicPr>
          <p:cNvPr id="11" name="Picture 10" descr="Screenshot 2024-11-06 090622"/>
          <p:cNvPicPr>
            <a:picLocks noChangeAspect="1"/>
          </p:cNvPicPr>
          <p:nvPr/>
        </p:nvPicPr>
        <p:blipFill>
          <a:blip r:embed="rId2"/>
          <a:srcRect l="4972" t="18160" r="44896" b="11037"/>
          <a:stretch>
            <a:fillRect/>
          </a:stretch>
        </p:blipFill>
        <p:spPr>
          <a:xfrm>
            <a:off x="0" y="2348230"/>
            <a:ext cx="2413000" cy="1917065"/>
          </a:xfrm>
          <a:prstGeom prst="rect">
            <a:avLst/>
          </a:prstGeom>
        </p:spPr>
      </p:pic>
      <p:pic>
        <p:nvPicPr>
          <p:cNvPr id="12" name="Picture 11" descr="Screenshot 2024-11-06 090632"/>
          <p:cNvPicPr>
            <a:picLocks noChangeAspect="1"/>
          </p:cNvPicPr>
          <p:nvPr/>
        </p:nvPicPr>
        <p:blipFill>
          <a:blip r:embed="rId3"/>
          <a:srcRect l="8201" t="23901" r="21924" b="33543"/>
          <a:stretch>
            <a:fillRect/>
          </a:stretch>
        </p:blipFill>
        <p:spPr>
          <a:xfrm>
            <a:off x="4128135" y="-635"/>
            <a:ext cx="5015230" cy="2132965"/>
          </a:xfrm>
          <a:prstGeom prst="rect">
            <a:avLst/>
          </a:prstGeom>
        </p:spPr>
      </p:pic>
      <p:pic>
        <p:nvPicPr>
          <p:cNvPr id="13" name="Picture 12" descr="Screenshot 2024-11-06 090641"/>
          <p:cNvPicPr>
            <a:picLocks noChangeAspect="1"/>
          </p:cNvPicPr>
          <p:nvPr/>
        </p:nvPicPr>
        <p:blipFill>
          <a:blip r:embed="rId4"/>
          <a:srcRect l="8292" t="17840" r="47340" b="21605"/>
          <a:stretch>
            <a:fillRect/>
          </a:stretch>
        </p:blipFill>
        <p:spPr>
          <a:xfrm>
            <a:off x="3081655" y="2292985"/>
            <a:ext cx="2868295" cy="2186940"/>
          </a:xfrm>
          <a:prstGeom prst="rect">
            <a:avLst/>
          </a:prstGeom>
        </p:spPr>
      </p:pic>
      <p:pic>
        <p:nvPicPr>
          <p:cNvPr id="14" name="Picture 13" descr="Screenshot 2024-11-06 090648"/>
          <p:cNvPicPr>
            <a:picLocks noChangeAspect="1"/>
          </p:cNvPicPr>
          <p:nvPr/>
        </p:nvPicPr>
        <p:blipFill>
          <a:blip r:embed="rId5"/>
          <a:srcRect l="7938" t="24049" r="58785" b="10889"/>
          <a:stretch>
            <a:fillRect/>
          </a:stretch>
        </p:blipFill>
        <p:spPr>
          <a:xfrm>
            <a:off x="5884545" y="2179320"/>
            <a:ext cx="3258820" cy="29641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Applications:</a:t>
            </a:r>
            <a:endParaRPr>
              <a:sym typeface="+mn-ea"/>
            </a:endParaRPr>
          </a:p>
        </p:txBody>
      </p:sp>
      <p:sp>
        <p:nvSpPr>
          <p:cNvPr id="108" name="Google Shape;108;p15"/>
          <p:cNvSpPr txBox="1"/>
          <p:nvPr>
            <p:ph type="body" idx="1"/>
          </p:nvPr>
        </p:nvSpPr>
        <p:spPr>
          <a:xfrm>
            <a:off x="311785" y="1152525"/>
            <a:ext cx="8520430" cy="1419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Font typeface="Arial" panose="020B0604020202020204" pitchFamily="34" charset="0"/>
              <a:buChar char="○"/>
            </a:pPr>
            <a:r>
              <a:t>Audio analysis in speech recognition and music classification.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Font typeface="Arial" panose="020B0604020202020204" pitchFamily="34" charset="0"/>
              <a:buChar char="○"/>
            </a:pPr>
            <a:r>
              <a:t>Video processing in surveillance and autonomous vehicles.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Font typeface="Arial" panose="020B0604020202020204" pitchFamily="34" charset="0"/>
              <a:buChar char="○"/>
            </a:pPr>
            <a:r>
              <a:t>Image analysis in facial recognition and medical imaging.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sp>
        <p:nvSpPr>
          <p:cNvPr id="2" name="Google Shape;107;p15"/>
          <p:cNvSpPr txBox="1"/>
          <p:nvPr/>
        </p:nvSpPr>
        <p:spPr>
          <a:xfrm>
            <a:off x="311700" y="292851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Audio Data Handling</a:t>
            </a:r>
            <a:r>
              <a:rPr>
                <a:sym typeface="+mn-ea"/>
              </a:rPr>
              <a:t>:</a:t>
            </a:r>
            <a:endParaRPr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991350" y="4544060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to be cont.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Audio Data Handling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>
            <a:normAutofit/>
          </a:bodyPr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>
                <a:sym typeface="+mn-ea"/>
              </a:rPr>
              <a:t>Audio signals are represented as time series data where amplitude is plotted against time</a:t>
            </a:r>
            <a:r>
              <a:rPr lang="en-US">
                <a:sym typeface="+mn-ea"/>
              </a:rPr>
              <a:t>, with</a:t>
            </a:r>
            <a:r>
              <a:rPr>
                <a:sym typeface="+mn-ea"/>
              </a:rPr>
              <a:t> formats include WAV, MP3, and AAC.</a:t>
            </a:r>
            <a:endParaRPr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>
                <a:sym typeface="+mn-ea"/>
              </a:rPr>
              <a:t>labels, transcription text, sample rates, and other relevant information are needed.</a:t>
            </a:r>
            <a:endParaRPr lang="en-US"/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991350" y="4544060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to be cont.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For audio processing  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US"/>
              <a:t>Loading Audio Files: Use libraries like Librosa to load audio files into NumPy arrays.</a:t>
            </a:r>
            <a:endParaRPr lang="en-US"/>
          </a:p>
          <a:p>
            <a:r>
              <a:rPr lang="en-US"/>
              <a:t>Resampling: Adjust the sample rate of audio files to ensure consistency across the dataset.</a:t>
            </a:r>
            <a:endParaRPr lang="en-US"/>
          </a:p>
          <a:p>
            <a:r>
              <a:rPr lang="en-US"/>
              <a:t>Feature Extraction: Extract features such as Mel-frequency cepstral coefficients (MFCCs), spectrograms, or raw waveforms for further analysis.</a:t>
            </a:r>
            <a:endParaRPr lang="en-US"/>
          </a:p>
          <a:p>
            <a:r>
              <a:rPr lang="en-US"/>
              <a:t>Normalization: Normalize audio data to ensure uniformity in amplitude levels.</a:t>
            </a:r>
            <a:endParaRPr lang="en-US"/>
          </a:p>
          <a:p>
            <a:r>
              <a:rPr lang="en-US"/>
              <a:t>Splitting Data: Divide the dataset into training, validation, and test sets.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87675" y="231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Images 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pSp>
        <p:nvGrpSpPr>
          <p:cNvPr id="55" name="Google Shape;55;p13"/>
          <p:cNvGrpSpPr/>
          <p:nvPr/>
        </p:nvGrpSpPr>
        <p:grpSpPr>
          <a:xfrm>
            <a:off x="78300" y="1061375"/>
            <a:ext cx="5317775" cy="2789850"/>
            <a:chOff x="741625" y="1202750"/>
            <a:chExt cx="5317775" cy="2789850"/>
          </a:xfrm>
        </p:grpSpPr>
        <p:pic>
          <p:nvPicPr>
            <p:cNvPr id="56" name="Google Shape;56;p13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1218050" y="1202750"/>
              <a:ext cx="2143125" cy="21431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7" name="Google Shape;57;p13"/>
            <p:cNvCxnSpPr/>
            <p:nvPr/>
          </p:nvCxnSpPr>
          <p:spPr>
            <a:xfrm>
              <a:off x="1133100" y="1233125"/>
              <a:ext cx="0" cy="221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13"/>
            <p:cNvCxnSpPr/>
            <p:nvPr/>
          </p:nvCxnSpPr>
          <p:spPr>
            <a:xfrm>
              <a:off x="1143975" y="3429725"/>
              <a:ext cx="2240100" cy="1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9" name="Google Shape;59;p13"/>
            <p:cNvSpPr txBox="1"/>
            <p:nvPr/>
          </p:nvSpPr>
          <p:spPr>
            <a:xfrm>
              <a:off x="2100825" y="3530900"/>
              <a:ext cx="326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Y </a:t>
              </a:r>
              <a:endParaRPr sz="1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60" name="Google Shape;60;p13"/>
            <p:cNvSpPr txBox="1"/>
            <p:nvPr/>
          </p:nvSpPr>
          <p:spPr>
            <a:xfrm>
              <a:off x="741625" y="2309675"/>
              <a:ext cx="306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X</a:t>
              </a:r>
              <a:endParaRPr sz="1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3544350" y="1331000"/>
              <a:ext cx="2055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f(x, y) = (R, G, B)</a:t>
              </a:r>
              <a:endParaRPr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3699400" y="1972575"/>
              <a:ext cx="1783500" cy="39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3816150" y="2105975"/>
              <a:ext cx="1783500" cy="39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3949500" y="2228600"/>
              <a:ext cx="1783500" cy="39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13"/>
            <p:cNvSpPr txBox="1"/>
            <p:nvPr/>
          </p:nvSpPr>
          <p:spPr>
            <a:xfrm>
              <a:off x="5406650" y="1698650"/>
              <a:ext cx="402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dk1"/>
                  </a:solidFill>
                </a:rPr>
                <a:t>R</a:t>
              </a:r>
              <a:endParaRPr sz="1800" b="1">
                <a:solidFill>
                  <a:schemeClr val="dk1"/>
                </a:solidFill>
              </a:endParaRPr>
            </a:p>
          </p:txBody>
        </p:sp>
        <p:sp>
          <p:nvSpPr>
            <p:cNvPr id="66" name="Google Shape;66;p13"/>
            <p:cNvSpPr txBox="1"/>
            <p:nvPr/>
          </p:nvSpPr>
          <p:spPr>
            <a:xfrm>
              <a:off x="5599650" y="1847975"/>
              <a:ext cx="326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G</a:t>
              </a:r>
              <a:endParaRPr sz="1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67" name="Google Shape;67;p13"/>
            <p:cNvSpPr txBox="1"/>
            <p:nvPr/>
          </p:nvSpPr>
          <p:spPr>
            <a:xfrm>
              <a:off x="5733000" y="2193500"/>
              <a:ext cx="326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B</a:t>
              </a:r>
              <a:endParaRPr sz="1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68" name="Google Shape;68;p13"/>
            <p:cNvCxnSpPr/>
            <p:nvPr/>
          </p:nvCxnSpPr>
          <p:spPr>
            <a:xfrm flipH="1">
              <a:off x="4123575" y="2222700"/>
              <a:ext cx="10800" cy="413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13"/>
            <p:cNvCxnSpPr/>
            <p:nvPr/>
          </p:nvCxnSpPr>
          <p:spPr>
            <a:xfrm>
              <a:off x="4340913" y="2234000"/>
              <a:ext cx="11100" cy="380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13"/>
            <p:cNvCxnSpPr/>
            <p:nvPr/>
          </p:nvCxnSpPr>
          <p:spPr>
            <a:xfrm>
              <a:off x="4575113" y="2255300"/>
              <a:ext cx="11100" cy="380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13"/>
            <p:cNvCxnSpPr/>
            <p:nvPr/>
          </p:nvCxnSpPr>
          <p:spPr>
            <a:xfrm>
              <a:off x="4809325" y="2255300"/>
              <a:ext cx="11100" cy="380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13"/>
            <p:cNvCxnSpPr/>
            <p:nvPr/>
          </p:nvCxnSpPr>
          <p:spPr>
            <a:xfrm>
              <a:off x="5036963" y="2255300"/>
              <a:ext cx="11100" cy="380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13"/>
            <p:cNvCxnSpPr/>
            <p:nvPr/>
          </p:nvCxnSpPr>
          <p:spPr>
            <a:xfrm>
              <a:off x="5204488" y="2238900"/>
              <a:ext cx="11100" cy="380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" name="Google Shape;74;p13"/>
            <p:cNvSpPr/>
            <p:nvPr/>
          </p:nvSpPr>
          <p:spPr>
            <a:xfrm>
              <a:off x="5328050" y="2507675"/>
              <a:ext cx="97800" cy="127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480450" y="2507675"/>
              <a:ext cx="97800" cy="127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13"/>
            <p:cNvSpPr txBox="1"/>
            <p:nvPr/>
          </p:nvSpPr>
          <p:spPr>
            <a:xfrm>
              <a:off x="3834300" y="2543950"/>
              <a:ext cx="22251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 b="1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  </a:t>
              </a:r>
              <a:r>
                <a:rPr lang="en-GB" sz="1500" b="1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B1,   B2,    …..        BN</a:t>
              </a:r>
              <a:endParaRPr sz="15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3655900" y="1820350"/>
              <a:ext cx="467700" cy="1002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4884700" y="1839850"/>
              <a:ext cx="522000" cy="100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13"/>
            <p:cNvSpPr txBox="1"/>
            <p:nvPr/>
          </p:nvSpPr>
          <p:spPr>
            <a:xfrm>
              <a:off x="4199988" y="1644000"/>
              <a:ext cx="7440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 b="1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X * Y</a:t>
              </a:r>
              <a:endParaRPr sz="15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pic>
        <p:nvPicPr>
          <p:cNvPr id="80" name="Google Shape;80;p13" descr="File:Audio-volume-medium.svg - Simple English Wikipedia, the free ..."/>
          <p:cNvPicPr preferRelativeResize="0"/>
          <p:nvPr/>
        </p:nvPicPr>
        <p:blipFill rotWithShape="1">
          <a:blip r:embed="rId2"/>
          <a:srcRect l="-4130" r="4130"/>
          <a:stretch>
            <a:fillRect/>
          </a:stretch>
        </p:blipFill>
        <p:spPr>
          <a:xfrm>
            <a:off x="5928625" y="1257975"/>
            <a:ext cx="1315776" cy="105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3" descr="Sound Waves Free Stock Photo - Public Domain Pictures"/>
          <p:cNvPicPr preferRelativeResize="0"/>
          <p:nvPr/>
        </p:nvPicPr>
        <p:blipFill rotWithShape="1">
          <a:blip r:embed="rId3"/>
          <a:srcRect t="33250" b="34729"/>
          <a:stretch>
            <a:fillRect/>
          </a:stretch>
        </p:blipFill>
        <p:spPr>
          <a:xfrm>
            <a:off x="7244400" y="1410003"/>
            <a:ext cx="1642401" cy="9023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3"/>
          <p:cNvSpPr/>
          <p:nvPr/>
        </p:nvSpPr>
        <p:spPr>
          <a:xfrm>
            <a:off x="7255275" y="2429300"/>
            <a:ext cx="1653000" cy="39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83" name="Google Shape;83;p13"/>
          <p:cNvCxnSpPr/>
          <p:nvPr/>
        </p:nvCxnSpPr>
        <p:spPr>
          <a:xfrm>
            <a:off x="7385750" y="2429300"/>
            <a:ext cx="10800" cy="41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3"/>
          <p:cNvCxnSpPr/>
          <p:nvPr/>
        </p:nvCxnSpPr>
        <p:spPr>
          <a:xfrm>
            <a:off x="7538150" y="2429300"/>
            <a:ext cx="10800" cy="41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3"/>
          <p:cNvCxnSpPr/>
          <p:nvPr/>
        </p:nvCxnSpPr>
        <p:spPr>
          <a:xfrm>
            <a:off x="7690550" y="2429300"/>
            <a:ext cx="10800" cy="41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3"/>
          <p:cNvCxnSpPr/>
          <p:nvPr/>
        </p:nvCxnSpPr>
        <p:spPr>
          <a:xfrm>
            <a:off x="7842950" y="2429300"/>
            <a:ext cx="10800" cy="41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p13"/>
          <p:cNvCxnSpPr/>
          <p:nvPr/>
        </p:nvCxnSpPr>
        <p:spPr>
          <a:xfrm>
            <a:off x="7995350" y="2429300"/>
            <a:ext cx="10800" cy="41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8147750" y="2429300"/>
            <a:ext cx="10800" cy="41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3"/>
          <p:cNvCxnSpPr/>
          <p:nvPr/>
        </p:nvCxnSpPr>
        <p:spPr>
          <a:xfrm>
            <a:off x="8300150" y="2429300"/>
            <a:ext cx="10800" cy="41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3"/>
          <p:cNvCxnSpPr/>
          <p:nvPr/>
        </p:nvCxnSpPr>
        <p:spPr>
          <a:xfrm>
            <a:off x="8452550" y="2429300"/>
            <a:ext cx="10800" cy="41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3"/>
          <p:cNvCxnSpPr/>
          <p:nvPr/>
        </p:nvCxnSpPr>
        <p:spPr>
          <a:xfrm>
            <a:off x="8604950" y="2429300"/>
            <a:ext cx="10800" cy="41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" name="Google Shape;92;p13"/>
          <p:cNvCxnSpPr/>
          <p:nvPr/>
        </p:nvCxnSpPr>
        <p:spPr>
          <a:xfrm>
            <a:off x="8757350" y="2429300"/>
            <a:ext cx="10800" cy="41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93;p13"/>
          <p:cNvSpPr txBox="1"/>
          <p:nvPr/>
        </p:nvSpPr>
        <p:spPr>
          <a:xfrm>
            <a:off x="7219100" y="2766400"/>
            <a:ext cx="1868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A1,  A2,  …..,  An</a:t>
            </a:r>
            <a:endParaRPr sz="15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94" name="Google Shape;94;p13" descr="PC video player icon vector illustration | Public domain vectors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080300" y="3624223"/>
            <a:ext cx="1315775" cy="13131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/>
          <p:nvPr/>
        </p:nvSpPr>
        <p:spPr>
          <a:xfrm rot="1937690">
            <a:off x="2731588" y="3473134"/>
            <a:ext cx="1315612" cy="15089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" name="Google Shape;96;p13"/>
          <p:cNvSpPr/>
          <p:nvPr/>
        </p:nvSpPr>
        <p:spPr>
          <a:xfrm rot="-2299679">
            <a:off x="5593536" y="3034336"/>
            <a:ext cx="1464294" cy="152272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Image Data Handling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US"/>
              <a:t>Images are typically represented as pixel grids where each pixel has color values (RGB).</a:t>
            </a:r>
            <a:endParaRPr lang="en-US"/>
          </a:p>
          <a:p>
            <a:r>
              <a:rPr lang="en-US"/>
              <a:t>Common formats include JPEG, PNG, and TIFF.</a:t>
            </a:r>
            <a:endParaRPr lang="en-US"/>
          </a:p>
          <a:p>
            <a:r>
              <a:rPr lang="en-US"/>
              <a:t>Processing Techniques:</a:t>
            </a:r>
            <a:endParaRPr lang="en-US"/>
          </a:p>
          <a:p>
            <a:r>
              <a:rPr lang="en-US"/>
              <a:t>Image Enhancement: Techniques such as histogram equalization can improve image quality.</a:t>
            </a:r>
            <a:endParaRPr lang="en-US"/>
          </a:p>
          <a:p>
            <a:r>
              <a:rPr lang="en-US"/>
              <a:t>Feature Detection: Use algorithms like SIFT or ORB for identifying key points in images.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311785" y="284480"/>
            <a:ext cx="8669655" cy="4654550"/>
          </a:xfrm>
        </p:spPr>
        <p:txBody>
          <a:bodyPr>
            <a:normAutofit fontScale="40000"/>
          </a:bodyPr>
          <a:p>
            <a:r>
              <a:rPr lang="en-US" sz="3600"/>
              <a:t>Pre processing involves Resizing and normalization.</a:t>
            </a:r>
            <a:endParaRPr lang="en-US" sz="3600"/>
          </a:p>
          <a:p>
            <a:r>
              <a:rPr lang="en-US" sz="3600"/>
              <a:t>Data Augmentation using tensorflow, improve model robustness .</a:t>
            </a:r>
            <a:endParaRPr lang="en-US" sz="3600"/>
          </a:p>
          <a:p>
            <a:r>
              <a:rPr lang="en-US" sz="3600"/>
              <a:t>Image trsnformation by rotation and flipping using transfom.Compose() </a:t>
            </a:r>
            <a:endParaRPr lang="en-US" sz="3600"/>
          </a:p>
          <a:p>
            <a:endParaRPr lang="en-US" sz="3600"/>
          </a:p>
          <a:p>
            <a:endParaRPr lang="en-US"/>
          </a:p>
          <a:p>
            <a:pPr marL="114300" indent="0">
              <a:buNone/>
            </a:pPr>
            <a:r>
              <a:rPr lang="en-US" sz="3000"/>
              <a:t>import cv2</a:t>
            </a:r>
            <a:endParaRPr lang="en-US" sz="3000"/>
          </a:p>
          <a:p>
            <a:pPr marL="114300" indent="0">
              <a:buNone/>
            </a:pPr>
            <a:endParaRPr lang="en-US" sz="3000"/>
          </a:p>
          <a:p>
            <a:pPr marL="114300" indent="0">
              <a:buNone/>
            </a:pPr>
            <a:r>
              <a:rPr lang="en-US" sz="3000">
                <a:solidFill>
                  <a:srgbClr val="00B050"/>
                </a:solidFill>
              </a:rPr>
              <a:t># Read an image using OpenCV</a:t>
            </a:r>
            <a:endParaRPr lang="en-US" sz="3000">
              <a:solidFill>
                <a:srgbClr val="00B050"/>
              </a:solidFill>
            </a:endParaRPr>
          </a:p>
          <a:p>
            <a:pPr marL="114300" indent="0">
              <a:buNone/>
            </a:pPr>
            <a:r>
              <a:rPr lang="en-US" sz="3000"/>
              <a:t>image_path = 'path/to/image.jpg'</a:t>
            </a:r>
            <a:endParaRPr lang="en-US" sz="3000"/>
          </a:p>
          <a:p>
            <a:pPr marL="114300" indent="0">
              <a:buNone/>
            </a:pPr>
            <a:r>
              <a:rPr lang="en-US" sz="3000"/>
              <a:t>image = cv2.imread(image_path)</a:t>
            </a:r>
            <a:endParaRPr lang="en-US" sz="3000"/>
          </a:p>
          <a:p>
            <a:pPr marL="114300" indent="0">
              <a:buNone/>
            </a:pPr>
            <a:endParaRPr lang="en-US" sz="3000"/>
          </a:p>
          <a:p>
            <a:pPr marL="114300" indent="0">
              <a:buNone/>
            </a:pPr>
            <a:r>
              <a:rPr lang="en-US" sz="3000">
                <a:solidFill>
                  <a:srgbClr val="00B050"/>
                </a:solidFill>
              </a:rPr>
              <a:t># Convert to grayscale</a:t>
            </a:r>
            <a:endParaRPr lang="en-US" sz="3000">
              <a:solidFill>
                <a:srgbClr val="00B050"/>
              </a:solidFill>
            </a:endParaRPr>
          </a:p>
          <a:p>
            <a:pPr marL="114300" indent="0">
              <a:buNone/>
            </a:pPr>
            <a:r>
              <a:rPr lang="en-US" sz="3000"/>
              <a:t>gray_image = cv2.cvtColor(image, cv2.COLOR_BGR2GRAY)</a:t>
            </a:r>
            <a:endParaRPr lang="en-US" sz="3000"/>
          </a:p>
          <a:p>
            <a:pPr marL="114300" indent="0">
              <a:buNone/>
            </a:pPr>
            <a:endParaRPr lang="en-US" sz="3000"/>
          </a:p>
          <a:p>
            <a:pPr marL="114300" indent="0">
              <a:buNone/>
            </a:pPr>
            <a:r>
              <a:rPr lang="en-US" sz="3000"/>
              <a:t># Apply Gaussian blur</a:t>
            </a:r>
            <a:endParaRPr lang="en-US" sz="3000"/>
          </a:p>
          <a:p>
            <a:pPr marL="114300" indent="0">
              <a:buNone/>
            </a:pPr>
            <a:r>
              <a:rPr lang="en-US" sz="3000"/>
              <a:t>blurred_image = cv2.GaussianBlur(gray_image, (5, 5), 0)</a:t>
            </a:r>
            <a:endParaRPr lang="en-US" sz="3000"/>
          </a:p>
          <a:p>
            <a:pPr marL="114300" indent="0">
              <a:buNone/>
            </a:pPr>
            <a:endParaRPr lang="en-US" sz="3000"/>
          </a:p>
          <a:p>
            <a:pPr marL="114300" indent="0">
              <a:buNone/>
            </a:pPr>
            <a:r>
              <a:rPr lang="en-US" sz="3000"/>
              <a:t># Display the processed image</a:t>
            </a:r>
            <a:endParaRPr lang="en-US" sz="3000"/>
          </a:p>
          <a:p>
            <a:pPr marL="114300" indent="0">
              <a:buNone/>
            </a:pPr>
            <a:r>
              <a:rPr lang="en-US" sz="3000"/>
              <a:t>cv2.imshow('Blurred Image', blurred_image)</a:t>
            </a:r>
            <a:endParaRPr lang="en-US" sz="3000"/>
          </a:p>
          <a:p>
            <a:pPr marL="114300" indent="0">
              <a:buNone/>
            </a:pPr>
            <a:r>
              <a:rPr lang="en-US" sz="3000"/>
              <a:t>cv2.waitKey(0)</a:t>
            </a:r>
            <a:endParaRPr lang="en-US" sz="3000"/>
          </a:p>
          <a:p>
            <a:pPr marL="114300" indent="0">
              <a:buNone/>
            </a:pPr>
            <a:r>
              <a:rPr lang="en-US" sz="3000"/>
              <a:t>cv2.destroyAllWindows()</a:t>
            </a:r>
            <a:endParaRPr lang="en-US"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Video Data Handling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US"/>
              <a:t>Videos are sequences of images (frames) played in rapid succession.</a:t>
            </a:r>
            <a:endParaRPr lang="en-US"/>
          </a:p>
          <a:p>
            <a:r>
              <a:rPr lang="en-US"/>
              <a:t>Common formats include MP4, AVI, and MKV.</a:t>
            </a:r>
            <a:endParaRPr lang="en-US"/>
          </a:p>
          <a:p>
            <a:r>
              <a:rPr lang="en-US"/>
              <a:t>Processing Techniques:</a:t>
            </a:r>
            <a:endParaRPr lang="en-US"/>
          </a:p>
          <a:p>
            <a:r>
              <a:rPr lang="en-US"/>
              <a:t>Frame Extraction: Use OpenCV to read video files frame by frame.</a:t>
            </a:r>
            <a:endParaRPr lang="en-US"/>
          </a:p>
          <a:p>
            <a:r>
              <a:rPr lang="en-US"/>
              <a:t>Object Detection: Implement algorithms (e.g., YOLO or SSD) for detecting objects within video frames.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Video Pre processsing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311785" y="1152525"/>
            <a:ext cx="8520430" cy="3794760"/>
          </a:xfrm>
        </p:spPr>
        <p:txBody>
          <a:bodyPr/>
          <a:p>
            <a:r>
              <a:rPr lang="en-US"/>
              <a:t>Processing Video Data: Resizing Frames</a:t>
            </a:r>
            <a:endParaRPr lang="en-US"/>
          </a:p>
          <a:p>
            <a:r>
              <a:rPr lang="en-US"/>
              <a:t>To resize frames for consistent input dimensions in machine learning models.</a:t>
            </a:r>
            <a:endParaRPr lang="en-US"/>
          </a:p>
          <a:p>
            <a:pPr marL="114300" indent="0">
              <a:buNone/>
            </a:pPr>
            <a:r>
              <a:rPr lang="en-US"/>
              <a:t>    </a:t>
            </a:r>
            <a:endParaRPr lang="en-US"/>
          </a:p>
          <a:p>
            <a:pPr marL="114300" indent="0">
              <a:buNone/>
            </a:pPr>
            <a:r>
              <a:rPr lang="en-US">
                <a:solidFill>
                  <a:srgbClr val="00B050"/>
                </a:solidFill>
              </a:rPr>
              <a:t># Resize frames using OpenCV</a:t>
            </a:r>
            <a:endParaRPr lang="en-US">
              <a:solidFill>
                <a:srgbClr val="00B050"/>
              </a:solidFill>
            </a:endParaRPr>
          </a:p>
          <a:p>
            <a:pPr marL="114300" indent="0">
              <a:buNone/>
            </a:pPr>
            <a:r>
              <a:rPr lang="en-US"/>
              <a:t>resized_frames = [cv2.resize(frame, (640, 480)) for frame in frames]</a:t>
            </a:r>
            <a:endParaRPr lang="en-US"/>
          </a:p>
          <a:p>
            <a:pPr marL="114300" indent="0">
              <a:buNone/>
            </a:pPr>
            <a:r>
              <a:rPr lang="en-US"/>
              <a:t>print(f'Resized frames shape: {resized_frames[0].shape}')</a:t>
            </a: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>
                <a:solidFill>
                  <a:srgbClr val="00B050"/>
                </a:solidFill>
              </a:rPr>
              <a:t>#Extracting Specific Frames</a:t>
            </a:r>
            <a:endParaRPr lang="en-US">
              <a:solidFill>
                <a:srgbClr val="00B050"/>
              </a:solidFill>
            </a:endParaRPr>
          </a:p>
          <a:p>
            <a:pPr marL="114300" indent="0">
              <a:buNone/>
            </a:pPr>
            <a:r>
              <a:rPr lang="en-US"/>
              <a:t>We can extract specific frames from the video for analysis or training purposes.</a:t>
            </a: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/>
              <a:t>Concatenating Clips</a:t>
            </a: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3067</Words>
  <Application>WPS Presentation</Application>
  <PresentationFormat/>
  <Paragraphs>109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Arial</vt:lpstr>
      <vt:lpstr>Times New Roman</vt:lpstr>
      <vt:lpstr>Microsoft YaHei</vt:lpstr>
      <vt:lpstr>Arial Unicode MS</vt:lpstr>
      <vt:lpstr>Simple Light</vt:lpstr>
      <vt:lpstr>Introduction to Special Data Types</vt:lpstr>
      <vt:lpstr>Applications:</vt:lpstr>
      <vt:lpstr>Audio Data Handling</vt:lpstr>
      <vt:lpstr>For audio processing  </vt:lpstr>
      <vt:lpstr> Images </vt:lpstr>
      <vt:lpstr>Image Data Handling</vt:lpstr>
      <vt:lpstr>PowerPoint 演示文稿</vt:lpstr>
      <vt:lpstr>Video Data Handling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Special Data Types</dc:title>
  <dc:creator/>
  <cp:lastModifiedBy>WPS_1662371272</cp:lastModifiedBy>
  <cp:revision>2</cp:revision>
  <dcterms:created xsi:type="dcterms:W3CDTF">2024-11-06T03:44:00Z</dcterms:created>
  <dcterms:modified xsi:type="dcterms:W3CDTF">2024-11-06T05:27:14Z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C01C5827F6204584902565A071112E5A_12</vt:lpwstr>
  </property>
  <property fmtid="{D5CDD505-2E9C-101B-9397-08002B2CF9AE}" pid="3" name="KSOProductBuildVer">
    <vt:lpwstr>1033-12.2.0.18607</vt:lpwstr>
  </property>
</Properties>
</file>