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embeddings/oleObject12.bin" ContentType="application/vnd.openxmlformats-officedocument.oleObject"/>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embeddings/oleObject8.bin" ContentType="application/vnd.openxmlformats-officedocument.oleObjec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embeddings/oleObject4.bin" ContentType="application/vnd.openxmlformats-officedocument.oleObject"/>
  <Override PartName="/ppt/notesSlides/notesSlide7.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udio/unknown"/>
  <Default Extension="png" ContentType="image/png"/>
  <Override PartName="/ppt/embeddings/oleObject11.bin" ContentType="application/vnd.openxmlformats-officedocument.oleObject"/>
  <Override PartName="/ppt/embeddings/oleObject13.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embeddings/oleObject9.bin" ContentType="application/vnd.openxmlformats-officedocument.oleObject"/>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embeddings/oleObject7.bin" ContentType="application/vnd.openxmlformats-officedocument.oleObject"/>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embeddings/oleObject5.bin" ContentType="application/vnd.openxmlformats-officedocument.oleObject"/>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embeddings/oleObject1.bin" ContentType="application/vnd.openxmlformats-officedocument.oleObject"/>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embeddings/oleObject10.bin" ContentType="application/vnd.openxmlformats-officedocument.oleObject"/>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embeddings/oleObject6.bin" ContentType="application/vnd.openxmlformats-officedocument.oleObject"/>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59"/>
  </p:notesMasterIdLst>
  <p:handoutMasterIdLst>
    <p:handoutMasterId r:id="rId60"/>
  </p:handoutMasterIdLst>
  <p:sldIdLst>
    <p:sldId id="256" r:id="rId2"/>
    <p:sldId id="258" r:id="rId3"/>
    <p:sldId id="322" r:id="rId4"/>
    <p:sldId id="263" r:id="rId5"/>
    <p:sldId id="264" r:id="rId6"/>
    <p:sldId id="265" r:id="rId7"/>
    <p:sldId id="266" r:id="rId8"/>
    <p:sldId id="267" r:id="rId9"/>
    <p:sldId id="305" r:id="rId10"/>
    <p:sldId id="306" r:id="rId11"/>
    <p:sldId id="307" r:id="rId12"/>
    <p:sldId id="269" r:id="rId13"/>
    <p:sldId id="270" r:id="rId14"/>
    <p:sldId id="271" r:id="rId15"/>
    <p:sldId id="272" r:id="rId16"/>
    <p:sldId id="273" r:id="rId17"/>
    <p:sldId id="274" r:id="rId18"/>
    <p:sldId id="308" r:id="rId19"/>
    <p:sldId id="309" r:id="rId20"/>
    <p:sldId id="296" r:id="rId21"/>
    <p:sldId id="292" r:id="rId22"/>
    <p:sldId id="303" r:id="rId23"/>
    <p:sldId id="304" r:id="rId24"/>
    <p:sldId id="297" r:id="rId25"/>
    <p:sldId id="298" r:id="rId26"/>
    <p:sldId id="299" r:id="rId27"/>
    <p:sldId id="300" r:id="rId28"/>
    <p:sldId id="301" r:id="rId29"/>
    <p:sldId id="302" r:id="rId30"/>
    <p:sldId id="276" r:id="rId31"/>
    <p:sldId id="293" r:id="rId32"/>
    <p:sldId id="294" r:id="rId33"/>
    <p:sldId id="277" r:id="rId34"/>
    <p:sldId id="278" r:id="rId35"/>
    <p:sldId id="323" r:id="rId36"/>
    <p:sldId id="279" r:id="rId37"/>
    <p:sldId id="280" r:id="rId38"/>
    <p:sldId id="281" r:id="rId39"/>
    <p:sldId id="284" r:id="rId40"/>
    <p:sldId id="285" r:id="rId41"/>
    <p:sldId id="286" r:id="rId42"/>
    <p:sldId id="287" r:id="rId43"/>
    <p:sldId id="288" r:id="rId44"/>
    <p:sldId id="289" r:id="rId45"/>
    <p:sldId id="291" r:id="rId46"/>
    <p:sldId id="295" r:id="rId47"/>
    <p:sldId id="310" r:id="rId48"/>
    <p:sldId id="311" r:id="rId49"/>
    <p:sldId id="312" r:id="rId50"/>
    <p:sldId id="313" r:id="rId51"/>
    <p:sldId id="314" r:id="rId52"/>
    <p:sldId id="315" r:id="rId53"/>
    <p:sldId id="316" r:id="rId54"/>
    <p:sldId id="317" r:id="rId55"/>
    <p:sldId id="318" r:id="rId56"/>
    <p:sldId id="319" r:id="rId57"/>
    <p:sldId id="320" r:id="rId58"/>
  </p:sldIdLst>
  <p:sldSz cx="9144000" cy="6858000" type="screen4x3"/>
  <p:notesSz cx="9144000" cy="6858000"/>
  <p:defaultTextStyle>
    <a:defPPr>
      <a:defRPr lang="en-US"/>
    </a:defPPr>
    <a:lvl1pPr algn="l" rtl="0" eaLnBrk="0" fontAlgn="base" hangingPunct="0">
      <a:spcBef>
        <a:spcPct val="0"/>
      </a:spcBef>
      <a:spcAft>
        <a:spcPct val="0"/>
      </a:spcAft>
      <a:defRPr sz="2800" kern="1200">
        <a:solidFill>
          <a:schemeClr val="tx1"/>
        </a:solidFill>
        <a:latin typeface="Times" charset="0"/>
        <a:ea typeface="+mn-ea"/>
        <a:cs typeface="+mn-cs"/>
      </a:defRPr>
    </a:lvl1pPr>
    <a:lvl2pPr marL="457200" algn="l" rtl="0" eaLnBrk="0" fontAlgn="base" hangingPunct="0">
      <a:spcBef>
        <a:spcPct val="0"/>
      </a:spcBef>
      <a:spcAft>
        <a:spcPct val="0"/>
      </a:spcAft>
      <a:defRPr sz="2800" kern="1200">
        <a:solidFill>
          <a:schemeClr val="tx1"/>
        </a:solidFill>
        <a:latin typeface="Times" charset="0"/>
        <a:ea typeface="+mn-ea"/>
        <a:cs typeface="+mn-cs"/>
      </a:defRPr>
    </a:lvl2pPr>
    <a:lvl3pPr marL="914400" algn="l" rtl="0" eaLnBrk="0" fontAlgn="base" hangingPunct="0">
      <a:spcBef>
        <a:spcPct val="0"/>
      </a:spcBef>
      <a:spcAft>
        <a:spcPct val="0"/>
      </a:spcAft>
      <a:defRPr sz="2800" kern="1200">
        <a:solidFill>
          <a:schemeClr val="tx1"/>
        </a:solidFill>
        <a:latin typeface="Times" charset="0"/>
        <a:ea typeface="+mn-ea"/>
        <a:cs typeface="+mn-cs"/>
      </a:defRPr>
    </a:lvl3pPr>
    <a:lvl4pPr marL="1371600" algn="l" rtl="0" eaLnBrk="0" fontAlgn="base" hangingPunct="0">
      <a:spcBef>
        <a:spcPct val="0"/>
      </a:spcBef>
      <a:spcAft>
        <a:spcPct val="0"/>
      </a:spcAft>
      <a:defRPr sz="2800" kern="1200">
        <a:solidFill>
          <a:schemeClr val="tx1"/>
        </a:solidFill>
        <a:latin typeface="Times" charset="0"/>
        <a:ea typeface="+mn-ea"/>
        <a:cs typeface="+mn-cs"/>
      </a:defRPr>
    </a:lvl4pPr>
    <a:lvl5pPr marL="1828800" algn="l" rtl="0" eaLnBrk="0" fontAlgn="base" hangingPunct="0">
      <a:spcBef>
        <a:spcPct val="0"/>
      </a:spcBef>
      <a:spcAft>
        <a:spcPct val="0"/>
      </a:spcAft>
      <a:defRPr sz="2800" kern="1200">
        <a:solidFill>
          <a:schemeClr val="tx1"/>
        </a:solidFill>
        <a:latin typeface="Times" charset="0"/>
        <a:ea typeface="+mn-ea"/>
        <a:cs typeface="+mn-cs"/>
      </a:defRPr>
    </a:lvl5pPr>
    <a:lvl6pPr marL="2286000" algn="l" defTabSz="914400" rtl="0" eaLnBrk="1" latinLnBrk="0" hangingPunct="1">
      <a:defRPr sz="2800" kern="1200">
        <a:solidFill>
          <a:schemeClr val="tx1"/>
        </a:solidFill>
        <a:latin typeface="Times" charset="0"/>
        <a:ea typeface="+mn-ea"/>
        <a:cs typeface="+mn-cs"/>
      </a:defRPr>
    </a:lvl6pPr>
    <a:lvl7pPr marL="2743200" algn="l" defTabSz="914400" rtl="0" eaLnBrk="1" latinLnBrk="0" hangingPunct="1">
      <a:defRPr sz="2800" kern="1200">
        <a:solidFill>
          <a:schemeClr val="tx1"/>
        </a:solidFill>
        <a:latin typeface="Times" charset="0"/>
        <a:ea typeface="+mn-ea"/>
        <a:cs typeface="+mn-cs"/>
      </a:defRPr>
    </a:lvl7pPr>
    <a:lvl8pPr marL="3200400" algn="l" defTabSz="914400" rtl="0" eaLnBrk="1" latinLnBrk="0" hangingPunct="1">
      <a:defRPr sz="2800" kern="1200">
        <a:solidFill>
          <a:schemeClr val="tx1"/>
        </a:solidFill>
        <a:latin typeface="Times" charset="0"/>
        <a:ea typeface="+mn-ea"/>
        <a:cs typeface="+mn-cs"/>
      </a:defRPr>
    </a:lvl8pPr>
    <a:lvl9pPr marL="3657600" algn="l" defTabSz="914400" rtl="0" eaLnBrk="1" latinLnBrk="0" hangingPunct="1">
      <a:defRPr sz="28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681"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2.xml"/><Relationship Id="rId1" Type="http://schemas.openxmlformats.org/officeDocument/2006/relationships/slide" Target="slides/slide9.xml"/><Relationship Id="rId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76803"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76804"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76805"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F4F318C-24DD-4932-8484-98FB6678C419}" type="slidenum">
              <a:rPr lang="ar-SA" altLang="ar-JO"/>
              <a:pPr>
                <a:defRPr/>
              </a:pPr>
              <a:t>‹#›</a:t>
            </a:fld>
            <a:endParaRPr lang="en-US" altLang="ar-J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3075"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66564" name="Rectangle 4"/>
          <p:cNvSpPr>
            <a:spLocks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3079"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B161B38-1536-457C-BDA8-0337DC1A237B}" type="slidenum">
              <a:rPr lang="ar-SA" altLang="ar-JO"/>
              <a:pPr>
                <a:defRPr/>
              </a:pPr>
              <a:t>‹#›</a:t>
            </a:fld>
            <a:endParaRPr lang="en-US" altLang="ar-J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61E1711-EDE8-4E17-93C2-C36085447ABC}" type="slidenum">
              <a:rPr lang="ar-SA" altLang="ar-JO"/>
              <a:pPr/>
              <a:t>1</a:t>
            </a:fld>
            <a:endParaRPr lang="en-US" altLang="ar-JO"/>
          </a:p>
        </p:txBody>
      </p:sp>
      <p:sp>
        <p:nvSpPr>
          <p:cNvPr id="67587" name="Rectangle 2"/>
          <p:cNvSpPr>
            <a:spLocks noChangeArrowheads="1" noTextEdit="1"/>
          </p:cNvSpPr>
          <p:nvPr>
            <p:ph type="sldImg"/>
          </p:nvPr>
        </p:nvSpPr>
        <p:spPr>
          <a:solidFill>
            <a:srgbClr val="FFFFFF"/>
          </a:solidFill>
          <a:ln/>
        </p:spPr>
      </p:sp>
      <p:sp>
        <p:nvSpPr>
          <p:cNvPr id="6758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02894C-8CBA-4C73-8CF3-13AEB44E0878}" type="slidenum">
              <a:rPr lang="ar-SA" altLang="ar-JO"/>
              <a:pPr/>
              <a:t>14</a:t>
            </a:fld>
            <a:endParaRPr lang="en-US" altLang="ar-JO"/>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16E7149-C130-44BA-8238-0A476527777A}" type="slidenum">
              <a:rPr lang="ar-SA" altLang="ar-JO"/>
              <a:pPr/>
              <a:t>15</a:t>
            </a:fld>
            <a:endParaRPr lang="en-US" altLang="ar-JO"/>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F054199-B3D4-47B1-9463-7B2FF3D084E5}" type="slidenum">
              <a:rPr lang="ar-SA" altLang="ar-JO"/>
              <a:pPr/>
              <a:t>16</a:t>
            </a:fld>
            <a:endParaRPr lang="en-US" altLang="ar-JO"/>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215C931-9496-40B8-B42B-B0B1EBC1DDF6}" type="slidenum">
              <a:rPr lang="ar-SA" altLang="ar-JO"/>
              <a:pPr/>
              <a:t>17</a:t>
            </a:fld>
            <a:endParaRPr lang="en-US" altLang="ar-JO"/>
          </a:p>
        </p:txBody>
      </p:sp>
      <p:sp>
        <p:nvSpPr>
          <p:cNvPr id="79875" name="Rectangle 2"/>
          <p:cNvSpPr>
            <a:spLocks noChangeArrowheads="1" noTextEdit="1"/>
          </p:cNvSpPr>
          <p:nvPr>
            <p:ph type="sldImg"/>
          </p:nvPr>
        </p:nvSpPr>
        <p:spPr>
          <a:solidFill>
            <a:srgbClr val="FFFFFF"/>
          </a:solidFill>
          <a:ln/>
        </p:spPr>
      </p:sp>
      <p:sp>
        <p:nvSpPr>
          <p:cNvPr id="79876"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791D892-9616-4F29-9074-16062ADCFD55}" type="slidenum">
              <a:rPr lang="ar-SA" altLang="ar-JO"/>
              <a:pPr/>
              <a:t>30</a:t>
            </a:fld>
            <a:endParaRPr lang="en-US" altLang="ar-JO"/>
          </a:p>
        </p:txBody>
      </p:sp>
      <p:sp>
        <p:nvSpPr>
          <p:cNvPr id="80899" name="Rectangle 2"/>
          <p:cNvSpPr>
            <a:spLocks noChangeArrowheads="1" noTextEdit="1"/>
          </p:cNvSpPr>
          <p:nvPr>
            <p:ph type="sldImg"/>
          </p:nvPr>
        </p:nvSpPr>
        <p:spPr>
          <a:solidFill>
            <a:srgbClr val="FFFFFF"/>
          </a:solidFill>
          <a:ln/>
        </p:spPr>
      </p:sp>
      <p:sp>
        <p:nvSpPr>
          <p:cNvPr id="80900"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B2C3908-175A-453B-BDF8-6670C6576A68}" type="slidenum">
              <a:rPr lang="ar-SA" altLang="ar-JO"/>
              <a:pPr/>
              <a:t>33</a:t>
            </a:fld>
            <a:endParaRPr lang="en-US" altLang="ar-JO"/>
          </a:p>
        </p:txBody>
      </p:sp>
      <p:sp>
        <p:nvSpPr>
          <p:cNvPr id="81923" name="Rectangle 2"/>
          <p:cNvSpPr>
            <a:spLocks noChangeArrowheads="1" noTextEdit="1"/>
          </p:cNvSpPr>
          <p:nvPr>
            <p:ph type="sldImg"/>
          </p:nvPr>
        </p:nvSpPr>
        <p:spPr>
          <a:solidFill>
            <a:srgbClr val="FFFFFF"/>
          </a:solidFill>
          <a:ln/>
        </p:spPr>
      </p:sp>
      <p:sp>
        <p:nvSpPr>
          <p:cNvPr id="81924"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C8AA793-BD1C-4204-AE0E-753A8D9CED74}" type="slidenum">
              <a:rPr lang="ar-SA" altLang="ar-JO"/>
              <a:pPr/>
              <a:t>34</a:t>
            </a:fld>
            <a:endParaRPr lang="en-US" altLang="ar-JO"/>
          </a:p>
        </p:txBody>
      </p:sp>
      <p:sp>
        <p:nvSpPr>
          <p:cNvPr id="82947" name="Rectangle 2"/>
          <p:cNvSpPr>
            <a:spLocks noChangeArrowheads="1" noTextEdit="1"/>
          </p:cNvSpPr>
          <p:nvPr>
            <p:ph type="sldImg"/>
          </p:nvPr>
        </p:nvSpPr>
        <p:spPr>
          <a:solidFill>
            <a:srgbClr val="FFFFFF"/>
          </a:solidFill>
          <a:ln/>
        </p:spPr>
      </p:sp>
      <p:sp>
        <p:nvSpPr>
          <p:cNvPr id="8294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0E406F6-1F76-4AE2-9F80-0ADE88BB889C}" type="slidenum">
              <a:rPr lang="ar-SA" altLang="ar-JO"/>
              <a:pPr/>
              <a:t>36</a:t>
            </a:fld>
            <a:endParaRPr lang="en-US" altLang="ar-JO"/>
          </a:p>
        </p:txBody>
      </p:sp>
      <p:sp>
        <p:nvSpPr>
          <p:cNvPr id="83971" name="Rectangle 2"/>
          <p:cNvSpPr>
            <a:spLocks noChangeArrowheads="1" noTextEdit="1"/>
          </p:cNvSpPr>
          <p:nvPr>
            <p:ph type="sldImg"/>
          </p:nvPr>
        </p:nvSpPr>
        <p:spPr>
          <a:solidFill>
            <a:srgbClr val="FFFFFF"/>
          </a:solidFill>
          <a:ln/>
        </p:spPr>
      </p:sp>
      <p:sp>
        <p:nvSpPr>
          <p:cNvPr id="83972"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8712075-43F4-40EA-835C-E7AD86E19DC3}" type="slidenum">
              <a:rPr lang="ar-SA" altLang="ar-JO"/>
              <a:pPr/>
              <a:t>37</a:t>
            </a:fld>
            <a:endParaRPr lang="en-US" altLang="ar-JO"/>
          </a:p>
        </p:txBody>
      </p:sp>
      <p:sp>
        <p:nvSpPr>
          <p:cNvPr id="84995" name="Rectangle 2"/>
          <p:cNvSpPr>
            <a:spLocks noChangeArrowheads="1" noTextEdit="1"/>
          </p:cNvSpPr>
          <p:nvPr>
            <p:ph type="sldImg"/>
          </p:nvPr>
        </p:nvSpPr>
        <p:spPr>
          <a:solidFill>
            <a:srgbClr val="FFFFFF"/>
          </a:solidFill>
          <a:ln/>
        </p:spPr>
      </p:sp>
      <p:sp>
        <p:nvSpPr>
          <p:cNvPr id="84996"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4CA0324-60DD-4125-9879-D1609D277A7B}" type="slidenum">
              <a:rPr lang="ar-SA" altLang="ar-JO"/>
              <a:pPr/>
              <a:t>38</a:t>
            </a:fld>
            <a:endParaRPr lang="en-US" altLang="ar-JO"/>
          </a:p>
        </p:txBody>
      </p:sp>
      <p:sp>
        <p:nvSpPr>
          <p:cNvPr id="86019" name="Rectangle 2"/>
          <p:cNvSpPr>
            <a:spLocks noChangeArrowheads="1" noTextEdit="1"/>
          </p:cNvSpPr>
          <p:nvPr>
            <p:ph type="sldImg"/>
          </p:nvPr>
        </p:nvSpPr>
        <p:spPr>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ECA90E8-0136-4C68-B24A-59DF01C179EF}" type="slidenum">
              <a:rPr lang="ar-SA" altLang="ar-JO"/>
              <a:pPr/>
              <a:t>2</a:t>
            </a:fld>
            <a:endParaRPr lang="en-US" altLang="ar-JO"/>
          </a:p>
        </p:txBody>
      </p:sp>
      <p:sp>
        <p:nvSpPr>
          <p:cNvPr id="68611" name="Rectangle 2"/>
          <p:cNvSpPr>
            <a:spLocks noChangeArrowheads="1" noTextEdit="1"/>
          </p:cNvSpPr>
          <p:nvPr>
            <p:ph type="sldImg"/>
          </p:nvPr>
        </p:nvSpPr>
        <p:spPr>
          <a:solidFill>
            <a:srgbClr val="FFFFFF"/>
          </a:solidFill>
          <a:ln/>
        </p:spPr>
      </p:sp>
      <p:sp>
        <p:nvSpPr>
          <p:cNvPr id="68612"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F567F8E-E048-498D-AF83-0BCF2C409591}" type="slidenum">
              <a:rPr lang="ar-SA" altLang="ar-JO"/>
              <a:pPr/>
              <a:t>39</a:t>
            </a:fld>
            <a:endParaRPr lang="en-US" altLang="ar-JO"/>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F78F278-B73C-4DB0-98AB-2822D1B520A4}" type="slidenum">
              <a:rPr lang="ar-SA" altLang="ar-JO"/>
              <a:pPr/>
              <a:t>40</a:t>
            </a:fld>
            <a:endParaRPr lang="en-US" altLang="ar-JO"/>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1F9AE1A-3619-434A-A324-BA0486BAFCDD}" type="slidenum">
              <a:rPr lang="ar-SA" altLang="ar-JO"/>
              <a:pPr/>
              <a:t>41</a:t>
            </a:fld>
            <a:endParaRPr lang="en-US" altLang="ar-JO"/>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0B6A2B6-758E-457C-83ED-FC85EC9154F4}" type="slidenum">
              <a:rPr lang="ar-SA" altLang="ar-JO"/>
              <a:pPr/>
              <a:t>42</a:t>
            </a:fld>
            <a:endParaRPr lang="en-US" altLang="ar-JO"/>
          </a:p>
        </p:txBody>
      </p:sp>
      <p:sp>
        <p:nvSpPr>
          <p:cNvPr id="90115" name="Rectangle 2"/>
          <p:cNvSpPr>
            <a:spLocks noChangeArrowheads="1" noTextEdit="1"/>
          </p:cNvSpPr>
          <p:nvPr>
            <p:ph type="sldImg"/>
          </p:nvPr>
        </p:nvSpPr>
        <p:spPr>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F3500CA-0DAA-4ED7-8593-DC354DFE717D}" type="slidenum">
              <a:rPr lang="ar-SA" altLang="ar-JO"/>
              <a:pPr/>
              <a:t>43</a:t>
            </a:fld>
            <a:endParaRPr lang="en-US" altLang="ar-JO"/>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B0E3519-728D-4F3B-BD2B-ACEC5A5B26E3}" type="slidenum">
              <a:rPr lang="ar-SA" altLang="ar-JO"/>
              <a:pPr/>
              <a:t>44</a:t>
            </a:fld>
            <a:endParaRPr lang="en-US" altLang="ar-JO"/>
          </a:p>
        </p:txBody>
      </p:sp>
      <p:sp>
        <p:nvSpPr>
          <p:cNvPr id="92163" name="Rectangle 2"/>
          <p:cNvSpPr>
            <a:spLocks noChangeArrowheads="1" noTextEdit="1"/>
          </p:cNvSpPr>
          <p:nvPr>
            <p:ph type="sldImg"/>
          </p:nvPr>
        </p:nvSpPr>
        <p:spPr>
          <a:solidFill>
            <a:srgbClr val="FFFFFF"/>
          </a:solidFill>
          <a:ln/>
        </p:spPr>
      </p:sp>
      <p:sp>
        <p:nvSpPr>
          <p:cNvPr id="92164"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D65BDF3-273E-4238-B41E-60FA695F65B9}" type="slidenum">
              <a:rPr lang="ar-SA" altLang="ar-JO"/>
              <a:pPr/>
              <a:t>45</a:t>
            </a:fld>
            <a:endParaRPr lang="en-US" altLang="ar-JO"/>
          </a:p>
        </p:txBody>
      </p:sp>
      <p:sp>
        <p:nvSpPr>
          <p:cNvPr id="93187" name="Rectangle 2"/>
          <p:cNvSpPr>
            <a:spLocks noChangeArrowheads="1" noTextEdit="1"/>
          </p:cNvSpPr>
          <p:nvPr>
            <p:ph type="sldImg"/>
          </p:nvPr>
        </p:nvSpPr>
        <p:spPr>
          <a:solidFill>
            <a:srgbClr val="FFFFFF"/>
          </a:solidFill>
          <a:ln/>
        </p:spPr>
      </p:sp>
      <p:sp>
        <p:nvSpPr>
          <p:cNvPr id="9318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9E85B99-5839-408F-B36F-663B0440F576}" type="slidenum">
              <a:rPr lang="ar-SA" altLang="ar-JO"/>
              <a:pPr/>
              <a:t>4</a:t>
            </a:fld>
            <a:endParaRPr lang="en-US" altLang="ar-JO"/>
          </a:p>
        </p:txBody>
      </p:sp>
      <p:sp>
        <p:nvSpPr>
          <p:cNvPr id="69635" name="Rectangle 2"/>
          <p:cNvSpPr>
            <a:spLocks noChangeArrowheads="1" noTextEdit="1"/>
          </p:cNvSpPr>
          <p:nvPr>
            <p:ph type="sldImg"/>
          </p:nvPr>
        </p:nvSpPr>
        <p:spPr>
          <a:solidFill>
            <a:srgbClr val="FFFFFF"/>
          </a:solidFill>
          <a:ln/>
        </p:spPr>
      </p:sp>
      <p:sp>
        <p:nvSpPr>
          <p:cNvPr id="69636"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9D17D82-049F-44FC-9532-59B163C7ABEC}" type="slidenum">
              <a:rPr lang="ar-SA" altLang="ar-JO"/>
              <a:pPr/>
              <a:t>5</a:t>
            </a:fld>
            <a:endParaRPr lang="en-US" altLang="ar-JO"/>
          </a:p>
        </p:txBody>
      </p:sp>
      <p:sp>
        <p:nvSpPr>
          <p:cNvPr id="70659" name="Rectangle 2"/>
          <p:cNvSpPr>
            <a:spLocks noChangeArrowheads="1" noTextEdit="1"/>
          </p:cNvSpPr>
          <p:nvPr>
            <p:ph type="sldImg"/>
          </p:nvPr>
        </p:nvSpPr>
        <p:spPr>
          <a:solidFill>
            <a:srgbClr val="FFFFFF"/>
          </a:solidFill>
          <a:ln/>
        </p:spPr>
      </p:sp>
      <p:sp>
        <p:nvSpPr>
          <p:cNvPr id="70660"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C1B8ED0-4EBC-4652-BA1A-245B9D8C8BA2}" type="slidenum">
              <a:rPr lang="ar-SA" altLang="ar-JO"/>
              <a:pPr/>
              <a:t>6</a:t>
            </a:fld>
            <a:endParaRPr lang="en-US" altLang="ar-JO"/>
          </a:p>
        </p:txBody>
      </p:sp>
      <p:sp>
        <p:nvSpPr>
          <p:cNvPr id="71683" name="Rectangle 2"/>
          <p:cNvSpPr>
            <a:spLocks noChangeArrowheads="1" noTextEdit="1"/>
          </p:cNvSpPr>
          <p:nvPr>
            <p:ph type="sldImg"/>
          </p:nvPr>
        </p:nvSpPr>
        <p:spPr>
          <a:solidFill>
            <a:srgbClr val="FFFFFF"/>
          </a:solidFill>
          <a:ln/>
        </p:spPr>
      </p:sp>
      <p:sp>
        <p:nvSpPr>
          <p:cNvPr id="71684"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1A05993-9838-426E-9547-5C3980DE475D}" type="slidenum">
              <a:rPr lang="ar-SA" altLang="ar-JO"/>
              <a:pPr/>
              <a:t>7</a:t>
            </a:fld>
            <a:endParaRPr lang="en-US" altLang="ar-JO"/>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FD3D81B-6D0F-4F59-A90F-E5E4ACF4E58A}" type="slidenum">
              <a:rPr lang="ar-SA" altLang="ar-JO"/>
              <a:pPr/>
              <a:t>8</a:t>
            </a:fld>
            <a:endParaRPr lang="en-US" altLang="ar-JO"/>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097E75-3557-4F53-BC81-C3F9FCBBA3AA}" type="slidenum">
              <a:rPr lang="ar-SA" altLang="ar-JO"/>
              <a:pPr/>
              <a:t>12</a:t>
            </a:fld>
            <a:endParaRPr lang="en-US" altLang="ar-JO"/>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3EE9793-5706-4196-A74F-0D633263C901}" type="slidenum">
              <a:rPr lang="ar-SA" altLang="ar-JO"/>
              <a:pPr/>
              <a:t>13</a:t>
            </a:fld>
            <a:endParaRPr lang="en-US" altLang="ar-JO"/>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a:solidFill>
              <a:srgbClr val="000000"/>
            </a:solidFill>
          </a:ln>
        </p:spPr>
        <p:txBody>
          <a:bodyPr/>
          <a:lstStyle/>
          <a:p>
            <a:pPr eaLnBrk="1" hangingPunct="1"/>
            <a:endParaRPr lang="ar-JO" altLang="ar-JO"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مستطيل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مستطيل مستدير الزوايا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مستطيل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مستطيل 14"/>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مستطيل 15"/>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عنوان فرعي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ar-SA" smtClean="0"/>
              <a:t>انقر لتحرير نمط العنوان الثانوي الرئيسي</a:t>
            </a:r>
            <a:endParaRPr lang="en-US"/>
          </a:p>
        </p:txBody>
      </p:sp>
      <p:sp>
        <p:nvSpPr>
          <p:cNvPr id="8" name="عنوان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ar-SA" smtClean="0"/>
              <a:t>انقر لتحرير نمط العنوان الرئيسي</a:t>
            </a:r>
            <a:endParaRPr lang="en-US"/>
          </a:p>
        </p:txBody>
      </p:sp>
      <p:sp>
        <p:nvSpPr>
          <p:cNvPr id="11" name="عنصر نائب للتاريخ 27"/>
          <p:cNvSpPr>
            <a:spLocks noGrp="1"/>
          </p:cNvSpPr>
          <p:nvPr>
            <p:ph type="dt" sz="half" idx="10"/>
          </p:nvPr>
        </p:nvSpPr>
        <p:spPr/>
        <p:txBody>
          <a:bodyPr/>
          <a:lstStyle>
            <a:lvl1pPr>
              <a:defRPr/>
            </a:lvl1pPr>
          </a:lstStyle>
          <a:p>
            <a:pPr>
              <a:defRPr/>
            </a:pPr>
            <a:endParaRPr lang="en-US"/>
          </a:p>
        </p:txBody>
      </p:sp>
      <p:sp>
        <p:nvSpPr>
          <p:cNvPr id="12" name="عنصر نائب للتذييل 16"/>
          <p:cNvSpPr>
            <a:spLocks noGrp="1"/>
          </p:cNvSpPr>
          <p:nvPr>
            <p:ph type="ftr" sz="quarter" idx="11"/>
          </p:nvPr>
        </p:nvSpPr>
        <p:spPr/>
        <p:txBody>
          <a:bodyPr/>
          <a:lstStyle>
            <a:lvl1pPr>
              <a:defRPr/>
            </a:lvl1pPr>
          </a:lstStyle>
          <a:p>
            <a:pPr>
              <a:defRPr/>
            </a:pPr>
            <a:endParaRPr lang="en-US"/>
          </a:p>
        </p:txBody>
      </p:sp>
      <p:sp>
        <p:nvSpPr>
          <p:cNvPr id="13" name="عنصر نائب لرقم الشريحة 28"/>
          <p:cNvSpPr>
            <a:spLocks noGrp="1"/>
          </p:cNvSpPr>
          <p:nvPr>
            <p:ph type="sldNum" sz="quarter" idx="12"/>
          </p:nvPr>
        </p:nvSpPr>
        <p:spPr/>
        <p:txBody>
          <a:bodyPr/>
          <a:lstStyle>
            <a:lvl1pPr>
              <a:defRPr smtClean="0"/>
            </a:lvl1pPr>
          </a:lstStyle>
          <a:p>
            <a:pPr>
              <a:defRPr/>
            </a:pPr>
            <a:fld id="{1788F9BF-551D-424F-81AC-009C2E396C97}" type="slidenum">
              <a:rPr lang="ar-SA" altLang="ar-JO"/>
              <a:pPr>
                <a:defRPr/>
              </a:pPr>
              <a:t>‹#›</a:t>
            </a:fld>
            <a:endParaRPr lang="en-US" altLang="ar-J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13"/>
          <p:cNvSpPr>
            <a:spLocks noGrp="1"/>
          </p:cNvSpPr>
          <p:nvPr>
            <p:ph type="dt" sz="half" idx="10"/>
          </p:nvPr>
        </p:nvSpPr>
        <p:spPr/>
        <p:txBody>
          <a:bodyPr/>
          <a:lstStyle>
            <a:lvl1pPr>
              <a:defRPr/>
            </a:lvl1pPr>
          </a:lstStyle>
          <a:p>
            <a:pPr>
              <a:defRPr/>
            </a:pPr>
            <a:endParaRPr lang="en-US"/>
          </a:p>
        </p:txBody>
      </p:sp>
      <p:sp>
        <p:nvSpPr>
          <p:cNvPr id="5" name="عنصر نائب للتذييل 2"/>
          <p:cNvSpPr>
            <a:spLocks noGrp="1"/>
          </p:cNvSpPr>
          <p:nvPr>
            <p:ph type="ftr" sz="quarter" idx="11"/>
          </p:nvPr>
        </p:nvSpPr>
        <p:spPr/>
        <p:txBody>
          <a:bodyPr/>
          <a:lstStyle>
            <a:lvl1pPr>
              <a:defRPr/>
            </a:lvl1pPr>
          </a:lstStyle>
          <a:p>
            <a:pPr>
              <a:defRPr/>
            </a:pPr>
            <a:endParaRPr lang="en-US"/>
          </a:p>
        </p:txBody>
      </p:sp>
      <p:sp>
        <p:nvSpPr>
          <p:cNvPr id="6" name="عنصر نائب لرقم الشريحة 22"/>
          <p:cNvSpPr>
            <a:spLocks noGrp="1"/>
          </p:cNvSpPr>
          <p:nvPr>
            <p:ph type="sldNum" sz="quarter" idx="12"/>
          </p:nvPr>
        </p:nvSpPr>
        <p:spPr/>
        <p:txBody>
          <a:bodyPr/>
          <a:lstStyle>
            <a:lvl1pPr>
              <a:defRPr/>
            </a:lvl1pPr>
          </a:lstStyle>
          <a:p>
            <a:pPr>
              <a:defRPr/>
            </a:pPr>
            <a:fld id="{D61CFF82-E2F5-41C6-B96F-A0929856CF00}" type="slidenum">
              <a:rPr lang="ar-SA" altLang="ar-JO"/>
              <a:pPr>
                <a:defRPr/>
              </a:pPr>
              <a:t>‹#›</a:t>
            </a:fld>
            <a:endParaRPr lang="en-US" alt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41"/>
            <a:ext cx="201168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914400" y="274640"/>
            <a:ext cx="55626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13"/>
          <p:cNvSpPr>
            <a:spLocks noGrp="1"/>
          </p:cNvSpPr>
          <p:nvPr>
            <p:ph type="dt" sz="half" idx="10"/>
          </p:nvPr>
        </p:nvSpPr>
        <p:spPr/>
        <p:txBody>
          <a:bodyPr/>
          <a:lstStyle>
            <a:lvl1pPr>
              <a:defRPr/>
            </a:lvl1pPr>
          </a:lstStyle>
          <a:p>
            <a:pPr>
              <a:defRPr/>
            </a:pPr>
            <a:endParaRPr lang="en-US"/>
          </a:p>
        </p:txBody>
      </p:sp>
      <p:sp>
        <p:nvSpPr>
          <p:cNvPr id="5" name="عنصر نائب للتذييل 2"/>
          <p:cNvSpPr>
            <a:spLocks noGrp="1"/>
          </p:cNvSpPr>
          <p:nvPr>
            <p:ph type="ftr" sz="quarter" idx="11"/>
          </p:nvPr>
        </p:nvSpPr>
        <p:spPr/>
        <p:txBody>
          <a:bodyPr/>
          <a:lstStyle>
            <a:lvl1pPr>
              <a:defRPr/>
            </a:lvl1pPr>
          </a:lstStyle>
          <a:p>
            <a:pPr>
              <a:defRPr/>
            </a:pPr>
            <a:endParaRPr lang="en-US"/>
          </a:p>
        </p:txBody>
      </p:sp>
      <p:sp>
        <p:nvSpPr>
          <p:cNvPr id="6" name="عنصر نائب لرقم الشريحة 22"/>
          <p:cNvSpPr>
            <a:spLocks noGrp="1"/>
          </p:cNvSpPr>
          <p:nvPr>
            <p:ph type="sldNum" sz="quarter" idx="12"/>
          </p:nvPr>
        </p:nvSpPr>
        <p:spPr/>
        <p:txBody>
          <a:bodyPr/>
          <a:lstStyle>
            <a:lvl1pPr>
              <a:defRPr/>
            </a:lvl1pPr>
          </a:lstStyle>
          <a:p>
            <a:pPr>
              <a:defRPr/>
            </a:pPr>
            <a:fld id="{1036B495-C3BB-4BCB-A686-33B71246FDBE}" type="slidenum">
              <a:rPr lang="ar-SA" altLang="ar-JO"/>
              <a:pPr>
                <a:defRPr/>
              </a:pPr>
              <a:t>‹#›</a:t>
            </a:fld>
            <a:endParaRPr lang="en-US" altLang="ar-J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عنوان، ونص، واثنان من ال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6858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quarter" idx="2"/>
          </p:nvPr>
        </p:nvSpPr>
        <p:spPr>
          <a:xfrm>
            <a:off x="4648200" y="1981200"/>
            <a:ext cx="381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محتوى 4"/>
          <p:cNvSpPr>
            <a:spLocks noGrp="1"/>
          </p:cNvSpPr>
          <p:nvPr>
            <p:ph sz="quarter" idx="3"/>
          </p:nvPr>
        </p:nvSpPr>
        <p:spPr>
          <a:xfrm>
            <a:off x="4648200" y="4114800"/>
            <a:ext cx="3810000" cy="1981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اريخ 5"/>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7" name="عنصر نائب للتذييل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عنصر نائب لرقم الشريحة 7"/>
          <p:cNvSpPr>
            <a:spLocks noGrp="1"/>
          </p:cNvSpPr>
          <p:nvPr>
            <p:ph type="sldNum" sz="quarter" idx="12"/>
          </p:nvPr>
        </p:nvSpPr>
        <p:spPr>
          <a:xfrm>
            <a:off x="6553200" y="6248400"/>
            <a:ext cx="1905000" cy="457200"/>
          </a:xfrm>
        </p:spPr>
        <p:txBody>
          <a:bodyPr/>
          <a:lstStyle>
            <a:lvl1pPr>
              <a:defRPr smtClean="0"/>
            </a:lvl1pPr>
          </a:lstStyle>
          <a:p>
            <a:pPr>
              <a:defRPr/>
            </a:pPr>
            <a:fld id="{9A902CA6-32E2-4AC1-BBB6-144076DF2CEF}" type="slidenum">
              <a:rPr lang="ar-SA" altLang="ar-JO"/>
              <a:pPr>
                <a:defRPr/>
              </a:pPr>
              <a:t>‹#›</a:t>
            </a:fld>
            <a:endParaRPr lang="en-US" altLang="ar-J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sz="half" idx="1"/>
          </p:nvPr>
        </p:nvSpPr>
        <p:spPr>
          <a:xfrm>
            <a:off x="6858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981200"/>
            <a:ext cx="3810000" cy="4114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عنصر نائب للتذييل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عنصر نائب لرقم الشريحة 6"/>
          <p:cNvSpPr>
            <a:spLocks noGrp="1"/>
          </p:cNvSpPr>
          <p:nvPr>
            <p:ph type="sldNum" sz="quarter" idx="12"/>
          </p:nvPr>
        </p:nvSpPr>
        <p:spPr>
          <a:xfrm>
            <a:off x="6553200" y="6248400"/>
            <a:ext cx="1905000" cy="457200"/>
          </a:xfrm>
        </p:spPr>
        <p:txBody>
          <a:bodyPr/>
          <a:lstStyle>
            <a:lvl1pPr>
              <a:defRPr smtClean="0"/>
            </a:lvl1pPr>
          </a:lstStyle>
          <a:p>
            <a:pPr>
              <a:defRPr/>
            </a:pPr>
            <a:fld id="{A919C6E2-4D71-4CC7-B6DD-3990BDEDC5BC}" type="slidenum">
              <a:rPr lang="ar-SA" altLang="ar-JO"/>
              <a:pPr>
                <a:defRPr/>
              </a:pPr>
              <a:t>‹#›</a:t>
            </a:fld>
            <a:endParaRPr lang="en-US" alt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8" name="عنصر نائب للمحتوى 7"/>
          <p:cNvSpPr>
            <a:spLocks noGrp="1"/>
          </p:cNvSpPr>
          <p:nvPr>
            <p:ph sz="quarter" idx="1"/>
          </p:nvPr>
        </p:nvSpPr>
        <p:spPr>
          <a:xfrm>
            <a:off x="914400" y="1447800"/>
            <a:ext cx="7772400" cy="45720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13"/>
          <p:cNvSpPr>
            <a:spLocks noGrp="1"/>
          </p:cNvSpPr>
          <p:nvPr>
            <p:ph type="dt" sz="half" idx="10"/>
          </p:nvPr>
        </p:nvSpPr>
        <p:spPr/>
        <p:txBody>
          <a:bodyPr/>
          <a:lstStyle>
            <a:lvl1pPr>
              <a:defRPr/>
            </a:lvl1pPr>
          </a:lstStyle>
          <a:p>
            <a:pPr>
              <a:defRPr/>
            </a:pPr>
            <a:endParaRPr lang="en-US"/>
          </a:p>
        </p:txBody>
      </p:sp>
      <p:sp>
        <p:nvSpPr>
          <p:cNvPr id="5" name="عنصر نائب للتذييل 2"/>
          <p:cNvSpPr>
            <a:spLocks noGrp="1"/>
          </p:cNvSpPr>
          <p:nvPr>
            <p:ph type="ftr" sz="quarter" idx="11"/>
          </p:nvPr>
        </p:nvSpPr>
        <p:spPr/>
        <p:txBody>
          <a:bodyPr/>
          <a:lstStyle>
            <a:lvl1pPr>
              <a:defRPr/>
            </a:lvl1pPr>
          </a:lstStyle>
          <a:p>
            <a:pPr>
              <a:defRPr/>
            </a:pPr>
            <a:endParaRPr lang="en-US"/>
          </a:p>
        </p:txBody>
      </p:sp>
      <p:sp>
        <p:nvSpPr>
          <p:cNvPr id="6" name="عنصر نائب لرقم الشريحة 22"/>
          <p:cNvSpPr>
            <a:spLocks noGrp="1"/>
          </p:cNvSpPr>
          <p:nvPr>
            <p:ph type="sldNum" sz="quarter" idx="12"/>
          </p:nvPr>
        </p:nvSpPr>
        <p:spPr/>
        <p:txBody>
          <a:bodyPr/>
          <a:lstStyle>
            <a:lvl1pPr>
              <a:defRPr/>
            </a:lvl1pPr>
          </a:lstStyle>
          <a:p>
            <a:pPr>
              <a:defRPr/>
            </a:pPr>
            <a:fld id="{5DAAB74E-E347-4241-BC37-BE0148D755A3}" type="slidenum">
              <a:rPr lang="ar-SA" altLang="ar-JO"/>
              <a:pPr>
                <a:defRPr/>
              </a:pPr>
              <a:t>‹#›</a:t>
            </a:fld>
            <a:endParaRPr lang="en-US" alt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مستطيل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مستطيل مستدير الزوايا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مستطيل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مستطيل 14"/>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مستطيل 15"/>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عنوان 1"/>
          <p:cNvSpPr>
            <a:spLocks noGrp="1"/>
          </p:cNvSpPr>
          <p:nvPr>
            <p:ph type="title"/>
          </p:nvPr>
        </p:nvSpPr>
        <p:spPr>
          <a:xfrm>
            <a:off x="722313" y="952500"/>
            <a:ext cx="7772400" cy="1362075"/>
          </a:xfrm>
        </p:spPr>
        <p:txBody>
          <a:bodyPr/>
          <a:lstStyle>
            <a:lvl1pPr algn="l">
              <a:buNone/>
              <a:defRPr sz="4000" b="0" cap="none"/>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ar-SA" smtClean="0"/>
              <a:t>انقر لتحرير أنماط النص الرئيسي</a:t>
            </a:r>
          </a:p>
        </p:txBody>
      </p:sp>
      <p:sp>
        <p:nvSpPr>
          <p:cNvPr id="9" name="عنصر نائب للتاريخ 3"/>
          <p:cNvSpPr>
            <a:spLocks noGrp="1"/>
          </p:cNvSpPr>
          <p:nvPr>
            <p:ph type="dt" sz="half" idx="10"/>
          </p:nvPr>
        </p:nvSpPr>
        <p:spPr/>
        <p:txBody>
          <a:bodyPr/>
          <a:lstStyle>
            <a:lvl1pPr>
              <a:defRPr/>
            </a:lvl1pPr>
          </a:lstStyle>
          <a:p>
            <a:pPr>
              <a:defRPr/>
            </a:pPr>
            <a:endParaRPr lang="en-US"/>
          </a:p>
        </p:txBody>
      </p:sp>
      <p:sp>
        <p:nvSpPr>
          <p:cNvPr id="10" name="عنصر نائب للتذييل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عنصر نائب لرقم الشريحة 5"/>
          <p:cNvSpPr>
            <a:spLocks noGrp="1"/>
          </p:cNvSpPr>
          <p:nvPr>
            <p:ph type="sldNum" sz="quarter" idx="12"/>
          </p:nvPr>
        </p:nvSpPr>
        <p:spPr>
          <a:xfrm>
            <a:off x="146050" y="6208713"/>
            <a:ext cx="457200" cy="457200"/>
          </a:xfrm>
        </p:spPr>
        <p:txBody>
          <a:bodyPr/>
          <a:lstStyle>
            <a:lvl1pPr>
              <a:defRPr smtClean="0"/>
            </a:lvl1pPr>
          </a:lstStyle>
          <a:p>
            <a:pPr>
              <a:defRPr/>
            </a:pPr>
            <a:fld id="{BD2FEDB2-8207-43E5-92D9-CD70A9F78B8B}" type="slidenum">
              <a:rPr lang="ar-SA" altLang="ar-JO"/>
              <a:pPr>
                <a:defRPr/>
              </a:pPr>
              <a:t>‹#›</a:t>
            </a:fld>
            <a:endParaRPr lang="en-US" altLang="ar-J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9" name="عنصر نائب للمحتوى 8"/>
          <p:cNvSpPr>
            <a:spLocks noGrp="1"/>
          </p:cNvSpPr>
          <p:nvPr>
            <p:ph sz="quarter" idx="1"/>
          </p:nvPr>
        </p:nvSpPr>
        <p:spPr>
          <a:xfrm>
            <a:off x="914400" y="1447800"/>
            <a:ext cx="3749040" cy="45720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1" name="عنصر نائب للمحتوى 10"/>
          <p:cNvSpPr>
            <a:spLocks noGrp="1"/>
          </p:cNvSpPr>
          <p:nvPr>
            <p:ph sz="quarter" idx="2"/>
          </p:nvPr>
        </p:nvSpPr>
        <p:spPr>
          <a:xfrm>
            <a:off x="4933950" y="1447800"/>
            <a:ext cx="3749040" cy="45720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13"/>
          <p:cNvSpPr>
            <a:spLocks noGrp="1"/>
          </p:cNvSpPr>
          <p:nvPr>
            <p:ph type="dt" sz="half" idx="10"/>
          </p:nvPr>
        </p:nvSpPr>
        <p:spPr/>
        <p:txBody>
          <a:bodyPr/>
          <a:lstStyle>
            <a:lvl1pPr>
              <a:defRPr/>
            </a:lvl1pPr>
          </a:lstStyle>
          <a:p>
            <a:pPr>
              <a:defRPr/>
            </a:pPr>
            <a:endParaRPr lang="en-US"/>
          </a:p>
        </p:txBody>
      </p:sp>
      <p:sp>
        <p:nvSpPr>
          <p:cNvPr id="6" name="عنصر نائب للتذييل 2"/>
          <p:cNvSpPr>
            <a:spLocks noGrp="1"/>
          </p:cNvSpPr>
          <p:nvPr>
            <p:ph type="ftr" sz="quarter" idx="11"/>
          </p:nvPr>
        </p:nvSpPr>
        <p:spPr/>
        <p:txBody>
          <a:bodyPr/>
          <a:lstStyle>
            <a:lvl1pPr>
              <a:defRPr/>
            </a:lvl1pPr>
          </a:lstStyle>
          <a:p>
            <a:pPr>
              <a:defRPr/>
            </a:pPr>
            <a:endParaRPr lang="en-US"/>
          </a:p>
        </p:txBody>
      </p:sp>
      <p:sp>
        <p:nvSpPr>
          <p:cNvPr id="7" name="عنصر نائب لرقم الشريحة 22"/>
          <p:cNvSpPr>
            <a:spLocks noGrp="1"/>
          </p:cNvSpPr>
          <p:nvPr>
            <p:ph type="sldNum" sz="quarter" idx="12"/>
          </p:nvPr>
        </p:nvSpPr>
        <p:spPr/>
        <p:txBody>
          <a:bodyPr/>
          <a:lstStyle>
            <a:lvl1pPr>
              <a:defRPr/>
            </a:lvl1pPr>
          </a:lstStyle>
          <a:p>
            <a:pPr>
              <a:defRPr/>
            </a:pPr>
            <a:fld id="{5EBDE291-3054-4012-A826-2BE027D08713}" type="slidenum">
              <a:rPr lang="ar-SA" altLang="ar-JO"/>
              <a:pPr>
                <a:defRPr/>
              </a:pPr>
              <a:t>‹#›</a:t>
            </a:fld>
            <a:endParaRPr lang="en-US" altLang="ar-J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273050"/>
            <a:ext cx="7772400" cy="1143000"/>
          </a:xfrm>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ar-SA" smtClean="0"/>
              <a:t>انقر لتحرير أنماط النص الرئيسي</a:t>
            </a:r>
          </a:p>
        </p:txBody>
      </p:sp>
      <p:sp>
        <p:nvSpPr>
          <p:cNvPr id="4" name="عنصر نائب للنص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ar-SA" smtClean="0"/>
              <a:t>انقر لتحرير أنماط النص الرئيسي</a:t>
            </a:r>
          </a:p>
        </p:txBody>
      </p:sp>
      <p:sp>
        <p:nvSpPr>
          <p:cNvPr id="11" name="عنصر نائب للمحتوى 10"/>
          <p:cNvSpPr>
            <a:spLocks noGrp="1"/>
          </p:cNvSpPr>
          <p:nvPr>
            <p:ph sz="half" idx="2"/>
          </p:nvPr>
        </p:nvSpPr>
        <p:spPr>
          <a:xfrm>
            <a:off x="914400" y="2247900"/>
            <a:ext cx="3733800" cy="3886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3" name="عنصر نائب للمحتوى 12"/>
          <p:cNvSpPr>
            <a:spLocks noGrp="1"/>
          </p:cNvSpPr>
          <p:nvPr>
            <p:ph sz="half" idx="4"/>
          </p:nvPr>
        </p:nvSpPr>
        <p:spPr>
          <a:xfrm>
            <a:off x="4953000" y="2247900"/>
            <a:ext cx="3733800" cy="38862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13"/>
          <p:cNvSpPr>
            <a:spLocks noGrp="1"/>
          </p:cNvSpPr>
          <p:nvPr>
            <p:ph type="dt" sz="half" idx="10"/>
          </p:nvPr>
        </p:nvSpPr>
        <p:spPr/>
        <p:txBody>
          <a:bodyPr/>
          <a:lstStyle>
            <a:lvl1pPr>
              <a:defRPr/>
            </a:lvl1pPr>
          </a:lstStyle>
          <a:p>
            <a:pPr>
              <a:defRPr/>
            </a:pPr>
            <a:endParaRPr lang="en-US"/>
          </a:p>
        </p:txBody>
      </p:sp>
      <p:sp>
        <p:nvSpPr>
          <p:cNvPr id="8" name="عنصر نائب للتذييل 2"/>
          <p:cNvSpPr>
            <a:spLocks noGrp="1"/>
          </p:cNvSpPr>
          <p:nvPr>
            <p:ph type="ftr" sz="quarter" idx="11"/>
          </p:nvPr>
        </p:nvSpPr>
        <p:spPr/>
        <p:txBody>
          <a:bodyPr/>
          <a:lstStyle>
            <a:lvl1pPr>
              <a:defRPr/>
            </a:lvl1pPr>
          </a:lstStyle>
          <a:p>
            <a:pPr>
              <a:defRPr/>
            </a:pPr>
            <a:endParaRPr lang="en-US"/>
          </a:p>
        </p:txBody>
      </p:sp>
      <p:sp>
        <p:nvSpPr>
          <p:cNvPr id="9" name="عنصر نائب لرقم الشريحة 22"/>
          <p:cNvSpPr>
            <a:spLocks noGrp="1"/>
          </p:cNvSpPr>
          <p:nvPr>
            <p:ph type="sldNum" sz="quarter" idx="12"/>
          </p:nvPr>
        </p:nvSpPr>
        <p:spPr/>
        <p:txBody>
          <a:bodyPr/>
          <a:lstStyle>
            <a:lvl1pPr>
              <a:defRPr/>
            </a:lvl1pPr>
          </a:lstStyle>
          <a:p>
            <a:pPr>
              <a:defRPr/>
            </a:pPr>
            <a:fld id="{8FF35F59-961F-4A01-A2A2-AFE2F42A1EAE}" type="slidenum">
              <a:rPr lang="ar-SA" altLang="ar-JO"/>
              <a:pPr>
                <a:defRPr/>
              </a:pPr>
              <a:t>‹#›</a:t>
            </a:fld>
            <a:endParaRPr lang="en-US" altLang="ar-J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13"/>
          <p:cNvSpPr>
            <a:spLocks noGrp="1"/>
          </p:cNvSpPr>
          <p:nvPr>
            <p:ph type="dt" sz="half" idx="10"/>
          </p:nvPr>
        </p:nvSpPr>
        <p:spPr/>
        <p:txBody>
          <a:bodyPr/>
          <a:lstStyle>
            <a:lvl1pPr>
              <a:defRPr/>
            </a:lvl1pPr>
          </a:lstStyle>
          <a:p>
            <a:pPr>
              <a:defRPr/>
            </a:pPr>
            <a:endParaRPr lang="en-US"/>
          </a:p>
        </p:txBody>
      </p:sp>
      <p:sp>
        <p:nvSpPr>
          <p:cNvPr id="4" name="عنصر نائب للتذييل 2"/>
          <p:cNvSpPr>
            <a:spLocks noGrp="1"/>
          </p:cNvSpPr>
          <p:nvPr>
            <p:ph type="ftr" sz="quarter" idx="11"/>
          </p:nvPr>
        </p:nvSpPr>
        <p:spPr/>
        <p:txBody>
          <a:bodyPr/>
          <a:lstStyle>
            <a:lvl1pPr>
              <a:defRPr/>
            </a:lvl1pPr>
          </a:lstStyle>
          <a:p>
            <a:pPr>
              <a:defRPr/>
            </a:pPr>
            <a:endParaRPr lang="en-US"/>
          </a:p>
        </p:txBody>
      </p:sp>
      <p:sp>
        <p:nvSpPr>
          <p:cNvPr id="5" name="عنصر نائب لرقم الشريحة 22"/>
          <p:cNvSpPr>
            <a:spLocks noGrp="1"/>
          </p:cNvSpPr>
          <p:nvPr>
            <p:ph type="sldNum" sz="quarter" idx="12"/>
          </p:nvPr>
        </p:nvSpPr>
        <p:spPr/>
        <p:txBody>
          <a:bodyPr/>
          <a:lstStyle>
            <a:lvl1pPr>
              <a:defRPr/>
            </a:lvl1pPr>
          </a:lstStyle>
          <a:p>
            <a:pPr>
              <a:defRPr/>
            </a:pPr>
            <a:fld id="{DFE4B2E3-D6D4-4E0B-B4F7-FF4D2E4D1B6A}" type="slidenum">
              <a:rPr lang="ar-SA" altLang="ar-JO"/>
              <a:pPr>
                <a:defRPr/>
              </a:pPr>
              <a:t>‹#›</a:t>
            </a:fld>
            <a:endParaRPr lang="en-US" alt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3"/>
          <p:cNvSpPr>
            <a:spLocks noGrp="1"/>
          </p:cNvSpPr>
          <p:nvPr>
            <p:ph type="dt" sz="half" idx="10"/>
          </p:nvPr>
        </p:nvSpPr>
        <p:spPr/>
        <p:txBody>
          <a:bodyPr/>
          <a:lstStyle>
            <a:lvl1pPr>
              <a:defRPr/>
            </a:lvl1pPr>
          </a:lstStyle>
          <a:p>
            <a:pPr>
              <a:defRPr/>
            </a:pPr>
            <a:endParaRPr lang="en-US"/>
          </a:p>
        </p:txBody>
      </p:sp>
      <p:sp>
        <p:nvSpPr>
          <p:cNvPr id="3" name="عنصر نائب للتذييل 2"/>
          <p:cNvSpPr>
            <a:spLocks noGrp="1"/>
          </p:cNvSpPr>
          <p:nvPr>
            <p:ph type="ftr" sz="quarter" idx="11"/>
          </p:nvPr>
        </p:nvSpPr>
        <p:spPr/>
        <p:txBody>
          <a:bodyPr/>
          <a:lstStyle>
            <a:lvl1pPr>
              <a:defRPr/>
            </a:lvl1pPr>
          </a:lstStyle>
          <a:p>
            <a:pPr>
              <a:defRPr/>
            </a:pPr>
            <a:endParaRPr lang="en-US"/>
          </a:p>
        </p:txBody>
      </p:sp>
      <p:sp>
        <p:nvSpPr>
          <p:cNvPr id="4" name="عنصر نائب لرقم الشريحة 22"/>
          <p:cNvSpPr>
            <a:spLocks noGrp="1"/>
          </p:cNvSpPr>
          <p:nvPr>
            <p:ph type="sldNum" sz="quarter" idx="12"/>
          </p:nvPr>
        </p:nvSpPr>
        <p:spPr/>
        <p:txBody>
          <a:bodyPr/>
          <a:lstStyle>
            <a:lvl1pPr>
              <a:defRPr/>
            </a:lvl1pPr>
          </a:lstStyle>
          <a:p>
            <a:pPr>
              <a:defRPr/>
            </a:pPr>
            <a:fld id="{00887148-20DA-4846-8452-8A1704234A25}" type="slidenum">
              <a:rPr lang="ar-SA" altLang="ar-JO"/>
              <a:pPr>
                <a:defRPr/>
              </a:pPr>
              <a:t>‹#›</a:t>
            </a:fld>
            <a:endParaRPr lang="en-US" alt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5" name="مستطيل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مستطيل مستدير الزوايا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عنوان 1"/>
          <p:cNvSpPr>
            <a:spLocks noGrp="1"/>
          </p:cNvSpPr>
          <p:nvPr>
            <p:ph type="title"/>
          </p:nvPr>
        </p:nvSpPr>
        <p:spPr>
          <a:xfrm>
            <a:off x="914400" y="273050"/>
            <a:ext cx="7772400" cy="1143000"/>
          </a:xfrm>
        </p:spPr>
        <p:txBody>
          <a:bodyPr/>
          <a:lstStyle>
            <a:lvl1pPr algn="l">
              <a:buNone/>
              <a:defRPr sz="4000" b="0"/>
            </a:lvl1pPr>
          </a:lstStyle>
          <a:p>
            <a:r>
              <a:rPr lang="ar-SA" smtClean="0"/>
              <a:t>انقر لتحرير نمط العنوان الرئيسي</a:t>
            </a:r>
            <a:endParaRPr lang="en-US"/>
          </a:p>
        </p:txBody>
      </p:sp>
      <p:sp>
        <p:nvSpPr>
          <p:cNvPr id="3" name="عنصر نائب للنص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ar-SA" smtClean="0"/>
              <a:t>انقر لتحرير أنماط النص الرئيسي</a:t>
            </a:r>
          </a:p>
        </p:txBody>
      </p:sp>
      <p:sp>
        <p:nvSpPr>
          <p:cNvPr id="11" name="عنصر نائب للمحتوى 10"/>
          <p:cNvSpPr>
            <a:spLocks noGrp="1"/>
          </p:cNvSpPr>
          <p:nvPr>
            <p:ph sz="quarter" idx="1"/>
          </p:nvPr>
        </p:nvSpPr>
        <p:spPr>
          <a:xfrm>
            <a:off x="2971800" y="1600200"/>
            <a:ext cx="5715000" cy="44958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4"/>
          <p:cNvSpPr>
            <a:spLocks noGrp="1"/>
          </p:cNvSpPr>
          <p:nvPr>
            <p:ph type="dt" sz="half" idx="10"/>
          </p:nvPr>
        </p:nvSpPr>
        <p:spPr/>
        <p:txBody>
          <a:bodyPr/>
          <a:lstStyle>
            <a:lvl1pPr>
              <a:defRPr/>
            </a:lvl1pPr>
          </a:lstStyle>
          <a:p>
            <a:pPr>
              <a:defRPr/>
            </a:pPr>
            <a:endParaRPr lang="en-US"/>
          </a:p>
        </p:txBody>
      </p:sp>
      <p:sp>
        <p:nvSpPr>
          <p:cNvPr id="8" name="عنصر نائب للتذييل 5"/>
          <p:cNvSpPr>
            <a:spLocks noGrp="1"/>
          </p:cNvSpPr>
          <p:nvPr>
            <p:ph type="ftr" sz="quarter" idx="11"/>
          </p:nvPr>
        </p:nvSpPr>
        <p:spPr/>
        <p:txBody>
          <a:bodyPr/>
          <a:lstStyle>
            <a:lvl1pPr>
              <a:defRPr/>
            </a:lvl1pPr>
          </a:lstStyle>
          <a:p>
            <a:pPr>
              <a:defRPr/>
            </a:pPr>
            <a:endParaRPr lang="en-US"/>
          </a:p>
        </p:txBody>
      </p:sp>
      <p:sp>
        <p:nvSpPr>
          <p:cNvPr id="9" name="عنصر نائب لرقم الشريحة 6"/>
          <p:cNvSpPr>
            <a:spLocks noGrp="1"/>
          </p:cNvSpPr>
          <p:nvPr>
            <p:ph type="sldNum" sz="quarter" idx="12"/>
          </p:nvPr>
        </p:nvSpPr>
        <p:spPr/>
        <p:txBody>
          <a:bodyPr/>
          <a:lstStyle>
            <a:lvl1pPr>
              <a:defRPr smtClean="0"/>
            </a:lvl1pPr>
          </a:lstStyle>
          <a:p>
            <a:pPr>
              <a:defRPr/>
            </a:pPr>
            <a:fld id="{E7F59B9A-FC72-44C4-8E49-BE8071A75746}" type="slidenum">
              <a:rPr lang="ar-SA" altLang="ar-JO"/>
              <a:pPr>
                <a:defRPr/>
              </a:pPr>
              <a:t>‹#›</a:t>
            </a:fld>
            <a:endParaRPr lang="en-US" altLang="ar-J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5" name="مستطيل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مستطيل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مستطيل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عنوان 1"/>
          <p:cNvSpPr>
            <a:spLocks noGrp="1"/>
          </p:cNvSpPr>
          <p:nvPr>
            <p:ph type="title"/>
          </p:nvPr>
        </p:nvSpPr>
        <p:spPr>
          <a:xfrm>
            <a:off x="914400" y="4900550"/>
            <a:ext cx="7315200" cy="522288"/>
          </a:xfrm>
        </p:spPr>
        <p:txBody>
          <a:bodyPr anchor="ctr">
            <a:noAutofit/>
          </a:bodyPr>
          <a:lstStyle>
            <a:lvl1pPr algn="l">
              <a:buNone/>
              <a:defRPr sz="2800" b="0"/>
            </a:lvl1pPr>
          </a:lstStyle>
          <a:p>
            <a:r>
              <a:rPr lang="ar-SA" smtClean="0"/>
              <a:t>انقر لتحرير نمط العنوان الرئيسي</a:t>
            </a:r>
            <a:endParaRPr lang="en-US"/>
          </a:p>
        </p:txBody>
      </p:sp>
      <p:sp>
        <p:nvSpPr>
          <p:cNvPr id="4" name="عنصر نائب للنص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ar-SA" smtClean="0"/>
              <a:t>انقر لتحرير أنماط النص الرئيسي</a:t>
            </a:r>
          </a:p>
        </p:txBody>
      </p:sp>
      <p:sp>
        <p:nvSpPr>
          <p:cNvPr id="3" name="عنصر نائب للصورة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ar-SA" noProof="0" smtClean="0"/>
              <a:t>انقر فوق الرمز لإضافة صورة</a:t>
            </a:r>
            <a:endParaRPr lang="en-US" noProof="0" dirty="0"/>
          </a:p>
        </p:txBody>
      </p:sp>
      <p:sp>
        <p:nvSpPr>
          <p:cNvPr id="8" name="عنصر نائب للتاريخ 4"/>
          <p:cNvSpPr>
            <a:spLocks noGrp="1"/>
          </p:cNvSpPr>
          <p:nvPr>
            <p:ph type="dt" sz="half" idx="10"/>
          </p:nvPr>
        </p:nvSpPr>
        <p:spPr/>
        <p:txBody>
          <a:bodyPr/>
          <a:lstStyle>
            <a:lvl1pPr>
              <a:defRPr/>
            </a:lvl1pPr>
          </a:lstStyle>
          <a:p>
            <a:pPr>
              <a:defRPr/>
            </a:pPr>
            <a:endParaRPr lang="en-US"/>
          </a:p>
        </p:txBody>
      </p:sp>
      <p:sp>
        <p:nvSpPr>
          <p:cNvPr id="9" name="عنصر نائب للتذييل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عنصر نائب لرقم الشريحة 6"/>
          <p:cNvSpPr>
            <a:spLocks noGrp="1"/>
          </p:cNvSpPr>
          <p:nvPr>
            <p:ph type="sldNum" sz="quarter" idx="12"/>
          </p:nvPr>
        </p:nvSpPr>
        <p:spPr>
          <a:xfrm>
            <a:off x="146050" y="6208713"/>
            <a:ext cx="457200" cy="457200"/>
          </a:xfrm>
        </p:spPr>
        <p:txBody>
          <a:bodyPr/>
          <a:lstStyle>
            <a:lvl1pPr>
              <a:defRPr smtClean="0"/>
            </a:lvl1pPr>
          </a:lstStyle>
          <a:p>
            <a:pPr>
              <a:defRPr/>
            </a:pPr>
            <a:fld id="{EFA6C59F-CF5F-4D30-9E34-E86BB7ED2478}" type="slidenum">
              <a:rPr lang="ar-SA" altLang="ar-JO"/>
              <a:pPr>
                <a:defRPr/>
              </a:pPr>
              <a:t>‹#›</a:t>
            </a:fld>
            <a:endParaRPr lang="en-US" alt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مستطيل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مستطيل مستدير الزوايا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9220" name="عنصر نائب للعنوان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ar-SA" altLang="ar-JO" smtClean="0"/>
              <a:t>انقر لتحرير نمط العنوان الرئيسي</a:t>
            </a:r>
            <a:endParaRPr lang="en-US" altLang="ar-JO" smtClean="0"/>
          </a:p>
        </p:txBody>
      </p:sp>
      <p:sp>
        <p:nvSpPr>
          <p:cNvPr id="9221" name="عنصر نائب للنص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ar-SA" altLang="ar-JO" smtClean="0"/>
              <a:t>انقر لتحرير أنماط النص الرئيسي</a:t>
            </a:r>
            <a:endParaRPr lang="en-US" altLang="ar-JO" smtClean="0"/>
          </a:p>
          <a:p>
            <a:pPr lvl="1"/>
            <a:r>
              <a:rPr lang="ar-SA" altLang="ar-JO" smtClean="0"/>
              <a:t>المستوى الثاني</a:t>
            </a:r>
            <a:endParaRPr lang="en-US" altLang="ar-JO" smtClean="0"/>
          </a:p>
          <a:p>
            <a:pPr lvl="2"/>
            <a:r>
              <a:rPr lang="ar-SA" altLang="ar-JO" smtClean="0"/>
              <a:t>المستوى الثالث</a:t>
            </a:r>
            <a:endParaRPr lang="en-US" altLang="ar-JO" smtClean="0"/>
          </a:p>
          <a:p>
            <a:pPr lvl="3"/>
            <a:r>
              <a:rPr lang="ar-SA" altLang="ar-JO" smtClean="0"/>
              <a:t>المستوى الرابع</a:t>
            </a:r>
            <a:endParaRPr lang="en-US" altLang="ar-JO" smtClean="0"/>
          </a:p>
          <a:p>
            <a:pPr lvl="4"/>
            <a:r>
              <a:rPr lang="ar-SA" altLang="ar-JO" smtClean="0"/>
              <a:t>المستوى الخامس</a:t>
            </a:r>
            <a:endParaRPr lang="en-US" altLang="ar-JO" smtClean="0"/>
          </a:p>
        </p:txBody>
      </p:sp>
      <p:sp>
        <p:nvSpPr>
          <p:cNvPr id="14" name="عنصر نائب للتاريخ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charset="0"/>
              </a:defRPr>
            </a:lvl1pPr>
          </a:lstStyle>
          <a:p>
            <a:pPr>
              <a:defRPr/>
            </a:pPr>
            <a:endParaRPr lang="en-US"/>
          </a:p>
        </p:txBody>
      </p:sp>
      <p:sp>
        <p:nvSpPr>
          <p:cNvPr id="3" name="عنصر نائب للتذييل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charset="0"/>
              </a:defRPr>
            </a:lvl1pPr>
          </a:lstStyle>
          <a:p>
            <a:pPr>
              <a:defRPr/>
            </a:pPr>
            <a:endParaRPr lang="en-US"/>
          </a:p>
        </p:txBody>
      </p:sp>
      <p:sp>
        <p:nvSpPr>
          <p:cNvPr id="23" name="عنصر نائب لرقم الشريحة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pitchFamily="34" charset="0"/>
                <a:cs typeface="Tahoma" pitchFamily="34" charset="0"/>
              </a:defRPr>
            </a:lvl1pPr>
          </a:lstStyle>
          <a:p>
            <a:pPr>
              <a:defRPr/>
            </a:pPr>
            <a:fld id="{D6688E59-6553-4A2E-81DA-E15F8C500FC3}" type="slidenum">
              <a:rPr lang="ar-SA" altLang="ar-JO"/>
              <a:pPr>
                <a:defRPr/>
              </a:pPr>
              <a:t>‹#›</a:t>
            </a:fld>
            <a:endParaRPr lang="en-US" altLang="ar-JO"/>
          </a:p>
        </p:txBody>
      </p:sp>
    </p:spTree>
  </p:cSld>
  <p:clrMap bg1="lt1" tx1="dk1" bg2="lt2" tx2="dk2" accent1="accent1" accent2="accent2" accent3="accent3" accent4="accent4" accent5="accent5" accent6="accent6" hlink="hlink" folHlink="folHlink"/>
  <p:sldLayoutIdLst>
    <p:sldLayoutId id="2147483734" r:id="rId1"/>
    <p:sldLayoutId id="2147483727" r:id="rId2"/>
    <p:sldLayoutId id="2147483735" r:id="rId3"/>
    <p:sldLayoutId id="2147483728" r:id="rId4"/>
    <p:sldLayoutId id="2147483729" r:id="rId5"/>
    <p:sldLayoutId id="2147483730" r:id="rId6"/>
    <p:sldLayoutId id="2147483731" r:id="rId7"/>
    <p:sldLayoutId id="2147483736" r:id="rId8"/>
    <p:sldLayoutId id="2147483737" r:id="rId9"/>
    <p:sldLayoutId id="2147483732" r:id="rId10"/>
    <p:sldLayoutId id="2147483733" r:id="rId11"/>
    <p:sldLayoutId id="2147483738" r:id="rId12"/>
    <p:sldLayoutId id="2147483739" r:id="rId13"/>
  </p:sldLayoutIdLst>
  <p:txStyles>
    <p:titleStyle>
      <a:lvl1pPr algn="l" rtl="0" eaLnBrk="0" fontAlgn="base" hangingPunct="0">
        <a:spcBef>
          <a:spcPct val="0"/>
        </a:spcBef>
        <a:spcAft>
          <a:spcPct val="0"/>
        </a:spcAft>
        <a:defRPr sz="4000" kern="12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cs typeface="Arial" panose="020B06040202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Arial" panose="020B0604020202020204"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Arial" pitchFamily="34" charset="0"/>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Arial" pitchFamily="34" charset="0"/>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Arial" pitchFamily="34"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png"/><Relationship Id="rId5" Type="http://schemas.openxmlformats.org/officeDocument/2006/relationships/oleObject" Target="../embeddings/oleObject10.bin"/><Relationship Id="rId4" Type="http://schemas.openxmlformats.org/officeDocument/2006/relationships/image" Target="../media/image17.jpe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audio" Target="../media/audio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43138"/>
            <a:ext cx="7772400" cy="1143000"/>
          </a:xfrm>
        </p:spPr>
        <p:txBody>
          <a:bodyPr>
            <a:normAutofit fontScale="90000"/>
          </a:bodyPr>
          <a:lstStyle/>
          <a:p>
            <a:pPr eaLnBrk="1" fontAlgn="auto" hangingPunct="1">
              <a:spcAft>
                <a:spcPts val="0"/>
              </a:spcAft>
              <a:defRPr/>
            </a:pPr>
            <a:r>
              <a:rPr lang="en-GB">
                <a:cs typeface="+mj-cs"/>
              </a:rPr>
              <a:t>Artificial Intelligence</a:t>
            </a:r>
            <a:br>
              <a:rPr lang="en-GB">
                <a:cs typeface="+mj-cs"/>
              </a:rPr>
            </a:br>
            <a:r>
              <a:rPr lang="en-GB">
                <a:cs typeface="+mj-cs"/>
              </a:rPr>
              <a:t/>
            </a:r>
            <a:br>
              <a:rPr lang="en-GB">
                <a:cs typeface="+mj-cs"/>
              </a:rPr>
            </a:br>
            <a:endParaRPr lang="en-GB">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ar-JO" sz="3600" smtClean="0"/>
              <a:t>Systems that act like humans</a:t>
            </a:r>
            <a:endParaRPr lang="en-US" altLang="ar-JO" sz="3600" smtClean="0"/>
          </a:p>
        </p:txBody>
      </p:sp>
      <p:sp>
        <p:nvSpPr>
          <p:cNvPr id="24579" name="Rectangle 3"/>
          <p:cNvSpPr>
            <a:spLocks noGrp="1" noChangeArrowheads="1"/>
          </p:cNvSpPr>
          <p:nvPr>
            <p:ph sz="quarter" idx="1"/>
          </p:nvPr>
        </p:nvSpPr>
        <p:spPr>
          <a:xfrm>
            <a:off x="685800" y="1752600"/>
            <a:ext cx="7772400" cy="4114800"/>
          </a:xfrm>
        </p:spPr>
        <p:txBody>
          <a:bodyPr/>
          <a:lstStyle/>
          <a:p>
            <a:pPr eaLnBrk="1" hangingPunct="1"/>
            <a:r>
              <a:rPr lang="en-US" altLang="zh-TW" sz="2400" smtClean="0"/>
              <a:t>These cognitive tasks include:</a:t>
            </a:r>
          </a:p>
          <a:p>
            <a:pPr lvl="1" eaLnBrk="1" hangingPunct="1"/>
            <a:r>
              <a:rPr lang="en-US" altLang="zh-TW" smtClean="0">
                <a:latin typeface="Times New Roman" pitchFamily="18" charset="0"/>
                <a:cs typeface="Times New Roman" pitchFamily="18" charset="0"/>
              </a:rPr>
              <a:t> </a:t>
            </a:r>
            <a:r>
              <a:rPr lang="en-US" altLang="zh-TW" i="1" smtClean="0"/>
              <a:t>Natural language processing</a:t>
            </a:r>
            <a:r>
              <a:rPr lang="en-US" altLang="zh-TW" smtClean="0"/>
              <a:t> </a:t>
            </a:r>
          </a:p>
          <a:p>
            <a:pPr lvl="2" eaLnBrk="1" hangingPunct="1"/>
            <a:r>
              <a:rPr lang="en-US" altLang="zh-TW" smtClean="0"/>
              <a:t>for communication with human</a:t>
            </a:r>
          </a:p>
          <a:p>
            <a:pPr lvl="1" eaLnBrk="1" hangingPunct="1"/>
            <a:r>
              <a:rPr lang="en-US" altLang="zh-TW" smtClean="0">
                <a:latin typeface="Times New Roman" pitchFamily="18" charset="0"/>
              </a:rPr>
              <a:t> </a:t>
            </a:r>
            <a:r>
              <a:rPr lang="en-US" altLang="zh-TW" i="1" smtClean="0"/>
              <a:t>Knowledge representation</a:t>
            </a:r>
            <a:r>
              <a:rPr lang="en-US" altLang="zh-TW" smtClean="0"/>
              <a:t> </a:t>
            </a:r>
          </a:p>
          <a:p>
            <a:pPr lvl="2" eaLnBrk="1" hangingPunct="1"/>
            <a:r>
              <a:rPr lang="en-US" altLang="zh-TW" smtClean="0"/>
              <a:t>to store information effectively &amp; efficiently</a:t>
            </a:r>
          </a:p>
          <a:p>
            <a:pPr lvl="1" eaLnBrk="1" hangingPunct="1"/>
            <a:r>
              <a:rPr lang="en-US" altLang="zh-TW" smtClean="0">
                <a:latin typeface="Times New Roman" pitchFamily="18" charset="0"/>
              </a:rPr>
              <a:t> </a:t>
            </a:r>
            <a:r>
              <a:rPr lang="en-US" altLang="zh-TW" i="1" smtClean="0"/>
              <a:t>Automated reasoning</a:t>
            </a:r>
            <a:r>
              <a:rPr lang="en-US" altLang="zh-TW" smtClean="0"/>
              <a:t> </a:t>
            </a:r>
          </a:p>
          <a:p>
            <a:pPr lvl="2" eaLnBrk="1" hangingPunct="1"/>
            <a:r>
              <a:rPr lang="en-US" altLang="zh-TW" smtClean="0"/>
              <a:t>to retrieve &amp; answer questions using the stored information</a:t>
            </a:r>
          </a:p>
          <a:p>
            <a:pPr lvl="1" eaLnBrk="1" hangingPunct="1"/>
            <a:r>
              <a:rPr lang="en-US" altLang="zh-TW" i="1" smtClean="0"/>
              <a:t>Machine learning</a:t>
            </a:r>
            <a:endParaRPr lang="en-US" altLang="zh-TW" smtClean="0"/>
          </a:p>
          <a:p>
            <a:pPr lvl="2" eaLnBrk="1" hangingPunct="1"/>
            <a:r>
              <a:rPr lang="en-US" altLang="zh-TW" smtClean="0"/>
              <a:t> to adapt to new circumstances</a:t>
            </a:r>
            <a:endParaRPr lang="en-US" altLang="ar-JO" smtClean="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ea typeface="新細明體" pitchFamily="18" charset="-120"/>
              </a:rPr>
              <a:t>The total Turing Test</a:t>
            </a:r>
            <a:endParaRPr lang="en-US" altLang="ar-JO" smtClean="0"/>
          </a:p>
        </p:txBody>
      </p:sp>
      <p:sp>
        <p:nvSpPr>
          <p:cNvPr id="25603" name="Rectangle 3"/>
          <p:cNvSpPr>
            <a:spLocks noGrp="1" noChangeArrowheads="1"/>
          </p:cNvSpPr>
          <p:nvPr>
            <p:ph sz="quarter" idx="1"/>
          </p:nvPr>
        </p:nvSpPr>
        <p:spPr/>
        <p:txBody>
          <a:bodyPr/>
          <a:lstStyle/>
          <a:p>
            <a:pPr eaLnBrk="1" hangingPunct="1"/>
            <a:r>
              <a:rPr lang="en-US" altLang="zh-TW" sz="2800" smtClean="0"/>
              <a:t>Includes two more issues:</a:t>
            </a:r>
          </a:p>
          <a:p>
            <a:pPr lvl="1" eaLnBrk="1" hangingPunct="1"/>
            <a:r>
              <a:rPr lang="en-US" altLang="zh-TW" smtClean="0">
                <a:latin typeface="Times New Roman" pitchFamily="18" charset="0"/>
                <a:cs typeface="Times New Roman" pitchFamily="18" charset="0"/>
              </a:rPr>
              <a:t> </a:t>
            </a:r>
            <a:r>
              <a:rPr lang="en-US" altLang="zh-TW" i="1" smtClean="0"/>
              <a:t>Computer vision</a:t>
            </a:r>
            <a:r>
              <a:rPr lang="en-US" altLang="zh-TW" smtClean="0"/>
              <a:t> </a:t>
            </a:r>
          </a:p>
          <a:p>
            <a:pPr lvl="2" eaLnBrk="1" hangingPunct="1"/>
            <a:r>
              <a:rPr lang="en-US" altLang="zh-TW" sz="2800" smtClean="0"/>
              <a:t>to perceive objects (seeing)</a:t>
            </a:r>
          </a:p>
          <a:p>
            <a:pPr lvl="1" eaLnBrk="1" hangingPunct="1"/>
            <a:r>
              <a:rPr lang="en-US" altLang="zh-TW" smtClean="0">
                <a:latin typeface="Times New Roman" pitchFamily="18" charset="0"/>
              </a:rPr>
              <a:t> </a:t>
            </a:r>
            <a:r>
              <a:rPr lang="en-US" altLang="zh-TW" i="1" smtClean="0"/>
              <a:t>Robotics</a:t>
            </a:r>
            <a:r>
              <a:rPr lang="en-US" altLang="zh-TW" smtClean="0"/>
              <a:t> </a:t>
            </a:r>
          </a:p>
          <a:p>
            <a:pPr lvl="2" eaLnBrk="1" hangingPunct="1"/>
            <a:r>
              <a:rPr lang="en-US" altLang="zh-TW" sz="2800" smtClean="0"/>
              <a:t>to move objects (acting)</a:t>
            </a:r>
          </a:p>
          <a:p>
            <a:pPr lvl="1" eaLnBrk="1" hangingPunct="1"/>
            <a:endParaRPr lang="en-US" altLang="zh-TW" smtClean="0"/>
          </a:p>
          <a:p>
            <a:pPr eaLnBrk="1" hangingPunct="1">
              <a:buFontTx/>
              <a:buNone/>
            </a:pPr>
            <a:endParaRPr lang="en-US" altLang="ar-JO"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0888" y="0"/>
            <a:ext cx="7772400" cy="1143000"/>
          </a:xfrm>
        </p:spPr>
        <p:txBody>
          <a:bodyPr/>
          <a:lstStyle/>
          <a:p>
            <a:pPr eaLnBrk="1" hangingPunct="1"/>
            <a:r>
              <a:rPr lang="en-GB" altLang="ar-JO" smtClean="0"/>
              <a:t>What is Artificial Intelligence ?</a:t>
            </a:r>
          </a:p>
        </p:txBody>
      </p:sp>
      <p:grpSp>
        <p:nvGrpSpPr>
          <p:cNvPr id="26627" name="Group 3"/>
          <p:cNvGrpSpPr>
            <a:grpSpLocks/>
          </p:cNvGrpSpPr>
          <p:nvPr/>
        </p:nvGrpSpPr>
        <p:grpSpPr bwMode="auto">
          <a:xfrm>
            <a:off x="2517775" y="1447800"/>
            <a:ext cx="5600700" cy="3773488"/>
            <a:chOff x="1855" y="881"/>
            <a:chExt cx="4220" cy="2642"/>
          </a:xfrm>
        </p:grpSpPr>
        <p:sp>
          <p:nvSpPr>
            <p:cNvPr id="26632" name="Line 4"/>
            <p:cNvSpPr>
              <a:spLocks noChangeShapeType="1"/>
            </p:cNvSpPr>
            <p:nvPr/>
          </p:nvSpPr>
          <p:spPr bwMode="auto">
            <a:xfrm>
              <a:off x="1885" y="2214"/>
              <a:ext cx="4107" cy="0"/>
            </a:xfrm>
            <a:prstGeom prst="line">
              <a:avLst/>
            </a:prstGeom>
            <a:noFill/>
            <a:ln w="28575">
              <a:solidFill>
                <a:schemeClr val="tx1"/>
              </a:solidFill>
              <a:round/>
              <a:headEnd/>
              <a:tailEnd/>
            </a:ln>
          </p:spPr>
          <p:txBody>
            <a:bodyPr wrap="none" anchor="ctr"/>
            <a:lstStyle/>
            <a:p>
              <a:endParaRPr lang="en-US"/>
            </a:p>
          </p:txBody>
        </p:sp>
        <p:sp>
          <p:nvSpPr>
            <p:cNvPr id="26633" name="Line 5"/>
            <p:cNvSpPr>
              <a:spLocks noChangeShapeType="1"/>
            </p:cNvSpPr>
            <p:nvPr/>
          </p:nvSpPr>
          <p:spPr bwMode="auto">
            <a:xfrm>
              <a:off x="3942" y="889"/>
              <a:ext cx="0" cy="2634"/>
            </a:xfrm>
            <a:prstGeom prst="line">
              <a:avLst/>
            </a:prstGeom>
            <a:noFill/>
            <a:ln w="28575">
              <a:solidFill>
                <a:schemeClr val="tx1"/>
              </a:solidFill>
              <a:round/>
              <a:headEnd/>
              <a:tailEnd/>
            </a:ln>
          </p:spPr>
          <p:txBody>
            <a:bodyPr wrap="none" anchor="ctr"/>
            <a:lstStyle/>
            <a:p>
              <a:endParaRPr lang="en-US"/>
            </a:p>
          </p:txBody>
        </p:sp>
        <p:grpSp>
          <p:nvGrpSpPr>
            <p:cNvPr id="26634" name="Group 6"/>
            <p:cNvGrpSpPr>
              <a:grpSpLocks/>
            </p:cNvGrpSpPr>
            <p:nvPr/>
          </p:nvGrpSpPr>
          <p:grpSpPr bwMode="auto">
            <a:xfrm>
              <a:off x="1855" y="881"/>
              <a:ext cx="4220" cy="2641"/>
              <a:chOff x="1785" y="998"/>
              <a:chExt cx="4220" cy="2641"/>
            </a:xfrm>
          </p:grpSpPr>
          <p:sp>
            <p:nvSpPr>
              <p:cNvPr id="26635" name="Rectangle 7"/>
              <p:cNvSpPr>
                <a:spLocks noChangeArrowheads="1"/>
              </p:cNvSpPr>
              <p:nvPr/>
            </p:nvSpPr>
            <p:spPr bwMode="auto">
              <a:xfrm>
                <a:off x="1823" y="998"/>
                <a:ext cx="4107" cy="2641"/>
              </a:xfrm>
              <a:prstGeom prst="rect">
                <a:avLst/>
              </a:prstGeom>
              <a:noFill/>
              <a:ln w="28575">
                <a:solidFill>
                  <a:schemeClr val="tx1"/>
                </a:solidFill>
                <a:miter lim="800000"/>
                <a:headEnd/>
                <a:tailEnd/>
              </a:ln>
            </p:spPr>
            <p:txBody>
              <a:bodyPr wrap="none" anchor="ctr"/>
              <a:lstStyle/>
              <a:p>
                <a:endParaRPr lang="ar-JO" altLang="ar-JO"/>
              </a:p>
            </p:txBody>
          </p:sp>
          <p:sp>
            <p:nvSpPr>
              <p:cNvPr id="26636" name="Text Box 8"/>
              <p:cNvSpPr txBox="1">
                <a:spLocks noChangeArrowheads="1"/>
              </p:cNvSpPr>
              <p:nvPr/>
            </p:nvSpPr>
            <p:spPr bwMode="auto">
              <a:xfrm>
                <a:off x="393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rationally</a:t>
                </a:r>
              </a:p>
            </p:txBody>
          </p:sp>
          <p:sp>
            <p:nvSpPr>
              <p:cNvPr id="26637" name="Text Box 9"/>
              <p:cNvSpPr txBox="1">
                <a:spLocks noChangeArrowheads="1"/>
              </p:cNvSpPr>
              <p:nvPr/>
            </p:nvSpPr>
            <p:spPr bwMode="auto">
              <a:xfrm>
                <a:off x="1785" y="1357"/>
                <a:ext cx="2181" cy="576"/>
              </a:xfrm>
              <a:prstGeom prst="rect">
                <a:avLst/>
              </a:prstGeom>
              <a:noFill/>
              <a:ln w="12700">
                <a:noFill/>
                <a:miter lim="800000"/>
                <a:headEnd/>
                <a:tailEnd/>
              </a:ln>
            </p:spPr>
            <p:txBody>
              <a:bodyPr wrap="none">
                <a:spAutoFit/>
              </a:bodyPr>
              <a:lstStyle/>
              <a:p>
                <a:pPr algn="ctr"/>
                <a:r>
                  <a:rPr lang="en-GB" altLang="ar-JO" sz="2400" b="1">
                    <a:solidFill>
                      <a:srgbClr val="E92A25"/>
                    </a:solidFill>
                    <a:latin typeface="Arial" pitchFamily="34" charset="0"/>
                  </a:rPr>
                  <a:t>Systems that think</a:t>
                </a:r>
                <a:br>
                  <a:rPr lang="en-GB" altLang="ar-JO" sz="2400" b="1">
                    <a:solidFill>
                      <a:srgbClr val="E92A25"/>
                    </a:solidFill>
                    <a:latin typeface="Arial" pitchFamily="34" charset="0"/>
                  </a:rPr>
                </a:br>
                <a:r>
                  <a:rPr lang="en-GB" altLang="ar-JO" sz="2400" b="1">
                    <a:solidFill>
                      <a:srgbClr val="E92A25"/>
                    </a:solidFill>
                    <a:latin typeface="Arial" pitchFamily="34" charset="0"/>
                  </a:rPr>
                  <a:t> like humans</a:t>
                </a:r>
              </a:p>
            </p:txBody>
          </p:sp>
          <p:sp>
            <p:nvSpPr>
              <p:cNvPr id="26638" name="Text Box 10"/>
              <p:cNvSpPr txBox="1">
                <a:spLocks noChangeArrowheads="1"/>
              </p:cNvSpPr>
              <p:nvPr/>
            </p:nvSpPr>
            <p:spPr bwMode="auto">
              <a:xfrm>
                <a:off x="3825" y="1357"/>
                <a:ext cx="2180"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rationally</a:t>
                </a:r>
              </a:p>
            </p:txBody>
          </p:sp>
          <p:sp>
            <p:nvSpPr>
              <p:cNvPr id="26639" name="Text Box 11"/>
              <p:cNvSpPr txBox="1">
                <a:spLocks noChangeArrowheads="1"/>
              </p:cNvSpPr>
              <p:nvPr/>
            </p:nvSpPr>
            <p:spPr bwMode="auto">
              <a:xfrm>
                <a:off x="185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like humans</a:t>
                </a:r>
              </a:p>
            </p:txBody>
          </p:sp>
        </p:grpSp>
      </p:grpSp>
      <p:sp>
        <p:nvSpPr>
          <p:cNvPr id="26628" name="Text Box 12"/>
          <p:cNvSpPr txBox="1">
            <a:spLocks noChangeArrowheads="1"/>
          </p:cNvSpPr>
          <p:nvPr/>
        </p:nvSpPr>
        <p:spPr bwMode="auto">
          <a:xfrm>
            <a:off x="669925" y="1947863"/>
            <a:ext cx="1690688" cy="457200"/>
          </a:xfrm>
          <a:prstGeom prst="rect">
            <a:avLst/>
          </a:prstGeom>
          <a:noFill/>
          <a:ln w="12700">
            <a:noFill/>
            <a:miter lim="800000"/>
            <a:headEnd/>
            <a:tailEnd/>
          </a:ln>
        </p:spPr>
        <p:txBody>
          <a:bodyPr wrap="none">
            <a:spAutoFit/>
          </a:bodyPr>
          <a:lstStyle/>
          <a:p>
            <a:r>
              <a:rPr lang="en-GB" altLang="ar-JO" sz="2400" b="1">
                <a:latin typeface="Arial" pitchFamily="34" charset="0"/>
              </a:rPr>
              <a:t>THOUGHT</a:t>
            </a:r>
            <a:endParaRPr lang="en-GB" altLang="ar-JO" sz="2400">
              <a:latin typeface="Arial" pitchFamily="34" charset="0"/>
            </a:endParaRPr>
          </a:p>
        </p:txBody>
      </p:sp>
      <p:sp>
        <p:nvSpPr>
          <p:cNvPr id="26629" name="Text Box 13"/>
          <p:cNvSpPr txBox="1">
            <a:spLocks noChangeArrowheads="1"/>
          </p:cNvSpPr>
          <p:nvPr/>
        </p:nvSpPr>
        <p:spPr bwMode="auto">
          <a:xfrm>
            <a:off x="601663" y="4138613"/>
            <a:ext cx="2014537" cy="457200"/>
          </a:xfrm>
          <a:prstGeom prst="rect">
            <a:avLst/>
          </a:prstGeom>
          <a:noFill/>
          <a:ln w="12700">
            <a:noFill/>
            <a:miter lim="800000"/>
            <a:headEnd/>
            <a:tailEnd/>
          </a:ln>
        </p:spPr>
        <p:txBody>
          <a:bodyPr wrap="none">
            <a:spAutoFit/>
          </a:bodyPr>
          <a:lstStyle/>
          <a:p>
            <a:r>
              <a:rPr lang="en-GB" altLang="ar-JO" sz="2400" b="1">
                <a:latin typeface="Arial" pitchFamily="34" charset="0"/>
              </a:rPr>
              <a:t>BEHAVIOUR</a:t>
            </a:r>
            <a:endParaRPr lang="en-GB" altLang="ar-JO" sz="1800">
              <a:latin typeface="Arial" pitchFamily="34" charset="0"/>
            </a:endParaRPr>
          </a:p>
        </p:txBody>
      </p:sp>
      <p:sp>
        <p:nvSpPr>
          <p:cNvPr id="26630" name="Text Box 14"/>
          <p:cNvSpPr txBox="1">
            <a:spLocks noChangeArrowheads="1"/>
          </p:cNvSpPr>
          <p:nvPr/>
        </p:nvSpPr>
        <p:spPr bwMode="auto">
          <a:xfrm>
            <a:off x="3311525" y="5473700"/>
            <a:ext cx="1320800" cy="457200"/>
          </a:xfrm>
          <a:prstGeom prst="rect">
            <a:avLst/>
          </a:prstGeom>
          <a:noFill/>
          <a:ln w="12700">
            <a:noFill/>
            <a:miter lim="800000"/>
            <a:headEnd/>
            <a:tailEnd/>
          </a:ln>
        </p:spPr>
        <p:txBody>
          <a:bodyPr wrap="none">
            <a:spAutoFit/>
          </a:bodyPr>
          <a:lstStyle/>
          <a:p>
            <a:r>
              <a:rPr lang="en-GB" altLang="ar-JO" sz="2400" b="1">
                <a:latin typeface="Arial" pitchFamily="34" charset="0"/>
              </a:rPr>
              <a:t>HUMAN</a:t>
            </a:r>
          </a:p>
        </p:txBody>
      </p:sp>
      <p:sp>
        <p:nvSpPr>
          <p:cNvPr id="26631" name="Text Box 15"/>
          <p:cNvSpPr txBox="1">
            <a:spLocks noChangeArrowheads="1"/>
          </p:cNvSpPr>
          <p:nvPr/>
        </p:nvSpPr>
        <p:spPr bwMode="auto">
          <a:xfrm>
            <a:off x="5884863" y="5461000"/>
            <a:ext cx="1758950" cy="457200"/>
          </a:xfrm>
          <a:prstGeom prst="rect">
            <a:avLst/>
          </a:prstGeom>
          <a:noFill/>
          <a:ln w="12700">
            <a:noFill/>
            <a:miter lim="800000"/>
            <a:headEnd/>
            <a:tailEnd/>
          </a:ln>
        </p:spPr>
        <p:txBody>
          <a:bodyPr wrap="none">
            <a:spAutoFit/>
          </a:bodyPr>
          <a:lstStyle/>
          <a:p>
            <a:r>
              <a:rPr lang="en-GB" altLang="ar-JO" sz="2400" b="1">
                <a:latin typeface="Arial" pitchFamily="34" charset="0"/>
              </a:rPr>
              <a:t>RATIONAL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8750"/>
            <a:ext cx="7772400" cy="1143000"/>
          </a:xfrm>
        </p:spPr>
        <p:txBody>
          <a:bodyPr>
            <a:normAutofit fontScale="90000"/>
          </a:bodyPr>
          <a:lstStyle/>
          <a:p>
            <a:pPr eaLnBrk="1" fontAlgn="auto" hangingPunct="1">
              <a:spcAft>
                <a:spcPts val="0"/>
              </a:spcAft>
              <a:defRPr/>
            </a:pPr>
            <a:r>
              <a:rPr lang="en-GB">
                <a:cs typeface="+mj-cs"/>
              </a:rPr>
              <a:t>Systems that think like humans:</a:t>
            </a:r>
            <a:br>
              <a:rPr lang="en-GB">
                <a:cs typeface="+mj-cs"/>
              </a:rPr>
            </a:br>
            <a:r>
              <a:rPr lang="en-GB">
                <a:cs typeface="+mj-cs"/>
              </a:rPr>
              <a:t> </a:t>
            </a:r>
            <a:r>
              <a:rPr lang="en-US">
                <a:cs typeface="+mj-cs"/>
              </a:rPr>
              <a:t>cognitive modeling</a:t>
            </a:r>
            <a:endParaRPr lang="en-GB">
              <a:cs typeface="+mj-cs"/>
            </a:endParaRPr>
          </a:p>
        </p:txBody>
      </p:sp>
      <p:sp>
        <p:nvSpPr>
          <p:cNvPr id="31747" name="Rectangle 3"/>
          <p:cNvSpPr>
            <a:spLocks noGrp="1" noChangeArrowheads="1"/>
          </p:cNvSpPr>
          <p:nvPr>
            <p:ph sz="quarter" idx="1"/>
          </p:nvPr>
        </p:nvSpPr>
        <p:spPr>
          <a:xfrm>
            <a:off x="698500" y="1579563"/>
            <a:ext cx="7772400" cy="4543425"/>
          </a:xfrm>
        </p:spPr>
        <p:txBody>
          <a:bodyPr/>
          <a:lstStyle/>
          <a:p>
            <a:pPr eaLnBrk="1" hangingPunct="1">
              <a:lnSpc>
                <a:spcPct val="90000"/>
              </a:lnSpc>
            </a:pPr>
            <a:r>
              <a:rPr lang="en-GB" altLang="ar-JO" sz="2800" smtClean="0"/>
              <a:t>Humans as observed from ‘inside’</a:t>
            </a:r>
          </a:p>
          <a:p>
            <a:pPr eaLnBrk="1" hangingPunct="1">
              <a:lnSpc>
                <a:spcPct val="90000"/>
              </a:lnSpc>
            </a:pPr>
            <a:r>
              <a:rPr lang="en-GB" altLang="ar-JO" sz="2800" smtClean="0"/>
              <a:t>How do we know how humans think?</a:t>
            </a:r>
          </a:p>
          <a:p>
            <a:pPr lvl="1" eaLnBrk="1" hangingPunct="1">
              <a:lnSpc>
                <a:spcPct val="90000"/>
              </a:lnSpc>
            </a:pPr>
            <a:r>
              <a:rPr lang="en-GB" altLang="ar-JO" smtClean="0">
                <a:cs typeface="Times New Roman" pitchFamily="18" charset="0"/>
              </a:rPr>
              <a:t>Introspection vs. psychological experiments</a:t>
            </a:r>
          </a:p>
          <a:p>
            <a:pPr eaLnBrk="1" hangingPunct="1">
              <a:lnSpc>
                <a:spcPct val="90000"/>
              </a:lnSpc>
            </a:pPr>
            <a:r>
              <a:rPr lang="en-GB" altLang="ar-JO" sz="2800" smtClean="0"/>
              <a:t>Cognitive Science</a:t>
            </a:r>
          </a:p>
          <a:p>
            <a:pPr eaLnBrk="1" hangingPunct="1">
              <a:lnSpc>
                <a:spcPct val="90000"/>
              </a:lnSpc>
            </a:pPr>
            <a:r>
              <a:rPr lang="en-GB" altLang="ar-JO" sz="2800" smtClean="0"/>
              <a:t>“The exciting new effort to make computers think … machines with </a:t>
            </a:r>
            <a:r>
              <a:rPr lang="en-GB" altLang="ar-JO" sz="2800" i="1" smtClean="0"/>
              <a:t>minds</a:t>
            </a:r>
            <a:r>
              <a:rPr lang="en-GB" altLang="ar-JO" sz="2800" smtClean="0"/>
              <a:t> in the full and literal sense” (Haugeland)</a:t>
            </a:r>
          </a:p>
          <a:p>
            <a:pPr eaLnBrk="1" hangingPunct="1">
              <a:lnSpc>
                <a:spcPct val="90000"/>
              </a:lnSpc>
            </a:pPr>
            <a:r>
              <a:rPr lang="en-GB" altLang="ar-JO" sz="2800" smtClean="0"/>
              <a:t>“[The automation of] activities that we associate with human thinking, activities such as decision-making, problem solving, learning …” (Bellman)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dissolve">
                                      <p:cBhvr>
                                        <p:cTn id="12" dur="500"/>
                                        <p:tgtEl>
                                          <p:spTgt spid="3174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dissolve">
                                      <p:cBhvr>
                                        <p:cTn id="15" dur="500"/>
                                        <p:tgtEl>
                                          <p:spTgt spid="317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dissolve">
                                      <p:cBhvr>
                                        <p:cTn id="20" dur="500"/>
                                        <p:tgtEl>
                                          <p:spTgt spid="317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dissolve">
                                      <p:cBhvr>
                                        <p:cTn id="25" dur="500"/>
                                        <p:tgtEl>
                                          <p:spTgt spid="317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1747">
                                            <p:txEl>
                                              <p:pRg st="5" end="5"/>
                                            </p:txEl>
                                          </p:spTgt>
                                        </p:tgtEl>
                                        <p:attrNameLst>
                                          <p:attrName>style.visibility</p:attrName>
                                        </p:attrNameLst>
                                      </p:cBhvr>
                                      <p:to>
                                        <p:strVal val="visible"/>
                                      </p:to>
                                    </p:set>
                                    <p:animEffect transition="in" filter="dissolve">
                                      <p:cBhvr>
                                        <p:cTn id="30"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71513" y="0"/>
            <a:ext cx="7772400" cy="1143000"/>
          </a:xfrm>
        </p:spPr>
        <p:txBody>
          <a:bodyPr/>
          <a:lstStyle/>
          <a:p>
            <a:pPr eaLnBrk="1" hangingPunct="1"/>
            <a:r>
              <a:rPr lang="en-GB" altLang="ar-JO" smtClean="0"/>
              <a:t>What is Artificial Intelligence ?</a:t>
            </a:r>
          </a:p>
        </p:txBody>
      </p:sp>
      <p:grpSp>
        <p:nvGrpSpPr>
          <p:cNvPr id="28675" name="Group 3"/>
          <p:cNvGrpSpPr>
            <a:grpSpLocks/>
          </p:cNvGrpSpPr>
          <p:nvPr/>
        </p:nvGrpSpPr>
        <p:grpSpPr bwMode="auto">
          <a:xfrm>
            <a:off x="2624138" y="1641475"/>
            <a:ext cx="5600700" cy="3773488"/>
            <a:chOff x="1855" y="881"/>
            <a:chExt cx="4220" cy="2642"/>
          </a:xfrm>
        </p:grpSpPr>
        <p:sp>
          <p:nvSpPr>
            <p:cNvPr id="28680" name="Line 4"/>
            <p:cNvSpPr>
              <a:spLocks noChangeShapeType="1"/>
            </p:cNvSpPr>
            <p:nvPr/>
          </p:nvSpPr>
          <p:spPr bwMode="auto">
            <a:xfrm>
              <a:off x="1885" y="2214"/>
              <a:ext cx="4107" cy="0"/>
            </a:xfrm>
            <a:prstGeom prst="line">
              <a:avLst/>
            </a:prstGeom>
            <a:noFill/>
            <a:ln w="28575">
              <a:solidFill>
                <a:schemeClr val="tx1"/>
              </a:solidFill>
              <a:round/>
              <a:headEnd/>
              <a:tailEnd/>
            </a:ln>
          </p:spPr>
          <p:txBody>
            <a:bodyPr wrap="none" anchor="ctr"/>
            <a:lstStyle/>
            <a:p>
              <a:endParaRPr lang="en-US"/>
            </a:p>
          </p:txBody>
        </p:sp>
        <p:sp>
          <p:nvSpPr>
            <p:cNvPr id="28681" name="Line 5"/>
            <p:cNvSpPr>
              <a:spLocks noChangeShapeType="1"/>
            </p:cNvSpPr>
            <p:nvPr/>
          </p:nvSpPr>
          <p:spPr bwMode="auto">
            <a:xfrm>
              <a:off x="3942" y="889"/>
              <a:ext cx="0" cy="2634"/>
            </a:xfrm>
            <a:prstGeom prst="line">
              <a:avLst/>
            </a:prstGeom>
            <a:noFill/>
            <a:ln w="28575">
              <a:solidFill>
                <a:schemeClr val="tx1"/>
              </a:solidFill>
              <a:round/>
              <a:headEnd/>
              <a:tailEnd/>
            </a:ln>
          </p:spPr>
          <p:txBody>
            <a:bodyPr wrap="none" anchor="ctr"/>
            <a:lstStyle/>
            <a:p>
              <a:endParaRPr lang="en-US"/>
            </a:p>
          </p:txBody>
        </p:sp>
        <p:grpSp>
          <p:nvGrpSpPr>
            <p:cNvPr id="28682" name="Group 6"/>
            <p:cNvGrpSpPr>
              <a:grpSpLocks/>
            </p:cNvGrpSpPr>
            <p:nvPr/>
          </p:nvGrpSpPr>
          <p:grpSpPr bwMode="auto">
            <a:xfrm>
              <a:off x="1855" y="881"/>
              <a:ext cx="4220" cy="2641"/>
              <a:chOff x="1785" y="998"/>
              <a:chExt cx="4220" cy="2641"/>
            </a:xfrm>
          </p:grpSpPr>
          <p:sp>
            <p:nvSpPr>
              <p:cNvPr id="28683" name="Rectangle 7"/>
              <p:cNvSpPr>
                <a:spLocks noChangeArrowheads="1"/>
              </p:cNvSpPr>
              <p:nvPr/>
            </p:nvSpPr>
            <p:spPr bwMode="auto">
              <a:xfrm>
                <a:off x="1823" y="998"/>
                <a:ext cx="4107" cy="2641"/>
              </a:xfrm>
              <a:prstGeom prst="rect">
                <a:avLst/>
              </a:prstGeom>
              <a:noFill/>
              <a:ln w="28575">
                <a:solidFill>
                  <a:schemeClr val="tx1"/>
                </a:solidFill>
                <a:miter lim="800000"/>
                <a:headEnd/>
                <a:tailEnd/>
              </a:ln>
            </p:spPr>
            <p:txBody>
              <a:bodyPr wrap="none" anchor="ctr"/>
              <a:lstStyle/>
              <a:p>
                <a:endParaRPr lang="ar-JO" altLang="ar-JO"/>
              </a:p>
            </p:txBody>
          </p:sp>
          <p:sp>
            <p:nvSpPr>
              <p:cNvPr id="28684" name="Text Box 8"/>
              <p:cNvSpPr txBox="1">
                <a:spLocks noChangeArrowheads="1"/>
              </p:cNvSpPr>
              <p:nvPr/>
            </p:nvSpPr>
            <p:spPr bwMode="auto">
              <a:xfrm>
                <a:off x="393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rationally</a:t>
                </a:r>
              </a:p>
            </p:txBody>
          </p:sp>
          <p:sp>
            <p:nvSpPr>
              <p:cNvPr id="28685" name="Text Box 9"/>
              <p:cNvSpPr txBox="1">
                <a:spLocks noChangeArrowheads="1"/>
              </p:cNvSpPr>
              <p:nvPr/>
            </p:nvSpPr>
            <p:spPr bwMode="auto">
              <a:xfrm>
                <a:off x="1785" y="1357"/>
                <a:ext cx="2181"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like humans</a:t>
                </a:r>
              </a:p>
            </p:txBody>
          </p:sp>
          <p:sp>
            <p:nvSpPr>
              <p:cNvPr id="28686" name="Text Box 10"/>
              <p:cNvSpPr txBox="1">
                <a:spLocks noChangeArrowheads="1"/>
              </p:cNvSpPr>
              <p:nvPr/>
            </p:nvSpPr>
            <p:spPr bwMode="auto">
              <a:xfrm>
                <a:off x="3825" y="1357"/>
                <a:ext cx="2180" cy="576"/>
              </a:xfrm>
              <a:prstGeom prst="rect">
                <a:avLst/>
              </a:prstGeom>
              <a:noFill/>
              <a:ln w="12700">
                <a:noFill/>
                <a:miter lim="800000"/>
                <a:headEnd/>
                <a:tailEnd/>
              </a:ln>
            </p:spPr>
            <p:txBody>
              <a:bodyPr wrap="none">
                <a:spAutoFit/>
              </a:bodyPr>
              <a:lstStyle/>
              <a:p>
                <a:pPr algn="ctr"/>
                <a:r>
                  <a:rPr lang="en-GB" altLang="ar-JO" sz="2400" b="1">
                    <a:solidFill>
                      <a:srgbClr val="E92A25"/>
                    </a:solidFill>
                    <a:latin typeface="Arial" pitchFamily="34" charset="0"/>
                  </a:rPr>
                  <a:t>Systems that think</a:t>
                </a:r>
                <a:br>
                  <a:rPr lang="en-GB" altLang="ar-JO" sz="2400" b="1">
                    <a:solidFill>
                      <a:srgbClr val="E92A25"/>
                    </a:solidFill>
                    <a:latin typeface="Arial" pitchFamily="34" charset="0"/>
                  </a:rPr>
                </a:br>
                <a:r>
                  <a:rPr lang="en-GB" altLang="ar-JO" sz="2400" b="1">
                    <a:solidFill>
                      <a:srgbClr val="E92A25"/>
                    </a:solidFill>
                    <a:latin typeface="Arial" pitchFamily="34" charset="0"/>
                  </a:rPr>
                  <a:t> rationally</a:t>
                </a:r>
                <a:endParaRPr lang="en-GB" altLang="ar-JO" sz="2400" b="1">
                  <a:latin typeface="Arial" pitchFamily="34" charset="0"/>
                </a:endParaRPr>
              </a:p>
            </p:txBody>
          </p:sp>
          <p:sp>
            <p:nvSpPr>
              <p:cNvPr id="28687" name="Text Box 11"/>
              <p:cNvSpPr txBox="1">
                <a:spLocks noChangeArrowheads="1"/>
              </p:cNvSpPr>
              <p:nvPr/>
            </p:nvSpPr>
            <p:spPr bwMode="auto">
              <a:xfrm>
                <a:off x="185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like humans</a:t>
                </a:r>
                <a:endParaRPr lang="en-GB" altLang="ar-JO" sz="2400" b="1">
                  <a:solidFill>
                    <a:srgbClr val="E92A25"/>
                  </a:solidFill>
                  <a:latin typeface="Arial" pitchFamily="34" charset="0"/>
                </a:endParaRPr>
              </a:p>
            </p:txBody>
          </p:sp>
        </p:grpSp>
      </p:grpSp>
      <p:sp>
        <p:nvSpPr>
          <p:cNvPr id="28676" name="Text Box 12"/>
          <p:cNvSpPr txBox="1">
            <a:spLocks noChangeArrowheads="1"/>
          </p:cNvSpPr>
          <p:nvPr/>
        </p:nvSpPr>
        <p:spPr bwMode="auto">
          <a:xfrm>
            <a:off x="776288" y="2141538"/>
            <a:ext cx="1690687" cy="457200"/>
          </a:xfrm>
          <a:prstGeom prst="rect">
            <a:avLst/>
          </a:prstGeom>
          <a:noFill/>
          <a:ln w="12700">
            <a:noFill/>
            <a:miter lim="800000"/>
            <a:headEnd/>
            <a:tailEnd/>
          </a:ln>
        </p:spPr>
        <p:txBody>
          <a:bodyPr wrap="none">
            <a:spAutoFit/>
          </a:bodyPr>
          <a:lstStyle/>
          <a:p>
            <a:r>
              <a:rPr lang="en-GB" altLang="ar-JO" sz="2400" b="1">
                <a:latin typeface="Arial" pitchFamily="34" charset="0"/>
              </a:rPr>
              <a:t>THOUGHT</a:t>
            </a:r>
            <a:endParaRPr lang="en-GB" altLang="ar-JO" sz="2400">
              <a:latin typeface="Arial" pitchFamily="34" charset="0"/>
            </a:endParaRPr>
          </a:p>
        </p:txBody>
      </p:sp>
      <p:sp>
        <p:nvSpPr>
          <p:cNvPr id="28677" name="Text Box 13"/>
          <p:cNvSpPr txBox="1">
            <a:spLocks noChangeArrowheads="1"/>
          </p:cNvSpPr>
          <p:nvPr/>
        </p:nvSpPr>
        <p:spPr bwMode="auto">
          <a:xfrm>
            <a:off x="708025" y="4332288"/>
            <a:ext cx="2014538" cy="457200"/>
          </a:xfrm>
          <a:prstGeom prst="rect">
            <a:avLst/>
          </a:prstGeom>
          <a:noFill/>
          <a:ln w="12700">
            <a:noFill/>
            <a:miter lim="800000"/>
            <a:headEnd/>
            <a:tailEnd/>
          </a:ln>
        </p:spPr>
        <p:txBody>
          <a:bodyPr wrap="none">
            <a:spAutoFit/>
          </a:bodyPr>
          <a:lstStyle/>
          <a:p>
            <a:r>
              <a:rPr lang="en-GB" altLang="ar-JO" sz="2400" b="1">
                <a:latin typeface="Arial" pitchFamily="34" charset="0"/>
              </a:rPr>
              <a:t>BEHAVIOUR</a:t>
            </a:r>
            <a:endParaRPr lang="en-GB" altLang="ar-JO" sz="1800">
              <a:latin typeface="Arial" pitchFamily="34" charset="0"/>
            </a:endParaRPr>
          </a:p>
        </p:txBody>
      </p:sp>
      <p:sp>
        <p:nvSpPr>
          <p:cNvPr id="28678" name="Text Box 14"/>
          <p:cNvSpPr txBox="1">
            <a:spLocks noChangeArrowheads="1"/>
          </p:cNvSpPr>
          <p:nvPr/>
        </p:nvSpPr>
        <p:spPr bwMode="auto">
          <a:xfrm>
            <a:off x="3417888" y="5667375"/>
            <a:ext cx="1320800" cy="457200"/>
          </a:xfrm>
          <a:prstGeom prst="rect">
            <a:avLst/>
          </a:prstGeom>
          <a:noFill/>
          <a:ln w="12700">
            <a:noFill/>
            <a:miter lim="800000"/>
            <a:headEnd/>
            <a:tailEnd/>
          </a:ln>
        </p:spPr>
        <p:txBody>
          <a:bodyPr wrap="none">
            <a:spAutoFit/>
          </a:bodyPr>
          <a:lstStyle/>
          <a:p>
            <a:r>
              <a:rPr lang="en-GB" altLang="ar-JO" sz="2400" b="1">
                <a:latin typeface="Arial" pitchFamily="34" charset="0"/>
              </a:rPr>
              <a:t>HUMAN</a:t>
            </a:r>
          </a:p>
        </p:txBody>
      </p:sp>
      <p:sp>
        <p:nvSpPr>
          <p:cNvPr id="28679" name="Text Box 15"/>
          <p:cNvSpPr txBox="1">
            <a:spLocks noChangeArrowheads="1"/>
          </p:cNvSpPr>
          <p:nvPr/>
        </p:nvSpPr>
        <p:spPr bwMode="auto">
          <a:xfrm>
            <a:off x="5991225" y="5654675"/>
            <a:ext cx="1758950" cy="457200"/>
          </a:xfrm>
          <a:prstGeom prst="rect">
            <a:avLst/>
          </a:prstGeom>
          <a:noFill/>
          <a:ln w="12700">
            <a:noFill/>
            <a:miter lim="800000"/>
            <a:headEnd/>
            <a:tailEnd/>
          </a:ln>
        </p:spPr>
        <p:txBody>
          <a:bodyPr wrap="none">
            <a:spAutoFit/>
          </a:bodyPr>
          <a:lstStyle/>
          <a:p>
            <a:r>
              <a:rPr lang="en-GB" altLang="ar-JO" sz="2400" b="1">
                <a:latin typeface="Arial" pitchFamily="34" charset="0"/>
              </a:rPr>
              <a:t>RATIONAL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03275" y="171450"/>
            <a:ext cx="7772400" cy="1143000"/>
          </a:xfrm>
        </p:spPr>
        <p:txBody>
          <a:bodyPr>
            <a:normAutofit fontScale="90000"/>
          </a:bodyPr>
          <a:lstStyle/>
          <a:p>
            <a:pPr eaLnBrk="1" fontAlgn="auto" hangingPunct="1">
              <a:spcAft>
                <a:spcPts val="0"/>
              </a:spcAft>
              <a:defRPr/>
            </a:pPr>
            <a:r>
              <a:rPr lang="en-GB">
                <a:cs typeface="+mj-cs"/>
              </a:rPr>
              <a:t>Systems that think ‘rationally’</a:t>
            </a:r>
            <a:br>
              <a:rPr lang="en-GB">
                <a:cs typeface="+mj-cs"/>
              </a:rPr>
            </a:br>
            <a:r>
              <a:rPr lang="en-GB">
                <a:cs typeface="+mj-cs"/>
              </a:rPr>
              <a:t> </a:t>
            </a:r>
            <a:r>
              <a:rPr lang="en-US">
                <a:cs typeface="+mj-cs"/>
              </a:rPr>
              <a:t>"laws of thought"</a:t>
            </a:r>
            <a:endParaRPr lang="en-GB">
              <a:cs typeface="+mj-cs"/>
            </a:endParaRPr>
          </a:p>
        </p:txBody>
      </p:sp>
      <p:sp>
        <p:nvSpPr>
          <p:cNvPr id="35843" name="Rectangle 3"/>
          <p:cNvSpPr>
            <a:spLocks noGrp="1" noChangeArrowheads="1"/>
          </p:cNvSpPr>
          <p:nvPr>
            <p:ph sz="quarter" idx="1"/>
          </p:nvPr>
        </p:nvSpPr>
        <p:spPr>
          <a:xfrm>
            <a:off x="685800" y="1657350"/>
            <a:ext cx="7772400" cy="4556125"/>
          </a:xfrm>
        </p:spPr>
        <p:txBody>
          <a:bodyPr/>
          <a:lstStyle/>
          <a:p>
            <a:pPr eaLnBrk="1" hangingPunct="1">
              <a:lnSpc>
                <a:spcPct val="90000"/>
              </a:lnSpc>
            </a:pPr>
            <a:r>
              <a:rPr lang="en-GB" altLang="ar-JO" sz="2800" smtClean="0"/>
              <a:t>Humans are not always ‘rational’</a:t>
            </a:r>
          </a:p>
          <a:p>
            <a:pPr eaLnBrk="1" hangingPunct="1">
              <a:lnSpc>
                <a:spcPct val="90000"/>
              </a:lnSpc>
            </a:pPr>
            <a:r>
              <a:rPr lang="en-GB" altLang="ar-JO" sz="2800" smtClean="0"/>
              <a:t>Rational - defined in terms of logic?</a:t>
            </a:r>
          </a:p>
          <a:p>
            <a:pPr eaLnBrk="1" hangingPunct="1">
              <a:lnSpc>
                <a:spcPct val="90000"/>
              </a:lnSpc>
            </a:pPr>
            <a:r>
              <a:rPr lang="en-GB" altLang="ar-JO" sz="2800" smtClean="0"/>
              <a:t>Logic can’t express everything (e.g. uncertainty)</a:t>
            </a:r>
          </a:p>
          <a:p>
            <a:pPr eaLnBrk="1" hangingPunct="1">
              <a:lnSpc>
                <a:spcPct val="90000"/>
              </a:lnSpc>
            </a:pPr>
            <a:r>
              <a:rPr lang="en-GB" altLang="ar-JO" sz="2800" smtClean="0"/>
              <a:t>Logical approach is often not feasible in terms of computation time (needs ‘guidance’)</a:t>
            </a:r>
          </a:p>
          <a:p>
            <a:pPr eaLnBrk="1" hangingPunct="1">
              <a:lnSpc>
                <a:spcPct val="90000"/>
              </a:lnSpc>
            </a:pPr>
            <a:r>
              <a:rPr lang="en-GB" altLang="ar-JO" sz="2800" smtClean="0"/>
              <a:t>“The study of mental facilities through the use of computational models” (Charniak and McDermott)</a:t>
            </a:r>
          </a:p>
          <a:p>
            <a:pPr eaLnBrk="1" hangingPunct="1">
              <a:lnSpc>
                <a:spcPct val="90000"/>
              </a:lnSpc>
            </a:pPr>
            <a:r>
              <a:rPr lang="en-GB" altLang="ar-JO" sz="2800" smtClean="0"/>
              <a:t>“The study of the computations that make it possible to perceive, reason, and act” (Winston)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dissolve">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dissolve">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dissolve">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dissolve">
                                      <p:cBhvr>
                                        <p:cTn id="27" dur="500"/>
                                        <p:tgtEl>
                                          <p:spTgt spid="35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843">
                                            <p:txEl>
                                              <p:pRg st="5" end="5"/>
                                            </p:txEl>
                                          </p:spTgt>
                                        </p:tgtEl>
                                        <p:attrNameLst>
                                          <p:attrName>style.visibility</p:attrName>
                                        </p:attrNameLst>
                                      </p:cBhvr>
                                      <p:to>
                                        <p:strVal val="visible"/>
                                      </p:to>
                                    </p:set>
                                    <p:animEffect transition="in" filter="dissolve">
                                      <p:cBhvr>
                                        <p:cTn id="32"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2788" y="0"/>
            <a:ext cx="7772400" cy="1143000"/>
          </a:xfrm>
        </p:spPr>
        <p:txBody>
          <a:bodyPr/>
          <a:lstStyle/>
          <a:p>
            <a:pPr eaLnBrk="1" hangingPunct="1"/>
            <a:r>
              <a:rPr lang="en-GB" altLang="ar-JO" smtClean="0"/>
              <a:t>What is Artificial Intelligence ?</a:t>
            </a:r>
          </a:p>
        </p:txBody>
      </p:sp>
      <p:grpSp>
        <p:nvGrpSpPr>
          <p:cNvPr id="30723" name="Group 3"/>
          <p:cNvGrpSpPr>
            <a:grpSpLocks/>
          </p:cNvGrpSpPr>
          <p:nvPr/>
        </p:nvGrpSpPr>
        <p:grpSpPr bwMode="auto">
          <a:xfrm>
            <a:off x="2700338" y="1603375"/>
            <a:ext cx="5600700" cy="3773488"/>
            <a:chOff x="1855" y="881"/>
            <a:chExt cx="4220" cy="2642"/>
          </a:xfrm>
        </p:grpSpPr>
        <p:sp>
          <p:nvSpPr>
            <p:cNvPr id="30728" name="Line 4"/>
            <p:cNvSpPr>
              <a:spLocks noChangeShapeType="1"/>
            </p:cNvSpPr>
            <p:nvPr/>
          </p:nvSpPr>
          <p:spPr bwMode="auto">
            <a:xfrm>
              <a:off x="1885" y="2214"/>
              <a:ext cx="4107" cy="0"/>
            </a:xfrm>
            <a:prstGeom prst="line">
              <a:avLst/>
            </a:prstGeom>
            <a:noFill/>
            <a:ln w="28575">
              <a:solidFill>
                <a:schemeClr val="tx1"/>
              </a:solidFill>
              <a:round/>
              <a:headEnd/>
              <a:tailEnd/>
            </a:ln>
          </p:spPr>
          <p:txBody>
            <a:bodyPr wrap="none" anchor="ctr"/>
            <a:lstStyle/>
            <a:p>
              <a:endParaRPr lang="en-US"/>
            </a:p>
          </p:txBody>
        </p:sp>
        <p:sp>
          <p:nvSpPr>
            <p:cNvPr id="30729" name="Line 5"/>
            <p:cNvSpPr>
              <a:spLocks noChangeShapeType="1"/>
            </p:cNvSpPr>
            <p:nvPr/>
          </p:nvSpPr>
          <p:spPr bwMode="auto">
            <a:xfrm>
              <a:off x="3942" y="889"/>
              <a:ext cx="0" cy="2634"/>
            </a:xfrm>
            <a:prstGeom prst="line">
              <a:avLst/>
            </a:prstGeom>
            <a:noFill/>
            <a:ln w="28575">
              <a:solidFill>
                <a:schemeClr val="tx1"/>
              </a:solidFill>
              <a:round/>
              <a:headEnd/>
              <a:tailEnd/>
            </a:ln>
          </p:spPr>
          <p:txBody>
            <a:bodyPr wrap="none" anchor="ctr"/>
            <a:lstStyle/>
            <a:p>
              <a:endParaRPr lang="en-US"/>
            </a:p>
          </p:txBody>
        </p:sp>
        <p:grpSp>
          <p:nvGrpSpPr>
            <p:cNvPr id="30730" name="Group 6"/>
            <p:cNvGrpSpPr>
              <a:grpSpLocks/>
            </p:cNvGrpSpPr>
            <p:nvPr/>
          </p:nvGrpSpPr>
          <p:grpSpPr bwMode="auto">
            <a:xfrm>
              <a:off x="1855" y="881"/>
              <a:ext cx="4220" cy="2641"/>
              <a:chOff x="1785" y="998"/>
              <a:chExt cx="4220" cy="2641"/>
            </a:xfrm>
          </p:grpSpPr>
          <p:sp>
            <p:nvSpPr>
              <p:cNvPr id="30731" name="Rectangle 7"/>
              <p:cNvSpPr>
                <a:spLocks noChangeArrowheads="1"/>
              </p:cNvSpPr>
              <p:nvPr/>
            </p:nvSpPr>
            <p:spPr bwMode="auto">
              <a:xfrm>
                <a:off x="1823" y="998"/>
                <a:ext cx="4107" cy="2641"/>
              </a:xfrm>
              <a:prstGeom prst="rect">
                <a:avLst/>
              </a:prstGeom>
              <a:noFill/>
              <a:ln w="28575">
                <a:solidFill>
                  <a:schemeClr val="tx1"/>
                </a:solidFill>
                <a:miter lim="800000"/>
                <a:headEnd/>
                <a:tailEnd/>
              </a:ln>
            </p:spPr>
            <p:txBody>
              <a:bodyPr wrap="none" anchor="ctr"/>
              <a:lstStyle/>
              <a:p>
                <a:endParaRPr lang="ar-JO" altLang="ar-JO"/>
              </a:p>
            </p:txBody>
          </p:sp>
          <p:sp>
            <p:nvSpPr>
              <p:cNvPr id="30732" name="Text Box 8"/>
              <p:cNvSpPr txBox="1">
                <a:spLocks noChangeArrowheads="1"/>
              </p:cNvSpPr>
              <p:nvPr/>
            </p:nvSpPr>
            <p:spPr bwMode="auto">
              <a:xfrm>
                <a:off x="3930" y="2664"/>
                <a:ext cx="1965" cy="576"/>
              </a:xfrm>
              <a:prstGeom prst="rect">
                <a:avLst/>
              </a:prstGeom>
              <a:noFill/>
              <a:ln w="12700">
                <a:noFill/>
                <a:miter lim="800000"/>
                <a:headEnd/>
                <a:tailEnd/>
              </a:ln>
            </p:spPr>
            <p:txBody>
              <a:bodyPr wrap="none">
                <a:spAutoFit/>
              </a:bodyPr>
              <a:lstStyle/>
              <a:p>
                <a:pPr algn="ctr"/>
                <a:r>
                  <a:rPr lang="en-GB" altLang="ar-JO" sz="2400" b="1">
                    <a:solidFill>
                      <a:srgbClr val="E92A25"/>
                    </a:solidFill>
                    <a:latin typeface="Arial" pitchFamily="34" charset="0"/>
                  </a:rPr>
                  <a:t>Systems that act</a:t>
                </a:r>
                <a:br>
                  <a:rPr lang="en-GB" altLang="ar-JO" sz="2400" b="1">
                    <a:solidFill>
                      <a:srgbClr val="E92A25"/>
                    </a:solidFill>
                    <a:latin typeface="Arial" pitchFamily="34" charset="0"/>
                  </a:rPr>
                </a:br>
                <a:r>
                  <a:rPr lang="en-GB" altLang="ar-JO" sz="2400" b="1">
                    <a:solidFill>
                      <a:srgbClr val="E92A25"/>
                    </a:solidFill>
                    <a:latin typeface="Arial" pitchFamily="34" charset="0"/>
                  </a:rPr>
                  <a:t> rationally</a:t>
                </a:r>
                <a:endParaRPr lang="en-GB" altLang="ar-JO" sz="2400" b="1">
                  <a:latin typeface="Arial" pitchFamily="34" charset="0"/>
                </a:endParaRPr>
              </a:p>
            </p:txBody>
          </p:sp>
          <p:sp>
            <p:nvSpPr>
              <p:cNvPr id="30733" name="Text Box 9"/>
              <p:cNvSpPr txBox="1">
                <a:spLocks noChangeArrowheads="1"/>
              </p:cNvSpPr>
              <p:nvPr/>
            </p:nvSpPr>
            <p:spPr bwMode="auto">
              <a:xfrm>
                <a:off x="1785" y="1357"/>
                <a:ext cx="2181"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like humans</a:t>
                </a:r>
              </a:p>
            </p:txBody>
          </p:sp>
          <p:sp>
            <p:nvSpPr>
              <p:cNvPr id="30734" name="Text Box 10"/>
              <p:cNvSpPr txBox="1">
                <a:spLocks noChangeArrowheads="1"/>
              </p:cNvSpPr>
              <p:nvPr/>
            </p:nvSpPr>
            <p:spPr bwMode="auto">
              <a:xfrm>
                <a:off x="3825" y="1357"/>
                <a:ext cx="2180"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rationally</a:t>
                </a:r>
              </a:p>
            </p:txBody>
          </p:sp>
          <p:sp>
            <p:nvSpPr>
              <p:cNvPr id="30735" name="Text Box 11"/>
              <p:cNvSpPr txBox="1">
                <a:spLocks noChangeArrowheads="1"/>
              </p:cNvSpPr>
              <p:nvPr/>
            </p:nvSpPr>
            <p:spPr bwMode="auto">
              <a:xfrm>
                <a:off x="185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like humans</a:t>
                </a:r>
                <a:endParaRPr lang="en-GB" altLang="ar-JO" sz="2400" b="1">
                  <a:solidFill>
                    <a:srgbClr val="E92A25"/>
                  </a:solidFill>
                  <a:latin typeface="Arial" pitchFamily="34" charset="0"/>
                </a:endParaRPr>
              </a:p>
            </p:txBody>
          </p:sp>
        </p:grpSp>
      </p:grpSp>
      <p:sp>
        <p:nvSpPr>
          <p:cNvPr id="30724" name="Text Box 12"/>
          <p:cNvSpPr txBox="1">
            <a:spLocks noChangeArrowheads="1"/>
          </p:cNvSpPr>
          <p:nvPr/>
        </p:nvSpPr>
        <p:spPr bwMode="auto">
          <a:xfrm>
            <a:off x="852488" y="2103438"/>
            <a:ext cx="1690687" cy="457200"/>
          </a:xfrm>
          <a:prstGeom prst="rect">
            <a:avLst/>
          </a:prstGeom>
          <a:noFill/>
          <a:ln w="12700">
            <a:noFill/>
            <a:miter lim="800000"/>
            <a:headEnd/>
            <a:tailEnd/>
          </a:ln>
        </p:spPr>
        <p:txBody>
          <a:bodyPr wrap="none">
            <a:spAutoFit/>
          </a:bodyPr>
          <a:lstStyle/>
          <a:p>
            <a:r>
              <a:rPr lang="en-GB" altLang="ar-JO" sz="2400" b="1">
                <a:latin typeface="Arial" pitchFamily="34" charset="0"/>
              </a:rPr>
              <a:t>THOUGHT</a:t>
            </a:r>
            <a:endParaRPr lang="en-GB" altLang="ar-JO" sz="2400">
              <a:latin typeface="Arial" pitchFamily="34" charset="0"/>
            </a:endParaRPr>
          </a:p>
        </p:txBody>
      </p:sp>
      <p:sp>
        <p:nvSpPr>
          <p:cNvPr id="30725" name="Text Box 13"/>
          <p:cNvSpPr txBox="1">
            <a:spLocks noChangeArrowheads="1"/>
          </p:cNvSpPr>
          <p:nvPr/>
        </p:nvSpPr>
        <p:spPr bwMode="auto">
          <a:xfrm>
            <a:off x="784225" y="4294188"/>
            <a:ext cx="2014538" cy="457200"/>
          </a:xfrm>
          <a:prstGeom prst="rect">
            <a:avLst/>
          </a:prstGeom>
          <a:noFill/>
          <a:ln w="12700">
            <a:noFill/>
            <a:miter lim="800000"/>
            <a:headEnd/>
            <a:tailEnd/>
          </a:ln>
        </p:spPr>
        <p:txBody>
          <a:bodyPr wrap="none">
            <a:spAutoFit/>
          </a:bodyPr>
          <a:lstStyle/>
          <a:p>
            <a:r>
              <a:rPr lang="en-GB" altLang="ar-JO" sz="2400" b="1">
                <a:latin typeface="Arial" pitchFamily="34" charset="0"/>
              </a:rPr>
              <a:t>BEHAVIOUR</a:t>
            </a:r>
            <a:endParaRPr lang="en-GB" altLang="ar-JO" sz="1800">
              <a:latin typeface="Arial" pitchFamily="34" charset="0"/>
            </a:endParaRPr>
          </a:p>
        </p:txBody>
      </p:sp>
      <p:sp>
        <p:nvSpPr>
          <p:cNvPr id="30726" name="Text Box 14"/>
          <p:cNvSpPr txBox="1">
            <a:spLocks noChangeArrowheads="1"/>
          </p:cNvSpPr>
          <p:nvPr/>
        </p:nvSpPr>
        <p:spPr bwMode="auto">
          <a:xfrm>
            <a:off x="3494088" y="5629275"/>
            <a:ext cx="1320800" cy="457200"/>
          </a:xfrm>
          <a:prstGeom prst="rect">
            <a:avLst/>
          </a:prstGeom>
          <a:noFill/>
          <a:ln w="12700">
            <a:noFill/>
            <a:miter lim="800000"/>
            <a:headEnd/>
            <a:tailEnd/>
          </a:ln>
        </p:spPr>
        <p:txBody>
          <a:bodyPr wrap="none">
            <a:spAutoFit/>
          </a:bodyPr>
          <a:lstStyle/>
          <a:p>
            <a:r>
              <a:rPr lang="en-GB" altLang="ar-JO" sz="2400" b="1">
                <a:latin typeface="Arial" pitchFamily="34" charset="0"/>
              </a:rPr>
              <a:t>HUMAN</a:t>
            </a:r>
          </a:p>
        </p:txBody>
      </p:sp>
      <p:sp>
        <p:nvSpPr>
          <p:cNvPr id="30727" name="Text Box 15"/>
          <p:cNvSpPr txBox="1">
            <a:spLocks noChangeArrowheads="1"/>
          </p:cNvSpPr>
          <p:nvPr/>
        </p:nvSpPr>
        <p:spPr bwMode="auto">
          <a:xfrm>
            <a:off x="6067425" y="5616575"/>
            <a:ext cx="1758950" cy="457200"/>
          </a:xfrm>
          <a:prstGeom prst="rect">
            <a:avLst/>
          </a:prstGeom>
          <a:noFill/>
          <a:ln w="12700">
            <a:noFill/>
            <a:miter lim="800000"/>
            <a:headEnd/>
            <a:tailEnd/>
          </a:ln>
        </p:spPr>
        <p:txBody>
          <a:bodyPr wrap="none">
            <a:spAutoFit/>
          </a:bodyPr>
          <a:lstStyle/>
          <a:p>
            <a:r>
              <a:rPr lang="en-GB" altLang="ar-JO" sz="2400" b="1">
                <a:latin typeface="Arial" pitchFamily="34" charset="0"/>
              </a:rPr>
              <a:t>RATIONAL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80975"/>
            <a:ext cx="7772400" cy="962025"/>
          </a:xfrm>
        </p:spPr>
        <p:txBody>
          <a:bodyPr>
            <a:normAutofit fontScale="90000"/>
          </a:bodyPr>
          <a:lstStyle/>
          <a:p>
            <a:pPr eaLnBrk="1" fontAlgn="auto" hangingPunct="1">
              <a:spcAft>
                <a:spcPts val="0"/>
              </a:spcAft>
              <a:defRPr/>
            </a:pPr>
            <a:r>
              <a:rPr lang="en-GB">
                <a:cs typeface="+mj-cs"/>
              </a:rPr>
              <a:t>Systems that act rationally:</a:t>
            </a:r>
            <a:br>
              <a:rPr lang="en-GB">
                <a:cs typeface="+mj-cs"/>
              </a:rPr>
            </a:br>
            <a:r>
              <a:rPr lang="en-GB">
                <a:cs typeface="+mj-cs"/>
              </a:rPr>
              <a:t> “</a:t>
            </a:r>
            <a:r>
              <a:rPr lang="en-US">
                <a:cs typeface="+mj-cs"/>
              </a:rPr>
              <a:t>Rational agent”</a:t>
            </a:r>
            <a:endParaRPr lang="en-GB">
              <a:cs typeface="+mj-cs"/>
            </a:endParaRPr>
          </a:p>
        </p:txBody>
      </p:sp>
      <p:sp>
        <p:nvSpPr>
          <p:cNvPr id="39939" name="Rectangle 3"/>
          <p:cNvSpPr>
            <a:spLocks noGrp="1" noChangeArrowheads="1"/>
          </p:cNvSpPr>
          <p:nvPr>
            <p:ph type="body" idx="4294967295"/>
          </p:nvPr>
        </p:nvSpPr>
        <p:spPr>
          <a:xfrm>
            <a:off x="0" y="1476375"/>
            <a:ext cx="7772400" cy="4995863"/>
          </a:xfrm>
        </p:spPr>
        <p:txBody>
          <a:bodyPr/>
          <a:lstStyle/>
          <a:p>
            <a:pPr eaLnBrk="1" hangingPunct="1">
              <a:lnSpc>
                <a:spcPct val="90000"/>
              </a:lnSpc>
            </a:pPr>
            <a:r>
              <a:rPr lang="en-US" altLang="ar-JO" smtClean="0">
                <a:solidFill>
                  <a:srgbClr val="FF0000"/>
                </a:solidFill>
              </a:rPr>
              <a:t>Rational</a:t>
            </a:r>
            <a:r>
              <a:rPr lang="en-US" altLang="ar-JO" smtClean="0"/>
              <a:t> behavior: doing the right thing</a:t>
            </a:r>
          </a:p>
          <a:p>
            <a:pPr eaLnBrk="1" hangingPunct="1">
              <a:lnSpc>
                <a:spcPct val="90000"/>
              </a:lnSpc>
            </a:pPr>
            <a:r>
              <a:rPr lang="en-US" altLang="ar-JO" smtClean="0">
                <a:solidFill>
                  <a:srgbClr val="FF0000"/>
                </a:solidFill>
              </a:rPr>
              <a:t>The right thing</a:t>
            </a:r>
            <a:r>
              <a:rPr lang="en-US" altLang="ar-JO" smtClean="0"/>
              <a:t>: that which is expected to maximize goal achievement, given the available information</a:t>
            </a:r>
            <a:r>
              <a:rPr lang="en-GB" altLang="ar-JO" smtClean="0"/>
              <a:t> </a:t>
            </a:r>
          </a:p>
          <a:p>
            <a:pPr eaLnBrk="1" hangingPunct="1">
              <a:lnSpc>
                <a:spcPct val="90000"/>
              </a:lnSpc>
            </a:pPr>
            <a:r>
              <a:rPr lang="en-GB" altLang="ar-JO" smtClean="0"/>
              <a:t>Giving answers to questions is ‘acting’.</a:t>
            </a:r>
          </a:p>
          <a:p>
            <a:pPr eaLnBrk="1" hangingPunct="1">
              <a:lnSpc>
                <a:spcPct val="90000"/>
              </a:lnSpc>
            </a:pPr>
            <a:r>
              <a:rPr lang="en-GB" altLang="ar-JO" smtClean="0"/>
              <a:t>I don't care whether a system:</a:t>
            </a:r>
          </a:p>
          <a:p>
            <a:pPr lvl="1" eaLnBrk="1" hangingPunct="1">
              <a:lnSpc>
                <a:spcPct val="90000"/>
              </a:lnSpc>
            </a:pPr>
            <a:r>
              <a:rPr lang="en-GB" altLang="ar-JO" sz="3200" smtClean="0">
                <a:cs typeface="Times New Roman" pitchFamily="18" charset="0"/>
              </a:rPr>
              <a:t>replicates human thought processes</a:t>
            </a:r>
          </a:p>
          <a:p>
            <a:pPr lvl="1" eaLnBrk="1" hangingPunct="1">
              <a:lnSpc>
                <a:spcPct val="90000"/>
              </a:lnSpc>
            </a:pPr>
            <a:r>
              <a:rPr lang="en-GB" altLang="ar-JO" sz="3200" smtClean="0">
                <a:cs typeface="Times New Roman" pitchFamily="18" charset="0"/>
              </a:rPr>
              <a:t>makes the same decisions as humans</a:t>
            </a:r>
          </a:p>
          <a:p>
            <a:pPr lvl="1" eaLnBrk="1" hangingPunct="1">
              <a:lnSpc>
                <a:spcPct val="90000"/>
              </a:lnSpc>
            </a:pPr>
            <a:r>
              <a:rPr lang="en-GB" altLang="ar-JO" sz="3200" smtClean="0">
                <a:cs typeface="Times New Roman" pitchFamily="18" charset="0"/>
              </a:rPr>
              <a:t>uses purely logical reasoning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dissolve">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dissolve">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dissolve">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dissolve">
                                      <p:cBhvr>
                                        <p:cTn id="22" dur="500"/>
                                        <p:tgtEl>
                                          <p:spTgt spid="39939">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dissolve">
                                      <p:cBhvr>
                                        <p:cTn id="25" dur="500"/>
                                        <p:tgtEl>
                                          <p:spTgt spid="39939">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9939">
                                            <p:txEl>
                                              <p:pRg st="5" end="5"/>
                                            </p:txEl>
                                          </p:spTgt>
                                        </p:tgtEl>
                                        <p:attrNameLst>
                                          <p:attrName>style.visibility</p:attrName>
                                        </p:attrNameLst>
                                      </p:cBhvr>
                                      <p:to>
                                        <p:strVal val="visible"/>
                                      </p:to>
                                    </p:set>
                                    <p:animEffect transition="in" filter="dissolve">
                                      <p:cBhvr>
                                        <p:cTn id="28" dur="500"/>
                                        <p:tgtEl>
                                          <p:spTgt spid="39939">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animEffect transition="in" filter="dissolve">
                                      <p:cBhvr>
                                        <p:cTn id="31"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ltLang="ar-JO" smtClean="0"/>
              <a:t>Systems that act rationally</a:t>
            </a:r>
            <a:endParaRPr lang="en-US" altLang="ar-JO" smtClean="0"/>
          </a:p>
        </p:txBody>
      </p:sp>
      <p:sp>
        <p:nvSpPr>
          <p:cNvPr id="32771" name="Rectangle 3"/>
          <p:cNvSpPr>
            <a:spLocks noGrp="1" noChangeArrowheads="1"/>
          </p:cNvSpPr>
          <p:nvPr>
            <p:ph sz="quarter" idx="1"/>
          </p:nvPr>
        </p:nvSpPr>
        <p:spPr/>
        <p:txBody>
          <a:bodyPr/>
          <a:lstStyle/>
          <a:p>
            <a:pPr eaLnBrk="1" hangingPunct="1"/>
            <a:r>
              <a:rPr lang="en-US" altLang="zh-TW" sz="2800" smtClean="0"/>
              <a:t>Logic </a:t>
            </a:r>
            <a:r>
              <a:rPr lang="en-US" altLang="zh-TW" sz="2800" smtClean="0">
                <a:sym typeface="Wingdings" pitchFamily="2" charset="2"/>
              </a:rPr>
              <a:t> only</a:t>
            </a:r>
            <a:r>
              <a:rPr lang="en-US" altLang="zh-TW" sz="2800" smtClean="0"/>
              <a:t> </a:t>
            </a:r>
            <a:r>
              <a:rPr lang="en-US" altLang="zh-TW" sz="2800" i="1" smtClean="0"/>
              <a:t>part</a:t>
            </a:r>
            <a:r>
              <a:rPr lang="en-US" altLang="zh-TW" sz="2800" smtClean="0"/>
              <a:t> of a rational agent, not </a:t>
            </a:r>
            <a:r>
              <a:rPr lang="en-US" altLang="zh-TW" sz="2800" i="1" smtClean="0"/>
              <a:t>all</a:t>
            </a:r>
            <a:r>
              <a:rPr lang="en-US" altLang="zh-TW" sz="2800" smtClean="0"/>
              <a:t> of rationality </a:t>
            </a:r>
          </a:p>
          <a:p>
            <a:pPr lvl="1" eaLnBrk="1" hangingPunct="1"/>
            <a:r>
              <a:rPr lang="en-US" altLang="zh-TW" smtClean="0"/>
              <a:t>Sometimes logic cannot reason a correct conclusion</a:t>
            </a:r>
          </a:p>
          <a:p>
            <a:pPr lvl="1" eaLnBrk="1" hangingPunct="1"/>
            <a:r>
              <a:rPr lang="en-US" altLang="zh-TW" smtClean="0"/>
              <a:t>At that time, some </a:t>
            </a:r>
            <a:r>
              <a:rPr lang="en-US" altLang="zh-TW" i="1" u="sng" smtClean="0"/>
              <a:t>specific (in domain) human knowledge</a:t>
            </a:r>
            <a:r>
              <a:rPr lang="en-US" altLang="zh-TW" smtClean="0"/>
              <a:t> or information is used</a:t>
            </a:r>
          </a:p>
          <a:p>
            <a:pPr eaLnBrk="1" hangingPunct="1"/>
            <a:r>
              <a:rPr lang="en-US" altLang="zh-TW" sz="2800" smtClean="0"/>
              <a:t>Thus, it covers more generally different situations of problems </a:t>
            </a:r>
          </a:p>
          <a:p>
            <a:pPr lvl="1" eaLnBrk="1" hangingPunct="1"/>
            <a:r>
              <a:rPr lang="en-US" altLang="zh-TW" smtClean="0"/>
              <a:t>Compensate the incorrectly reasoned conclusion</a:t>
            </a:r>
            <a:endParaRPr lang="en-US" altLang="ar-JO" smtClean="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ar-JO" smtClean="0"/>
              <a:t>Systems that act rationally</a:t>
            </a:r>
            <a:endParaRPr lang="en-US" altLang="ar-JO" smtClean="0"/>
          </a:p>
        </p:txBody>
      </p:sp>
      <p:sp>
        <p:nvSpPr>
          <p:cNvPr id="33795" name="Rectangle 3"/>
          <p:cNvSpPr>
            <a:spLocks noGrp="1" noChangeArrowheads="1"/>
          </p:cNvSpPr>
          <p:nvPr>
            <p:ph sz="quarter" idx="1"/>
          </p:nvPr>
        </p:nvSpPr>
        <p:spPr/>
        <p:txBody>
          <a:bodyPr/>
          <a:lstStyle/>
          <a:p>
            <a:pPr eaLnBrk="1" hangingPunct="1"/>
            <a:r>
              <a:rPr lang="en-US" altLang="zh-TW" smtClean="0"/>
              <a:t>Study AI as rational agent –</a:t>
            </a:r>
          </a:p>
          <a:p>
            <a:pPr eaLnBrk="1" hangingPunct="1">
              <a:buFontTx/>
              <a:buNone/>
            </a:pPr>
            <a:r>
              <a:rPr lang="en-US" altLang="zh-TW" smtClean="0"/>
              <a:t> </a:t>
            </a:r>
            <a:r>
              <a:rPr lang="en-US" altLang="zh-TW" u="sng" smtClean="0"/>
              <a:t>2 advantages:</a:t>
            </a:r>
          </a:p>
          <a:p>
            <a:pPr lvl="1" eaLnBrk="1" hangingPunct="1"/>
            <a:r>
              <a:rPr lang="en-US" altLang="zh-TW" smtClean="0"/>
              <a:t>It is more general than using logic only </a:t>
            </a:r>
          </a:p>
          <a:p>
            <a:pPr lvl="2" eaLnBrk="1" hangingPunct="1"/>
            <a:r>
              <a:rPr lang="en-US" altLang="zh-TW" smtClean="0"/>
              <a:t>Because: LOGIC + Domain knowledge</a:t>
            </a:r>
          </a:p>
          <a:p>
            <a:pPr lvl="1" eaLnBrk="1" hangingPunct="1"/>
            <a:r>
              <a:rPr lang="en-US" altLang="zh-TW" smtClean="0"/>
              <a:t>It allows extension of the approach with more scientific methodologies </a:t>
            </a:r>
          </a:p>
          <a:p>
            <a:pPr eaLnBrk="1" hangingPunct="1"/>
            <a:endParaRPr lang="en-US" altLang="zh-TW" smtClean="0"/>
          </a:p>
          <a:p>
            <a:pPr eaLnBrk="1" hangingPunct="1"/>
            <a:endParaRPr lang="en-US" altLang="ar-JO"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ar-JO" smtClean="0"/>
              <a:t>Course  Learning Outcomes</a:t>
            </a:r>
          </a:p>
        </p:txBody>
      </p:sp>
      <p:sp>
        <p:nvSpPr>
          <p:cNvPr id="7171" name="Rectangle 3"/>
          <p:cNvSpPr>
            <a:spLocks noGrp="1" noChangeArrowheads="1"/>
          </p:cNvSpPr>
          <p:nvPr>
            <p:ph sz="quarter" idx="1"/>
          </p:nvPr>
        </p:nvSpPr>
        <p:spPr>
          <a:xfrm>
            <a:off x="754063" y="1673225"/>
            <a:ext cx="8161337" cy="4897438"/>
          </a:xfrm>
        </p:spPr>
        <p:txBody>
          <a:bodyPr/>
          <a:lstStyle/>
          <a:p>
            <a:pPr eaLnBrk="1" hangingPunct="1">
              <a:lnSpc>
                <a:spcPct val="90000"/>
              </a:lnSpc>
              <a:spcBef>
                <a:spcPct val="10000"/>
              </a:spcBef>
              <a:spcAft>
                <a:spcPct val="10000"/>
              </a:spcAft>
              <a:buClr>
                <a:schemeClr val="tx1"/>
              </a:buClr>
              <a:buFontTx/>
              <a:buNone/>
            </a:pPr>
            <a:r>
              <a:rPr lang="en-GB" altLang="ar-JO" sz="2000" smtClean="0"/>
              <a:t>At the end of this course:</a:t>
            </a:r>
          </a:p>
          <a:p>
            <a:pPr eaLnBrk="1" hangingPunct="1">
              <a:lnSpc>
                <a:spcPct val="90000"/>
              </a:lnSpc>
              <a:spcBef>
                <a:spcPct val="10000"/>
              </a:spcBef>
              <a:spcAft>
                <a:spcPct val="10000"/>
              </a:spcAft>
              <a:buClr>
                <a:schemeClr val="tx1"/>
              </a:buClr>
            </a:pPr>
            <a:r>
              <a:rPr lang="en-GB" altLang="ar-JO" sz="2000" u="sng" smtClean="0"/>
              <a:t>Knowledge and understanding</a:t>
            </a:r>
            <a:r>
              <a:rPr lang="en-GB" altLang="ar-JO" sz="2000" smtClean="0"/>
              <a:t/>
            </a:r>
            <a:br>
              <a:rPr lang="en-GB" altLang="ar-JO" sz="2000" smtClean="0"/>
            </a:br>
            <a:r>
              <a:rPr lang="en-GB" altLang="ar-JO" sz="2000" smtClean="0"/>
              <a:t>You should have a knowledge and understanding of the basic concepts of Artificial Intelligence including Search, Game Playing, KBS (including Uncertainty), Planning and Machine Learning.</a:t>
            </a:r>
          </a:p>
          <a:p>
            <a:pPr eaLnBrk="1" hangingPunct="1">
              <a:lnSpc>
                <a:spcPct val="90000"/>
              </a:lnSpc>
              <a:spcBef>
                <a:spcPct val="10000"/>
              </a:spcBef>
              <a:spcAft>
                <a:spcPct val="10000"/>
              </a:spcAft>
            </a:pPr>
            <a:r>
              <a:rPr lang="en-GB" altLang="ar-JO" sz="2000" u="sng" smtClean="0"/>
              <a:t>Intellectual skills</a:t>
            </a:r>
            <a:r>
              <a:rPr lang="en-GB" altLang="ar-JO" sz="2000" smtClean="0"/>
              <a:t/>
            </a:r>
            <a:br>
              <a:rPr lang="en-GB" altLang="ar-JO" sz="2000" smtClean="0"/>
            </a:br>
            <a:r>
              <a:rPr lang="en-GB" altLang="ar-JO" sz="2000" smtClean="0"/>
              <a:t>You should be able to use this knowledge and understanding of appropriate principles and guidelines to synthesise solutions to tasks in AI and to critically evaluate alternatives.</a:t>
            </a:r>
          </a:p>
          <a:p>
            <a:pPr eaLnBrk="1" hangingPunct="1">
              <a:lnSpc>
                <a:spcPct val="90000"/>
              </a:lnSpc>
              <a:spcBef>
                <a:spcPct val="10000"/>
              </a:spcBef>
              <a:spcAft>
                <a:spcPct val="10000"/>
              </a:spcAft>
            </a:pPr>
            <a:r>
              <a:rPr lang="en-GB" altLang="ar-JO" sz="2000" u="sng" smtClean="0"/>
              <a:t>Practical skills</a:t>
            </a:r>
            <a:r>
              <a:rPr lang="en-GB" altLang="ar-JO" sz="2000" smtClean="0"/>
              <a:t/>
            </a:r>
            <a:br>
              <a:rPr lang="en-GB" altLang="ar-JO" sz="2000" smtClean="0"/>
            </a:br>
            <a:r>
              <a:rPr lang="en-GB" altLang="ar-JO" sz="2000" smtClean="0"/>
              <a:t>You should be able to use a well known declarative language (Prolog)  and to construct simple AI systems.</a:t>
            </a:r>
          </a:p>
          <a:p>
            <a:pPr eaLnBrk="1" hangingPunct="1">
              <a:lnSpc>
                <a:spcPct val="90000"/>
              </a:lnSpc>
              <a:spcBef>
                <a:spcPct val="10000"/>
              </a:spcBef>
              <a:spcAft>
                <a:spcPct val="10000"/>
              </a:spcAft>
            </a:pPr>
            <a:r>
              <a:rPr lang="en-GB" altLang="ar-JO" sz="2000" u="sng" smtClean="0"/>
              <a:t>Transferable Skills</a:t>
            </a:r>
            <a:r>
              <a:rPr lang="en-GB" altLang="ar-JO" sz="2000" smtClean="0"/>
              <a:t/>
            </a:r>
            <a:br>
              <a:rPr lang="en-GB" altLang="ar-JO" sz="2000" smtClean="0"/>
            </a:br>
            <a:r>
              <a:rPr lang="en-GB" altLang="ar-JO" sz="2000" smtClean="0"/>
              <a:t>You should be able to solve problems and evaluate outcomes and alternatives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a:noFill/>
        </p:spPr>
        <p:txBody>
          <a:bodyPr/>
          <a:lstStyle/>
          <a:p>
            <a:pPr eaLnBrk="1" hangingPunct="1"/>
            <a:r>
              <a:rPr lang="en-US" altLang="ar-JO" smtClean="0"/>
              <a:t>Rational agents</a:t>
            </a:r>
          </a:p>
        </p:txBody>
      </p:sp>
      <p:sp>
        <p:nvSpPr>
          <p:cNvPr id="100359" name="Rectangle 7"/>
          <p:cNvSpPr>
            <a:spLocks noGrp="1" noChangeArrowheads="1"/>
          </p:cNvSpPr>
          <p:nvPr>
            <p:ph sz="quarter" idx="1"/>
          </p:nvPr>
        </p:nvSpPr>
        <p:spPr>
          <a:xfrm>
            <a:off x="685800" y="1981200"/>
            <a:ext cx="7772400" cy="4572000"/>
          </a:xfrm>
        </p:spPr>
        <p:txBody>
          <a:bodyPr>
            <a:normAutofit fontScale="85000" lnSpcReduction="20000"/>
          </a:bodyPr>
          <a:lstStyle/>
          <a:p>
            <a:pPr marL="274320" indent="-274320" eaLnBrk="1" fontAlgn="auto" hangingPunct="1">
              <a:lnSpc>
                <a:spcPct val="80000"/>
              </a:lnSpc>
              <a:spcBef>
                <a:spcPts val="580"/>
              </a:spcBef>
              <a:spcAft>
                <a:spcPts val="0"/>
              </a:spcAft>
              <a:buFont typeface="Wingdings 2"/>
              <a:buChar char=""/>
              <a:defRPr/>
            </a:pPr>
            <a:r>
              <a:rPr lang="en-US" sz="2800" dirty="0">
                <a:cs typeface="+mn-cs"/>
              </a:rPr>
              <a:t>An </a:t>
            </a:r>
            <a:r>
              <a:rPr lang="en-US" sz="2800" dirty="0">
                <a:solidFill>
                  <a:srgbClr val="FF0000"/>
                </a:solidFill>
                <a:cs typeface="+mn-cs"/>
              </a:rPr>
              <a:t>agent</a:t>
            </a:r>
            <a:r>
              <a:rPr lang="en-US" sz="2800" dirty="0">
                <a:cs typeface="+mn-cs"/>
              </a:rPr>
              <a:t> is an entity that perceives and </a:t>
            </a:r>
            <a:r>
              <a:rPr lang="en-US" sz="2800" dirty="0" smtClean="0">
                <a:cs typeface="+mn-cs"/>
              </a:rPr>
              <a:t>acts</a:t>
            </a:r>
          </a:p>
          <a:p>
            <a:pPr marL="274320" indent="-274320" eaLnBrk="1" fontAlgn="auto" hangingPunct="1">
              <a:lnSpc>
                <a:spcPct val="80000"/>
              </a:lnSpc>
              <a:spcBef>
                <a:spcPts val="580"/>
              </a:spcBef>
              <a:spcAft>
                <a:spcPts val="0"/>
              </a:spcAft>
              <a:buFont typeface="Wingdings 2"/>
              <a:buChar char=""/>
              <a:defRPr/>
            </a:pPr>
            <a:endParaRPr lang="en-US" sz="2800" dirty="0">
              <a:cs typeface="+mn-cs"/>
            </a:endParaRPr>
          </a:p>
          <a:p>
            <a:pPr marL="274320" indent="-274320" eaLnBrk="1" fontAlgn="auto" hangingPunct="1">
              <a:lnSpc>
                <a:spcPct val="80000"/>
              </a:lnSpc>
              <a:spcBef>
                <a:spcPts val="580"/>
              </a:spcBef>
              <a:spcAft>
                <a:spcPts val="0"/>
              </a:spcAft>
              <a:buFont typeface="Wingdings 2"/>
              <a:buChar char=""/>
              <a:defRPr/>
            </a:pPr>
            <a:r>
              <a:rPr lang="en-US" sz="2800" dirty="0">
                <a:cs typeface="+mn-cs"/>
              </a:rPr>
              <a:t>This course is about designing rational </a:t>
            </a:r>
            <a:r>
              <a:rPr lang="en-US" sz="2800" dirty="0" smtClean="0">
                <a:cs typeface="+mn-cs"/>
              </a:rPr>
              <a:t>agents</a:t>
            </a:r>
          </a:p>
          <a:p>
            <a:pPr marL="274320" indent="-274320" eaLnBrk="1" fontAlgn="auto" hangingPunct="1">
              <a:lnSpc>
                <a:spcPct val="80000"/>
              </a:lnSpc>
              <a:spcBef>
                <a:spcPts val="580"/>
              </a:spcBef>
              <a:spcAft>
                <a:spcPts val="0"/>
              </a:spcAft>
              <a:buFont typeface="Wingdings 2"/>
              <a:buChar char=""/>
              <a:defRPr/>
            </a:pPr>
            <a:endParaRPr lang="en-US" sz="2800" dirty="0">
              <a:cs typeface="+mn-cs"/>
            </a:endParaRPr>
          </a:p>
          <a:p>
            <a:pPr marL="274320" indent="-274320" eaLnBrk="1" fontAlgn="auto" hangingPunct="1">
              <a:lnSpc>
                <a:spcPct val="80000"/>
              </a:lnSpc>
              <a:spcBef>
                <a:spcPts val="580"/>
              </a:spcBef>
              <a:spcAft>
                <a:spcPts val="0"/>
              </a:spcAft>
              <a:buFont typeface="Wingdings 2"/>
              <a:buChar char=""/>
              <a:defRPr/>
            </a:pPr>
            <a:r>
              <a:rPr lang="en-US" sz="2800" dirty="0">
                <a:cs typeface="+mn-cs"/>
              </a:rPr>
              <a:t>Abstractly, an agent is a function from percept histories to actions:
</a:t>
            </a:r>
          </a:p>
          <a:p>
            <a:pPr marL="274320" indent="-274320" algn="ctr" eaLnBrk="1" fontAlgn="auto" hangingPunct="1">
              <a:lnSpc>
                <a:spcPct val="80000"/>
              </a:lnSpc>
              <a:spcBef>
                <a:spcPts val="580"/>
              </a:spcBef>
              <a:spcAft>
                <a:spcPts val="0"/>
              </a:spcAft>
              <a:buFontTx/>
              <a:buNone/>
              <a:defRPr/>
            </a:pPr>
            <a:r>
              <a:rPr lang="en-US" sz="2800" dirty="0">
                <a:cs typeface="+mn-cs"/>
              </a:rPr>
              <a:t>[</a:t>
            </a:r>
            <a:r>
              <a:rPr lang="en-US" sz="2800" i="1" dirty="0">
                <a:cs typeface="+mn-cs"/>
              </a:rPr>
              <a:t>f</a:t>
            </a:r>
            <a:r>
              <a:rPr lang="en-US" sz="2800" dirty="0">
                <a:cs typeface="+mn-cs"/>
              </a:rPr>
              <a:t>: P* </a:t>
            </a:r>
            <a:r>
              <a:rPr lang="en-US" sz="2800" dirty="0">
                <a:cs typeface="+mn-cs"/>
                <a:sym typeface="Wingdings" pitchFamily="2" charset="2"/>
              </a:rPr>
              <a:t></a:t>
            </a:r>
            <a:r>
              <a:rPr lang="en-US" sz="2800" dirty="0">
                <a:cs typeface="+mn-cs"/>
              </a:rPr>
              <a:t> A]
</a:t>
            </a:r>
          </a:p>
          <a:p>
            <a:pPr marL="274320" indent="-274320" eaLnBrk="1" fontAlgn="auto" hangingPunct="1">
              <a:lnSpc>
                <a:spcPct val="80000"/>
              </a:lnSpc>
              <a:spcBef>
                <a:spcPts val="580"/>
              </a:spcBef>
              <a:spcAft>
                <a:spcPts val="0"/>
              </a:spcAft>
              <a:buFont typeface="Wingdings 2"/>
              <a:buChar char=""/>
              <a:defRPr/>
            </a:pPr>
            <a:r>
              <a:rPr lang="en-US" sz="2800" dirty="0">
                <a:cs typeface="+mn-cs"/>
              </a:rPr>
              <a:t>For any given class of environments and tasks, we seek the agent (or class of agents) with the best </a:t>
            </a:r>
            <a:r>
              <a:rPr lang="en-US" sz="2800" dirty="0" smtClean="0">
                <a:cs typeface="+mn-cs"/>
              </a:rPr>
              <a:t>performance</a:t>
            </a:r>
          </a:p>
          <a:p>
            <a:pPr marL="274320" indent="-274320" eaLnBrk="1" fontAlgn="auto" hangingPunct="1">
              <a:lnSpc>
                <a:spcPct val="80000"/>
              </a:lnSpc>
              <a:spcBef>
                <a:spcPts val="580"/>
              </a:spcBef>
              <a:spcAft>
                <a:spcPts val="0"/>
              </a:spcAft>
              <a:buFont typeface="Wingdings 2"/>
              <a:buChar char=""/>
              <a:defRPr/>
            </a:pPr>
            <a:endParaRPr lang="en-US" sz="2800" dirty="0">
              <a:cs typeface="+mn-cs"/>
            </a:endParaRPr>
          </a:p>
          <a:p>
            <a:pPr marL="274320" indent="-274320" eaLnBrk="1" fontAlgn="auto" hangingPunct="1">
              <a:lnSpc>
                <a:spcPct val="80000"/>
              </a:lnSpc>
              <a:spcBef>
                <a:spcPts val="580"/>
              </a:spcBef>
              <a:spcAft>
                <a:spcPts val="0"/>
              </a:spcAft>
              <a:buFont typeface="Wingdings 2"/>
              <a:buChar char=""/>
              <a:defRPr/>
            </a:pPr>
            <a:r>
              <a:rPr lang="en-US" sz="2800" dirty="0">
                <a:cs typeface="+mn-cs"/>
              </a:rPr>
              <a:t>Caveat: computational limitations make perfect rationality unachievable</a:t>
            </a:r>
          </a:p>
          <a:p>
            <a:pPr marL="548640" lvl="1" eaLnBrk="1" fontAlgn="auto" hangingPunct="1">
              <a:lnSpc>
                <a:spcPct val="80000"/>
              </a:lnSpc>
              <a:spcBef>
                <a:spcPts val="370"/>
              </a:spcBef>
              <a:spcAft>
                <a:spcPts val="0"/>
              </a:spcAft>
              <a:buFont typeface="Wingdings 2"/>
              <a:buChar char=""/>
              <a:defRPr/>
            </a:pPr>
            <a:r>
              <a:rPr lang="en-US" dirty="0">
                <a:cs typeface="+mn-cs"/>
                <a:sym typeface="Wingdings" pitchFamily="2" charset="2"/>
              </a:rPr>
              <a:t> </a:t>
            </a:r>
            <a:r>
              <a:rPr lang="en-US" dirty="0">
                <a:cs typeface="+mn-cs"/>
              </a:rPr>
              <a:t>design best program for given machine resources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sz="quarter" idx="1"/>
          </p:nvPr>
        </p:nvSpPr>
        <p:spPr>
          <a:xfrm>
            <a:off x="533400" y="381000"/>
            <a:ext cx="7772400" cy="5410200"/>
          </a:xfrm>
        </p:spPr>
        <p:txBody>
          <a:bodyPr/>
          <a:lstStyle/>
          <a:p>
            <a:pPr eaLnBrk="1" hangingPunct="1"/>
            <a:r>
              <a:rPr lang="en-GB" altLang="ar-JO" sz="2800" smtClean="0"/>
              <a:t>Artificial</a:t>
            </a:r>
          </a:p>
          <a:p>
            <a:pPr lvl="1" eaLnBrk="1" hangingPunct="1"/>
            <a:r>
              <a:rPr lang="en-GB" altLang="ar-JO" smtClean="0">
                <a:cs typeface="Times New Roman" pitchFamily="18" charset="0"/>
              </a:rPr>
              <a:t>Produced by human art or effort, rather than originating naturally.</a:t>
            </a:r>
          </a:p>
          <a:p>
            <a:pPr eaLnBrk="1" hangingPunct="1"/>
            <a:r>
              <a:rPr lang="en-GB" altLang="ar-JO" sz="2800" smtClean="0"/>
              <a:t>Intelligence</a:t>
            </a:r>
          </a:p>
          <a:p>
            <a:pPr eaLnBrk="1" hangingPunct="1"/>
            <a:r>
              <a:rPr lang="en-AU" altLang="ar-JO" sz="2800" smtClean="0"/>
              <a:t>is the ability to acquire knowledge and use it" [Pigford and Baur]</a:t>
            </a:r>
          </a:p>
          <a:p>
            <a:pPr eaLnBrk="1" hangingPunct="1"/>
            <a:r>
              <a:rPr lang="en-US" altLang="ar-JO" sz="2800" b="1" smtClean="0"/>
              <a:t>So AI was defined as:</a:t>
            </a:r>
          </a:p>
          <a:p>
            <a:pPr lvl="1" eaLnBrk="1" hangingPunct="1"/>
            <a:r>
              <a:rPr lang="en-US" altLang="ar-JO" smtClean="0">
                <a:solidFill>
                  <a:srgbClr val="330393"/>
                </a:solidFill>
                <a:latin typeface="Times New Roman" pitchFamily="18" charset="0"/>
                <a:cs typeface="Times New Roman" pitchFamily="18" charset="0"/>
              </a:rPr>
              <a:t>AI</a:t>
            </a:r>
            <a:r>
              <a:rPr lang="en-US" altLang="ar-JO" smtClean="0">
                <a:cs typeface="Times New Roman" pitchFamily="18" charset="0"/>
              </a:rPr>
              <a:t> is the study of ideas that enable computers to be intelligent.</a:t>
            </a:r>
          </a:p>
          <a:p>
            <a:pPr lvl="1" eaLnBrk="1" hangingPunct="1"/>
            <a:r>
              <a:rPr lang="en-US" altLang="ar-JO" smtClean="0">
                <a:solidFill>
                  <a:srgbClr val="330393"/>
                </a:solidFill>
                <a:latin typeface="Times New Roman" pitchFamily="18" charset="0"/>
                <a:cs typeface="Times New Roman" pitchFamily="18" charset="0"/>
              </a:rPr>
              <a:t>AI</a:t>
            </a:r>
            <a:r>
              <a:rPr lang="en-US" altLang="ar-JO" smtClean="0">
                <a:cs typeface="Times New Roman" pitchFamily="18" charset="0"/>
              </a:rPr>
              <a:t> is the part of computer science concerned with design of computer systems that exhibit human intelligence</a:t>
            </a:r>
            <a:r>
              <a:rPr lang="en-GB" altLang="ar-JO" smtClean="0">
                <a:cs typeface="Times New Roman" pitchFamily="18" charset="0"/>
              </a:rPr>
              <a:t>(From the Concise Oxford Dictionary)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sz="quarter" idx="1"/>
          </p:nvPr>
        </p:nvSpPr>
        <p:spPr/>
        <p:txBody>
          <a:bodyPr/>
          <a:lstStyle/>
          <a:p>
            <a:pPr eaLnBrk="1" hangingPunct="1">
              <a:buFontTx/>
              <a:buNone/>
            </a:pPr>
            <a:r>
              <a:rPr lang="en-US" altLang="ar-JO" smtClean="0"/>
              <a:t>From the above two definitions, we can see that AI has two major roles:</a:t>
            </a:r>
          </a:p>
          <a:p>
            <a:pPr lvl="1" eaLnBrk="1" hangingPunct="1"/>
            <a:r>
              <a:rPr lang="en-US" altLang="ar-JO" smtClean="0">
                <a:cs typeface="Times New Roman" pitchFamily="18" charset="0"/>
              </a:rPr>
              <a:t>Study the intelligent part concerned with humans.</a:t>
            </a:r>
          </a:p>
          <a:p>
            <a:pPr lvl="1" eaLnBrk="1" hangingPunct="1"/>
            <a:r>
              <a:rPr lang="en-US" altLang="ar-JO" smtClean="0">
                <a:cs typeface="Times New Roman" pitchFamily="18" charset="0"/>
              </a:rPr>
              <a:t>Represent those actions using computers.</a:t>
            </a:r>
          </a:p>
          <a:p>
            <a:pPr eaLnBrk="1" hangingPunct="1"/>
            <a:endParaRPr lang="en-US" altLang="ar-JO"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ar-JO" smtClean="0"/>
              <a:t>Goals of AI</a:t>
            </a:r>
          </a:p>
        </p:txBody>
      </p:sp>
      <p:sp>
        <p:nvSpPr>
          <p:cNvPr id="37891" name="Rectangle 3"/>
          <p:cNvSpPr>
            <a:spLocks noGrp="1" noChangeArrowheads="1"/>
          </p:cNvSpPr>
          <p:nvPr>
            <p:ph sz="quarter" idx="1"/>
          </p:nvPr>
        </p:nvSpPr>
        <p:spPr/>
        <p:txBody>
          <a:bodyPr/>
          <a:lstStyle/>
          <a:p>
            <a:pPr eaLnBrk="1" hangingPunct="1"/>
            <a:r>
              <a:rPr lang="en-US" altLang="ar-JO" smtClean="0"/>
              <a:t>To make computers more useful by letting them take over dangerous or tedious tasks from human</a:t>
            </a:r>
          </a:p>
          <a:p>
            <a:pPr eaLnBrk="1" hangingPunct="1"/>
            <a:r>
              <a:rPr lang="en-US" altLang="ar-JO" smtClean="0"/>
              <a:t>Understand principles of human intelligence </a:t>
            </a:r>
          </a:p>
          <a:p>
            <a:pPr eaLnBrk="1" hangingPunct="1"/>
            <a:endParaRPr lang="en-US" altLang="ar-JO" smtClean="0"/>
          </a:p>
        </p:txBody>
      </p:sp>
      <p:pic>
        <p:nvPicPr>
          <p:cNvPr id="37892" name="Picture 4" descr="AI-logo-cv"/>
          <p:cNvPicPr>
            <a:picLocks noChangeAspect="1" noChangeArrowheads="1"/>
          </p:cNvPicPr>
          <p:nvPr/>
        </p:nvPicPr>
        <p:blipFill>
          <a:blip r:embed="rId2"/>
          <a:srcRect/>
          <a:stretch>
            <a:fillRect/>
          </a:stretch>
        </p:blipFill>
        <p:spPr bwMode="auto">
          <a:xfrm>
            <a:off x="609600" y="4495800"/>
            <a:ext cx="2519363" cy="19240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38915" name="Rectangle 3"/>
          <p:cNvSpPr>
            <a:spLocks noGrp="1" noChangeArrowheads="1"/>
          </p:cNvSpPr>
          <p:nvPr>
            <p:ph sz="quarter" idx="1"/>
          </p:nvPr>
        </p:nvSpPr>
        <p:spPr/>
        <p:txBody>
          <a:bodyPr/>
          <a:lstStyle/>
          <a:p>
            <a:pPr eaLnBrk="1" hangingPunct="1"/>
            <a:r>
              <a:rPr lang="en-US" altLang="zh-TW" b="1" i="1" smtClean="0">
                <a:latin typeface="Times New Roman" pitchFamily="18" charset="0"/>
                <a:cs typeface="Times New Roman" pitchFamily="18" charset="0"/>
              </a:rPr>
              <a:t>Philosophy</a:t>
            </a:r>
            <a:endParaRPr lang="en-US" altLang="zh-TW" smtClean="0">
              <a:cs typeface="Times New Roman" pitchFamily="18" charset="0"/>
            </a:endParaRPr>
          </a:p>
          <a:p>
            <a:pPr lvl="1" eaLnBrk="1" hangingPunct="1"/>
            <a:r>
              <a:rPr lang="en-US" altLang="zh-TW" smtClean="0">
                <a:cs typeface="Times New Roman" pitchFamily="18" charset="0"/>
              </a:rPr>
              <a:t>At that time, the study of human intelligence began with no formal expression</a:t>
            </a:r>
          </a:p>
          <a:p>
            <a:pPr lvl="1" eaLnBrk="1" hangingPunct="1"/>
            <a:r>
              <a:rPr lang="en-US" altLang="zh-TW" smtClean="0">
                <a:cs typeface="Times New Roman" pitchFamily="18" charset="0"/>
              </a:rPr>
              <a:t>Initiate the idea of mind as a machine and its internal operations</a:t>
            </a:r>
          </a:p>
          <a:p>
            <a:pPr eaLnBrk="1" hangingPunct="1">
              <a:buFontTx/>
              <a:buNone/>
            </a:pPr>
            <a:endParaRPr lang="zh-TW" altLang="en-US" smtClean="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102403" name="Rectangle 3"/>
          <p:cNvSpPr>
            <a:spLocks noGrp="1" noChangeArrowheads="1"/>
          </p:cNvSpPr>
          <p:nvPr>
            <p:ph sz="quarter" idx="1"/>
          </p:nvPr>
        </p:nvSpPr>
        <p:spPr/>
        <p:txBody>
          <a:bodyPr>
            <a:normAutofit/>
          </a:bodyPr>
          <a:lstStyle/>
          <a:p>
            <a:pPr marL="274320" indent="-274320" eaLnBrk="1" fontAlgn="auto" hangingPunct="1">
              <a:lnSpc>
                <a:spcPct val="90000"/>
              </a:lnSpc>
              <a:spcBef>
                <a:spcPts val="580"/>
              </a:spcBef>
              <a:spcAft>
                <a:spcPts val="0"/>
              </a:spcAft>
              <a:buFont typeface="Wingdings 2"/>
              <a:buChar char=""/>
              <a:defRPr/>
            </a:pPr>
            <a:r>
              <a:rPr lang="en-US" altLang="zh-TW">
                <a:cs typeface="+mn-cs"/>
              </a:rPr>
              <a:t>Mathematics formalizes the three main area of AI: </a:t>
            </a:r>
            <a:r>
              <a:rPr lang="en-US" altLang="zh-TW" i="1">
                <a:cs typeface="+mn-cs"/>
              </a:rPr>
              <a:t>computation</a:t>
            </a:r>
            <a:r>
              <a:rPr lang="en-US" altLang="zh-TW">
                <a:cs typeface="+mn-cs"/>
              </a:rPr>
              <a:t>, </a:t>
            </a:r>
            <a:r>
              <a:rPr lang="en-US" altLang="zh-TW" i="1">
                <a:cs typeface="+mn-cs"/>
              </a:rPr>
              <a:t>logic</a:t>
            </a:r>
            <a:r>
              <a:rPr lang="en-US" altLang="zh-TW">
                <a:cs typeface="+mn-cs"/>
              </a:rPr>
              <a:t>, and </a:t>
            </a:r>
            <a:r>
              <a:rPr lang="en-US" altLang="zh-TW" i="1">
                <a:cs typeface="+mn-cs"/>
              </a:rPr>
              <a:t>probability</a:t>
            </a:r>
            <a:endParaRPr lang="en-US" altLang="zh-TW">
              <a:cs typeface="+mn-cs"/>
            </a:endParaRPr>
          </a:p>
          <a:p>
            <a:pPr marL="548640" lvl="1" eaLnBrk="1" fontAlgn="auto" hangingPunct="1">
              <a:lnSpc>
                <a:spcPct val="90000"/>
              </a:lnSpc>
              <a:spcBef>
                <a:spcPts val="370"/>
              </a:spcBef>
              <a:spcAft>
                <a:spcPts val="0"/>
              </a:spcAft>
              <a:buFont typeface="Wingdings 2"/>
              <a:buChar char=""/>
              <a:defRPr/>
            </a:pPr>
            <a:r>
              <a:rPr lang="en-US" altLang="zh-TW">
                <a:cs typeface="+mn-cs"/>
              </a:rPr>
              <a:t>Computation leads to analysis of the problems that can be computed </a:t>
            </a:r>
          </a:p>
          <a:p>
            <a:pPr marL="822960" lvl="2" eaLnBrk="1" fontAlgn="auto" hangingPunct="1">
              <a:lnSpc>
                <a:spcPct val="90000"/>
              </a:lnSpc>
              <a:spcBef>
                <a:spcPts val="370"/>
              </a:spcBef>
              <a:spcAft>
                <a:spcPts val="0"/>
              </a:spcAft>
              <a:buClr>
                <a:schemeClr val="accent1">
                  <a:tint val="60000"/>
                </a:schemeClr>
              </a:buClr>
              <a:buFont typeface="Wingdings 2"/>
              <a:buChar char=""/>
              <a:defRPr/>
            </a:pPr>
            <a:r>
              <a:rPr lang="en-US" altLang="zh-TW" i="1">
                <a:cs typeface="+mn-cs"/>
              </a:rPr>
              <a:t>complexity theory</a:t>
            </a:r>
            <a:endParaRPr lang="en-US" altLang="zh-TW">
              <a:cs typeface="+mn-cs"/>
            </a:endParaRPr>
          </a:p>
          <a:p>
            <a:pPr marL="548640" lvl="1" eaLnBrk="1" fontAlgn="auto" hangingPunct="1">
              <a:lnSpc>
                <a:spcPct val="90000"/>
              </a:lnSpc>
              <a:spcBef>
                <a:spcPts val="370"/>
              </a:spcBef>
              <a:spcAft>
                <a:spcPts val="0"/>
              </a:spcAft>
              <a:buFont typeface="Wingdings 2"/>
              <a:buChar char=""/>
              <a:defRPr/>
            </a:pPr>
            <a:r>
              <a:rPr lang="en-US" altLang="zh-TW">
                <a:cs typeface="+mn-cs"/>
              </a:rPr>
              <a:t>Probability contributes the </a:t>
            </a:r>
            <a:r>
              <a:rPr lang="en-US" altLang="zh-TW" i="1">
                <a:cs typeface="+mn-cs"/>
              </a:rPr>
              <a:t>“degree of belief”</a:t>
            </a:r>
            <a:r>
              <a:rPr lang="en-US" altLang="zh-TW">
                <a:cs typeface="+mn-cs"/>
              </a:rPr>
              <a:t> to handle </a:t>
            </a:r>
            <a:r>
              <a:rPr lang="en-US" altLang="zh-TW" i="1">
                <a:cs typeface="+mn-cs"/>
              </a:rPr>
              <a:t>uncertainty</a:t>
            </a:r>
            <a:r>
              <a:rPr lang="en-US" altLang="zh-TW">
                <a:cs typeface="+mn-cs"/>
              </a:rPr>
              <a:t> in AI</a:t>
            </a:r>
            <a:endParaRPr lang="en-US" altLang="zh-TW">
              <a:effectLst>
                <a:outerShdw blurRad="38100" dist="38100" dir="2700000" algn="tl">
                  <a:srgbClr val="C0C0C0"/>
                </a:outerShdw>
              </a:effectLst>
              <a:cs typeface="+mn-cs"/>
            </a:endParaRPr>
          </a:p>
          <a:p>
            <a:pPr marL="548640" lvl="1" eaLnBrk="1" fontAlgn="auto" hangingPunct="1">
              <a:lnSpc>
                <a:spcPct val="90000"/>
              </a:lnSpc>
              <a:spcBef>
                <a:spcPts val="370"/>
              </a:spcBef>
              <a:spcAft>
                <a:spcPts val="0"/>
              </a:spcAft>
              <a:buFont typeface="Wingdings 2"/>
              <a:buChar char=""/>
              <a:defRPr/>
            </a:pPr>
            <a:r>
              <a:rPr lang="en-US" altLang="zh-TW" i="1">
                <a:effectLst>
                  <a:outerShdw blurRad="38100" dist="38100" dir="2700000" algn="tl">
                    <a:srgbClr val="C0C0C0"/>
                  </a:outerShdw>
                </a:effectLst>
                <a:cs typeface="+mn-cs"/>
              </a:rPr>
              <a:t>Decision theory</a:t>
            </a:r>
            <a:r>
              <a:rPr lang="en-US" altLang="zh-TW">
                <a:cs typeface="+mn-cs"/>
              </a:rPr>
              <a:t> combines </a:t>
            </a:r>
            <a:r>
              <a:rPr lang="en-US" altLang="zh-TW" i="1">
                <a:effectLst>
                  <a:outerShdw blurRad="38100" dist="38100" dir="2700000" algn="tl">
                    <a:srgbClr val="C0C0C0"/>
                  </a:outerShdw>
                </a:effectLst>
                <a:cs typeface="+mn-cs"/>
              </a:rPr>
              <a:t>probability theory</a:t>
            </a:r>
            <a:r>
              <a:rPr lang="en-US" altLang="zh-TW">
                <a:cs typeface="+mn-cs"/>
              </a:rPr>
              <a:t> and </a:t>
            </a:r>
            <a:r>
              <a:rPr lang="en-US" altLang="zh-TW" i="1">
                <a:effectLst>
                  <a:outerShdw blurRad="38100" dist="38100" dir="2700000" algn="tl">
                    <a:srgbClr val="C0C0C0"/>
                  </a:outerShdw>
                </a:effectLst>
                <a:cs typeface="+mn-cs"/>
              </a:rPr>
              <a:t>utility theory</a:t>
            </a:r>
            <a:r>
              <a:rPr lang="en-US" altLang="zh-TW">
                <a:cs typeface="+mn-cs"/>
              </a:rPr>
              <a:t> (bias) </a:t>
            </a:r>
            <a:endParaRPr lang="zh-TW" altLang="en-US">
              <a:cs typeface="+mn-cs"/>
            </a:endParaRPr>
          </a:p>
          <a:p>
            <a:pPr marL="274320" indent="-274320" eaLnBrk="1" fontAlgn="auto" hangingPunct="1">
              <a:lnSpc>
                <a:spcPct val="90000"/>
              </a:lnSpc>
              <a:spcBef>
                <a:spcPts val="580"/>
              </a:spcBef>
              <a:spcAft>
                <a:spcPts val="0"/>
              </a:spcAft>
              <a:buFont typeface="Wingdings 2"/>
              <a:buChar char=""/>
              <a:defRPr/>
            </a:pPr>
            <a:endParaRPr lang="en-US">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40963" name="Rectangle 3"/>
          <p:cNvSpPr>
            <a:spLocks noGrp="1" noChangeArrowheads="1"/>
          </p:cNvSpPr>
          <p:nvPr>
            <p:ph sz="quarter" idx="1"/>
          </p:nvPr>
        </p:nvSpPr>
        <p:spPr/>
        <p:txBody>
          <a:bodyPr/>
          <a:lstStyle/>
          <a:p>
            <a:pPr eaLnBrk="1" hangingPunct="1"/>
            <a:r>
              <a:rPr lang="en-US" altLang="zh-TW" smtClean="0"/>
              <a:t>Psychology </a:t>
            </a:r>
          </a:p>
          <a:p>
            <a:pPr lvl="1" eaLnBrk="1" hangingPunct="1"/>
            <a:r>
              <a:rPr lang="en-US" altLang="zh-TW" smtClean="0"/>
              <a:t>How do humans think and act?</a:t>
            </a:r>
          </a:p>
          <a:p>
            <a:pPr lvl="1" eaLnBrk="1" hangingPunct="1"/>
            <a:r>
              <a:rPr lang="en-US" altLang="zh-TW" smtClean="0"/>
              <a:t>The study of human reasoning and acting</a:t>
            </a:r>
          </a:p>
          <a:p>
            <a:pPr lvl="1" eaLnBrk="1" hangingPunct="1"/>
            <a:r>
              <a:rPr lang="en-US" altLang="zh-TW" smtClean="0"/>
              <a:t>Provides reasoning models for AI</a:t>
            </a:r>
          </a:p>
          <a:p>
            <a:pPr lvl="1" eaLnBrk="1" hangingPunct="1"/>
            <a:r>
              <a:rPr lang="en-US" altLang="zh-TW" smtClean="0"/>
              <a:t>Strengthen the ideas </a:t>
            </a:r>
          </a:p>
          <a:p>
            <a:pPr lvl="2" eaLnBrk="1" hangingPunct="1"/>
            <a:r>
              <a:rPr lang="en-US" altLang="zh-TW" smtClean="0"/>
              <a:t>humans and other animals can be considered as information processing machines </a:t>
            </a:r>
            <a:endParaRPr lang="zh-TW" altLang="en-US" smtClean="0"/>
          </a:p>
          <a:p>
            <a:pPr eaLnBrk="1" hangingPunct="1"/>
            <a:endParaRPr lang="en-US" altLang="ar-JO"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41987" name="Rectangle 3"/>
          <p:cNvSpPr>
            <a:spLocks noGrp="1" noChangeArrowheads="1"/>
          </p:cNvSpPr>
          <p:nvPr>
            <p:ph sz="quarter" idx="1"/>
          </p:nvPr>
        </p:nvSpPr>
        <p:spPr/>
        <p:txBody>
          <a:bodyPr/>
          <a:lstStyle/>
          <a:p>
            <a:pPr eaLnBrk="1" hangingPunct="1">
              <a:lnSpc>
                <a:spcPct val="90000"/>
              </a:lnSpc>
            </a:pPr>
            <a:r>
              <a:rPr lang="en-US" altLang="zh-TW" smtClean="0"/>
              <a:t>Computer Engineering</a:t>
            </a:r>
          </a:p>
          <a:p>
            <a:pPr lvl="1" eaLnBrk="1" hangingPunct="1">
              <a:lnSpc>
                <a:spcPct val="90000"/>
              </a:lnSpc>
            </a:pPr>
            <a:r>
              <a:rPr lang="en-US" altLang="zh-TW" smtClean="0"/>
              <a:t>How to build an efficient computer? </a:t>
            </a:r>
          </a:p>
          <a:p>
            <a:pPr lvl="1" eaLnBrk="1" hangingPunct="1">
              <a:lnSpc>
                <a:spcPct val="90000"/>
              </a:lnSpc>
            </a:pPr>
            <a:r>
              <a:rPr lang="en-US" altLang="zh-TW" smtClean="0"/>
              <a:t>Provides the artifact that makes AI application possible</a:t>
            </a:r>
          </a:p>
          <a:p>
            <a:pPr lvl="1" eaLnBrk="1" hangingPunct="1">
              <a:lnSpc>
                <a:spcPct val="90000"/>
              </a:lnSpc>
            </a:pPr>
            <a:r>
              <a:rPr lang="en-US" altLang="zh-TW" smtClean="0"/>
              <a:t>The power of computer makes computation of large and difficult problems more easily</a:t>
            </a:r>
          </a:p>
          <a:p>
            <a:pPr lvl="1" eaLnBrk="1" hangingPunct="1">
              <a:lnSpc>
                <a:spcPct val="90000"/>
              </a:lnSpc>
            </a:pPr>
            <a:r>
              <a:rPr lang="en-US" altLang="zh-TW" smtClean="0"/>
              <a:t>AI has also contributed its own work to computer science, including: time-sharing, the linked list data type, OOP, etc. </a:t>
            </a:r>
            <a:endParaRPr lang="zh-TW" altLang="en-US" smtClean="0"/>
          </a:p>
          <a:p>
            <a:pPr eaLnBrk="1" hangingPunct="1">
              <a:lnSpc>
                <a:spcPct val="90000"/>
              </a:lnSpc>
            </a:pPr>
            <a:endParaRPr lang="en-US" altLang="ar-JO"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43011" name="Rectangle 3"/>
          <p:cNvSpPr>
            <a:spLocks noGrp="1" noChangeArrowheads="1"/>
          </p:cNvSpPr>
          <p:nvPr>
            <p:ph sz="quarter" idx="1"/>
          </p:nvPr>
        </p:nvSpPr>
        <p:spPr/>
        <p:txBody>
          <a:bodyPr/>
          <a:lstStyle/>
          <a:p>
            <a:pPr eaLnBrk="1" hangingPunct="1"/>
            <a:r>
              <a:rPr lang="en-US" altLang="zh-TW" sz="2800" b="1" smtClean="0"/>
              <a:t>Control theory and Cybernetics</a:t>
            </a:r>
          </a:p>
          <a:p>
            <a:pPr lvl="1" eaLnBrk="1" hangingPunct="1"/>
            <a:r>
              <a:rPr lang="en-US" altLang="zh-TW" smtClean="0"/>
              <a:t>How can artifacts operate under their own control?</a:t>
            </a:r>
          </a:p>
          <a:p>
            <a:pPr lvl="1" eaLnBrk="1" hangingPunct="1"/>
            <a:r>
              <a:rPr lang="en-US" altLang="zh-TW" smtClean="0"/>
              <a:t>The artifacts adjust their actions</a:t>
            </a:r>
          </a:p>
          <a:p>
            <a:pPr lvl="2" eaLnBrk="1" hangingPunct="1"/>
            <a:r>
              <a:rPr lang="en-US" altLang="zh-TW" smtClean="0"/>
              <a:t>To do better for the environment over time</a:t>
            </a:r>
          </a:p>
          <a:p>
            <a:pPr lvl="2" eaLnBrk="1" hangingPunct="1"/>
            <a:r>
              <a:rPr lang="en-US" altLang="zh-TW" smtClean="0"/>
              <a:t>Based on an objective function and feedback from the environment</a:t>
            </a:r>
          </a:p>
          <a:p>
            <a:pPr lvl="1" eaLnBrk="1" hangingPunct="1"/>
            <a:r>
              <a:rPr lang="en-US" altLang="zh-TW" smtClean="0"/>
              <a:t>Not limited only to linear systems but also other problems </a:t>
            </a:r>
          </a:p>
          <a:p>
            <a:pPr lvl="2" eaLnBrk="1" hangingPunct="1"/>
            <a:r>
              <a:rPr lang="en-US" altLang="zh-TW" smtClean="0"/>
              <a:t>as language, vision, and planning, etc.</a:t>
            </a:r>
          </a:p>
          <a:p>
            <a:pPr eaLnBrk="1" hangingPunct="1"/>
            <a:endParaRPr lang="en-US" altLang="ar-JO"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ea typeface="新細明體" pitchFamily="18" charset="-120"/>
              </a:rPr>
              <a:t>The Foundation of AI</a:t>
            </a:r>
            <a:endParaRPr lang="en-US" altLang="ar-JO" smtClean="0"/>
          </a:p>
        </p:txBody>
      </p:sp>
      <p:sp>
        <p:nvSpPr>
          <p:cNvPr id="44035" name="Rectangle 3"/>
          <p:cNvSpPr>
            <a:spLocks noGrp="1" noChangeArrowheads="1"/>
          </p:cNvSpPr>
          <p:nvPr>
            <p:ph sz="quarter" idx="1"/>
          </p:nvPr>
        </p:nvSpPr>
        <p:spPr/>
        <p:txBody>
          <a:bodyPr/>
          <a:lstStyle/>
          <a:p>
            <a:pPr eaLnBrk="1" hangingPunct="1"/>
            <a:r>
              <a:rPr lang="en-US" altLang="zh-TW" smtClean="0"/>
              <a:t>Linguistics </a:t>
            </a:r>
          </a:p>
          <a:p>
            <a:pPr lvl="1" eaLnBrk="1" hangingPunct="1"/>
            <a:r>
              <a:rPr lang="en-US" altLang="zh-TW" smtClean="0"/>
              <a:t>For understanding natural languages </a:t>
            </a:r>
          </a:p>
          <a:p>
            <a:pPr lvl="2" eaLnBrk="1" hangingPunct="1"/>
            <a:r>
              <a:rPr lang="en-US" altLang="zh-TW" smtClean="0"/>
              <a:t>different approaches has been adopted from the linguistic work</a:t>
            </a:r>
          </a:p>
          <a:p>
            <a:pPr lvl="1" eaLnBrk="1" hangingPunct="1"/>
            <a:r>
              <a:rPr lang="en-US" altLang="zh-TW" smtClean="0"/>
              <a:t>Formal languages</a:t>
            </a:r>
          </a:p>
          <a:p>
            <a:pPr lvl="1" eaLnBrk="1" hangingPunct="1"/>
            <a:r>
              <a:rPr lang="en-US" altLang="zh-TW" smtClean="0"/>
              <a:t>Syntactic and semantic analysis</a:t>
            </a:r>
          </a:p>
          <a:p>
            <a:pPr lvl="1" eaLnBrk="1" hangingPunct="1"/>
            <a:r>
              <a:rPr lang="en-US" altLang="zh-TW" smtClean="0"/>
              <a:t>Knowledge representation </a:t>
            </a:r>
            <a:endParaRPr lang="zh-TW" altLang="en-US" smtClean="0"/>
          </a:p>
          <a:p>
            <a:pPr eaLnBrk="1" hangingPunct="1"/>
            <a:endParaRPr lang="en-US" altLang="ar-JO"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214313"/>
            <a:ext cx="7877175" cy="1462087"/>
          </a:xfrm>
        </p:spPr>
        <p:txBody>
          <a:bodyPr/>
          <a:lstStyle/>
          <a:p>
            <a:pPr eaLnBrk="1" hangingPunct="1"/>
            <a:r>
              <a:rPr lang="en-US" altLang="ar-JO" smtClean="0">
                <a:latin typeface="Times New Roman" pitchFamily="18" charset="0"/>
              </a:rPr>
              <a:t>Areas of AI and Some Dependencies</a:t>
            </a:r>
          </a:p>
        </p:txBody>
      </p:sp>
      <p:sp>
        <p:nvSpPr>
          <p:cNvPr id="18435" name="Text Box 3"/>
          <p:cNvSpPr txBox="1">
            <a:spLocks noChangeArrowheads="1"/>
          </p:cNvSpPr>
          <p:nvPr/>
        </p:nvSpPr>
        <p:spPr bwMode="auto">
          <a:xfrm>
            <a:off x="974725" y="2546350"/>
            <a:ext cx="1082675" cy="366713"/>
          </a:xfrm>
          <a:prstGeom prst="rect">
            <a:avLst/>
          </a:prstGeom>
          <a:noFill/>
          <a:ln w="9525">
            <a:noFill/>
            <a:miter lim="800000"/>
            <a:headEnd/>
            <a:tailEnd/>
          </a:ln>
        </p:spPr>
        <p:txBody>
          <a:bodyPr>
            <a:spAutoFit/>
          </a:bodyPr>
          <a:lstStyle/>
          <a:p>
            <a:endParaRPr lang="ar-JO" altLang="ar-JO" sz="1800">
              <a:latin typeface="Tahoma" pitchFamily="34" charset="0"/>
            </a:endParaRPr>
          </a:p>
        </p:txBody>
      </p:sp>
      <p:sp>
        <p:nvSpPr>
          <p:cNvPr id="18436" name="Text Box 4"/>
          <p:cNvSpPr txBox="1">
            <a:spLocks noChangeArrowheads="1"/>
          </p:cNvSpPr>
          <p:nvPr/>
        </p:nvSpPr>
        <p:spPr bwMode="auto">
          <a:xfrm>
            <a:off x="914400" y="2209800"/>
            <a:ext cx="12192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Search</a:t>
            </a:r>
          </a:p>
        </p:txBody>
      </p:sp>
      <p:sp>
        <p:nvSpPr>
          <p:cNvPr id="18437" name="Text Box 5"/>
          <p:cNvSpPr txBox="1">
            <a:spLocks noChangeArrowheads="1"/>
          </p:cNvSpPr>
          <p:nvPr/>
        </p:nvSpPr>
        <p:spPr bwMode="auto">
          <a:xfrm>
            <a:off x="2895600" y="5562600"/>
            <a:ext cx="11430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Vision</a:t>
            </a:r>
          </a:p>
        </p:txBody>
      </p:sp>
      <p:sp>
        <p:nvSpPr>
          <p:cNvPr id="18438" name="Text Box 6"/>
          <p:cNvSpPr txBox="1">
            <a:spLocks noChangeArrowheads="1"/>
          </p:cNvSpPr>
          <p:nvPr/>
        </p:nvSpPr>
        <p:spPr bwMode="auto">
          <a:xfrm>
            <a:off x="4876800" y="3810000"/>
            <a:ext cx="15240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Planning</a:t>
            </a:r>
          </a:p>
        </p:txBody>
      </p:sp>
      <p:sp>
        <p:nvSpPr>
          <p:cNvPr id="18439" name="Text Box 7"/>
          <p:cNvSpPr txBox="1">
            <a:spLocks noChangeArrowheads="1"/>
          </p:cNvSpPr>
          <p:nvPr/>
        </p:nvSpPr>
        <p:spPr bwMode="auto">
          <a:xfrm>
            <a:off x="2286000" y="3581400"/>
            <a:ext cx="1524000" cy="955675"/>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Machine Learning</a:t>
            </a:r>
          </a:p>
        </p:txBody>
      </p:sp>
      <p:sp>
        <p:nvSpPr>
          <p:cNvPr id="18440" name="Text Box 8"/>
          <p:cNvSpPr txBox="1">
            <a:spLocks noChangeArrowheads="1"/>
          </p:cNvSpPr>
          <p:nvPr/>
        </p:nvSpPr>
        <p:spPr bwMode="auto">
          <a:xfrm>
            <a:off x="5715000" y="1905000"/>
            <a:ext cx="2362200" cy="955675"/>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Knowledge Representation</a:t>
            </a:r>
          </a:p>
        </p:txBody>
      </p:sp>
      <p:sp>
        <p:nvSpPr>
          <p:cNvPr id="18441" name="Text Box 9"/>
          <p:cNvSpPr txBox="1">
            <a:spLocks noChangeArrowheads="1"/>
          </p:cNvSpPr>
          <p:nvPr/>
        </p:nvSpPr>
        <p:spPr bwMode="auto">
          <a:xfrm>
            <a:off x="3505200" y="2209800"/>
            <a:ext cx="10668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Logic</a:t>
            </a:r>
          </a:p>
        </p:txBody>
      </p:sp>
      <p:sp>
        <p:nvSpPr>
          <p:cNvPr id="18442" name="Text Box 10"/>
          <p:cNvSpPr txBox="1">
            <a:spLocks noChangeArrowheads="1"/>
          </p:cNvSpPr>
          <p:nvPr/>
        </p:nvSpPr>
        <p:spPr bwMode="auto">
          <a:xfrm>
            <a:off x="6858000" y="5257800"/>
            <a:ext cx="1524000" cy="955675"/>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Expert Systems</a:t>
            </a:r>
          </a:p>
        </p:txBody>
      </p:sp>
      <p:sp>
        <p:nvSpPr>
          <p:cNvPr id="18443" name="Text Box 11"/>
          <p:cNvSpPr txBox="1">
            <a:spLocks noChangeArrowheads="1"/>
          </p:cNvSpPr>
          <p:nvPr/>
        </p:nvSpPr>
        <p:spPr bwMode="auto">
          <a:xfrm>
            <a:off x="4572000" y="5562600"/>
            <a:ext cx="16002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Robotics</a:t>
            </a:r>
          </a:p>
        </p:txBody>
      </p:sp>
      <p:sp>
        <p:nvSpPr>
          <p:cNvPr id="18444" name="Text Box 12"/>
          <p:cNvSpPr txBox="1">
            <a:spLocks noChangeArrowheads="1"/>
          </p:cNvSpPr>
          <p:nvPr/>
        </p:nvSpPr>
        <p:spPr bwMode="auto">
          <a:xfrm>
            <a:off x="914400" y="5562600"/>
            <a:ext cx="990600" cy="528638"/>
          </a:xfrm>
          <a:prstGeom prst="rect">
            <a:avLst/>
          </a:prstGeom>
          <a:noFill/>
          <a:ln w="9525">
            <a:solidFill>
              <a:schemeClr val="tx1"/>
            </a:solidFill>
            <a:miter lim="800000"/>
            <a:headEnd/>
            <a:tailEnd/>
          </a:ln>
        </p:spPr>
        <p:txBody>
          <a:bodyPr>
            <a:spAutoFit/>
          </a:bodyPr>
          <a:lstStyle/>
          <a:p>
            <a:pPr>
              <a:spcBef>
                <a:spcPct val="50000"/>
              </a:spcBef>
            </a:pPr>
            <a:r>
              <a:rPr lang="en-US" altLang="ar-JO">
                <a:latin typeface="Times New Roman" pitchFamily="18" charset="0"/>
              </a:rPr>
              <a:t>NLP</a:t>
            </a:r>
          </a:p>
        </p:txBody>
      </p:sp>
      <p:sp>
        <p:nvSpPr>
          <p:cNvPr id="18445" name="Line 13"/>
          <p:cNvSpPr>
            <a:spLocks noChangeShapeType="1"/>
          </p:cNvSpPr>
          <p:nvPr/>
        </p:nvSpPr>
        <p:spPr bwMode="auto">
          <a:xfrm>
            <a:off x="1371600" y="2743200"/>
            <a:ext cx="0" cy="2819400"/>
          </a:xfrm>
          <a:prstGeom prst="line">
            <a:avLst/>
          </a:prstGeom>
          <a:noFill/>
          <a:ln w="9525">
            <a:solidFill>
              <a:schemeClr val="tx1"/>
            </a:solidFill>
            <a:round/>
            <a:headEnd/>
            <a:tailEnd type="triangle" w="med" len="med"/>
          </a:ln>
        </p:spPr>
        <p:txBody>
          <a:bodyPr/>
          <a:lstStyle/>
          <a:p>
            <a:endParaRPr lang="en-US"/>
          </a:p>
        </p:txBody>
      </p:sp>
      <p:sp>
        <p:nvSpPr>
          <p:cNvPr id="18446" name="Line 14"/>
          <p:cNvSpPr>
            <a:spLocks noChangeShapeType="1"/>
          </p:cNvSpPr>
          <p:nvPr/>
        </p:nvSpPr>
        <p:spPr bwMode="auto">
          <a:xfrm>
            <a:off x="2133600" y="2514600"/>
            <a:ext cx="1371600" cy="0"/>
          </a:xfrm>
          <a:prstGeom prst="line">
            <a:avLst/>
          </a:prstGeom>
          <a:noFill/>
          <a:ln w="9525">
            <a:solidFill>
              <a:schemeClr val="tx1"/>
            </a:solidFill>
            <a:round/>
            <a:headEnd/>
            <a:tailEnd type="triangle" w="med" len="med"/>
          </a:ln>
        </p:spPr>
        <p:txBody>
          <a:bodyPr/>
          <a:lstStyle/>
          <a:p>
            <a:endParaRPr lang="en-US"/>
          </a:p>
        </p:txBody>
      </p:sp>
      <p:sp>
        <p:nvSpPr>
          <p:cNvPr id="18447" name="Line 15"/>
          <p:cNvSpPr>
            <a:spLocks noChangeShapeType="1"/>
          </p:cNvSpPr>
          <p:nvPr/>
        </p:nvSpPr>
        <p:spPr bwMode="auto">
          <a:xfrm>
            <a:off x="2133600" y="2743200"/>
            <a:ext cx="2743200" cy="1066800"/>
          </a:xfrm>
          <a:prstGeom prst="line">
            <a:avLst/>
          </a:prstGeom>
          <a:noFill/>
          <a:ln w="9525">
            <a:solidFill>
              <a:schemeClr val="tx1"/>
            </a:solidFill>
            <a:round/>
            <a:headEnd/>
            <a:tailEnd type="triangle" w="med" len="med"/>
          </a:ln>
        </p:spPr>
        <p:txBody>
          <a:bodyPr/>
          <a:lstStyle/>
          <a:p>
            <a:endParaRPr lang="en-US"/>
          </a:p>
        </p:txBody>
      </p:sp>
      <p:sp>
        <p:nvSpPr>
          <p:cNvPr id="18448" name="Line 16"/>
          <p:cNvSpPr>
            <a:spLocks noChangeShapeType="1"/>
          </p:cNvSpPr>
          <p:nvPr/>
        </p:nvSpPr>
        <p:spPr bwMode="auto">
          <a:xfrm>
            <a:off x="1752600" y="2743200"/>
            <a:ext cx="1447800" cy="838200"/>
          </a:xfrm>
          <a:prstGeom prst="line">
            <a:avLst/>
          </a:prstGeom>
          <a:noFill/>
          <a:ln w="9525">
            <a:solidFill>
              <a:schemeClr val="tx1"/>
            </a:solidFill>
            <a:round/>
            <a:headEnd/>
            <a:tailEnd type="triangle" w="med" len="med"/>
          </a:ln>
        </p:spPr>
        <p:txBody>
          <a:bodyPr/>
          <a:lstStyle/>
          <a:p>
            <a:endParaRPr lang="en-US"/>
          </a:p>
        </p:txBody>
      </p:sp>
      <p:sp>
        <p:nvSpPr>
          <p:cNvPr id="18449" name="Freeform 17"/>
          <p:cNvSpPr>
            <a:spLocks/>
          </p:cNvSpPr>
          <p:nvPr/>
        </p:nvSpPr>
        <p:spPr bwMode="auto">
          <a:xfrm>
            <a:off x="2133600" y="1831975"/>
            <a:ext cx="3505200" cy="377825"/>
          </a:xfrm>
          <a:custGeom>
            <a:avLst/>
            <a:gdLst>
              <a:gd name="T0" fmla="*/ 0 w 2208"/>
              <a:gd name="T1" fmla="*/ 599797232 h 238"/>
              <a:gd name="T2" fmla="*/ 2147483647 w 2208"/>
              <a:gd name="T3" fmla="*/ 40322502 h 238"/>
              <a:gd name="T4" fmla="*/ 2147483647 w 2208"/>
              <a:gd name="T5" fmla="*/ 357862195 h 238"/>
              <a:gd name="T6" fmla="*/ 0 60000 65536"/>
              <a:gd name="T7" fmla="*/ 0 60000 65536"/>
              <a:gd name="T8" fmla="*/ 0 60000 65536"/>
              <a:gd name="T9" fmla="*/ 0 w 2208"/>
              <a:gd name="T10" fmla="*/ 0 h 238"/>
              <a:gd name="T11" fmla="*/ 2208 w 2208"/>
              <a:gd name="T12" fmla="*/ 238 h 238"/>
            </a:gdLst>
            <a:ahLst/>
            <a:cxnLst>
              <a:cxn ang="T6">
                <a:pos x="T0" y="T1"/>
              </a:cxn>
              <a:cxn ang="T7">
                <a:pos x="T2" y="T3"/>
              </a:cxn>
              <a:cxn ang="T8">
                <a:pos x="T4" y="T5"/>
              </a:cxn>
            </a:cxnLst>
            <a:rect l="T9" t="T10" r="T11" b="T12"/>
            <a:pathLst>
              <a:path w="2208" h="238">
                <a:moveTo>
                  <a:pt x="0" y="238"/>
                </a:moveTo>
                <a:cubicBezTo>
                  <a:pt x="178" y="201"/>
                  <a:pt x="702" y="32"/>
                  <a:pt x="1070" y="16"/>
                </a:cubicBezTo>
                <a:cubicBezTo>
                  <a:pt x="1438" y="0"/>
                  <a:pt x="1971" y="116"/>
                  <a:pt x="2208" y="142"/>
                </a:cubicBezTo>
              </a:path>
            </a:pathLst>
          </a:custGeom>
          <a:noFill/>
          <a:ln w="9525">
            <a:solidFill>
              <a:schemeClr val="tx1"/>
            </a:solidFill>
            <a:round/>
            <a:headEnd/>
            <a:tailEnd type="triangle" w="med" len="med"/>
          </a:ln>
        </p:spPr>
        <p:txBody>
          <a:bodyPr/>
          <a:lstStyle/>
          <a:p>
            <a:endParaRPr lang="en-US"/>
          </a:p>
        </p:txBody>
      </p:sp>
      <p:sp>
        <p:nvSpPr>
          <p:cNvPr id="18450" name="Freeform 18"/>
          <p:cNvSpPr>
            <a:spLocks/>
          </p:cNvSpPr>
          <p:nvPr/>
        </p:nvSpPr>
        <p:spPr bwMode="auto">
          <a:xfrm>
            <a:off x="1524000" y="2743200"/>
            <a:ext cx="1371600" cy="3048000"/>
          </a:xfrm>
          <a:custGeom>
            <a:avLst/>
            <a:gdLst>
              <a:gd name="T0" fmla="*/ 0 w 864"/>
              <a:gd name="T1" fmla="*/ 0 h 1920"/>
              <a:gd name="T2" fmla="*/ 725804993 w 864"/>
              <a:gd name="T3" fmla="*/ 2147483647 h 1920"/>
              <a:gd name="T4" fmla="*/ 2147483647 w 864"/>
              <a:gd name="T5" fmla="*/ 2147483647 h 1920"/>
              <a:gd name="T6" fmla="*/ 0 60000 65536"/>
              <a:gd name="T7" fmla="*/ 0 60000 65536"/>
              <a:gd name="T8" fmla="*/ 0 60000 65536"/>
              <a:gd name="T9" fmla="*/ 0 w 864"/>
              <a:gd name="T10" fmla="*/ 0 h 1920"/>
              <a:gd name="T11" fmla="*/ 864 w 864"/>
              <a:gd name="T12" fmla="*/ 1920 h 1920"/>
            </a:gdLst>
            <a:ahLst/>
            <a:cxnLst>
              <a:cxn ang="T6">
                <a:pos x="T0" y="T1"/>
              </a:cxn>
              <a:cxn ang="T7">
                <a:pos x="T2" y="T3"/>
              </a:cxn>
              <a:cxn ang="T8">
                <a:pos x="T4" y="T5"/>
              </a:cxn>
            </a:cxnLst>
            <a:rect l="T9" t="T10" r="T11" b="T12"/>
            <a:pathLst>
              <a:path w="864" h="1920">
                <a:moveTo>
                  <a:pt x="0" y="0"/>
                </a:moveTo>
                <a:cubicBezTo>
                  <a:pt x="72" y="536"/>
                  <a:pt x="144" y="1072"/>
                  <a:pt x="288" y="1392"/>
                </a:cubicBezTo>
                <a:cubicBezTo>
                  <a:pt x="432" y="1712"/>
                  <a:pt x="648" y="1816"/>
                  <a:pt x="864" y="1920"/>
                </a:cubicBezTo>
              </a:path>
            </a:pathLst>
          </a:custGeom>
          <a:noFill/>
          <a:ln w="9525">
            <a:solidFill>
              <a:schemeClr val="tx1"/>
            </a:solidFill>
            <a:round/>
            <a:headEnd/>
            <a:tailEnd type="triangle" w="med" len="med"/>
          </a:ln>
        </p:spPr>
        <p:txBody>
          <a:bodyPr/>
          <a:lstStyle/>
          <a:p>
            <a:endParaRPr lang="en-US"/>
          </a:p>
        </p:txBody>
      </p:sp>
      <p:sp>
        <p:nvSpPr>
          <p:cNvPr id="18451" name="Line 19"/>
          <p:cNvSpPr>
            <a:spLocks noChangeShapeType="1"/>
          </p:cNvSpPr>
          <p:nvPr/>
        </p:nvSpPr>
        <p:spPr bwMode="auto">
          <a:xfrm>
            <a:off x="4572000" y="2743200"/>
            <a:ext cx="914400" cy="1066800"/>
          </a:xfrm>
          <a:prstGeom prst="line">
            <a:avLst/>
          </a:prstGeom>
          <a:noFill/>
          <a:ln w="9525">
            <a:solidFill>
              <a:schemeClr val="tx1"/>
            </a:solidFill>
            <a:round/>
            <a:headEnd/>
            <a:tailEnd type="triangle" w="med" len="med"/>
          </a:ln>
        </p:spPr>
        <p:txBody>
          <a:bodyPr/>
          <a:lstStyle/>
          <a:p>
            <a:endParaRPr lang="en-US"/>
          </a:p>
        </p:txBody>
      </p:sp>
      <p:sp>
        <p:nvSpPr>
          <p:cNvPr id="18452" name="Freeform 20"/>
          <p:cNvSpPr>
            <a:spLocks/>
          </p:cNvSpPr>
          <p:nvPr/>
        </p:nvSpPr>
        <p:spPr bwMode="auto">
          <a:xfrm>
            <a:off x="482600" y="2743200"/>
            <a:ext cx="3022600" cy="2819400"/>
          </a:xfrm>
          <a:custGeom>
            <a:avLst/>
            <a:gdLst>
              <a:gd name="T0" fmla="*/ 2147483647 w 1904"/>
              <a:gd name="T1" fmla="*/ 0 h 1776"/>
              <a:gd name="T2" fmla="*/ 685482523 w 1904"/>
              <a:gd name="T3" fmla="*/ 1814512795 h 1776"/>
              <a:gd name="T4" fmla="*/ 685482523 w 1904"/>
              <a:gd name="T5" fmla="*/ 2147483647 h 1776"/>
              <a:gd name="T6" fmla="*/ 0 60000 65536"/>
              <a:gd name="T7" fmla="*/ 0 60000 65536"/>
              <a:gd name="T8" fmla="*/ 0 60000 65536"/>
              <a:gd name="T9" fmla="*/ 0 w 1904"/>
              <a:gd name="T10" fmla="*/ 0 h 1776"/>
              <a:gd name="T11" fmla="*/ 1904 w 1904"/>
              <a:gd name="T12" fmla="*/ 1776 h 1776"/>
            </a:gdLst>
            <a:ahLst/>
            <a:cxnLst>
              <a:cxn ang="T6">
                <a:pos x="T0" y="T1"/>
              </a:cxn>
              <a:cxn ang="T7">
                <a:pos x="T2" y="T3"/>
              </a:cxn>
              <a:cxn ang="T8">
                <a:pos x="T4" y="T5"/>
              </a:cxn>
            </a:cxnLst>
            <a:rect l="T9" t="T10" r="T11" b="T12"/>
            <a:pathLst>
              <a:path w="1904" h="1776">
                <a:moveTo>
                  <a:pt x="1904" y="0"/>
                </a:moveTo>
                <a:cubicBezTo>
                  <a:pt x="1224" y="212"/>
                  <a:pt x="544" y="424"/>
                  <a:pt x="272" y="720"/>
                </a:cubicBezTo>
                <a:cubicBezTo>
                  <a:pt x="0" y="1016"/>
                  <a:pt x="136" y="1396"/>
                  <a:pt x="272" y="1776"/>
                </a:cubicBezTo>
              </a:path>
            </a:pathLst>
          </a:custGeom>
          <a:noFill/>
          <a:ln w="9525">
            <a:solidFill>
              <a:schemeClr val="tx1"/>
            </a:solidFill>
            <a:round/>
            <a:headEnd/>
            <a:tailEnd type="triangle" w="med" len="med"/>
          </a:ln>
        </p:spPr>
        <p:txBody>
          <a:bodyPr/>
          <a:lstStyle/>
          <a:p>
            <a:endParaRPr lang="en-US"/>
          </a:p>
        </p:txBody>
      </p:sp>
      <p:sp>
        <p:nvSpPr>
          <p:cNvPr id="18453" name="Freeform 21"/>
          <p:cNvSpPr>
            <a:spLocks/>
          </p:cNvSpPr>
          <p:nvPr/>
        </p:nvSpPr>
        <p:spPr bwMode="auto">
          <a:xfrm>
            <a:off x="4572000" y="2743200"/>
            <a:ext cx="4000500" cy="2514600"/>
          </a:xfrm>
          <a:custGeom>
            <a:avLst/>
            <a:gdLst>
              <a:gd name="T0" fmla="*/ 0 w 2520"/>
              <a:gd name="T1" fmla="*/ 0 h 1584"/>
              <a:gd name="T2" fmla="*/ 2147483647 w 2520"/>
              <a:gd name="T3" fmla="*/ 1310481243 h 1584"/>
              <a:gd name="T4" fmla="*/ 2147483647 w 2520"/>
              <a:gd name="T5" fmla="*/ 2147483647 h 1584"/>
              <a:gd name="T6" fmla="*/ 0 60000 65536"/>
              <a:gd name="T7" fmla="*/ 0 60000 65536"/>
              <a:gd name="T8" fmla="*/ 0 60000 65536"/>
              <a:gd name="T9" fmla="*/ 0 w 2520"/>
              <a:gd name="T10" fmla="*/ 0 h 1584"/>
              <a:gd name="T11" fmla="*/ 2520 w 2520"/>
              <a:gd name="T12" fmla="*/ 1584 h 1584"/>
            </a:gdLst>
            <a:ahLst/>
            <a:cxnLst>
              <a:cxn ang="T6">
                <a:pos x="T0" y="T1"/>
              </a:cxn>
              <a:cxn ang="T7">
                <a:pos x="T2" y="T3"/>
              </a:cxn>
              <a:cxn ang="T8">
                <a:pos x="T4" y="T5"/>
              </a:cxn>
            </a:cxnLst>
            <a:rect l="T9" t="T10" r="T11" b="T12"/>
            <a:pathLst>
              <a:path w="2520" h="1584">
                <a:moveTo>
                  <a:pt x="0" y="0"/>
                </a:moveTo>
                <a:cubicBezTo>
                  <a:pt x="356" y="87"/>
                  <a:pt x="1752" y="256"/>
                  <a:pt x="2136" y="520"/>
                </a:cubicBezTo>
                <a:cubicBezTo>
                  <a:pt x="2520" y="784"/>
                  <a:pt x="2269" y="1362"/>
                  <a:pt x="2304" y="1584"/>
                </a:cubicBezTo>
              </a:path>
            </a:pathLst>
          </a:custGeom>
          <a:noFill/>
          <a:ln w="9525">
            <a:solidFill>
              <a:schemeClr val="tx1"/>
            </a:solidFill>
            <a:round/>
            <a:headEnd/>
            <a:tailEnd type="triangle" w="med" len="med"/>
          </a:ln>
        </p:spPr>
        <p:txBody>
          <a:bodyPr/>
          <a:lstStyle/>
          <a:p>
            <a:endParaRPr lang="en-US"/>
          </a:p>
        </p:txBody>
      </p:sp>
      <p:sp>
        <p:nvSpPr>
          <p:cNvPr id="18454" name="Line 22"/>
          <p:cNvSpPr>
            <a:spLocks noChangeShapeType="1"/>
          </p:cNvSpPr>
          <p:nvPr/>
        </p:nvSpPr>
        <p:spPr bwMode="auto">
          <a:xfrm>
            <a:off x="7315200" y="2895600"/>
            <a:ext cx="0" cy="2362200"/>
          </a:xfrm>
          <a:prstGeom prst="line">
            <a:avLst/>
          </a:prstGeom>
          <a:noFill/>
          <a:ln w="9525">
            <a:solidFill>
              <a:schemeClr val="tx1"/>
            </a:solidFill>
            <a:round/>
            <a:headEnd/>
            <a:tailEnd type="triangle" w="med" len="med"/>
          </a:ln>
        </p:spPr>
        <p:txBody>
          <a:bodyPr/>
          <a:lstStyle/>
          <a:p>
            <a:endParaRPr lang="en-US"/>
          </a:p>
        </p:txBody>
      </p:sp>
      <p:sp>
        <p:nvSpPr>
          <p:cNvPr id="18455" name="Line 23"/>
          <p:cNvSpPr>
            <a:spLocks noChangeShapeType="1"/>
          </p:cNvSpPr>
          <p:nvPr/>
        </p:nvSpPr>
        <p:spPr bwMode="auto">
          <a:xfrm>
            <a:off x="3276600" y="4572000"/>
            <a:ext cx="0" cy="990600"/>
          </a:xfrm>
          <a:prstGeom prst="line">
            <a:avLst/>
          </a:prstGeom>
          <a:noFill/>
          <a:ln w="9525">
            <a:solidFill>
              <a:schemeClr val="tx1"/>
            </a:solidFill>
            <a:round/>
            <a:headEnd/>
            <a:tailEnd type="triangle" w="med" len="med"/>
          </a:ln>
        </p:spPr>
        <p:txBody>
          <a:bodyPr/>
          <a:lstStyle/>
          <a:p>
            <a:endParaRPr lang="en-US"/>
          </a:p>
        </p:txBody>
      </p:sp>
      <p:sp>
        <p:nvSpPr>
          <p:cNvPr id="18456" name="Line 24"/>
          <p:cNvSpPr>
            <a:spLocks noChangeShapeType="1"/>
          </p:cNvSpPr>
          <p:nvPr/>
        </p:nvSpPr>
        <p:spPr bwMode="auto">
          <a:xfrm>
            <a:off x="5562600" y="4343400"/>
            <a:ext cx="0" cy="1219200"/>
          </a:xfrm>
          <a:prstGeom prst="line">
            <a:avLst/>
          </a:prstGeom>
          <a:noFill/>
          <a:ln w="9525">
            <a:solidFill>
              <a:schemeClr val="tx1"/>
            </a:solidFill>
            <a:round/>
            <a:headEnd/>
            <a:tailEnd type="triangle" w="med" len="med"/>
          </a:ln>
        </p:spPr>
        <p:txBody>
          <a:bodyPr/>
          <a:lstStyle/>
          <a:p>
            <a:endParaRPr lang="en-US"/>
          </a:p>
        </p:txBody>
      </p:sp>
      <p:sp>
        <p:nvSpPr>
          <p:cNvPr id="18457" name="Freeform 25"/>
          <p:cNvSpPr>
            <a:spLocks/>
          </p:cNvSpPr>
          <p:nvPr/>
        </p:nvSpPr>
        <p:spPr bwMode="auto">
          <a:xfrm>
            <a:off x="1905000" y="2895600"/>
            <a:ext cx="3810000" cy="2667000"/>
          </a:xfrm>
          <a:custGeom>
            <a:avLst/>
            <a:gdLst>
              <a:gd name="T0" fmla="*/ 2147483647 w 2400"/>
              <a:gd name="T1" fmla="*/ 0 h 1680"/>
              <a:gd name="T2" fmla="*/ 2147483647 w 2400"/>
              <a:gd name="T3" fmla="*/ 1451609975 h 1680"/>
              <a:gd name="T4" fmla="*/ 2147483647 w 2400"/>
              <a:gd name="T5" fmla="*/ 2147483647 h 1680"/>
              <a:gd name="T6" fmla="*/ 0 w 2400"/>
              <a:gd name="T7" fmla="*/ 2147483647 h 1680"/>
              <a:gd name="T8" fmla="*/ 0 60000 65536"/>
              <a:gd name="T9" fmla="*/ 0 60000 65536"/>
              <a:gd name="T10" fmla="*/ 0 60000 65536"/>
              <a:gd name="T11" fmla="*/ 0 60000 65536"/>
              <a:gd name="T12" fmla="*/ 0 w 2400"/>
              <a:gd name="T13" fmla="*/ 0 h 1680"/>
              <a:gd name="T14" fmla="*/ 2400 w 2400"/>
              <a:gd name="T15" fmla="*/ 1680 h 1680"/>
            </a:gdLst>
            <a:ahLst/>
            <a:cxnLst>
              <a:cxn ang="T8">
                <a:pos x="T0" y="T1"/>
              </a:cxn>
              <a:cxn ang="T9">
                <a:pos x="T2" y="T3"/>
              </a:cxn>
              <a:cxn ang="T10">
                <a:pos x="T4" y="T5"/>
              </a:cxn>
              <a:cxn ang="T11">
                <a:pos x="T6" y="T7"/>
              </a:cxn>
            </a:cxnLst>
            <a:rect l="T12" t="T13" r="T14" b="T15"/>
            <a:pathLst>
              <a:path w="2400" h="1680">
                <a:moveTo>
                  <a:pt x="2400" y="0"/>
                </a:moveTo>
                <a:cubicBezTo>
                  <a:pt x="2276" y="96"/>
                  <a:pt x="1845" y="359"/>
                  <a:pt x="1656" y="576"/>
                </a:cubicBezTo>
                <a:cubicBezTo>
                  <a:pt x="1467" y="793"/>
                  <a:pt x="1540" y="1120"/>
                  <a:pt x="1264" y="1304"/>
                </a:cubicBezTo>
                <a:cubicBezTo>
                  <a:pt x="988" y="1488"/>
                  <a:pt x="263" y="1602"/>
                  <a:pt x="0" y="1680"/>
                </a:cubicBezTo>
              </a:path>
            </a:pathLst>
          </a:cu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58813" y="288925"/>
            <a:ext cx="7772400" cy="1143000"/>
          </a:xfrm>
          <a:noFill/>
        </p:spPr>
        <p:txBody>
          <a:bodyPr lIns="90488" tIns="44450" rIns="90488" bIns="44450"/>
          <a:lstStyle/>
          <a:p>
            <a:pPr eaLnBrk="1" hangingPunct="1"/>
            <a:r>
              <a:rPr lang="en-GB" altLang="ar-JO" smtClean="0"/>
              <a:t>The main topics in AI</a:t>
            </a:r>
          </a:p>
        </p:txBody>
      </p:sp>
      <p:sp>
        <p:nvSpPr>
          <p:cNvPr id="44035" name="Rectangle 3"/>
          <p:cNvSpPr>
            <a:spLocks noGrp="1" noChangeArrowheads="1"/>
          </p:cNvSpPr>
          <p:nvPr>
            <p:ph sz="quarter" idx="1"/>
          </p:nvPr>
        </p:nvSpPr>
        <p:spPr>
          <a:xfrm>
            <a:off x="417513" y="1550988"/>
            <a:ext cx="8161337" cy="4610100"/>
          </a:xfrm>
        </p:spPr>
        <p:txBody>
          <a:bodyPr/>
          <a:lstStyle/>
          <a:p>
            <a:pPr eaLnBrk="1" hangingPunct="1">
              <a:lnSpc>
                <a:spcPct val="90000"/>
              </a:lnSpc>
              <a:buFontTx/>
              <a:buNone/>
            </a:pPr>
            <a:r>
              <a:rPr lang="en-GB" altLang="ar-JO" sz="2400" smtClean="0"/>
              <a:t>	Artificial intelligence can be considered under a number of headings:</a:t>
            </a:r>
          </a:p>
          <a:p>
            <a:pPr lvl="1" eaLnBrk="1" hangingPunct="1">
              <a:lnSpc>
                <a:spcPct val="90000"/>
              </a:lnSpc>
            </a:pPr>
            <a:r>
              <a:rPr lang="en-GB" altLang="ar-JO" smtClean="0">
                <a:cs typeface="Times New Roman" pitchFamily="18" charset="0"/>
              </a:rPr>
              <a:t>Search (includes Game Playing).</a:t>
            </a:r>
          </a:p>
          <a:p>
            <a:pPr lvl="1" eaLnBrk="1" hangingPunct="1">
              <a:lnSpc>
                <a:spcPct val="90000"/>
              </a:lnSpc>
            </a:pPr>
            <a:r>
              <a:rPr lang="en-GB" altLang="ar-JO" smtClean="0">
                <a:cs typeface="Times New Roman" pitchFamily="18" charset="0"/>
              </a:rPr>
              <a:t>Representing  Knowledge and Reasoning with it.</a:t>
            </a:r>
          </a:p>
          <a:p>
            <a:pPr lvl="1" eaLnBrk="1" hangingPunct="1">
              <a:lnSpc>
                <a:spcPct val="90000"/>
              </a:lnSpc>
            </a:pPr>
            <a:r>
              <a:rPr lang="en-GB" altLang="ar-JO" smtClean="0">
                <a:cs typeface="Times New Roman" pitchFamily="18" charset="0"/>
              </a:rPr>
              <a:t>Planning.</a:t>
            </a:r>
          </a:p>
          <a:p>
            <a:pPr lvl="1" eaLnBrk="1" hangingPunct="1">
              <a:lnSpc>
                <a:spcPct val="90000"/>
              </a:lnSpc>
            </a:pPr>
            <a:r>
              <a:rPr lang="en-GB" altLang="ar-JO" smtClean="0">
                <a:cs typeface="Times New Roman" pitchFamily="18" charset="0"/>
              </a:rPr>
              <a:t>Learning.</a:t>
            </a:r>
          </a:p>
          <a:p>
            <a:pPr lvl="1" eaLnBrk="1" hangingPunct="1">
              <a:lnSpc>
                <a:spcPct val="90000"/>
              </a:lnSpc>
            </a:pPr>
            <a:r>
              <a:rPr lang="en-AU" altLang="ar-JO" smtClean="0">
                <a:cs typeface="Times New Roman" pitchFamily="18" charset="0"/>
              </a:rPr>
              <a:t>Natural language processing.</a:t>
            </a:r>
            <a:endParaRPr lang="en-GB" altLang="ar-JO" smtClean="0">
              <a:cs typeface="Times New Roman" pitchFamily="18" charset="0"/>
            </a:endParaRPr>
          </a:p>
          <a:p>
            <a:pPr lvl="1" eaLnBrk="1" hangingPunct="1">
              <a:lnSpc>
                <a:spcPct val="90000"/>
              </a:lnSpc>
            </a:pPr>
            <a:r>
              <a:rPr lang="en-GB" altLang="ar-JO" smtClean="0">
                <a:cs typeface="Times New Roman" pitchFamily="18" charset="0"/>
              </a:rPr>
              <a:t>Expert Systems.</a:t>
            </a:r>
          </a:p>
          <a:p>
            <a:pPr lvl="1" eaLnBrk="1" hangingPunct="1">
              <a:lnSpc>
                <a:spcPct val="90000"/>
              </a:lnSpc>
            </a:pPr>
            <a:r>
              <a:rPr lang="en-GB" altLang="ar-JO" smtClean="0">
                <a:solidFill>
                  <a:schemeClr val="hlink"/>
                </a:solidFill>
                <a:cs typeface="Times New Roman" pitchFamily="18" charset="0"/>
              </a:rPr>
              <a:t>Interacting with the Environment </a:t>
            </a:r>
            <a:br>
              <a:rPr lang="en-GB" altLang="ar-JO" smtClean="0">
                <a:solidFill>
                  <a:schemeClr val="hlink"/>
                </a:solidFill>
                <a:cs typeface="Times New Roman" pitchFamily="18" charset="0"/>
              </a:rPr>
            </a:br>
            <a:r>
              <a:rPr lang="en-GB" altLang="ar-JO" smtClean="0">
                <a:solidFill>
                  <a:schemeClr val="hlink"/>
                </a:solidFill>
                <a:cs typeface="Times New Roman" pitchFamily="18" charset="0"/>
              </a:rPr>
              <a:t>		(e.g. Vision, Speech recognition, Robotics)</a:t>
            </a:r>
          </a:p>
          <a:p>
            <a:pPr eaLnBrk="1" hangingPunct="1">
              <a:lnSpc>
                <a:spcPct val="90000"/>
              </a:lnSpc>
              <a:spcBef>
                <a:spcPct val="50000"/>
              </a:spcBef>
              <a:buFontTx/>
              <a:buNone/>
            </a:pPr>
            <a:r>
              <a:rPr lang="en-GB" altLang="ar-JO" sz="2400" smtClean="0"/>
              <a:t>	</a:t>
            </a:r>
            <a:r>
              <a:rPr lang="en-GB" altLang="ar-JO" sz="1800" i="1" smtClean="0"/>
              <a:t>We won’t have time in this course to consider all of these.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wipe(left)">
                                      <p:cBhvr>
                                        <p:cTn id="10" dur="500"/>
                                        <p:tgtEl>
                                          <p:spTgt spid="44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wipe(left)">
                                      <p:cBhvr>
                                        <p:cTn id="13" dur="500"/>
                                        <p:tgtEl>
                                          <p:spTgt spid="440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wipe(left)">
                                      <p:cBhvr>
                                        <p:cTn id="16" dur="500"/>
                                        <p:tgtEl>
                                          <p:spTgt spid="440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Effect transition="in" filter="wipe(left)">
                                      <p:cBhvr>
                                        <p:cTn id="19" dur="500"/>
                                        <p:tgtEl>
                                          <p:spTgt spid="440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4035">
                                            <p:txEl>
                                              <p:pRg st="5" end="5"/>
                                            </p:txEl>
                                          </p:spTgt>
                                        </p:tgtEl>
                                        <p:attrNameLst>
                                          <p:attrName>style.visibility</p:attrName>
                                        </p:attrNameLst>
                                      </p:cBhvr>
                                      <p:to>
                                        <p:strVal val="visible"/>
                                      </p:to>
                                    </p:set>
                                    <p:animEffect transition="in" filter="wipe(left)">
                                      <p:cBhvr>
                                        <p:cTn id="22" dur="500"/>
                                        <p:tgtEl>
                                          <p:spTgt spid="440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035">
                                            <p:txEl>
                                              <p:pRg st="6" end="6"/>
                                            </p:txEl>
                                          </p:spTgt>
                                        </p:tgtEl>
                                        <p:attrNameLst>
                                          <p:attrName>style.visibility</p:attrName>
                                        </p:attrNameLst>
                                      </p:cBhvr>
                                      <p:to>
                                        <p:strVal val="visible"/>
                                      </p:to>
                                    </p:set>
                                    <p:animEffect transition="in" filter="wipe(left)">
                                      <p:cBhvr>
                                        <p:cTn id="25" dur="500"/>
                                        <p:tgtEl>
                                          <p:spTgt spid="440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4035">
                                            <p:txEl>
                                              <p:pRg st="7" end="7"/>
                                            </p:txEl>
                                          </p:spTgt>
                                        </p:tgtEl>
                                        <p:attrNameLst>
                                          <p:attrName>style.visibility</p:attrName>
                                        </p:attrNameLst>
                                      </p:cBhvr>
                                      <p:to>
                                        <p:strVal val="visible"/>
                                      </p:to>
                                    </p:set>
                                    <p:animEffect transition="in" filter="wipe(left)">
                                      <p:cBhvr>
                                        <p:cTn id="28" dur="500"/>
                                        <p:tgtEl>
                                          <p:spTgt spid="44035">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4035">
                                            <p:txEl>
                                              <p:pRg st="8" end="8"/>
                                            </p:txEl>
                                          </p:spTgt>
                                        </p:tgtEl>
                                        <p:attrNameLst>
                                          <p:attrName>style.visibility</p:attrName>
                                        </p:attrNameLst>
                                      </p:cBhvr>
                                      <p:to>
                                        <p:strVal val="visible"/>
                                      </p:to>
                                    </p:set>
                                    <p:animEffect transition="in" filter="wipe(left)">
                                      <p:cBhvr>
                                        <p:cTn id="33" dur="500"/>
                                        <p:tgtEl>
                                          <p:spTgt spid="4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sz="quarter" idx="1"/>
          </p:nvPr>
        </p:nvSpPr>
        <p:spPr>
          <a:xfrm>
            <a:off x="533400" y="2057400"/>
            <a:ext cx="8229600" cy="4572000"/>
          </a:xfrm>
        </p:spPr>
        <p:txBody>
          <a:bodyPr/>
          <a:lstStyle/>
          <a:p>
            <a:pPr lvl="1" eaLnBrk="1" hangingPunct="1"/>
            <a:r>
              <a:rPr lang="en-AU" altLang="ar-JO" smtClean="0">
                <a:cs typeface="Times New Roman" pitchFamily="18" charset="0"/>
              </a:rPr>
              <a:t>more powerful and more useful computers</a:t>
            </a:r>
          </a:p>
          <a:p>
            <a:pPr lvl="1" eaLnBrk="1" hangingPunct="1"/>
            <a:r>
              <a:rPr lang="en-AU" altLang="ar-JO" smtClean="0">
                <a:cs typeface="Times New Roman" pitchFamily="18" charset="0"/>
              </a:rPr>
              <a:t>new and improved interfaces</a:t>
            </a:r>
          </a:p>
          <a:p>
            <a:pPr lvl="1" eaLnBrk="1" hangingPunct="1"/>
            <a:r>
              <a:rPr lang="en-AU" altLang="ar-JO" smtClean="0">
                <a:cs typeface="Times New Roman" pitchFamily="18" charset="0"/>
              </a:rPr>
              <a:t>solving new problems</a:t>
            </a:r>
          </a:p>
          <a:p>
            <a:pPr lvl="1" eaLnBrk="1" hangingPunct="1"/>
            <a:r>
              <a:rPr lang="en-AU" altLang="ar-JO" smtClean="0">
                <a:cs typeface="Times New Roman" pitchFamily="18" charset="0"/>
              </a:rPr>
              <a:t>better handling of information</a:t>
            </a:r>
          </a:p>
          <a:p>
            <a:pPr lvl="1" eaLnBrk="1" hangingPunct="1"/>
            <a:r>
              <a:rPr lang="en-AU" altLang="ar-JO" smtClean="0">
                <a:cs typeface="Times New Roman" pitchFamily="18" charset="0"/>
              </a:rPr>
              <a:t>relieves information overload</a:t>
            </a:r>
          </a:p>
          <a:p>
            <a:pPr lvl="1" eaLnBrk="1" hangingPunct="1"/>
            <a:r>
              <a:rPr lang="en-AU" altLang="ar-JO" smtClean="0">
                <a:cs typeface="Times New Roman" pitchFamily="18" charset="0"/>
              </a:rPr>
              <a:t>conversion of information into knowledge</a:t>
            </a:r>
          </a:p>
          <a:p>
            <a:pPr lvl="1" eaLnBrk="1" hangingPunct="1">
              <a:buFontTx/>
              <a:buNone/>
            </a:pPr>
            <a:r>
              <a:rPr lang="en-AU" altLang="ar-JO" smtClean="0">
                <a:cs typeface="Times New Roman" pitchFamily="18" charset="0"/>
              </a:rPr>
              <a:t/>
            </a:r>
            <a:br>
              <a:rPr lang="en-AU" altLang="ar-JO" smtClean="0">
                <a:cs typeface="Times New Roman" pitchFamily="18" charset="0"/>
              </a:rPr>
            </a:br>
            <a:r>
              <a:rPr lang="en-AU" altLang="ar-JO" smtClean="0">
                <a:cs typeface="Times New Roman" pitchFamily="18" charset="0"/>
              </a:rPr>
              <a:t/>
            </a:r>
            <a:br>
              <a:rPr lang="en-AU" altLang="ar-JO" smtClean="0">
                <a:cs typeface="Times New Roman" pitchFamily="18" charset="0"/>
              </a:rPr>
            </a:br>
            <a:endParaRPr lang="en-US" altLang="ar-JO" smtClean="0">
              <a:cs typeface="Times New Roman" pitchFamily="18" charset="0"/>
            </a:endParaRPr>
          </a:p>
        </p:txBody>
      </p:sp>
      <p:sp>
        <p:nvSpPr>
          <p:cNvPr id="97291" name="Rectangle 11"/>
          <p:cNvSpPr>
            <a:spLocks noChangeArrowheads="1"/>
          </p:cNvSpPr>
          <p:nvPr/>
        </p:nvSpPr>
        <p:spPr bwMode="auto">
          <a:xfrm>
            <a:off x="1066800" y="304800"/>
            <a:ext cx="7010400" cy="1739900"/>
          </a:xfrm>
          <a:prstGeom prst="rect">
            <a:avLst/>
          </a:prstGeom>
          <a:noFill/>
          <a:ln w="9525">
            <a:noFill/>
            <a:miter lim="800000"/>
            <a:headEnd/>
            <a:tailEnd/>
          </a:ln>
          <a:effectLst/>
        </p:spPr>
        <p:txBody>
          <a:bodyPr>
            <a:spAutoFit/>
          </a:bodyPr>
          <a:lstStyle/>
          <a:p>
            <a:pPr>
              <a:defRPr/>
            </a:pPr>
            <a:r>
              <a:rPr lang="en-AU" sz="3600">
                <a:solidFill>
                  <a:srgbClr val="FF3300"/>
                </a:solidFill>
                <a:effectLst>
                  <a:outerShdw blurRad="38100" dist="38100" dir="2700000" algn="tl">
                    <a:srgbClr val="C0C0C0"/>
                  </a:outerShdw>
                </a:effectLst>
              </a:rPr>
              <a:t>Some Advantages of Artificial Intelligence</a:t>
            </a:r>
          </a:p>
          <a:p>
            <a:pPr>
              <a:defRPr/>
            </a:pPr>
            <a:endParaRPr lang="en-US" sz="3600">
              <a:solidFill>
                <a:srgbClr val="FF33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altLang="ar-JO" smtClean="0">
                <a:solidFill>
                  <a:srgbClr val="FF0000"/>
                </a:solidFill>
              </a:rPr>
              <a:t>The Disadvantages</a:t>
            </a:r>
            <a:endParaRPr lang="en-US" altLang="ar-JO" smtClean="0">
              <a:solidFill>
                <a:srgbClr val="FF0000"/>
              </a:solidFill>
            </a:endParaRPr>
          </a:p>
        </p:txBody>
      </p:sp>
      <p:sp>
        <p:nvSpPr>
          <p:cNvPr id="47107" name="Rectangle 3"/>
          <p:cNvSpPr>
            <a:spLocks noGrp="1" noChangeArrowheads="1"/>
          </p:cNvSpPr>
          <p:nvPr>
            <p:ph sz="quarter" idx="1"/>
          </p:nvPr>
        </p:nvSpPr>
        <p:spPr>
          <a:xfrm>
            <a:off x="685800" y="1981200"/>
            <a:ext cx="8077200" cy="4572000"/>
          </a:xfrm>
        </p:spPr>
        <p:txBody>
          <a:bodyPr/>
          <a:lstStyle/>
          <a:p>
            <a:pPr lvl="1" eaLnBrk="1" hangingPunct="1"/>
            <a:r>
              <a:rPr lang="en-AU" altLang="ar-JO" smtClean="0">
                <a:cs typeface="Times New Roman" pitchFamily="18" charset="0"/>
              </a:rPr>
              <a:t>increased costs</a:t>
            </a:r>
          </a:p>
          <a:p>
            <a:pPr lvl="1" eaLnBrk="1" hangingPunct="1"/>
            <a:r>
              <a:rPr lang="en-AU" altLang="ar-JO" smtClean="0">
                <a:cs typeface="Times New Roman" pitchFamily="18" charset="0"/>
              </a:rPr>
              <a:t>difficulty with software development - slow and expensive</a:t>
            </a:r>
          </a:p>
          <a:p>
            <a:pPr lvl="1" eaLnBrk="1" hangingPunct="1"/>
            <a:r>
              <a:rPr lang="en-AU" altLang="ar-JO" smtClean="0">
                <a:cs typeface="Times New Roman" pitchFamily="18" charset="0"/>
              </a:rPr>
              <a:t>few experienced programmers</a:t>
            </a:r>
          </a:p>
          <a:p>
            <a:pPr lvl="1" eaLnBrk="1" hangingPunct="1"/>
            <a:r>
              <a:rPr lang="en-AU" altLang="ar-JO" smtClean="0">
                <a:cs typeface="Times New Roman" pitchFamily="18" charset="0"/>
              </a:rPr>
              <a:t>few practical products have reached the market as yet. </a:t>
            </a:r>
            <a:br>
              <a:rPr lang="en-AU" altLang="ar-JO" smtClean="0">
                <a:cs typeface="Times New Roman" pitchFamily="18" charset="0"/>
              </a:rPr>
            </a:br>
            <a:endParaRPr lang="en-US" altLang="ar-JO" smtClean="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11200" y="0"/>
            <a:ext cx="7772400" cy="1143000"/>
          </a:xfrm>
          <a:noFill/>
        </p:spPr>
        <p:txBody>
          <a:bodyPr lIns="90488" tIns="44450" rIns="90488" bIns="44450"/>
          <a:lstStyle/>
          <a:p>
            <a:pPr eaLnBrk="1" hangingPunct="1"/>
            <a:r>
              <a:rPr lang="en-GB" altLang="ar-JO" smtClean="0"/>
              <a:t>Search</a:t>
            </a:r>
          </a:p>
        </p:txBody>
      </p:sp>
      <p:sp>
        <p:nvSpPr>
          <p:cNvPr id="48131" name="Rectangle 3"/>
          <p:cNvSpPr>
            <a:spLocks noGrp="1" noChangeArrowheads="1"/>
          </p:cNvSpPr>
          <p:nvPr>
            <p:ph sz="quarter" idx="1"/>
          </p:nvPr>
        </p:nvSpPr>
        <p:spPr>
          <a:xfrm>
            <a:off x="800100" y="990600"/>
            <a:ext cx="8159750" cy="5867400"/>
          </a:xfrm>
        </p:spPr>
        <p:txBody>
          <a:bodyPr/>
          <a:lstStyle/>
          <a:p>
            <a:pPr eaLnBrk="1" hangingPunct="1">
              <a:lnSpc>
                <a:spcPct val="90000"/>
              </a:lnSpc>
            </a:pPr>
            <a:r>
              <a:rPr lang="en-GB" altLang="ar-JO" sz="2400" i="1" smtClean="0"/>
              <a:t>Search</a:t>
            </a:r>
            <a:r>
              <a:rPr lang="en-GB" altLang="ar-JO" sz="2400" smtClean="0"/>
              <a:t> is </a:t>
            </a:r>
            <a:r>
              <a:rPr lang="en-GB" altLang="ar-JO" sz="2400" u="sng" smtClean="0"/>
              <a:t>the fundamental</a:t>
            </a:r>
            <a:r>
              <a:rPr lang="en-GB" altLang="ar-JO" sz="2400" smtClean="0"/>
              <a:t> technique of AI.</a:t>
            </a:r>
          </a:p>
          <a:p>
            <a:pPr lvl="1" eaLnBrk="1" hangingPunct="1">
              <a:lnSpc>
                <a:spcPct val="90000"/>
              </a:lnSpc>
            </a:pPr>
            <a:r>
              <a:rPr lang="en-GB" altLang="ar-JO" sz="2000" smtClean="0">
                <a:cs typeface="Times New Roman" pitchFamily="18" charset="0"/>
              </a:rPr>
              <a:t>Possible answers, decisions or courses of action are structured into an abstract space, which we then search.</a:t>
            </a:r>
          </a:p>
          <a:p>
            <a:pPr eaLnBrk="1" hangingPunct="1">
              <a:lnSpc>
                <a:spcPct val="90000"/>
              </a:lnSpc>
            </a:pPr>
            <a:r>
              <a:rPr lang="en-GB" altLang="ar-JO" sz="2400" smtClean="0"/>
              <a:t>Search is either "blind" or “uninformed":</a:t>
            </a:r>
          </a:p>
          <a:p>
            <a:pPr lvl="1" eaLnBrk="1" hangingPunct="1">
              <a:lnSpc>
                <a:spcPct val="90000"/>
              </a:lnSpc>
            </a:pPr>
            <a:r>
              <a:rPr lang="en-GB" altLang="ar-JO" smtClean="0">
                <a:cs typeface="Times New Roman" pitchFamily="18" charset="0"/>
              </a:rPr>
              <a:t>blind</a:t>
            </a:r>
          </a:p>
          <a:p>
            <a:pPr lvl="2" eaLnBrk="1" hangingPunct="1">
              <a:lnSpc>
                <a:spcPct val="90000"/>
              </a:lnSpc>
            </a:pPr>
            <a:r>
              <a:rPr lang="en-GB" altLang="ar-JO" smtClean="0">
                <a:cs typeface="Times New Roman" pitchFamily="18" charset="0"/>
              </a:rPr>
              <a:t>we move through the space without worrying about what is coming next, but recognising the answer if we see it</a:t>
            </a:r>
          </a:p>
          <a:p>
            <a:pPr lvl="1" eaLnBrk="1" hangingPunct="1">
              <a:lnSpc>
                <a:spcPct val="90000"/>
              </a:lnSpc>
            </a:pPr>
            <a:r>
              <a:rPr lang="en-GB" altLang="ar-JO" smtClean="0">
                <a:cs typeface="Times New Roman" pitchFamily="18" charset="0"/>
              </a:rPr>
              <a:t>informed</a:t>
            </a:r>
          </a:p>
          <a:p>
            <a:pPr lvl="2" eaLnBrk="1" hangingPunct="1">
              <a:lnSpc>
                <a:spcPct val="90000"/>
              </a:lnSpc>
            </a:pPr>
            <a:r>
              <a:rPr lang="en-GB" altLang="ar-JO" smtClean="0">
                <a:cs typeface="Times New Roman" pitchFamily="18" charset="0"/>
              </a:rPr>
              <a:t>we guess what is ahead, and use that information to decide where to look next.</a:t>
            </a:r>
          </a:p>
          <a:p>
            <a:pPr eaLnBrk="1" hangingPunct="1">
              <a:lnSpc>
                <a:spcPct val="90000"/>
              </a:lnSpc>
            </a:pPr>
            <a:r>
              <a:rPr lang="en-GB" altLang="ar-JO" sz="2000" smtClean="0"/>
              <a:t>We may want to search for the first answer that satisfies our goal, or we may want to keep searching until we find the best answer</a:t>
            </a:r>
            <a:r>
              <a:rPr lang="en-GB" altLang="ar-JO" sz="2400" smtClean="0"/>
              <a:t>.</a:t>
            </a:r>
          </a:p>
          <a:p>
            <a:pPr eaLnBrk="1" hangingPunct="1">
              <a:lnSpc>
                <a:spcPct val="90000"/>
              </a:lnSpc>
            </a:pPr>
            <a:endParaRPr lang="en-GB" altLang="ar-JO" sz="18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90500"/>
            <a:ext cx="9144000" cy="1143000"/>
          </a:xfrm>
        </p:spPr>
        <p:txBody>
          <a:bodyPr lIns="90488" tIns="44450" rIns="90488" bIns="44450">
            <a:normAutofit fontScale="90000"/>
          </a:bodyPr>
          <a:lstStyle/>
          <a:p>
            <a:pPr eaLnBrk="1" fontAlgn="auto" hangingPunct="1">
              <a:spcAft>
                <a:spcPts val="0"/>
              </a:spcAft>
              <a:defRPr/>
            </a:pPr>
            <a:r>
              <a:rPr lang="en-GB" sz="4300">
                <a:cs typeface="+mj-cs"/>
              </a:rPr>
              <a:t>Knowledge Representation &amp; Reasoning</a:t>
            </a:r>
            <a:endParaRPr lang="en-GB">
              <a:cs typeface="+mj-cs"/>
            </a:endParaRPr>
          </a:p>
        </p:txBody>
      </p:sp>
      <p:sp>
        <p:nvSpPr>
          <p:cNvPr id="48131" name="Rectangle 3"/>
          <p:cNvSpPr>
            <a:spLocks noGrp="1" noChangeArrowheads="1"/>
          </p:cNvSpPr>
          <p:nvPr>
            <p:ph sz="quarter" idx="1"/>
          </p:nvPr>
        </p:nvSpPr>
        <p:spPr>
          <a:xfrm>
            <a:off x="465138" y="1358900"/>
            <a:ext cx="8161337" cy="5167313"/>
          </a:xfrm>
        </p:spPr>
        <p:txBody>
          <a:bodyPr/>
          <a:lstStyle/>
          <a:p>
            <a:pPr eaLnBrk="1" hangingPunct="1">
              <a:lnSpc>
                <a:spcPct val="110000"/>
              </a:lnSpc>
            </a:pPr>
            <a:r>
              <a:rPr lang="en-GB" altLang="ar-JO" sz="2000" smtClean="0"/>
              <a:t>The </a:t>
            </a:r>
            <a:r>
              <a:rPr lang="en-GB" altLang="ar-JO" sz="2000" u="sng" smtClean="0"/>
              <a:t>second</a:t>
            </a:r>
            <a:r>
              <a:rPr lang="en-GB" altLang="ar-JO" sz="2000" smtClean="0"/>
              <a:t> most important concept in AI</a:t>
            </a:r>
          </a:p>
          <a:p>
            <a:pPr eaLnBrk="1" hangingPunct="1">
              <a:lnSpc>
                <a:spcPct val="110000"/>
              </a:lnSpc>
            </a:pPr>
            <a:r>
              <a:rPr lang="en-GB" altLang="ar-JO" sz="2000" smtClean="0"/>
              <a:t>If we are going to act rationally in our environment, then we must have some way of describing that environment and drawing inferences from that representation.</a:t>
            </a:r>
          </a:p>
          <a:p>
            <a:pPr lvl="1" eaLnBrk="1" hangingPunct="1">
              <a:lnSpc>
                <a:spcPct val="110000"/>
              </a:lnSpc>
            </a:pPr>
            <a:r>
              <a:rPr lang="en-GB" altLang="ar-JO" sz="2000" smtClean="0">
                <a:cs typeface="Times New Roman" pitchFamily="18" charset="0"/>
              </a:rPr>
              <a:t>how do we describe what we know about the world ?</a:t>
            </a:r>
          </a:p>
          <a:p>
            <a:pPr lvl="1" eaLnBrk="1" hangingPunct="1">
              <a:lnSpc>
                <a:spcPct val="110000"/>
              </a:lnSpc>
            </a:pPr>
            <a:r>
              <a:rPr lang="en-GB" altLang="ar-JO" sz="2000" smtClean="0">
                <a:cs typeface="Times New Roman" pitchFamily="18" charset="0"/>
              </a:rPr>
              <a:t>how do we describe it </a:t>
            </a:r>
            <a:r>
              <a:rPr lang="en-GB" altLang="ar-JO" sz="2000" i="1" smtClean="0">
                <a:cs typeface="Times New Roman" pitchFamily="18" charset="0"/>
              </a:rPr>
              <a:t>concisely</a:t>
            </a:r>
            <a:r>
              <a:rPr lang="en-GB" altLang="ar-JO" sz="2000" smtClean="0">
                <a:cs typeface="Times New Roman" pitchFamily="18" charset="0"/>
              </a:rPr>
              <a:t> ?</a:t>
            </a:r>
          </a:p>
          <a:p>
            <a:pPr lvl="1" eaLnBrk="1" hangingPunct="1">
              <a:lnSpc>
                <a:spcPct val="110000"/>
              </a:lnSpc>
            </a:pPr>
            <a:r>
              <a:rPr lang="en-GB" altLang="ar-JO" sz="2000" smtClean="0">
                <a:cs typeface="Times New Roman" pitchFamily="18" charset="0"/>
              </a:rPr>
              <a:t>how do we describe it so that we can get hold of the right piece of knowledge when we need it ? </a:t>
            </a:r>
          </a:p>
          <a:p>
            <a:pPr lvl="1" eaLnBrk="1" hangingPunct="1">
              <a:lnSpc>
                <a:spcPct val="110000"/>
              </a:lnSpc>
            </a:pPr>
            <a:r>
              <a:rPr lang="en-GB" altLang="ar-JO" sz="2000" smtClean="0">
                <a:cs typeface="Times New Roman" pitchFamily="18" charset="0"/>
              </a:rPr>
              <a:t>how do we generate new pieces of knowledge ?</a:t>
            </a:r>
          </a:p>
          <a:p>
            <a:pPr lvl="1" eaLnBrk="1" hangingPunct="1">
              <a:lnSpc>
                <a:spcPct val="110000"/>
              </a:lnSpc>
            </a:pPr>
            <a:r>
              <a:rPr lang="en-GB" altLang="ar-JO" sz="2000" smtClean="0">
                <a:cs typeface="Times New Roman" pitchFamily="18" charset="0"/>
              </a:rPr>
              <a:t>how do we deal with </a:t>
            </a:r>
            <a:r>
              <a:rPr lang="en-GB" altLang="ar-JO" sz="2000" i="1" smtClean="0">
                <a:cs typeface="Times New Roman" pitchFamily="18" charset="0"/>
              </a:rPr>
              <a:t>uncertain</a:t>
            </a:r>
            <a:r>
              <a:rPr lang="en-GB" altLang="ar-JO" sz="2000" smtClean="0">
                <a:cs typeface="Times New Roman" pitchFamily="18" charset="0"/>
              </a:rPr>
              <a:t> knowledge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left)">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left)">
                                      <p:cBhvr>
                                        <p:cTn id="22" dur="500"/>
                                        <p:tgtEl>
                                          <p:spTgt spid="4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left)">
                                      <p:cBhvr>
                                        <p:cTn id="27" dur="500"/>
                                        <p:tgtEl>
                                          <p:spTgt spid="48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wipe(left)">
                                      <p:cBhvr>
                                        <p:cTn id="32" dur="500"/>
                                        <p:tgtEl>
                                          <p:spTgt spid="48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Effect transition="in" filter="wipe(left)">
                                      <p:cBhvr>
                                        <p:cTn id="37"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2971800" y="381000"/>
            <a:ext cx="2286000" cy="519113"/>
          </a:xfrm>
          <a:prstGeom prst="rect">
            <a:avLst/>
          </a:prstGeom>
          <a:noFill/>
          <a:ln w="9525">
            <a:noFill/>
            <a:miter lim="800000"/>
            <a:headEnd/>
            <a:tailEnd/>
          </a:ln>
        </p:spPr>
        <p:txBody>
          <a:bodyPr>
            <a:spAutoFit/>
          </a:bodyPr>
          <a:lstStyle/>
          <a:p>
            <a:pPr eaLnBrk="1" hangingPunct="1">
              <a:spcBef>
                <a:spcPct val="50000"/>
              </a:spcBef>
            </a:pPr>
            <a:r>
              <a:rPr lang="en-US" altLang="ar-JO">
                <a:latin typeface="Times New Roman" pitchFamily="18" charset="0"/>
              </a:rPr>
              <a:t>Knowledge</a:t>
            </a:r>
          </a:p>
        </p:txBody>
      </p:sp>
      <p:sp>
        <p:nvSpPr>
          <p:cNvPr id="50179" name="Line 11"/>
          <p:cNvSpPr>
            <a:spLocks noChangeShapeType="1"/>
          </p:cNvSpPr>
          <p:nvPr/>
        </p:nvSpPr>
        <p:spPr bwMode="auto">
          <a:xfrm flipH="1">
            <a:off x="2590800" y="838200"/>
            <a:ext cx="1219200" cy="1676400"/>
          </a:xfrm>
          <a:prstGeom prst="line">
            <a:avLst/>
          </a:prstGeom>
          <a:noFill/>
          <a:ln w="9525">
            <a:solidFill>
              <a:schemeClr val="tx1"/>
            </a:solidFill>
            <a:round/>
            <a:headEnd/>
            <a:tailEnd/>
          </a:ln>
        </p:spPr>
        <p:txBody>
          <a:bodyPr/>
          <a:lstStyle/>
          <a:p>
            <a:endParaRPr lang="en-US"/>
          </a:p>
        </p:txBody>
      </p:sp>
      <p:sp>
        <p:nvSpPr>
          <p:cNvPr id="50180" name="Line 12"/>
          <p:cNvSpPr>
            <a:spLocks noChangeShapeType="1"/>
          </p:cNvSpPr>
          <p:nvPr/>
        </p:nvSpPr>
        <p:spPr bwMode="auto">
          <a:xfrm>
            <a:off x="3810000" y="838200"/>
            <a:ext cx="990600" cy="1828800"/>
          </a:xfrm>
          <a:prstGeom prst="line">
            <a:avLst/>
          </a:prstGeom>
          <a:noFill/>
          <a:ln w="9525">
            <a:solidFill>
              <a:schemeClr val="tx1"/>
            </a:solidFill>
            <a:round/>
            <a:headEnd/>
            <a:tailEnd/>
          </a:ln>
        </p:spPr>
        <p:txBody>
          <a:bodyPr/>
          <a:lstStyle/>
          <a:p>
            <a:endParaRPr lang="en-US"/>
          </a:p>
        </p:txBody>
      </p:sp>
      <p:sp>
        <p:nvSpPr>
          <p:cNvPr id="50181" name="Text Box 13"/>
          <p:cNvSpPr txBox="1">
            <a:spLocks noChangeArrowheads="1"/>
          </p:cNvSpPr>
          <p:nvPr/>
        </p:nvSpPr>
        <p:spPr bwMode="auto">
          <a:xfrm>
            <a:off x="1663700" y="2590800"/>
            <a:ext cx="2133600" cy="519113"/>
          </a:xfrm>
          <a:prstGeom prst="rect">
            <a:avLst/>
          </a:prstGeom>
          <a:noFill/>
          <a:ln w="9525">
            <a:noFill/>
            <a:miter lim="800000"/>
            <a:headEnd/>
            <a:tailEnd/>
          </a:ln>
        </p:spPr>
        <p:txBody>
          <a:bodyPr>
            <a:spAutoFit/>
          </a:bodyPr>
          <a:lstStyle/>
          <a:p>
            <a:pPr eaLnBrk="1" hangingPunct="1">
              <a:spcBef>
                <a:spcPct val="50000"/>
              </a:spcBef>
            </a:pPr>
            <a:r>
              <a:rPr lang="en-US" altLang="ar-JO">
                <a:latin typeface="Times New Roman" pitchFamily="18" charset="0"/>
              </a:rPr>
              <a:t>Declarative</a:t>
            </a:r>
          </a:p>
        </p:txBody>
      </p:sp>
      <p:sp>
        <p:nvSpPr>
          <p:cNvPr id="50182" name="Text Box 14"/>
          <p:cNvSpPr txBox="1">
            <a:spLocks noChangeArrowheads="1"/>
          </p:cNvSpPr>
          <p:nvPr/>
        </p:nvSpPr>
        <p:spPr bwMode="auto">
          <a:xfrm>
            <a:off x="4114800" y="2514600"/>
            <a:ext cx="2667000" cy="519113"/>
          </a:xfrm>
          <a:prstGeom prst="rect">
            <a:avLst/>
          </a:prstGeom>
          <a:noFill/>
          <a:ln w="9525">
            <a:noFill/>
            <a:miter lim="800000"/>
            <a:headEnd/>
            <a:tailEnd/>
          </a:ln>
        </p:spPr>
        <p:txBody>
          <a:bodyPr>
            <a:spAutoFit/>
          </a:bodyPr>
          <a:lstStyle/>
          <a:p>
            <a:pPr eaLnBrk="1" hangingPunct="1">
              <a:spcBef>
                <a:spcPct val="50000"/>
              </a:spcBef>
            </a:pPr>
            <a:r>
              <a:rPr lang="en-US" altLang="ar-JO">
                <a:latin typeface="Times New Roman" pitchFamily="18" charset="0"/>
              </a:rPr>
              <a:t>Procedural</a:t>
            </a:r>
          </a:p>
        </p:txBody>
      </p:sp>
      <p:sp>
        <p:nvSpPr>
          <p:cNvPr id="50183" name="Text Box 15"/>
          <p:cNvSpPr txBox="1">
            <a:spLocks noChangeArrowheads="1"/>
          </p:cNvSpPr>
          <p:nvPr/>
        </p:nvSpPr>
        <p:spPr bwMode="auto">
          <a:xfrm>
            <a:off x="381000" y="3886200"/>
            <a:ext cx="8001000" cy="2655888"/>
          </a:xfrm>
          <a:prstGeom prst="rect">
            <a:avLst/>
          </a:prstGeom>
          <a:noFill/>
          <a:ln w="9525">
            <a:noFill/>
            <a:miter lim="800000"/>
            <a:headEnd/>
            <a:tailEnd/>
          </a:ln>
        </p:spPr>
        <p:txBody>
          <a:bodyPr>
            <a:spAutoFit/>
          </a:bodyPr>
          <a:lstStyle/>
          <a:p>
            <a:pPr eaLnBrk="1" hangingPunct="1">
              <a:spcBef>
                <a:spcPct val="50000"/>
              </a:spcBef>
              <a:buFontTx/>
              <a:buChar char="•"/>
            </a:pPr>
            <a:r>
              <a:rPr lang="en-US" altLang="ar-JO">
                <a:latin typeface="Times New Roman" pitchFamily="18" charset="0"/>
              </a:rPr>
              <a:t> Declarative knowledge deals with factoid questions (what is the capital of India? Etc.)</a:t>
            </a:r>
          </a:p>
          <a:p>
            <a:pPr eaLnBrk="1" hangingPunct="1">
              <a:spcBef>
                <a:spcPct val="50000"/>
              </a:spcBef>
              <a:buFontTx/>
              <a:buChar char="•"/>
            </a:pPr>
            <a:r>
              <a:rPr lang="en-US" altLang="ar-JO">
                <a:latin typeface="Times New Roman" pitchFamily="18" charset="0"/>
              </a:rPr>
              <a:t> Procedural knowledge deals with “How”</a:t>
            </a:r>
          </a:p>
          <a:p>
            <a:pPr eaLnBrk="1" hangingPunct="1">
              <a:spcBef>
                <a:spcPct val="50000"/>
              </a:spcBef>
              <a:buFontTx/>
              <a:buChar char="•"/>
            </a:pPr>
            <a:r>
              <a:rPr lang="en-US" altLang="ar-JO">
                <a:latin typeface="Times New Roman" pitchFamily="18" charset="0"/>
              </a:rPr>
              <a:t> Procedural knowledge can be embedded in   declarative knowledge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33413" y="207963"/>
            <a:ext cx="7772400" cy="935037"/>
          </a:xfrm>
        </p:spPr>
        <p:txBody>
          <a:bodyPr/>
          <a:lstStyle/>
          <a:p>
            <a:pPr eaLnBrk="1" hangingPunct="1"/>
            <a:r>
              <a:rPr lang="en-GB" altLang="ar-JO" smtClean="0"/>
              <a:t>Planning</a:t>
            </a:r>
          </a:p>
        </p:txBody>
      </p:sp>
      <p:sp>
        <p:nvSpPr>
          <p:cNvPr id="50179" name="Rectangle 3"/>
          <p:cNvSpPr>
            <a:spLocks noGrp="1" noChangeArrowheads="1"/>
          </p:cNvSpPr>
          <p:nvPr>
            <p:ph sz="quarter" idx="1"/>
          </p:nvPr>
        </p:nvSpPr>
        <p:spPr>
          <a:xfrm>
            <a:off x="698500" y="1476375"/>
            <a:ext cx="7737475" cy="5051425"/>
          </a:xfrm>
        </p:spPr>
        <p:txBody>
          <a:bodyPr/>
          <a:lstStyle/>
          <a:p>
            <a:pPr eaLnBrk="1" hangingPunct="1">
              <a:buFontTx/>
              <a:buNone/>
            </a:pPr>
            <a:r>
              <a:rPr lang="en-GB" altLang="ar-JO" sz="2000" smtClean="0"/>
              <a:t>	Given a set of goals, construct a sequence of actions that achieves those goals:</a:t>
            </a:r>
          </a:p>
          <a:p>
            <a:pPr lvl="1" eaLnBrk="1" hangingPunct="1"/>
            <a:r>
              <a:rPr lang="en-GB" altLang="ar-JO" sz="2000" smtClean="0">
                <a:cs typeface="Times New Roman" pitchFamily="18" charset="0"/>
              </a:rPr>
              <a:t>often very large search space</a:t>
            </a:r>
          </a:p>
          <a:p>
            <a:pPr lvl="1" eaLnBrk="1" hangingPunct="1"/>
            <a:r>
              <a:rPr lang="en-GB" altLang="ar-JO" sz="2000" smtClean="0">
                <a:cs typeface="Times New Roman" pitchFamily="18" charset="0"/>
              </a:rPr>
              <a:t>but most parts of the world are independent of most other parts</a:t>
            </a:r>
          </a:p>
          <a:p>
            <a:pPr lvl="1" eaLnBrk="1" hangingPunct="1"/>
            <a:r>
              <a:rPr lang="en-GB" altLang="ar-JO" sz="2000" smtClean="0">
                <a:cs typeface="Times New Roman" pitchFamily="18" charset="0"/>
              </a:rPr>
              <a:t>often start with goals and connect them to actions</a:t>
            </a:r>
          </a:p>
          <a:p>
            <a:pPr lvl="1" eaLnBrk="1" hangingPunct="1"/>
            <a:r>
              <a:rPr lang="en-GB" altLang="ar-JO" sz="2000" smtClean="0">
                <a:cs typeface="Times New Roman" pitchFamily="18" charset="0"/>
              </a:rPr>
              <a:t>no necessary connection between order of planning and order of execution</a:t>
            </a:r>
          </a:p>
          <a:p>
            <a:pPr lvl="1" eaLnBrk="1" hangingPunct="1"/>
            <a:r>
              <a:rPr lang="en-GB" altLang="ar-JO" sz="2000" smtClean="0">
                <a:cs typeface="Times New Roman" pitchFamily="18" charset="0"/>
              </a:rPr>
              <a:t>what happens if the world changes as we execute the plan and/or our actions don’t produce the expected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left)">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wipe(left)">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wipe(left)">
                                      <p:cBhvr>
                                        <p:cTn id="22" dur="500"/>
                                        <p:tgtEl>
                                          <p:spTgt spid="50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wipe(left)">
                                      <p:cBhvr>
                                        <p:cTn id="27" dur="500"/>
                                        <p:tgtEl>
                                          <p:spTgt spid="50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wipe(left)">
                                      <p:cBhvr>
                                        <p:cTn id="32"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81025" y="207963"/>
            <a:ext cx="7772400" cy="935037"/>
          </a:xfrm>
          <a:noFill/>
        </p:spPr>
        <p:txBody>
          <a:bodyPr lIns="90488" tIns="44450" rIns="90488" bIns="44450"/>
          <a:lstStyle/>
          <a:p>
            <a:pPr eaLnBrk="1" hangingPunct="1"/>
            <a:r>
              <a:rPr lang="en-GB" altLang="ar-JO" smtClean="0"/>
              <a:t>Learning</a:t>
            </a:r>
          </a:p>
        </p:txBody>
      </p:sp>
      <p:sp>
        <p:nvSpPr>
          <p:cNvPr id="52227" name="Rectangle 3"/>
          <p:cNvSpPr>
            <a:spLocks noGrp="1" noChangeArrowheads="1"/>
          </p:cNvSpPr>
          <p:nvPr>
            <p:ph type="body" idx="4294967295"/>
          </p:nvPr>
        </p:nvSpPr>
        <p:spPr>
          <a:xfrm>
            <a:off x="0" y="1406525"/>
            <a:ext cx="8161338" cy="4959350"/>
          </a:xfrm>
        </p:spPr>
        <p:txBody>
          <a:bodyPr/>
          <a:lstStyle/>
          <a:p>
            <a:pPr eaLnBrk="1" hangingPunct="1"/>
            <a:r>
              <a:rPr lang="en-GB" altLang="ar-JO" smtClean="0"/>
              <a:t>If a system is going to act truly appropriately, then it must be able to change its actions in the light of experience:</a:t>
            </a:r>
          </a:p>
          <a:p>
            <a:pPr lvl="1" eaLnBrk="1" hangingPunct="1"/>
            <a:r>
              <a:rPr lang="en-GB" altLang="ar-JO" sz="3200" smtClean="0">
                <a:cs typeface="Times New Roman" pitchFamily="18" charset="0"/>
              </a:rPr>
              <a:t>how do we generate new facts from old ?</a:t>
            </a:r>
          </a:p>
          <a:p>
            <a:pPr lvl="1" eaLnBrk="1" hangingPunct="1"/>
            <a:r>
              <a:rPr lang="en-GB" altLang="ar-JO" sz="3200" smtClean="0">
                <a:cs typeface="Times New Roman" pitchFamily="18" charset="0"/>
              </a:rPr>
              <a:t>how do we generate new concepts ?</a:t>
            </a:r>
          </a:p>
          <a:p>
            <a:pPr lvl="1" eaLnBrk="1" hangingPunct="1"/>
            <a:r>
              <a:rPr lang="en-GB" altLang="ar-JO" sz="3200" smtClean="0">
                <a:cs typeface="Times New Roman" pitchFamily="18" charset="0"/>
              </a:rPr>
              <a:t>how do we learn to distinguish different situations in new environments ?</a:t>
            </a:r>
            <a:endParaRPr lang="en-GB" altLang="ar-JO" smtClean="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left)">
                                      <p:cBhvr>
                                        <p:cTn id="17" dur="500"/>
                                        <p:tgtEl>
                                          <p:spTgt spid="52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wipe(left)">
                                      <p:cBhvr>
                                        <p:cTn id="22"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33413" y="0"/>
            <a:ext cx="7772400" cy="1143000"/>
          </a:xfrm>
        </p:spPr>
        <p:txBody>
          <a:bodyPr/>
          <a:lstStyle/>
          <a:p>
            <a:pPr eaLnBrk="1" hangingPunct="1"/>
            <a:r>
              <a:rPr lang="en-GB" altLang="ar-JO" smtClean="0"/>
              <a:t>Interacting with the Environment</a:t>
            </a:r>
          </a:p>
        </p:txBody>
      </p:sp>
      <p:sp>
        <p:nvSpPr>
          <p:cNvPr id="54275" name="Rectangle 3"/>
          <p:cNvSpPr>
            <a:spLocks noGrp="1" noChangeArrowheads="1"/>
          </p:cNvSpPr>
          <p:nvPr>
            <p:ph type="body" idx="4294967295"/>
          </p:nvPr>
        </p:nvSpPr>
        <p:spPr>
          <a:xfrm>
            <a:off x="1371600" y="1579563"/>
            <a:ext cx="7772400" cy="5021262"/>
          </a:xfrm>
        </p:spPr>
        <p:txBody>
          <a:bodyPr/>
          <a:lstStyle/>
          <a:p>
            <a:pPr eaLnBrk="1" hangingPunct="1">
              <a:lnSpc>
                <a:spcPct val="90000"/>
              </a:lnSpc>
            </a:pPr>
            <a:r>
              <a:rPr lang="en-GB" altLang="ar-JO" sz="2800" smtClean="0"/>
              <a:t>In order to enable intelligent behaviour, we will have to interact with our environment.</a:t>
            </a:r>
          </a:p>
          <a:p>
            <a:pPr eaLnBrk="1" hangingPunct="1">
              <a:lnSpc>
                <a:spcPct val="90000"/>
              </a:lnSpc>
            </a:pPr>
            <a:r>
              <a:rPr lang="en-GB" altLang="ar-JO" sz="2800" smtClean="0"/>
              <a:t>Properly intelligent systems may be expected to:</a:t>
            </a:r>
          </a:p>
          <a:p>
            <a:pPr lvl="1" eaLnBrk="1" hangingPunct="1">
              <a:lnSpc>
                <a:spcPct val="90000"/>
              </a:lnSpc>
            </a:pPr>
            <a:r>
              <a:rPr lang="en-GB" altLang="ar-JO" smtClean="0">
                <a:cs typeface="Times New Roman" pitchFamily="18" charset="0"/>
              </a:rPr>
              <a:t>accept sensory input</a:t>
            </a:r>
          </a:p>
          <a:p>
            <a:pPr lvl="2" eaLnBrk="1" hangingPunct="1">
              <a:lnSpc>
                <a:spcPct val="90000"/>
              </a:lnSpc>
            </a:pPr>
            <a:r>
              <a:rPr lang="en-GB" altLang="ar-JO" sz="3200" smtClean="0">
                <a:cs typeface="Times New Roman" pitchFamily="18" charset="0"/>
              </a:rPr>
              <a:t>vision, sound, …</a:t>
            </a:r>
          </a:p>
          <a:p>
            <a:pPr lvl="1" eaLnBrk="1" hangingPunct="1">
              <a:lnSpc>
                <a:spcPct val="90000"/>
              </a:lnSpc>
            </a:pPr>
            <a:r>
              <a:rPr lang="en-GB" altLang="ar-JO" smtClean="0">
                <a:cs typeface="Times New Roman" pitchFamily="18" charset="0"/>
              </a:rPr>
              <a:t>interact with humans</a:t>
            </a:r>
          </a:p>
          <a:p>
            <a:pPr lvl="2" eaLnBrk="1" hangingPunct="1">
              <a:lnSpc>
                <a:spcPct val="90000"/>
              </a:lnSpc>
            </a:pPr>
            <a:r>
              <a:rPr lang="en-GB" altLang="ar-JO" sz="3200" smtClean="0">
                <a:cs typeface="Times New Roman" pitchFamily="18" charset="0"/>
              </a:rPr>
              <a:t>understand language, recognise speech, </a:t>
            </a:r>
            <a:br>
              <a:rPr lang="en-GB" altLang="ar-JO" sz="3200" smtClean="0">
                <a:cs typeface="Times New Roman" pitchFamily="18" charset="0"/>
              </a:rPr>
            </a:br>
            <a:r>
              <a:rPr lang="en-GB" altLang="ar-JO" sz="3200" smtClean="0">
                <a:cs typeface="Times New Roman" pitchFamily="18" charset="0"/>
              </a:rPr>
              <a:t>generate text, speech and graphics, …</a:t>
            </a:r>
          </a:p>
          <a:p>
            <a:pPr lvl="1" eaLnBrk="1" hangingPunct="1">
              <a:lnSpc>
                <a:spcPct val="90000"/>
              </a:lnSpc>
            </a:pPr>
            <a:r>
              <a:rPr lang="en-GB" altLang="ar-JO" smtClean="0">
                <a:cs typeface="Times New Roman" pitchFamily="18" charset="0"/>
              </a:rPr>
              <a:t>modify the environment</a:t>
            </a:r>
          </a:p>
          <a:p>
            <a:pPr lvl="2" eaLnBrk="1" hangingPunct="1">
              <a:lnSpc>
                <a:spcPct val="90000"/>
              </a:lnSpc>
            </a:pPr>
            <a:r>
              <a:rPr lang="en-GB" altLang="ar-JO" sz="3200" smtClean="0">
                <a:cs typeface="Times New Roman" pitchFamily="18" charset="0"/>
              </a:rPr>
              <a:t>robotics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left)">
                                      <p:cBhvr>
                                        <p:cTn id="12" dur="500"/>
                                        <p:tgtEl>
                                          <p:spTgt spid="542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wipe(left)">
                                      <p:cBhvr>
                                        <p:cTn id="15" dur="500"/>
                                        <p:tgtEl>
                                          <p:spTgt spid="542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wipe(left)">
                                      <p:cBhvr>
                                        <p:cTn id="18" dur="500"/>
                                        <p:tgtEl>
                                          <p:spTgt spid="542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animEffect transition="in" filter="wipe(left)">
                                      <p:cBhvr>
                                        <p:cTn id="21" dur="500"/>
                                        <p:tgtEl>
                                          <p:spTgt spid="542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4275">
                                            <p:txEl>
                                              <p:pRg st="5" end="5"/>
                                            </p:txEl>
                                          </p:spTgt>
                                        </p:tgtEl>
                                        <p:attrNameLst>
                                          <p:attrName>style.visibility</p:attrName>
                                        </p:attrNameLst>
                                      </p:cBhvr>
                                      <p:to>
                                        <p:strVal val="visible"/>
                                      </p:to>
                                    </p:set>
                                    <p:animEffect transition="in" filter="wipe(left)">
                                      <p:cBhvr>
                                        <p:cTn id="24" dur="500"/>
                                        <p:tgtEl>
                                          <p:spTgt spid="542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animEffect transition="in" filter="wipe(left)">
                                      <p:cBhvr>
                                        <p:cTn id="27" dur="500"/>
                                        <p:tgtEl>
                                          <p:spTgt spid="542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4275">
                                            <p:txEl>
                                              <p:pRg st="7" end="7"/>
                                            </p:txEl>
                                          </p:spTgt>
                                        </p:tgtEl>
                                        <p:attrNameLst>
                                          <p:attrName>style.visibility</p:attrName>
                                        </p:attrNameLst>
                                      </p:cBhvr>
                                      <p:to>
                                        <p:strVal val="visible"/>
                                      </p:to>
                                    </p:set>
                                    <p:animEffect transition="in" filter="wipe(left)">
                                      <p:cBhvr>
                                        <p:cTn id="30"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98500" y="0"/>
            <a:ext cx="7772400" cy="1143000"/>
          </a:xfrm>
          <a:noFill/>
        </p:spPr>
        <p:txBody>
          <a:bodyPr lIns="90487" tIns="44450" rIns="90487" bIns="44450"/>
          <a:lstStyle/>
          <a:p>
            <a:pPr eaLnBrk="1" hangingPunct="1"/>
            <a:r>
              <a:rPr lang="en-GB" altLang="ar-JO" smtClean="0"/>
              <a:t>History of AI</a:t>
            </a:r>
          </a:p>
        </p:txBody>
      </p:sp>
      <p:sp>
        <p:nvSpPr>
          <p:cNvPr id="60419" name="Rectangle 3"/>
          <p:cNvSpPr>
            <a:spLocks noGrp="1" noChangeArrowheads="1"/>
          </p:cNvSpPr>
          <p:nvPr>
            <p:ph sz="quarter" idx="1"/>
          </p:nvPr>
        </p:nvSpPr>
        <p:spPr>
          <a:xfrm>
            <a:off x="685800" y="1200150"/>
            <a:ext cx="7772400" cy="5270500"/>
          </a:xfrm>
        </p:spPr>
        <p:txBody>
          <a:bodyPr lIns="90487" tIns="44450" rIns="90487" bIns="44450"/>
          <a:lstStyle/>
          <a:p>
            <a:pPr eaLnBrk="1" hangingPunct="1"/>
            <a:r>
              <a:rPr lang="en-GB" altLang="ar-JO" sz="2400" smtClean="0"/>
              <a:t>AI has a long history</a:t>
            </a:r>
          </a:p>
          <a:p>
            <a:pPr lvl="1" eaLnBrk="1" hangingPunct="1"/>
            <a:r>
              <a:rPr lang="en-GB" altLang="ar-JO" sz="2000" smtClean="0">
                <a:cs typeface="Times New Roman" pitchFamily="18" charset="0"/>
              </a:rPr>
              <a:t>Ancient Greece</a:t>
            </a:r>
          </a:p>
          <a:p>
            <a:pPr lvl="2" eaLnBrk="1" hangingPunct="1"/>
            <a:r>
              <a:rPr lang="en-GB" altLang="ar-JO" sz="1800" smtClean="0">
                <a:cs typeface="Times New Roman" pitchFamily="18" charset="0"/>
              </a:rPr>
              <a:t>Aristotle</a:t>
            </a:r>
          </a:p>
          <a:p>
            <a:pPr lvl="1" eaLnBrk="1" hangingPunct="1"/>
            <a:r>
              <a:rPr lang="en-GB" altLang="ar-JO" sz="2000" smtClean="0">
                <a:cs typeface="Times New Roman" pitchFamily="18" charset="0"/>
              </a:rPr>
              <a:t>Historical Figures Contributed</a:t>
            </a:r>
          </a:p>
          <a:p>
            <a:pPr lvl="2" eaLnBrk="1" hangingPunct="1"/>
            <a:r>
              <a:rPr lang="en-GB" altLang="ar-JO" sz="1800" smtClean="0">
                <a:cs typeface="Times New Roman" pitchFamily="18" charset="0"/>
              </a:rPr>
              <a:t>Ramon Lull</a:t>
            </a:r>
          </a:p>
          <a:p>
            <a:pPr lvl="2" eaLnBrk="1" hangingPunct="1"/>
            <a:r>
              <a:rPr lang="en-GB" altLang="ar-JO" sz="1800" smtClean="0">
                <a:cs typeface="Times New Roman" pitchFamily="18" charset="0"/>
              </a:rPr>
              <a:t>Al Khowarazmi</a:t>
            </a:r>
          </a:p>
          <a:p>
            <a:pPr lvl="2" eaLnBrk="1" hangingPunct="1"/>
            <a:r>
              <a:rPr lang="en-GB" altLang="ar-JO" sz="1800" smtClean="0">
                <a:cs typeface="Times New Roman" pitchFamily="18" charset="0"/>
              </a:rPr>
              <a:t>Leonardo da Vinci</a:t>
            </a:r>
          </a:p>
          <a:p>
            <a:pPr lvl="2" eaLnBrk="1" hangingPunct="1"/>
            <a:r>
              <a:rPr lang="en-GB" altLang="ar-JO" sz="1800" smtClean="0">
                <a:cs typeface="Times New Roman" pitchFamily="18" charset="0"/>
              </a:rPr>
              <a:t>David Hume</a:t>
            </a:r>
          </a:p>
          <a:p>
            <a:pPr lvl="2" eaLnBrk="1" hangingPunct="1"/>
            <a:r>
              <a:rPr lang="en-GB" altLang="ar-JO" sz="1800" smtClean="0">
                <a:cs typeface="Times New Roman" pitchFamily="18" charset="0"/>
              </a:rPr>
              <a:t>George Boole</a:t>
            </a:r>
          </a:p>
          <a:p>
            <a:pPr lvl="2" eaLnBrk="1" hangingPunct="1"/>
            <a:r>
              <a:rPr lang="en-GB" altLang="ar-JO" sz="1800" smtClean="0">
                <a:cs typeface="Times New Roman" pitchFamily="18" charset="0"/>
              </a:rPr>
              <a:t>Charles Babbage</a:t>
            </a:r>
          </a:p>
          <a:p>
            <a:pPr lvl="2" eaLnBrk="1" hangingPunct="1"/>
            <a:r>
              <a:rPr lang="en-GB" altLang="ar-JO" sz="1800" smtClean="0">
                <a:cs typeface="Times New Roman" pitchFamily="18" charset="0"/>
              </a:rPr>
              <a:t>John von Neuman</a:t>
            </a:r>
          </a:p>
          <a:p>
            <a:pPr lvl="1" eaLnBrk="1" hangingPunct="1"/>
            <a:r>
              <a:rPr lang="en-GB" altLang="ar-JO" sz="2000" smtClean="0">
                <a:cs typeface="Times New Roman" pitchFamily="18" charset="0"/>
              </a:rPr>
              <a:t>As old as electronic computers themselves (c1940)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wipe(left)">
                                      <p:cBhvr>
                                        <p:cTn id="10" dur="500"/>
                                        <p:tgtEl>
                                          <p:spTgt spid="60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wipe(left)">
                                      <p:cBhvr>
                                        <p:cTn id="13" dur="500"/>
                                        <p:tgtEl>
                                          <p:spTgt spid="604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wipe(left)">
                                      <p:cBhvr>
                                        <p:cTn id="16" dur="500"/>
                                        <p:tgtEl>
                                          <p:spTgt spid="6041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animEffect transition="in" filter="wipe(left)">
                                      <p:cBhvr>
                                        <p:cTn id="19" dur="500"/>
                                        <p:tgtEl>
                                          <p:spTgt spid="6041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419">
                                            <p:txEl>
                                              <p:pRg st="5" end="5"/>
                                            </p:txEl>
                                          </p:spTgt>
                                        </p:tgtEl>
                                        <p:attrNameLst>
                                          <p:attrName>style.visibility</p:attrName>
                                        </p:attrNameLst>
                                      </p:cBhvr>
                                      <p:to>
                                        <p:strVal val="visible"/>
                                      </p:to>
                                    </p:set>
                                    <p:animEffect transition="in" filter="wipe(left)">
                                      <p:cBhvr>
                                        <p:cTn id="22" dur="500"/>
                                        <p:tgtEl>
                                          <p:spTgt spid="6041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0419">
                                            <p:txEl>
                                              <p:pRg st="6" end="6"/>
                                            </p:txEl>
                                          </p:spTgt>
                                        </p:tgtEl>
                                        <p:attrNameLst>
                                          <p:attrName>style.visibility</p:attrName>
                                        </p:attrNameLst>
                                      </p:cBhvr>
                                      <p:to>
                                        <p:strVal val="visible"/>
                                      </p:to>
                                    </p:set>
                                    <p:animEffect transition="in" filter="wipe(left)">
                                      <p:cBhvr>
                                        <p:cTn id="25" dur="500"/>
                                        <p:tgtEl>
                                          <p:spTgt spid="6041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0419">
                                            <p:txEl>
                                              <p:pRg st="7" end="7"/>
                                            </p:txEl>
                                          </p:spTgt>
                                        </p:tgtEl>
                                        <p:attrNameLst>
                                          <p:attrName>style.visibility</p:attrName>
                                        </p:attrNameLst>
                                      </p:cBhvr>
                                      <p:to>
                                        <p:strVal val="visible"/>
                                      </p:to>
                                    </p:set>
                                    <p:animEffect transition="in" filter="wipe(left)">
                                      <p:cBhvr>
                                        <p:cTn id="28" dur="500"/>
                                        <p:tgtEl>
                                          <p:spTgt spid="60419">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0419">
                                            <p:txEl>
                                              <p:pRg st="8" end="8"/>
                                            </p:txEl>
                                          </p:spTgt>
                                        </p:tgtEl>
                                        <p:attrNameLst>
                                          <p:attrName>style.visibility</p:attrName>
                                        </p:attrNameLst>
                                      </p:cBhvr>
                                      <p:to>
                                        <p:strVal val="visible"/>
                                      </p:to>
                                    </p:set>
                                    <p:animEffect transition="in" filter="wipe(left)">
                                      <p:cBhvr>
                                        <p:cTn id="31" dur="500"/>
                                        <p:tgtEl>
                                          <p:spTgt spid="60419">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0419">
                                            <p:txEl>
                                              <p:pRg st="9" end="9"/>
                                            </p:txEl>
                                          </p:spTgt>
                                        </p:tgtEl>
                                        <p:attrNameLst>
                                          <p:attrName>style.visibility</p:attrName>
                                        </p:attrNameLst>
                                      </p:cBhvr>
                                      <p:to>
                                        <p:strVal val="visible"/>
                                      </p:to>
                                    </p:set>
                                    <p:animEffect transition="in" filter="wipe(left)">
                                      <p:cBhvr>
                                        <p:cTn id="34" dur="500"/>
                                        <p:tgtEl>
                                          <p:spTgt spid="60419">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0419">
                                            <p:txEl>
                                              <p:pRg st="10" end="10"/>
                                            </p:txEl>
                                          </p:spTgt>
                                        </p:tgtEl>
                                        <p:attrNameLst>
                                          <p:attrName>style.visibility</p:attrName>
                                        </p:attrNameLst>
                                      </p:cBhvr>
                                      <p:to>
                                        <p:strVal val="visible"/>
                                      </p:to>
                                    </p:set>
                                    <p:animEffect transition="in" filter="wipe(left)">
                                      <p:cBhvr>
                                        <p:cTn id="37" dur="500"/>
                                        <p:tgtEl>
                                          <p:spTgt spid="60419">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0419">
                                            <p:txEl>
                                              <p:pRg st="11" end="11"/>
                                            </p:txEl>
                                          </p:spTgt>
                                        </p:tgtEl>
                                        <p:attrNameLst>
                                          <p:attrName>style.visibility</p:attrName>
                                        </p:attrNameLst>
                                      </p:cBhvr>
                                      <p:to>
                                        <p:strVal val="visible"/>
                                      </p:to>
                                    </p:set>
                                    <p:animEffect transition="in" filter="wipe(left)">
                                      <p:cBhvr>
                                        <p:cTn id="40" dur="500"/>
                                        <p:tgtEl>
                                          <p:spTgt spid="60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41300"/>
            <a:ext cx="7772400" cy="1143000"/>
          </a:xfrm>
        </p:spPr>
        <p:txBody>
          <a:bodyPr/>
          <a:lstStyle/>
          <a:p>
            <a:pPr eaLnBrk="1" hangingPunct="1"/>
            <a:r>
              <a:rPr lang="en-GB" altLang="ar-JO" smtClean="0"/>
              <a:t>What is Artificial Intelligence ?</a:t>
            </a:r>
          </a:p>
        </p:txBody>
      </p:sp>
      <p:sp>
        <p:nvSpPr>
          <p:cNvPr id="17411" name="Rectangle 3"/>
          <p:cNvSpPr>
            <a:spLocks noGrp="1" noChangeArrowheads="1"/>
          </p:cNvSpPr>
          <p:nvPr>
            <p:ph sz="quarter" idx="1"/>
          </p:nvPr>
        </p:nvSpPr>
        <p:spPr>
          <a:xfrm>
            <a:off x="425450" y="1625600"/>
            <a:ext cx="8304213" cy="4114800"/>
          </a:xfrm>
        </p:spPr>
        <p:txBody>
          <a:bodyPr/>
          <a:lstStyle/>
          <a:p>
            <a:pPr eaLnBrk="1" hangingPunct="1">
              <a:lnSpc>
                <a:spcPct val="120000"/>
              </a:lnSpc>
            </a:pPr>
            <a:r>
              <a:rPr lang="en-GB" altLang="ar-JO" sz="2400" smtClean="0"/>
              <a:t>making computers that think?</a:t>
            </a:r>
          </a:p>
          <a:p>
            <a:pPr eaLnBrk="1" hangingPunct="1">
              <a:lnSpc>
                <a:spcPct val="120000"/>
              </a:lnSpc>
            </a:pPr>
            <a:r>
              <a:rPr lang="en-GB" altLang="ar-JO" sz="2400" smtClean="0"/>
              <a:t>the automation of activities we associate with human thinking, like decision making, learning ... ?</a:t>
            </a:r>
          </a:p>
          <a:p>
            <a:pPr eaLnBrk="1" hangingPunct="1">
              <a:lnSpc>
                <a:spcPct val="120000"/>
              </a:lnSpc>
            </a:pPr>
            <a:r>
              <a:rPr lang="en-GB" altLang="ar-JO" sz="2400" smtClean="0"/>
              <a:t>the art of creating machines that perform functions that require intelligence when performed by people ?</a:t>
            </a:r>
          </a:p>
          <a:p>
            <a:pPr eaLnBrk="1" hangingPunct="1">
              <a:lnSpc>
                <a:spcPct val="120000"/>
              </a:lnSpc>
            </a:pPr>
            <a:r>
              <a:rPr lang="en-GB" altLang="ar-JO" sz="2400" smtClean="0"/>
              <a:t>the study of mental faculties through the use of computational models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left)">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ar-JO" smtClean="0"/>
              <a:t>The ‘von Neuman’ Architecture</a:t>
            </a:r>
          </a:p>
        </p:txBody>
      </p:sp>
      <p:pic>
        <p:nvPicPr>
          <p:cNvPr id="62467" name="Picture 3"/>
          <p:cNvPicPr>
            <a:picLocks noChangeAspect="1" noChangeArrowheads="1"/>
          </p:cNvPicPr>
          <p:nvPr/>
        </p:nvPicPr>
        <p:blipFill>
          <a:blip r:embed="rId3"/>
          <a:srcRect/>
          <a:stretch>
            <a:fillRect/>
          </a:stretch>
        </p:blipFill>
        <p:spPr bwMode="auto">
          <a:xfrm>
            <a:off x="1143000" y="1981200"/>
            <a:ext cx="6705600" cy="4341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98500" y="0"/>
            <a:ext cx="7772400" cy="1143000"/>
          </a:xfrm>
          <a:noFill/>
        </p:spPr>
        <p:txBody>
          <a:bodyPr lIns="90487" tIns="44450" rIns="90487" bIns="44450"/>
          <a:lstStyle/>
          <a:p>
            <a:pPr eaLnBrk="1" hangingPunct="1"/>
            <a:r>
              <a:rPr lang="en-GB" altLang="ar-JO" smtClean="0"/>
              <a:t>History of AI</a:t>
            </a:r>
          </a:p>
        </p:txBody>
      </p:sp>
      <p:sp>
        <p:nvSpPr>
          <p:cNvPr id="64515" name="Rectangle 3"/>
          <p:cNvSpPr>
            <a:spLocks noGrp="1" noChangeArrowheads="1"/>
          </p:cNvSpPr>
          <p:nvPr>
            <p:ph sz="quarter" idx="1"/>
          </p:nvPr>
        </p:nvSpPr>
        <p:spPr>
          <a:xfrm>
            <a:off x="673100" y="993775"/>
            <a:ext cx="7772400" cy="5341938"/>
          </a:xfrm>
        </p:spPr>
        <p:txBody>
          <a:bodyPr lIns="90487" tIns="44450" rIns="90487" bIns="44450"/>
          <a:lstStyle/>
          <a:p>
            <a:pPr eaLnBrk="1" hangingPunct="1">
              <a:lnSpc>
                <a:spcPct val="90000"/>
              </a:lnSpc>
            </a:pPr>
            <a:r>
              <a:rPr lang="en-GB" altLang="ar-JO" smtClean="0"/>
              <a:t>Origins</a:t>
            </a:r>
            <a:endParaRPr lang="en-GB" altLang="ar-JO" sz="2800" smtClean="0"/>
          </a:p>
          <a:p>
            <a:pPr lvl="1" eaLnBrk="1" hangingPunct="1">
              <a:lnSpc>
                <a:spcPct val="90000"/>
              </a:lnSpc>
            </a:pPr>
            <a:r>
              <a:rPr lang="en-GB" altLang="ar-JO" smtClean="0">
                <a:cs typeface="Times New Roman" pitchFamily="18" charset="0"/>
              </a:rPr>
              <a:t>The Dartmouth conference: 1956</a:t>
            </a:r>
          </a:p>
          <a:p>
            <a:pPr lvl="2" eaLnBrk="1" hangingPunct="1">
              <a:lnSpc>
                <a:spcPct val="90000"/>
              </a:lnSpc>
            </a:pPr>
            <a:r>
              <a:rPr lang="en-GB" altLang="ar-JO" smtClean="0">
                <a:cs typeface="Times New Roman" pitchFamily="18" charset="0"/>
              </a:rPr>
              <a:t>John McCarthy (Stanford)</a:t>
            </a:r>
          </a:p>
          <a:p>
            <a:pPr lvl="2" eaLnBrk="1" hangingPunct="1">
              <a:lnSpc>
                <a:spcPct val="90000"/>
              </a:lnSpc>
            </a:pPr>
            <a:r>
              <a:rPr lang="en-GB" altLang="ar-JO" smtClean="0">
                <a:cs typeface="Times New Roman" pitchFamily="18" charset="0"/>
              </a:rPr>
              <a:t>Marvin Minsky (MIT)</a:t>
            </a:r>
          </a:p>
          <a:p>
            <a:pPr lvl="2" eaLnBrk="1" hangingPunct="1">
              <a:lnSpc>
                <a:spcPct val="90000"/>
              </a:lnSpc>
            </a:pPr>
            <a:r>
              <a:rPr lang="en-GB" altLang="ar-JO" smtClean="0">
                <a:cs typeface="Times New Roman" pitchFamily="18" charset="0"/>
              </a:rPr>
              <a:t>Herbert Simon (CMU)</a:t>
            </a:r>
          </a:p>
          <a:p>
            <a:pPr lvl="2" eaLnBrk="1" hangingPunct="1">
              <a:lnSpc>
                <a:spcPct val="90000"/>
              </a:lnSpc>
            </a:pPr>
            <a:r>
              <a:rPr lang="en-GB" altLang="ar-JO" smtClean="0">
                <a:cs typeface="Times New Roman" pitchFamily="18" charset="0"/>
              </a:rPr>
              <a:t>Allen Newell (CMU)</a:t>
            </a:r>
          </a:p>
          <a:p>
            <a:pPr lvl="2" eaLnBrk="1" hangingPunct="1">
              <a:lnSpc>
                <a:spcPct val="90000"/>
              </a:lnSpc>
            </a:pPr>
            <a:r>
              <a:rPr lang="en-GB" altLang="ar-JO" smtClean="0">
                <a:cs typeface="Times New Roman" pitchFamily="18" charset="0"/>
              </a:rPr>
              <a:t>Arthur Samuel (IBM)</a:t>
            </a:r>
          </a:p>
          <a:p>
            <a:pPr eaLnBrk="1" hangingPunct="1">
              <a:lnSpc>
                <a:spcPct val="90000"/>
              </a:lnSpc>
            </a:pPr>
            <a:r>
              <a:rPr lang="en-GB" altLang="ar-JO" smtClean="0"/>
              <a:t>The Turing Test (1950)</a:t>
            </a:r>
          </a:p>
          <a:p>
            <a:pPr eaLnBrk="1" hangingPunct="1">
              <a:lnSpc>
                <a:spcPct val="90000"/>
              </a:lnSpc>
            </a:pPr>
            <a:r>
              <a:rPr lang="en-GB" altLang="ar-JO" smtClean="0"/>
              <a:t>“Machines who Think” </a:t>
            </a:r>
          </a:p>
          <a:p>
            <a:pPr lvl="1" eaLnBrk="1" hangingPunct="1">
              <a:lnSpc>
                <a:spcPct val="90000"/>
              </a:lnSpc>
            </a:pPr>
            <a:r>
              <a:rPr lang="en-GB" altLang="ar-JO" smtClean="0">
                <a:cs typeface="Times New Roman" pitchFamily="18" charset="0"/>
              </a:rPr>
              <a:t>By Pamela McCorckindale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45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45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5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1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323850"/>
            <a:ext cx="7772400" cy="762000"/>
          </a:xfrm>
          <a:noFill/>
        </p:spPr>
        <p:txBody>
          <a:bodyPr lIns="90487" tIns="44450" rIns="90487" bIns="44450"/>
          <a:lstStyle/>
          <a:p>
            <a:pPr eaLnBrk="1" hangingPunct="1"/>
            <a:r>
              <a:rPr lang="en-GB" altLang="ar-JO" smtClean="0"/>
              <a:t>Periods in AI</a:t>
            </a:r>
          </a:p>
        </p:txBody>
      </p:sp>
      <p:sp>
        <p:nvSpPr>
          <p:cNvPr id="66563" name="Rectangle 3"/>
          <p:cNvSpPr>
            <a:spLocks noGrp="1" noChangeArrowheads="1"/>
          </p:cNvSpPr>
          <p:nvPr>
            <p:ph sz="quarter" idx="1"/>
          </p:nvPr>
        </p:nvSpPr>
        <p:spPr>
          <a:xfrm>
            <a:off x="304800" y="1309688"/>
            <a:ext cx="8432800" cy="5318125"/>
          </a:xfrm>
        </p:spPr>
        <p:txBody>
          <a:bodyPr lIns="90487" tIns="44450" rIns="90487" bIns="44450"/>
          <a:lstStyle/>
          <a:p>
            <a:pPr eaLnBrk="1" hangingPunct="1">
              <a:lnSpc>
                <a:spcPct val="90000"/>
              </a:lnSpc>
            </a:pPr>
            <a:r>
              <a:rPr lang="en-GB" altLang="ar-JO" smtClean="0"/>
              <a:t>Early period - 1950’s &amp; 60’s</a:t>
            </a:r>
          </a:p>
          <a:p>
            <a:pPr lvl="1" eaLnBrk="1" hangingPunct="1">
              <a:lnSpc>
                <a:spcPct val="90000"/>
              </a:lnSpc>
            </a:pPr>
            <a:r>
              <a:rPr lang="en-GB" altLang="ar-JO" smtClean="0">
                <a:cs typeface="Times New Roman" pitchFamily="18" charset="0"/>
              </a:rPr>
              <a:t>Game playing</a:t>
            </a:r>
          </a:p>
          <a:p>
            <a:pPr lvl="2" eaLnBrk="1" hangingPunct="1">
              <a:lnSpc>
                <a:spcPct val="90000"/>
              </a:lnSpc>
            </a:pPr>
            <a:r>
              <a:rPr lang="en-GB" altLang="ar-JO" smtClean="0">
                <a:cs typeface="Times New Roman" pitchFamily="18" charset="0"/>
              </a:rPr>
              <a:t>brute force (calculate your way out)</a:t>
            </a:r>
          </a:p>
          <a:p>
            <a:pPr lvl="1" eaLnBrk="1" hangingPunct="1">
              <a:lnSpc>
                <a:spcPct val="90000"/>
              </a:lnSpc>
            </a:pPr>
            <a:r>
              <a:rPr lang="en-GB" altLang="ar-JO" smtClean="0">
                <a:cs typeface="Times New Roman" pitchFamily="18" charset="0"/>
              </a:rPr>
              <a:t>Theorem proving</a:t>
            </a:r>
          </a:p>
          <a:p>
            <a:pPr lvl="2" eaLnBrk="1" hangingPunct="1">
              <a:lnSpc>
                <a:spcPct val="90000"/>
              </a:lnSpc>
            </a:pPr>
            <a:r>
              <a:rPr lang="en-GB" altLang="ar-JO" smtClean="0">
                <a:cs typeface="Times New Roman" pitchFamily="18" charset="0"/>
              </a:rPr>
              <a:t>symbol manipulation</a:t>
            </a:r>
          </a:p>
          <a:p>
            <a:pPr lvl="1" eaLnBrk="1" hangingPunct="1">
              <a:lnSpc>
                <a:spcPct val="90000"/>
              </a:lnSpc>
            </a:pPr>
            <a:r>
              <a:rPr lang="en-GB" altLang="ar-JO" smtClean="0">
                <a:cs typeface="Times New Roman" pitchFamily="18" charset="0"/>
              </a:rPr>
              <a:t>Biological models</a:t>
            </a:r>
          </a:p>
          <a:p>
            <a:pPr lvl="2" eaLnBrk="1" hangingPunct="1">
              <a:lnSpc>
                <a:spcPct val="90000"/>
              </a:lnSpc>
            </a:pPr>
            <a:r>
              <a:rPr lang="en-GB" altLang="ar-JO" smtClean="0">
                <a:cs typeface="Times New Roman" pitchFamily="18" charset="0"/>
              </a:rPr>
              <a:t>neural nets</a:t>
            </a:r>
          </a:p>
          <a:p>
            <a:pPr eaLnBrk="1" hangingPunct="1">
              <a:lnSpc>
                <a:spcPct val="90000"/>
              </a:lnSpc>
            </a:pPr>
            <a:r>
              <a:rPr lang="en-GB" altLang="ar-JO" smtClean="0"/>
              <a:t>Symbolic application period - 70’s</a:t>
            </a:r>
          </a:p>
          <a:p>
            <a:pPr lvl="1" eaLnBrk="1" hangingPunct="1">
              <a:lnSpc>
                <a:spcPct val="90000"/>
              </a:lnSpc>
            </a:pPr>
            <a:r>
              <a:rPr lang="en-GB" altLang="ar-JO" smtClean="0">
                <a:cs typeface="Times New Roman" pitchFamily="18" charset="0"/>
              </a:rPr>
              <a:t>Early expert systems, use of knowledge</a:t>
            </a:r>
          </a:p>
          <a:p>
            <a:pPr eaLnBrk="1" hangingPunct="1">
              <a:lnSpc>
                <a:spcPct val="90000"/>
              </a:lnSpc>
            </a:pPr>
            <a:r>
              <a:rPr lang="en-GB" altLang="ar-JO" smtClean="0"/>
              <a:t>Commercial period - 80’s</a:t>
            </a:r>
          </a:p>
          <a:p>
            <a:pPr lvl="1" eaLnBrk="1" hangingPunct="1">
              <a:lnSpc>
                <a:spcPct val="90000"/>
              </a:lnSpc>
            </a:pPr>
            <a:r>
              <a:rPr lang="en-GB" altLang="ar-JO" smtClean="0">
                <a:cs typeface="Times New Roman" pitchFamily="18" charset="0"/>
              </a:rPr>
              <a:t>boom in knowledge/ rule bases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wipe(left)">
                                      <p:cBhvr>
                                        <p:cTn id="10" dur="500"/>
                                        <p:tgtEl>
                                          <p:spTgt spid="665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wipe(left)">
                                      <p:cBhvr>
                                        <p:cTn id="13" dur="500"/>
                                        <p:tgtEl>
                                          <p:spTgt spid="665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wipe(left)">
                                      <p:cBhvr>
                                        <p:cTn id="16" dur="500"/>
                                        <p:tgtEl>
                                          <p:spTgt spid="6656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Effect transition="in" filter="wipe(left)">
                                      <p:cBhvr>
                                        <p:cTn id="19" dur="500"/>
                                        <p:tgtEl>
                                          <p:spTgt spid="6656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6563">
                                            <p:txEl>
                                              <p:pRg st="5" end="5"/>
                                            </p:txEl>
                                          </p:spTgt>
                                        </p:tgtEl>
                                        <p:attrNameLst>
                                          <p:attrName>style.visibility</p:attrName>
                                        </p:attrNameLst>
                                      </p:cBhvr>
                                      <p:to>
                                        <p:strVal val="visible"/>
                                      </p:to>
                                    </p:set>
                                    <p:animEffect transition="in" filter="wipe(left)">
                                      <p:cBhvr>
                                        <p:cTn id="22" dur="500"/>
                                        <p:tgtEl>
                                          <p:spTgt spid="6656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6563">
                                            <p:txEl>
                                              <p:pRg st="6" end="6"/>
                                            </p:txEl>
                                          </p:spTgt>
                                        </p:tgtEl>
                                        <p:attrNameLst>
                                          <p:attrName>style.visibility</p:attrName>
                                        </p:attrNameLst>
                                      </p:cBhvr>
                                      <p:to>
                                        <p:strVal val="visible"/>
                                      </p:to>
                                    </p:set>
                                    <p:animEffect transition="in" filter="wipe(left)">
                                      <p:cBhvr>
                                        <p:cTn id="25" dur="500"/>
                                        <p:tgtEl>
                                          <p:spTgt spid="665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563">
                                            <p:txEl>
                                              <p:pRg st="7" end="7"/>
                                            </p:txEl>
                                          </p:spTgt>
                                        </p:tgtEl>
                                        <p:attrNameLst>
                                          <p:attrName>style.visibility</p:attrName>
                                        </p:attrNameLst>
                                      </p:cBhvr>
                                      <p:to>
                                        <p:strVal val="visible"/>
                                      </p:to>
                                    </p:set>
                                    <p:animEffect transition="in" filter="wipe(left)">
                                      <p:cBhvr>
                                        <p:cTn id="30" dur="500"/>
                                        <p:tgtEl>
                                          <p:spTgt spid="6656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6563">
                                            <p:txEl>
                                              <p:pRg st="8" end="8"/>
                                            </p:txEl>
                                          </p:spTgt>
                                        </p:tgtEl>
                                        <p:attrNameLst>
                                          <p:attrName>style.visibility</p:attrName>
                                        </p:attrNameLst>
                                      </p:cBhvr>
                                      <p:to>
                                        <p:strVal val="visible"/>
                                      </p:to>
                                    </p:set>
                                    <p:animEffect transition="in" filter="wipe(left)">
                                      <p:cBhvr>
                                        <p:cTn id="33" dur="500"/>
                                        <p:tgtEl>
                                          <p:spTgt spid="6656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6563">
                                            <p:txEl>
                                              <p:pRg st="9" end="9"/>
                                            </p:txEl>
                                          </p:spTgt>
                                        </p:tgtEl>
                                        <p:attrNameLst>
                                          <p:attrName>style.visibility</p:attrName>
                                        </p:attrNameLst>
                                      </p:cBhvr>
                                      <p:to>
                                        <p:strVal val="visible"/>
                                      </p:to>
                                    </p:set>
                                    <p:animEffect transition="in" filter="wipe(left)">
                                      <p:cBhvr>
                                        <p:cTn id="38" dur="500"/>
                                        <p:tgtEl>
                                          <p:spTgt spid="66563">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6563">
                                            <p:txEl>
                                              <p:pRg st="10" end="10"/>
                                            </p:txEl>
                                          </p:spTgt>
                                        </p:tgtEl>
                                        <p:attrNameLst>
                                          <p:attrName>style.visibility</p:attrName>
                                        </p:attrNameLst>
                                      </p:cBhvr>
                                      <p:to>
                                        <p:strVal val="visible"/>
                                      </p:to>
                                    </p:set>
                                    <p:animEffect transition="in" filter="wipe(left)">
                                      <p:cBhvr>
                                        <p:cTn id="41" dur="500"/>
                                        <p:tgtEl>
                                          <p:spTgt spid="665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609600"/>
            <a:ext cx="7772400" cy="876300"/>
          </a:xfrm>
          <a:noFill/>
        </p:spPr>
        <p:txBody>
          <a:bodyPr lIns="90487" tIns="44450" rIns="90487" bIns="44450"/>
          <a:lstStyle/>
          <a:p>
            <a:pPr eaLnBrk="1" hangingPunct="1"/>
            <a:r>
              <a:rPr lang="en-GB" altLang="ar-JO" smtClean="0"/>
              <a:t>Periods in AI cont’d</a:t>
            </a:r>
          </a:p>
        </p:txBody>
      </p:sp>
      <p:sp>
        <p:nvSpPr>
          <p:cNvPr id="68611" name="Rectangle 3"/>
          <p:cNvSpPr>
            <a:spLocks noGrp="1" noChangeArrowheads="1"/>
          </p:cNvSpPr>
          <p:nvPr>
            <p:ph sz="quarter" idx="1"/>
          </p:nvPr>
        </p:nvSpPr>
        <p:spPr>
          <a:xfrm>
            <a:off x="406400" y="1657350"/>
            <a:ext cx="8331200" cy="4933950"/>
          </a:xfrm>
        </p:spPr>
        <p:txBody>
          <a:bodyPr lIns="90487" tIns="44450" rIns="90487" bIns="44450"/>
          <a:lstStyle/>
          <a:p>
            <a:pPr eaLnBrk="1" hangingPunct="1">
              <a:lnSpc>
                <a:spcPct val="90000"/>
              </a:lnSpc>
            </a:pPr>
            <a:r>
              <a:rPr lang="en-GB" altLang="ar-JO" sz="2800" smtClean="0"/>
              <a:t>? period - 90’s and New Millenium</a:t>
            </a:r>
          </a:p>
          <a:p>
            <a:pPr eaLnBrk="1" hangingPunct="1">
              <a:lnSpc>
                <a:spcPct val="90000"/>
              </a:lnSpc>
            </a:pPr>
            <a:r>
              <a:rPr lang="en-GB" altLang="ar-JO" sz="2800" smtClean="0"/>
              <a:t>Real-world applications, modelling, better evidence, use of theory, ......?</a:t>
            </a:r>
          </a:p>
          <a:p>
            <a:pPr eaLnBrk="1" hangingPunct="1">
              <a:lnSpc>
                <a:spcPct val="90000"/>
              </a:lnSpc>
            </a:pPr>
            <a:r>
              <a:rPr lang="en-GB" altLang="ar-JO" sz="2800" smtClean="0"/>
              <a:t>Topics: data mining, formal models, GA’s, fuzzy logic, agents, neural nets, autonomous systems</a:t>
            </a:r>
          </a:p>
          <a:p>
            <a:pPr eaLnBrk="1" hangingPunct="1">
              <a:lnSpc>
                <a:spcPct val="90000"/>
              </a:lnSpc>
            </a:pPr>
            <a:r>
              <a:rPr lang="en-GB" altLang="ar-JO" sz="2800" smtClean="0"/>
              <a:t>Applications</a:t>
            </a:r>
          </a:p>
          <a:p>
            <a:pPr lvl="1" eaLnBrk="1" hangingPunct="1">
              <a:lnSpc>
                <a:spcPct val="90000"/>
              </a:lnSpc>
            </a:pPr>
            <a:r>
              <a:rPr lang="en-GB" altLang="ar-JO" smtClean="0">
                <a:cs typeface="Times New Roman" pitchFamily="18" charset="0"/>
              </a:rPr>
              <a:t>visual recognition of traffic</a:t>
            </a:r>
          </a:p>
          <a:p>
            <a:pPr lvl="1" eaLnBrk="1" hangingPunct="1">
              <a:lnSpc>
                <a:spcPct val="90000"/>
              </a:lnSpc>
            </a:pPr>
            <a:r>
              <a:rPr lang="en-GB" altLang="ar-JO" smtClean="0">
                <a:cs typeface="Times New Roman" pitchFamily="18" charset="0"/>
              </a:rPr>
              <a:t>medical diagnosis</a:t>
            </a:r>
          </a:p>
          <a:p>
            <a:pPr lvl="1" eaLnBrk="1" hangingPunct="1">
              <a:lnSpc>
                <a:spcPct val="90000"/>
              </a:lnSpc>
            </a:pPr>
            <a:r>
              <a:rPr lang="en-GB" altLang="ar-JO" smtClean="0">
                <a:cs typeface="Times New Roman" pitchFamily="18" charset="0"/>
              </a:rPr>
              <a:t>directory enquiries</a:t>
            </a:r>
          </a:p>
          <a:p>
            <a:pPr lvl="1" eaLnBrk="1" hangingPunct="1">
              <a:lnSpc>
                <a:spcPct val="90000"/>
              </a:lnSpc>
            </a:pPr>
            <a:r>
              <a:rPr lang="en-GB" altLang="ar-JO" smtClean="0">
                <a:cs typeface="Times New Roman" pitchFamily="18" charset="0"/>
              </a:rPr>
              <a:t>power plant control</a:t>
            </a:r>
          </a:p>
          <a:p>
            <a:pPr lvl="1" eaLnBrk="1" hangingPunct="1">
              <a:lnSpc>
                <a:spcPct val="90000"/>
              </a:lnSpc>
            </a:pPr>
            <a:r>
              <a:rPr lang="en-GB" altLang="ar-JO" smtClean="0">
                <a:cs typeface="Times New Roman" pitchFamily="18" charset="0"/>
              </a:rPr>
              <a:t>automatic cars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left)">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left)">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left)">
                                      <p:cBhvr>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wipe(left)">
                                      <p:cBhvr>
                                        <p:cTn id="22" dur="500"/>
                                        <p:tgtEl>
                                          <p:spTgt spid="68611">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Effect transition="in" filter="wipe(left)">
                                      <p:cBhvr>
                                        <p:cTn id="25" dur="500"/>
                                        <p:tgtEl>
                                          <p:spTgt spid="68611">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8611">
                                            <p:txEl>
                                              <p:pRg st="5" end="5"/>
                                            </p:txEl>
                                          </p:spTgt>
                                        </p:tgtEl>
                                        <p:attrNameLst>
                                          <p:attrName>style.visibility</p:attrName>
                                        </p:attrNameLst>
                                      </p:cBhvr>
                                      <p:to>
                                        <p:strVal val="visible"/>
                                      </p:to>
                                    </p:set>
                                    <p:animEffect transition="in" filter="wipe(left)">
                                      <p:cBhvr>
                                        <p:cTn id="28" dur="500"/>
                                        <p:tgtEl>
                                          <p:spTgt spid="68611">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animEffect transition="in" filter="wipe(left)">
                                      <p:cBhvr>
                                        <p:cTn id="31" dur="500"/>
                                        <p:tgtEl>
                                          <p:spTgt spid="68611">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8611">
                                            <p:txEl>
                                              <p:pRg st="7" end="7"/>
                                            </p:txEl>
                                          </p:spTgt>
                                        </p:tgtEl>
                                        <p:attrNameLst>
                                          <p:attrName>style.visibility</p:attrName>
                                        </p:attrNameLst>
                                      </p:cBhvr>
                                      <p:to>
                                        <p:strVal val="visible"/>
                                      </p:to>
                                    </p:set>
                                    <p:animEffect transition="in" filter="wipe(left)">
                                      <p:cBhvr>
                                        <p:cTn id="34" dur="500"/>
                                        <p:tgtEl>
                                          <p:spTgt spid="68611">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8611">
                                            <p:txEl>
                                              <p:pRg st="8" end="8"/>
                                            </p:txEl>
                                          </p:spTgt>
                                        </p:tgtEl>
                                        <p:attrNameLst>
                                          <p:attrName>style.visibility</p:attrName>
                                        </p:attrNameLst>
                                      </p:cBhvr>
                                      <p:to>
                                        <p:strVal val="visible"/>
                                      </p:to>
                                    </p:set>
                                    <p:animEffect transition="in" filter="wipe(left)">
                                      <p:cBhvr>
                                        <p:cTn id="37" dur="500"/>
                                        <p:tgtEl>
                                          <p:spTgt spid="68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266700"/>
            <a:ext cx="7772400" cy="590550"/>
          </a:xfrm>
        </p:spPr>
        <p:txBody>
          <a:bodyPr lIns="90487" tIns="44450" rIns="90487" bIns="44450">
            <a:normAutofit fontScale="90000"/>
          </a:bodyPr>
          <a:lstStyle/>
          <a:p>
            <a:pPr eaLnBrk="1" fontAlgn="auto" hangingPunct="1">
              <a:spcAft>
                <a:spcPts val="0"/>
              </a:spcAft>
              <a:defRPr/>
            </a:pPr>
            <a:r>
              <a:rPr lang="en-GB">
                <a:cs typeface="+mj-cs"/>
              </a:rPr>
              <a:t>Fashions in AI</a:t>
            </a:r>
          </a:p>
        </p:txBody>
      </p:sp>
      <p:sp>
        <p:nvSpPr>
          <p:cNvPr id="59395" name="Rectangle 3"/>
          <p:cNvSpPr>
            <a:spLocks noGrp="1" noChangeArrowheads="1"/>
          </p:cNvSpPr>
          <p:nvPr>
            <p:ph sz="quarter" idx="1"/>
          </p:nvPr>
        </p:nvSpPr>
        <p:spPr>
          <a:xfrm>
            <a:off x="203200" y="857250"/>
            <a:ext cx="8737600" cy="6000750"/>
          </a:xfrm>
        </p:spPr>
        <p:txBody>
          <a:bodyPr lIns="90487" tIns="44450" rIns="90487" bIns="44450"/>
          <a:lstStyle/>
          <a:p>
            <a:pPr marL="0" indent="0" defTabSz="284163" eaLnBrk="1" hangingPunct="1">
              <a:buFontTx/>
              <a:buNone/>
            </a:pPr>
            <a:r>
              <a:rPr lang="en-GB" altLang="ar-JO" sz="1800" smtClean="0"/>
              <a:t>Progress goes in stages, following funding booms and crises: Some examples:</a:t>
            </a:r>
          </a:p>
          <a:p>
            <a:pPr marL="0" indent="0" defTabSz="284163" eaLnBrk="1" hangingPunct="1">
              <a:buFontTx/>
              <a:buNone/>
            </a:pPr>
            <a:r>
              <a:rPr lang="en-GB" altLang="ar-JO" sz="1800" smtClean="0"/>
              <a:t>1. Machine translation of languages</a:t>
            </a:r>
          </a:p>
          <a:p>
            <a:pPr marL="0" indent="0" defTabSz="284163" eaLnBrk="1" hangingPunct="1">
              <a:buFontTx/>
              <a:buNone/>
            </a:pPr>
            <a:r>
              <a:rPr lang="en-GB" altLang="ar-JO" sz="1800" smtClean="0"/>
              <a:t>	1950’s to 1966 - Syntactic translators</a:t>
            </a:r>
          </a:p>
          <a:p>
            <a:pPr marL="0" indent="0" defTabSz="284163" eaLnBrk="1" hangingPunct="1">
              <a:buFontTx/>
              <a:buNone/>
            </a:pPr>
            <a:r>
              <a:rPr lang="en-GB" altLang="ar-JO" sz="1800" smtClean="0"/>
              <a:t>	1966 - all US funding cancelled</a:t>
            </a:r>
          </a:p>
          <a:p>
            <a:pPr marL="0" indent="0" defTabSz="284163" eaLnBrk="1" hangingPunct="1">
              <a:buFontTx/>
              <a:buNone/>
            </a:pPr>
            <a:r>
              <a:rPr lang="en-GB" altLang="ar-JO" sz="1800" smtClean="0"/>
              <a:t>	1980 - commercial translators available</a:t>
            </a:r>
          </a:p>
          <a:p>
            <a:pPr marL="0" indent="0" defTabSz="284163" eaLnBrk="1" hangingPunct="1">
              <a:buFontTx/>
              <a:buNone/>
            </a:pPr>
            <a:endParaRPr lang="en-GB" altLang="ar-JO" sz="1800" smtClean="0"/>
          </a:p>
          <a:p>
            <a:pPr marL="0" indent="0" defTabSz="284163" eaLnBrk="1" hangingPunct="1">
              <a:buFontTx/>
              <a:buNone/>
            </a:pPr>
            <a:r>
              <a:rPr lang="en-GB" altLang="ar-JO" sz="1800" smtClean="0"/>
              <a:t>2. Neural Networks</a:t>
            </a:r>
          </a:p>
          <a:p>
            <a:pPr marL="0" indent="0" defTabSz="284163" eaLnBrk="1" hangingPunct="1">
              <a:buFontTx/>
              <a:buNone/>
            </a:pPr>
            <a:r>
              <a:rPr lang="en-GB" altLang="ar-JO" sz="1800" smtClean="0"/>
              <a:t>	1943 - first AI work by McCulloch &amp; Pitts</a:t>
            </a:r>
          </a:p>
          <a:p>
            <a:pPr marL="0" indent="0" defTabSz="284163" eaLnBrk="1" hangingPunct="1">
              <a:buFontTx/>
              <a:buNone/>
            </a:pPr>
            <a:r>
              <a:rPr lang="en-GB" altLang="ar-JO" sz="1800" smtClean="0"/>
              <a:t>	1950’s &amp; 60’s - Minsky’s book on “Perceptrons” 	stops nearly all work on nets</a:t>
            </a:r>
          </a:p>
          <a:p>
            <a:pPr marL="0" indent="0" defTabSz="284163" eaLnBrk="1" hangingPunct="1">
              <a:buFontTx/>
              <a:buNone/>
            </a:pPr>
            <a:r>
              <a:rPr lang="en-GB" altLang="ar-JO" sz="1800" smtClean="0"/>
              <a:t>	1986 - rediscovery of solutions leads to massive growth in neural nets research</a:t>
            </a:r>
          </a:p>
          <a:p>
            <a:pPr marL="0" indent="0" defTabSz="284163" eaLnBrk="1" hangingPunct="1">
              <a:buFontTx/>
              <a:buNone/>
            </a:pPr>
            <a:endParaRPr lang="en-GB" altLang="ar-JO" sz="1800" smtClean="0"/>
          </a:p>
          <a:p>
            <a:pPr marL="0" indent="0" defTabSz="284163" eaLnBrk="1" hangingPunct="1">
              <a:buFontTx/>
              <a:buNone/>
            </a:pPr>
            <a:r>
              <a:rPr lang="en-GB" altLang="ar-JO" sz="1800" smtClean="0"/>
              <a:t>The UK had its own funding freeze in 1973 when the Lighthill report reduced AI work severely -Lesson: Don’t claim too much for your discipline!!!!</a:t>
            </a:r>
          </a:p>
          <a:p>
            <a:pPr marL="0" indent="0" defTabSz="284163" eaLnBrk="1" hangingPunct="1">
              <a:buFontTx/>
              <a:buNone/>
            </a:pPr>
            <a:r>
              <a:rPr lang="en-GB" altLang="ar-JO" sz="1800" smtClean="0"/>
              <a:t>Look for similar stop/go effects in fields like genetic algorithms and evolutionary computing. This is a very active modern area dating back to the work of Friedberg in 1958.</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60400" y="0"/>
            <a:ext cx="7772400" cy="1143000"/>
          </a:xfrm>
        </p:spPr>
        <p:txBody>
          <a:bodyPr/>
          <a:lstStyle/>
          <a:p>
            <a:pPr eaLnBrk="1" hangingPunct="1"/>
            <a:r>
              <a:rPr lang="en-GB" altLang="ar-JO" smtClean="0"/>
              <a:t>Symbolic and Sub-symbolic AI</a:t>
            </a:r>
          </a:p>
        </p:txBody>
      </p:sp>
      <p:sp>
        <p:nvSpPr>
          <p:cNvPr id="60419" name="Rectangle 3"/>
          <p:cNvSpPr>
            <a:spLocks noGrp="1" noChangeArrowheads="1"/>
          </p:cNvSpPr>
          <p:nvPr>
            <p:ph sz="quarter" idx="1"/>
          </p:nvPr>
        </p:nvSpPr>
        <p:spPr>
          <a:xfrm>
            <a:off x="658813" y="1489075"/>
            <a:ext cx="7772400" cy="4762500"/>
          </a:xfrm>
        </p:spPr>
        <p:txBody>
          <a:bodyPr/>
          <a:lstStyle/>
          <a:p>
            <a:pPr algn="just" eaLnBrk="1" hangingPunct="1"/>
            <a:r>
              <a:rPr lang="en-GB" altLang="ar-JO" sz="2400" smtClean="0"/>
              <a:t>Symbolic AI is concerned with describing and manipulating our knowledge of the world as explicit symbols, where these symbols have clear relationships to entities in the real world.</a:t>
            </a:r>
          </a:p>
          <a:p>
            <a:pPr algn="just" eaLnBrk="1" hangingPunct="1"/>
            <a:r>
              <a:rPr lang="en-GB" altLang="ar-JO" sz="2400" smtClean="0"/>
              <a:t>Sub-symbolic AI (e.g. neural-nets) is more concerned with obtaining the correct response to an input stimulus without ‘looking inside the box’ to see if parts of the mechanism can be associated with discrete real world objects.</a:t>
            </a:r>
          </a:p>
          <a:p>
            <a:pPr algn="just" eaLnBrk="1" hangingPunct="1"/>
            <a:r>
              <a:rPr lang="en-GB" altLang="ar-JO" sz="2400" smtClean="0"/>
              <a:t>This course is concerned with symbolic AI.</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ar-JO" smtClean="0"/>
              <a:t>AI Applications</a:t>
            </a:r>
          </a:p>
        </p:txBody>
      </p:sp>
      <p:sp>
        <p:nvSpPr>
          <p:cNvPr id="2053" name="Rectangle 3"/>
          <p:cNvSpPr>
            <a:spLocks noGrp="1" noChangeArrowheads="1"/>
          </p:cNvSpPr>
          <p:nvPr>
            <p:ph type="body" sz="half" idx="1"/>
          </p:nvPr>
        </p:nvSpPr>
        <p:spPr/>
        <p:txBody>
          <a:bodyPr/>
          <a:lstStyle/>
          <a:p>
            <a:pPr eaLnBrk="1" hangingPunct="1"/>
            <a:r>
              <a:rPr lang="en-US" altLang="ar-JO" sz="2800" smtClean="0">
                <a:sym typeface="Wingdings" pitchFamily="2" charset="2"/>
              </a:rPr>
              <a:t>Autonomous Planning &amp; Scheduling:</a:t>
            </a:r>
          </a:p>
          <a:p>
            <a:pPr lvl="1" eaLnBrk="1" hangingPunct="1"/>
            <a:r>
              <a:rPr lang="en-US" altLang="ar-JO" sz="2500" smtClean="0">
                <a:latin typeface="TimesNewRomanPSMT" charset="0"/>
                <a:cs typeface="Times New Roman" pitchFamily="18" charset="0"/>
                <a:sym typeface="Wingdings" pitchFamily="2" charset="2"/>
              </a:rPr>
              <a:t>Autonomous rovers.</a:t>
            </a:r>
          </a:p>
          <a:p>
            <a:pPr eaLnBrk="1" hangingPunct="1">
              <a:buFontTx/>
              <a:buNone/>
            </a:pPr>
            <a:endParaRPr lang="en-US" altLang="ar-JO" sz="2800" smtClean="0"/>
          </a:p>
        </p:txBody>
      </p:sp>
      <p:graphicFrame>
        <p:nvGraphicFramePr>
          <p:cNvPr id="2050" name="Object 4"/>
          <p:cNvGraphicFramePr>
            <a:graphicFrameLocks noChangeAspect="1"/>
          </p:cNvGraphicFramePr>
          <p:nvPr>
            <p:ph sz="quarter" idx="2"/>
          </p:nvPr>
        </p:nvGraphicFramePr>
        <p:xfrm>
          <a:off x="1714500" y="4495800"/>
          <a:ext cx="2209800" cy="1624013"/>
        </p:xfrm>
        <a:graphic>
          <a:graphicData uri="http://schemas.openxmlformats.org/presentationml/2006/ole">
            <p:oleObj spid="_x0000_s2050" name="Bitmap Image" r:id="rId3" imgW="1438095" imgH="1057423" progId="Paint.Picture">
              <p:embed/>
            </p:oleObj>
          </a:graphicData>
        </a:graphic>
      </p:graphicFrame>
      <p:graphicFrame>
        <p:nvGraphicFramePr>
          <p:cNvPr id="2051" name="Object 6"/>
          <p:cNvGraphicFramePr>
            <a:graphicFrameLocks noChangeAspect="1"/>
          </p:cNvGraphicFramePr>
          <p:nvPr>
            <p:ph sz="quarter" idx="3"/>
          </p:nvPr>
        </p:nvGraphicFramePr>
        <p:xfrm>
          <a:off x="5257800" y="4495800"/>
          <a:ext cx="2043113" cy="1681163"/>
        </p:xfrm>
        <a:graphic>
          <a:graphicData uri="http://schemas.openxmlformats.org/presentationml/2006/ole">
            <p:oleObj spid="_x0000_s2051" name="Bitmap Image" r:id="rId4" imgW="1343212" imgH="1104762" progId="Paint.Picture">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ar-JO" smtClean="0"/>
              <a:t>AI Applications</a:t>
            </a:r>
          </a:p>
        </p:txBody>
      </p:sp>
      <p:sp>
        <p:nvSpPr>
          <p:cNvPr id="3077" name="Rectangle 3"/>
          <p:cNvSpPr>
            <a:spLocks noGrp="1" noChangeArrowheads="1"/>
          </p:cNvSpPr>
          <p:nvPr>
            <p:ph sz="quarter" idx="1"/>
          </p:nvPr>
        </p:nvSpPr>
        <p:spPr/>
        <p:txBody>
          <a:bodyPr/>
          <a:lstStyle/>
          <a:p>
            <a:pPr eaLnBrk="1" hangingPunct="1"/>
            <a:r>
              <a:rPr lang="en-US" altLang="ar-JO" smtClean="0">
                <a:sym typeface="Wingdings" pitchFamily="2" charset="2"/>
              </a:rPr>
              <a:t>Autonomous Planning &amp; Scheduling:</a:t>
            </a:r>
          </a:p>
          <a:p>
            <a:pPr lvl="1" eaLnBrk="1" hangingPunct="1"/>
            <a:r>
              <a:rPr lang="en-US" altLang="ar-JO" sz="2900" smtClean="0">
                <a:latin typeface="TimesNewRomanPSMT" charset="0"/>
                <a:cs typeface="Times New Roman" pitchFamily="18" charset="0"/>
                <a:sym typeface="Wingdings" pitchFamily="2" charset="2"/>
              </a:rPr>
              <a:t>Telescope scheduling</a:t>
            </a:r>
          </a:p>
          <a:p>
            <a:pPr lvl="1" eaLnBrk="1" hangingPunct="1"/>
            <a:endParaRPr lang="en-US" altLang="ar-JO" sz="2900" smtClean="0">
              <a:latin typeface="TimesNewRomanPSMT" charset="0"/>
              <a:cs typeface="Times New Roman" pitchFamily="18" charset="0"/>
              <a:sym typeface="Wingdings" pitchFamily="2" charset="2"/>
            </a:endParaRPr>
          </a:p>
          <a:p>
            <a:pPr lvl="1" eaLnBrk="1" hangingPunct="1">
              <a:buFontTx/>
              <a:buNone/>
            </a:pPr>
            <a:endParaRPr lang="en-US" altLang="ar-JO" sz="2900" smtClean="0">
              <a:latin typeface="TimesNewRomanPSMT" charset="0"/>
              <a:cs typeface="Times New Roman" pitchFamily="18" charset="0"/>
              <a:sym typeface="Wingdings" pitchFamily="2" charset="2"/>
            </a:endParaRPr>
          </a:p>
          <a:p>
            <a:pPr lvl="1" eaLnBrk="1" hangingPunct="1">
              <a:buFontTx/>
              <a:buNone/>
            </a:pPr>
            <a:endParaRPr lang="en-US" altLang="ar-JO" sz="2900" smtClean="0">
              <a:latin typeface="TimesNewRomanPSMT" charset="0"/>
              <a:cs typeface="Times New Roman" pitchFamily="18" charset="0"/>
              <a:sym typeface="Wingdings" pitchFamily="2" charset="2"/>
            </a:endParaRPr>
          </a:p>
        </p:txBody>
      </p:sp>
      <p:graphicFrame>
        <p:nvGraphicFramePr>
          <p:cNvPr id="3074" name="Object 9"/>
          <p:cNvGraphicFramePr>
            <a:graphicFrameLocks noChangeAspect="1"/>
          </p:cNvGraphicFramePr>
          <p:nvPr/>
        </p:nvGraphicFramePr>
        <p:xfrm>
          <a:off x="942975" y="3521075"/>
          <a:ext cx="2976563" cy="2286000"/>
        </p:xfrm>
        <a:graphic>
          <a:graphicData uri="http://schemas.openxmlformats.org/presentationml/2006/ole">
            <p:oleObj spid="_x0000_s3074" name="Bitmap Image" r:id="rId3" imgW="1457143" imgH="961905" progId="Paint.Picture">
              <p:embed/>
            </p:oleObj>
          </a:graphicData>
        </a:graphic>
      </p:graphicFrame>
      <p:graphicFrame>
        <p:nvGraphicFramePr>
          <p:cNvPr id="3075" name="Object 10"/>
          <p:cNvGraphicFramePr>
            <a:graphicFrameLocks noChangeAspect="1"/>
          </p:cNvGraphicFramePr>
          <p:nvPr/>
        </p:nvGraphicFramePr>
        <p:xfrm>
          <a:off x="5153025" y="3378200"/>
          <a:ext cx="2540000" cy="2571750"/>
        </p:xfrm>
        <a:graphic>
          <a:graphicData uri="http://schemas.openxmlformats.org/presentationml/2006/ole">
            <p:oleObj spid="_x0000_s3075" name="Bitmap Image" r:id="rId4" imgW="1095528" imgH="1295238" progId="Paint.Picture">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ar-JO" smtClean="0"/>
              <a:t>AI Applications</a:t>
            </a:r>
          </a:p>
        </p:txBody>
      </p:sp>
      <p:sp>
        <p:nvSpPr>
          <p:cNvPr id="4102" name="Rectangle 3"/>
          <p:cNvSpPr>
            <a:spLocks noGrp="1" noChangeArrowheads="1"/>
          </p:cNvSpPr>
          <p:nvPr>
            <p:ph sz="quarter" idx="1"/>
          </p:nvPr>
        </p:nvSpPr>
        <p:spPr/>
        <p:txBody>
          <a:bodyPr/>
          <a:lstStyle/>
          <a:p>
            <a:pPr eaLnBrk="1" hangingPunct="1"/>
            <a:r>
              <a:rPr lang="en-US" altLang="ar-JO" smtClean="0">
                <a:sym typeface="Wingdings" pitchFamily="2" charset="2"/>
              </a:rPr>
              <a:t>Autonomous Planning &amp; Scheduling:</a:t>
            </a:r>
          </a:p>
          <a:p>
            <a:pPr lvl="1" eaLnBrk="1" hangingPunct="1"/>
            <a:r>
              <a:rPr lang="en-US" altLang="ar-JO" sz="2900" smtClean="0">
                <a:latin typeface="TimesNewRomanPSMT" charset="0"/>
                <a:cs typeface="Times New Roman" pitchFamily="18" charset="0"/>
                <a:sym typeface="Wingdings" pitchFamily="2" charset="2"/>
              </a:rPr>
              <a:t>Analysis of data:</a:t>
            </a:r>
          </a:p>
          <a:p>
            <a:pPr eaLnBrk="1" hangingPunct="1">
              <a:buFontTx/>
              <a:buNone/>
            </a:pPr>
            <a:endParaRPr lang="en-US" altLang="ar-JO" smtClean="0"/>
          </a:p>
          <a:p>
            <a:pPr eaLnBrk="1" hangingPunct="1">
              <a:buFontTx/>
              <a:buNone/>
            </a:pPr>
            <a:endParaRPr lang="en-US" altLang="ar-JO" smtClean="0"/>
          </a:p>
        </p:txBody>
      </p:sp>
      <p:graphicFrame>
        <p:nvGraphicFramePr>
          <p:cNvPr id="4098" name="Object 4"/>
          <p:cNvGraphicFramePr>
            <a:graphicFrameLocks noChangeAspect="1"/>
          </p:cNvGraphicFramePr>
          <p:nvPr/>
        </p:nvGraphicFramePr>
        <p:xfrm>
          <a:off x="611188" y="3213100"/>
          <a:ext cx="2220912" cy="2786063"/>
        </p:xfrm>
        <a:graphic>
          <a:graphicData uri="http://schemas.openxmlformats.org/presentationml/2006/ole">
            <p:oleObj spid="_x0000_s4098" name="Bitmap Image" r:id="rId3" imgW="866896" imgH="1104762" progId="Paint.Picture">
              <p:embed/>
            </p:oleObj>
          </a:graphicData>
        </a:graphic>
      </p:graphicFrame>
      <p:graphicFrame>
        <p:nvGraphicFramePr>
          <p:cNvPr id="4099" name="Object 5"/>
          <p:cNvGraphicFramePr>
            <a:graphicFrameLocks noChangeAspect="1"/>
          </p:cNvGraphicFramePr>
          <p:nvPr/>
        </p:nvGraphicFramePr>
        <p:xfrm>
          <a:off x="3203575" y="3644900"/>
          <a:ext cx="2684463" cy="1978025"/>
        </p:xfrm>
        <a:graphic>
          <a:graphicData uri="http://schemas.openxmlformats.org/presentationml/2006/ole">
            <p:oleObj spid="_x0000_s4099" name="Bitmap Image" r:id="rId4" imgW="1209524" imgH="905001" progId="Paint.Picture">
              <p:embed/>
            </p:oleObj>
          </a:graphicData>
        </a:graphic>
      </p:graphicFrame>
      <p:graphicFrame>
        <p:nvGraphicFramePr>
          <p:cNvPr id="4100" name="Object 6"/>
          <p:cNvGraphicFramePr>
            <a:graphicFrameLocks noChangeAspect="1"/>
          </p:cNvGraphicFramePr>
          <p:nvPr/>
        </p:nvGraphicFramePr>
        <p:xfrm>
          <a:off x="6372225" y="3644900"/>
          <a:ext cx="2176463" cy="2143125"/>
        </p:xfrm>
        <a:graphic>
          <a:graphicData uri="http://schemas.openxmlformats.org/presentationml/2006/ole">
            <p:oleObj spid="_x0000_s4100" name="Bitmap Image" r:id="rId5" imgW="1104762" imgH="1104762" progId="Paint.Picture">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ar-JO" smtClean="0"/>
              <a:t>AI Applications</a:t>
            </a:r>
          </a:p>
        </p:txBody>
      </p:sp>
      <p:sp>
        <p:nvSpPr>
          <p:cNvPr id="5124"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Medicine</a:t>
            </a:r>
            <a:r>
              <a:rPr lang="en-US" altLang="ar-JO" smtClean="0">
                <a:sym typeface="Wingdings" pitchFamily="2" charset="2"/>
              </a:rPr>
              <a:t>:</a:t>
            </a:r>
          </a:p>
          <a:p>
            <a:pPr lvl="1" eaLnBrk="1" hangingPunct="1"/>
            <a:r>
              <a:rPr lang="en-US" altLang="ar-JO" sz="2900" smtClean="0">
                <a:latin typeface="TimesNewRomanPSMT" charset="0"/>
                <a:cs typeface="Times New Roman" pitchFamily="18" charset="0"/>
                <a:sym typeface="Wingdings" pitchFamily="2" charset="2"/>
              </a:rPr>
              <a:t>Image guided surgery</a:t>
            </a:r>
          </a:p>
          <a:p>
            <a:pPr eaLnBrk="1" hangingPunct="1"/>
            <a:endParaRPr lang="en-US" altLang="ar-JO" smtClean="0"/>
          </a:p>
          <a:p>
            <a:pPr eaLnBrk="1" hangingPunct="1">
              <a:buFontTx/>
              <a:buNone/>
            </a:pPr>
            <a:endParaRPr lang="en-US" altLang="ar-JO" smtClean="0"/>
          </a:p>
        </p:txBody>
      </p:sp>
      <p:pic>
        <p:nvPicPr>
          <p:cNvPr id="5125" name="Picture 4" descr="enhanced-reality-visualization-1"/>
          <p:cNvPicPr>
            <a:picLocks noChangeAspect="1" noChangeArrowheads="1"/>
          </p:cNvPicPr>
          <p:nvPr/>
        </p:nvPicPr>
        <p:blipFill>
          <a:blip r:embed="rId3"/>
          <a:srcRect/>
          <a:stretch>
            <a:fillRect/>
          </a:stretch>
        </p:blipFill>
        <p:spPr bwMode="auto">
          <a:xfrm>
            <a:off x="1484313" y="3243263"/>
            <a:ext cx="3048000" cy="2562225"/>
          </a:xfrm>
          <a:prstGeom prst="rect">
            <a:avLst/>
          </a:prstGeom>
          <a:noFill/>
          <a:ln w="9525">
            <a:noFill/>
            <a:miter lim="800000"/>
            <a:headEnd/>
            <a:tailEnd/>
          </a:ln>
        </p:spPr>
      </p:pic>
      <p:graphicFrame>
        <p:nvGraphicFramePr>
          <p:cNvPr id="5122" name="Object 5"/>
          <p:cNvGraphicFramePr>
            <a:graphicFrameLocks noChangeAspect="1"/>
          </p:cNvGraphicFramePr>
          <p:nvPr/>
        </p:nvGraphicFramePr>
        <p:xfrm>
          <a:off x="4822825" y="3243263"/>
          <a:ext cx="3409950" cy="2511425"/>
        </p:xfrm>
        <a:graphic>
          <a:graphicData uri="http://schemas.openxmlformats.org/presentationml/2006/ole">
            <p:oleObj spid="_x0000_s5122" name="Bitmap Image" r:id="rId4" imgW="1095528" imgH="819048" progId="Paint.Picture">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15900"/>
            <a:ext cx="7772400" cy="1143000"/>
          </a:xfrm>
        </p:spPr>
        <p:txBody>
          <a:bodyPr/>
          <a:lstStyle/>
          <a:p>
            <a:pPr eaLnBrk="1" hangingPunct="1"/>
            <a:r>
              <a:rPr lang="en-GB" altLang="ar-JO" smtClean="0"/>
              <a:t>What is Artificial Intelligence ?</a:t>
            </a:r>
            <a:endParaRPr lang="en-GB" altLang="ar-JO" sz="3600" smtClean="0"/>
          </a:p>
        </p:txBody>
      </p:sp>
      <p:sp>
        <p:nvSpPr>
          <p:cNvPr id="19459" name="Rectangle 3"/>
          <p:cNvSpPr>
            <a:spLocks noGrp="1" noChangeArrowheads="1"/>
          </p:cNvSpPr>
          <p:nvPr>
            <p:ph sz="quarter" idx="1"/>
          </p:nvPr>
        </p:nvSpPr>
        <p:spPr>
          <a:xfrm>
            <a:off x="685800" y="1524000"/>
            <a:ext cx="7772400" cy="4956175"/>
          </a:xfrm>
        </p:spPr>
        <p:txBody>
          <a:bodyPr/>
          <a:lstStyle/>
          <a:p>
            <a:pPr eaLnBrk="1" hangingPunct="1">
              <a:lnSpc>
                <a:spcPct val="110000"/>
              </a:lnSpc>
            </a:pPr>
            <a:r>
              <a:rPr lang="en-GB" altLang="ar-JO" sz="2400" smtClean="0"/>
              <a:t>the study of computations that make it possible to perceive, reason and act ?</a:t>
            </a:r>
          </a:p>
          <a:p>
            <a:pPr eaLnBrk="1" hangingPunct="1">
              <a:lnSpc>
                <a:spcPct val="110000"/>
              </a:lnSpc>
            </a:pPr>
            <a:r>
              <a:rPr lang="en-GB" altLang="ar-JO" sz="2400" smtClean="0"/>
              <a:t>a field of study that seeks to explain and emulate intelligent behaviour in terms of computational processes ?</a:t>
            </a:r>
          </a:p>
          <a:p>
            <a:pPr eaLnBrk="1" hangingPunct="1">
              <a:lnSpc>
                <a:spcPct val="110000"/>
              </a:lnSpc>
            </a:pPr>
            <a:r>
              <a:rPr lang="en-GB" altLang="ar-JO" sz="2400" smtClean="0"/>
              <a:t>a branch of computer science that is concerned with the automation of intelligent behaviour ?</a:t>
            </a:r>
          </a:p>
          <a:p>
            <a:pPr eaLnBrk="1" hangingPunct="1">
              <a:lnSpc>
                <a:spcPct val="110000"/>
              </a:lnSpc>
            </a:pPr>
            <a:r>
              <a:rPr lang="en-GB" altLang="ar-JO" sz="2400" smtClean="0"/>
              <a:t>anything in Computing Science that we don't yet know how to do properly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left)">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ar-JO" smtClean="0"/>
              <a:t>AI Applications</a:t>
            </a:r>
          </a:p>
        </p:txBody>
      </p:sp>
      <p:sp>
        <p:nvSpPr>
          <p:cNvPr id="6148"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Medicine</a:t>
            </a:r>
            <a:r>
              <a:rPr lang="en-US" altLang="ar-JO" smtClean="0">
                <a:sym typeface="Wingdings" pitchFamily="2" charset="2"/>
              </a:rPr>
              <a:t>:</a:t>
            </a:r>
          </a:p>
          <a:p>
            <a:pPr lvl="1" eaLnBrk="1" hangingPunct="1"/>
            <a:r>
              <a:rPr lang="en-US" altLang="ar-JO" sz="2900" smtClean="0">
                <a:latin typeface="TimesNewRomanPSMT" charset="0"/>
                <a:cs typeface="Times New Roman" pitchFamily="18" charset="0"/>
                <a:sym typeface="Wingdings" pitchFamily="2" charset="2"/>
              </a:rPr>
              <a:t>Image analysis and enhancement</a:t>
            </a:r>
          </a:p>
          <a:p>
            <a:pPr eaLnBrk="1" hangingPunct="1">
              <a:buFontTx/>
              <a:buNone/>
            </a:pPr>
            <a:endParaRPr lang="en-US" altLang="ar-JO" smtClean="0"/>
          </a:p>
          <a:p>
            <a:pPr eaLnBrk="1" hangingPunct="1">
              <a:buFontTx/>
              <a:buNone/>
            </a:pPr>
            <a:endParaRPr lang="en-US" altLang="ar-JO" smtClean="0"/>
          </a:p>
        </p:txBody>
      </p:sp>
      <p:pic>
        <p:nvPicPr>
          <p:cNvPr id="6149" name="Picture 4" descr="Picture 002-1"/>
          <p:cNvPicPr>
            <a:picLocks noChangeAspect="1" noChangeArrowheads="1"/>
          </p:cNvPicPr>
          <p:nvPr/>
        </p:nvPicPr>
        <p:blipFill>
          <a:blip r:embed="rId3"/>
          <a:srcRect/>
          <a:stretch>
            <a:fillRect/>
          </a:stretch>
        </p:blipFill>
        <p:spPr bwMode="auto">
          <a:xfrm>
            <a:off x="762000" y="3124200"/>
            <a:ext cx="2894013" cy="1347788"/>
          </a:xfrm>
          <a:prstGeom prst="rect">
            <a:avLst/>
          </a:prstGeom>
          <a:noFill/>
          <a:ln w="9525">
            <a:noFill/>
            <a:miter lim="800000"/>
            <a:headEnd/>
            <a:tailEnd/>
          </a:ln>
        </p:spPr>
      </p:pic>
      <p:sp>
        <p:nvSpPr>
          <p:cNvPr id="6150" name="AutoShape 5"/>
          <p:cNvSpPr>
            <a:spLocks noChangeArrowheads="1"/>
          </p:cNvSpPr>
          <p:nvPr/>
        </p:nvSpPr>
        <p:spPr bwMode="auto">
          <a:xfrm>
            <a:off x="4027488" y="3481388"/>
            <a:ext cx="944562" cy="500062"/>
          </a:xfrm>
          <a:prstGeom prst="notchedRightArrow">
            <a:avLst>
              <a:gd name="adj1" fmla="val 50000"/>
              <a:gd name="adj2" fmla="val 47222"/>
            </a:avLst>
          </a:prstGeom>
          <a:solidFill>
            <a:schemeClr val="accent1"/>
          </a:solidFill>
          <a:ln w="9525">
            <a:solidFill>
              <a:schemeClr val="tx1"/>
            </a:solidFill>
            <a:miter lim="800000"/>
            <a:headEnd/>
            <a:tailEnd/>
          </a:ln>
        </p:spPr>
        <p:txBody>
          <a:bodyPr wrap="none" anchor="ctr"/>
          <a:lstStyle/>
          <a:p>
            <a:endParaRPr lang="ar-JO" altLang="ar-JO"/>
          </a:p>
        </p:txBody>
      </p:sp>
      <p:pic>
        <p:nvPicPr>
          <p:cNvPr id="6151" name="Picture 6" descr="Picture 002"/>
          <p:cNvPicPr>
            <a:picLocks noChangeAspect="1" noChangeArrowheads="1"/>
          </p:cNvPicPr>
          <p:nvPr/>
        </p:nvPicPr>
        <p:blipFill>
          <a:blip r:embed="rId4"/>
          <a:srcRect/>
          <a:stretch>
            <a:fillRect/>
          </a:stretch>
        </p:blipFill>
        <p:spPr bwMode="auto">
          <a:xfrm>
            <a:off x="5260975" y="3124200"/>
            <a:ext cx="2894013" cy="1347788"/>
          </a:xfrm>
          <a:prstGeom prst="rect">
            <a:avLst/>
          </a:prstGeom>
          <a:noFill/>
          <a:ln w="9525">
            <a:noFill/>
            <a:miter lim="800000"/>
            <a:headEnd/>
            <a:tailEnd/>
          </a:ln>
        </p:spPr>
      </p:pic>
      <p:graphicFrame>
        <p:nvGraphicFramePr>
          <p:cNvPr id="6146" name="Object 7"/>
          <p:cNvGraphicFramePr>
            <a:graphicFrameLocks noChangeAspect="1"/>
          </p:cNvGraphicFramePr>
          <p:nvPr/>
        </p:nvGraphicFramePr>
        <p:xfrm>
          <a:off x="1052513" y="4910138"/>
          <a:ext cx="2032000" cy="1751012"/>
        </p:xfrm>
        <a:graphic>
          <a:graphicData uri="http://schemas.openxmlformats.org/presentationml/2006/ole">
            <p:oleObj spid="_x0000_s6146" name="Bitmap Image" r:id="rId5" imgW="1066667" imgH="933580" progId="Paint.Picture">
              <p:embed/>
            </p:oleObj>
          </a:graphicData>
        </a:graphic>
      </p:graphicFrame>
      <p:pic>
        <p:nvPicPr>
          <p:cNvPr id="6152" name="Picture 9"/>
          <p:cNvPicPr>
            <a:picLocks noChangeAspect="1" noChangeArrowheads="1"/>
          </p:cNvPicPr>
          <p:nvPr/>
        </p:nvPicPr>
        <p:blipFill>
          <a:blip r:embed="rId6"/>
          <a:srcRect/>
          <a:stretch>
            <a:fillRect/>
          </a:stretch>
        </p:blipFill>
        <p:spPr bwMode="auto">
          <a:xfrm>
            <a:off x="5732463" y="4773613"/>
            <a:ext cx="1814512" cy="160178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p:txBody>
          <a:bodyPr/>
          <a:lstStyle/>
          <a:p>
            <a:pPr eaLnBrk="1" hangingPunct="1"/>
            <a:r>
              <a:rPr lang="en-US" altLang="ar-JO" smtClean="0"/>
              <a:t>AI Applications</a:t>
            </a:r>
          </a:p>
        </p:txBody>
      </p:sp>
      <p:sp>
        <p:nvSpPr>
          <p:cNvPr id="7172" name="Rectangle 3"/>
          <p:cNvSpPr>
            <a:spLocks noGrp="1" noChangeArrowheads="1"/>
          </p:cNvSpPr>
          <p:nvPr>
            <p:ph type="body" sz="half" idx="1"/>
          </p:nvPr>
        </p:nvSpPr>
        <p:spPr>
          <a:xfrm>
            <a:off x="685800" y="1981200"/>
            <a:ext cx="3429000" cy="1371600"/>
          </a:xfrm>
        </p:spPr>
        <p:txBody>
          <a:bodyPr/>
          <a:lstStyle/>
          <a:p>
            <a:pPr eaLnBrk="1" hangingPunct="1"/>
            <a:r>
              <a:rPr lang="en-US" altLang="ar-JO" sz="2800" b="1" smtClean="0">
                <a:latin typeface="TimesNewRomanPS-BoldMT" charset="0"/>
                <a:sym typeface="Wingdings" pitchFamily="2" charset="2"/>
              </a:rPr>
              <a:t>Transportation</a:t>
            </a:r>
            <a:r>
              <a:rPr lang="en-US" altLang="ar-JO" sz="2800" smtClean="0">
                <a:sym typeface="Wingdings" pitchFamily="2" charset="2"/>
              </a:rPr>
              <a:t>:</a:t>
            </a:r>
          </a:p>
          <a:p>
            <a:pPr lvl="1" eaLnBrk="1" hangingPunct="1"/>
            <a:r>
              <a:rPr lang="en-US" altLang="ar-JO" sz="2500" b="1" smtClean="0">
                <a:latin typeface="TimesNewRomanPS-BoldMT" charset="0"/>
                <a:cs typeface="Times New Roman" pitchFamily="18" charset="0"/>
                <a:sym typeface="Wingdings" pitchFamily="2" charset="2"/>
              </a:rPr>
              <a:t>Autonomous vehicle control:</a:t>
            </a:r>
          </a:p>
          <a:p>
            <a:pPr lvl="1" eaLnBrk="1" hangingPunct="1">
              <a:buFontTx/>
              <a:buNone/>
            </a:pPr>
            <a:endParaRPr lang="en-US" altLang="ar-JO" sz="2500" b="1" smtClean="0">
              <a:latin typeface="TimesNewRomanPS-BoldMT" charset="0"/>
              <a:cs typeface="Times New Roman" pitchFamily="18" charset="0"/>
              <a:sym typeface="Wingdings" pitchFamily="2" charset="2"/>
            </a:endParaRPr>
          </a:p>
          <a:p>
            <a:pPr lvl="1" eaLnBrk="1" hangingPunct="1">
              <a:buFontTx/>
              <a:buNone/>
            </a:pPr>
            <a:endParaRPr lang="en-US" altLang="ar-JO" sz="2500" b="1" smtClean="0">
              <a:latin typeface="TimesNewRomanPS-BoldMT" charset="0"/>
              <a:cs typeface="Times New Roman" pitchFamily="18" charset="0"/>
              <a:sym typeface="Wingdings" pitchFamily="2" charset="2"/>
            </a:endParaRPr>
          </a:p>
          <a:p>
            <a:pPr eaLnBrk="1" hangingPunct="1">
              <a:buFontTx/>
              <a:buNone/>
            </a:pPr>
            <a:endParaRPr lang="en-US" altLang="ar-JO" sz="2800" smtClean="0"/>
          </a:p>
        </p:txBody>
      </p:sp>
      <p:graphicFrame>
        <p:nvGraphicFramePr>
          <p:cNvPr id="7170" name="Object 7"/>
          <p:cNvGraphicFramePr>
            <a:graphicFrameLocks noChangeAspect="1"/>
          </p:cNvGraphicFramePr>
          <p:nvPr>
            <p:ph sz="half" idx="2"/>
          </p:nvPr>
        </p:nvGraphicFramePr>
        <p:xfrm>
          <a:off x="1447800" y="3355975"/>
          <a:ext cx="5943600" cy="2578100"/>
        </p:xfrm>
        <a:graphic>
          <a:graphicData uri="http://schemas.openxmlformats.org/presentationml/2006/ole">
            <p:oleObj spid="_x0000_s7170" name="Bitmap Image" r:id="rId3" imgW="1580952" imgH="685714" progId="Paint.Picture">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ar-JO" smtClean="0"/>
              <a:t>AI Applications</a:t>
            </a:r>
          </a:p>
        </p:txBody>
      </p:sp>
      <p:sp>
        <p:nvSpPr>
          <p:cNvPr id="61443"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Transportation</a:t>
            </a:r>
            <a:r>
              <a:rPr lang="en-US" altLang="ar-JO" smtClean="0">
                <a:sym typeface="Wingdings" pitchFamily="2" charset="2"/>
              </a:rPr>
              <a:t>:</a:t>
            </a:r>
          </a:p>
          <a:p>
            <a:pPr lvl="1" eaLnBrk="1" hangingPunct="1"/>
            <a:r>
              <a:rPr lang="en-US" altLang="ar-JO" sz="2900" b="1" smtClean="0">
                <a:latin typeface="TimesNewRomanPSMT" charset="0"/>
                <a:cs typeface="Times New Roman" pitchFamily="18" charset="0"/>
                <a:sym typeface="Wingdings" pitchFamily="2" charset="2"/>
              </a:rPr>
              <a:t>Pedestrian detection</a:t>
            </a:r>
            <a:r>
              <a:rPr lang="en-US" altLang="ar-JO" sz="2900" b="1" smtClean="0">
                <a:latin typeface="TimesNewRomanPS-BoldMT" charset="0"/>
                <a:cs typeface="Times New Roman" pitchFamily="18" charset="0"/>
                <a:sym typeface="Wingdings" pitchFamily="2" charset="2"/>
              </a:rPr>
              <a:t>:</a:t>
            </a:r>
          </a:p>
          <a:p>
            <a:pPr eaLnBrk="1" hangingPunct="1"/>
            <a:endParaRPr lang="en-US" altLang="ar-JO" smtClean="0"/>
          </a:p>
          <a:p>
            <a:pPr eaLnBrk="1" hangingPunct="1"/>
            <a:endParaRPr lang="en-US" altLang="ar-JO" smtClean="0"/>
          </a:p>
        </p:txBody>
      </p:sp>
      <p:pic>
        <p:nvPicPr>
          <p:cNvPr id="61444" name="Picture 5"/>
          <p:cNvPicPr>
            <a:picLocks noChangeAspect="1" noChangeArrowheads="1"/>
          </p:cNvPicPr>
          <p:nvPr/>
        </p:nvPicPr>
        <p:blipFill>
          <a:blip r:embed="rId2"/>
          <a:srcRect/>
          <a:stretch>
            <a:fillRect/>
          </a:stretch>
        </p:blipFill>
        <p:spPr bwMode="auto">
          <a:xfrm>
            <a:off x="1219200" y="3276600"/>
            <a:ext cx="6604000" cy="3043238"/>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ar-JO" smtClean="0"/>
              <a:t>AI Applications</a:t>
            </a:r>
          </a:p>
        </p:txBody>
      </p:sp>
      <p:sp>
        <p:nvSpPr>
          <p:cNvPr id="62467" name="Rectangle 3"/>
          <p:cNvSpPr>
            <a:spLocks noGrp="1" noChangeArrowheads="1"/>
          </p:cNvSpPr>
          <p:nvPr>
            <p:ph sz="quarter" idx="1"/>
          </p:nvPr>
        </p:nvSpPr>
        <p:spPr/>
        <p:txBody>
          <a:bodyPr/>
          <a:lstStyle/>
          <a:p>
            <a:pPr eaLnBrk="1" hangingPunct="1"/>
            <a:endParaRPr lang="en-US" altLang="ar-JO" smtClean="0"/>
          </a:p>
          <a:p>
            <a:pPr eaLnBrk="1" hangingPunct="1"/>
            <a:endParaRPr lang="en-US" altLang="ar-JO" smtClean="0"/>
          </a:p>
          <a:p>
            <a:pPr eaLnBrk="1" hangingPunct="1"/>
            <a:endParaRPr lang="en-US" altLang="ar-JO" smtClean="0"/>
          </a:p>
        </p:txBody>
      </p:sp>
      <p:pic>
        <p:nvPicPr>
          <p:cNvPr id="62468" name="Picture 4"/>
          <p:cNvPicPr>
            <a:picLocks noChangeAspect="1" noChangeArrowheads="1"/>
          </p:cNvPicPr>
          <p:nvPr/>
        </p:nvPicPr>
        <p:blipFill>
          <a:blip r:embed="rId2"/>
          <a:srcRect/>
          <a:stretch>
            <a:fillRect/>
          </a:stretch>
        </p:blipFill>
        <p:spPr bwMode="auto">
          <a:xfrm>
            <a:off x="1371600" y="2438400"/>
            <a:ext cx="5734050" cy="4232275"/>
          </a:xfrm>
          <a:prstGeom prst="rect">
            <a:avLst/>
          </a:prstGeom>
          <a:noFill/>
          <a:ln w="9525">
            <a:noFill/>
            <a:miter lim="800000"/>
            <a:headEnd/>
            <a:tailEnd/>
          </a:ln>
        </p:spPr>
      </p:pic>
      <p:sp>
        <p:nvSpPr>
          <p:cNvPr id="62469" name="Rectangle 5"/>
          <p:cNvSpPr>
            <a:spLocks noChangeArrowheads="1"/>
          </p:cNvSpPr>
          <p:nvPr/>
        </p:nvSpPr>
        <p:spPr bwMode="auto">
          <a:xfrm>
            <a:off x="1600200" y="1828800"/>
            <a:ext cx="1328738" cy="519113"/>
          </a:xfrm>
          <a:prstGeom prst="rect">
            <a:avLst/>
          </a:prstGeom>
          <a:noFill/>
          <a:ln w="9525">
            <a:noFill/>
            <a:miter lim="800000"/>
            <a:headEnd/>
            <a:tailEnd/>
          </a:ln>
        </p:spPr>
        <p:txBody>
          <a:bodyPr wrap="none">
            <a:spAutoFit/>
          </a:bodyPr>
          <a:lstStyle/>
          <a:p>
            <a:r>
              <a:rPr kumimoji="1" lang="en-US" altLang="ar-JO" b="1">
                <a:sym typeface="Wingdings" pitchFamily="2" charset="2"/>
              </a:rPr>
              <a:t>Games</a:t>
            </a:r>
            <a:r>
              <a:rPr kumimoji="1" lang="en-US" altLang="ar-JO">
                <a:sym typeface="Wingdings" pitchFamily="2"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ar-JO" smtClean="0"/>
              <a:t>AI Applications</a:t>
            </a:r>
          </a:p>
        </p:txBody>
      </p:sp>
      <p:sp>
        <p:nvSpPr>
          <p:cNvPr id="63491"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Games</a:t>
            </a:r>
            <a:r>
              <a:rPr lang="en-US" altLang="ar-JO" smtClean="0">
                <a:sym typeface="Wingdings" pitchFamily="2" charset="2"/>
              </a:rPr>
              <a:t>:</a:t>
            </a:r>
          </a:p>
          <a:p>
            <a:pPr eaLnBrk="1" hangingPunct="1"/>
            <a:endParaRPr lang="en-US" altLang="ar-JO" smtClean="0">
              <a:sym typeface="Wingdings" pitchFamily="2" charset="2"/>
            </a:endParaRPr>
          </a:p>
          <a:p>
            <a:pPr eaLnBrk="1" hangingPunct="1">
              <a:buFontTx/>
              <a:buNone/>
            </a:pPr>
            <a:endParaRPr lang="en-US" altLang="ar-JO" smtClean="0">
              <a:sym typeface="Wingdings" pitchFamily="2" charset="2"/>
            </a:endParaRPr>
          </a:p>
        </p:txBody>
      </p:sp>
      <p:pic>
        <p:nvPicPr>
          <p:cNvPr id="63492" name="Picture 4" descr="chess"/>
          <p:cNvPicPr>
            <a:picLocks noChangeAspect="1" noChangeArrowheads="1"/>
          </p:cNvPicPr>
          <p:nvPr/>
        </p:nvPicPr>
        <p:blipFill>
          <a:blip r:embed="rId2"/>
          <a:srcRect/>
          <a:stretch>
            <a:fillRect/>
          </a:stretch>
        </p:blipFill>
        <p:spPr bwMode="auto">
          <a:xfrm>
            <a:off x="2514600" y="2286000"/>
            <a:ext cx="4354513" cy="427831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ar-JO" smtClean="0"/>
              <a:t>AI Applications</a:t>
            </a:r>
          </a:p>
        </p:txBody>
      </p:sp>
      <p:sp>
        <p:nvSpPr>
          <p:cNvPr id="8197" name="Rectangle 3"/>
          <p:cNvSpPr>
            <a:spLocks noGrp="1" noChangeArrowheads="1"/>
          </p:cNvSpPr>
          <p:nvPr>
            <p:ph sz="quarter" idx="1"/>
          </p:nvPr>
        </p:nvSpPr>
        <p:spPr/>
        <p:txBody>
          <a:bodyPr/>
          <a:lstStyle/>
          <a:p>
            <a:pPr eaLnBrk="1" hangingPunct="1"/>
            <a:r>
              <a:rPr lang="en-US" altLang="ar-JO" b="1" smtClean="0">
                <a:latin typeface="TimesNewRomanPS-BoldMT" charset="0"/>
                <a:sym typeface="Wingdings" pitchFamily="2" charset="2"/>
              </a:rPr>
              <a:t>Robotic toys</a:t>
            </a:r>
            <a:r>
              <a:rPr lang="en-US" altLang="ar-JO" smtClean="0">
                <a:sym typeface="Wingdings" pitchFamily="2" charset="2"/>
              </a:rPr>
              <a:t>:</a:t>
            </a:r>
          </a:p>
          <a:p>
            <a:pPr eaLnBrk="1" hangingPunct="1">
              <a:buFontTx/>
              <a:buNone/>
            </a:pPr>
            <a:endParaRPr lang="en-US" altLang="ar-JO" smtClean="0"/>
          </a:p>
        </p:txBody>
      </p:sp>
      <p:graphicFrame>
        <p:nvGraphicFramePr>
          <p:cNvPr id="8194" name="Object 4"/>
          <p:cNvGraphicFramePr>
            <a:graphicFrameLocks noChangeAspect="1"/>
          </p:cNvGraphicFramePr>
          <p:nvPr/>
        </p:nvGraphicFramePr>
        <p:xfrm>
          <a:off x="2198688" y="2806700"/>
          <a:ext cx="1357312" cy="1428750"/>
        </p:xfrm>
        <a:graphic>
          <a:graphicData uri="http://schemas.openxmlformats.org/presentationml/2006/ole">
            <p:oleObj spid="_x0000_s8194" name="Bitmap Image" r:id="rId3" imgW="828791" imgH="885949" progId="Paint.Picture">
              <p:embed/>
            </p:oleObj>
          </a:graphicData>
        </a:graphic>
      </p:graphicFrame>
      <p:graphicFrame>
        <p:nvGraphicFramePr>
          <p:cNvPr id="8195" name="Object 5"/>
          <p:cNvGraphicFramePr>
            <a:graphicFrameLocks noChangeAspect="1"/>
          </p:cNvGraphicFramePr>
          <p:nvPr/>
        </p:nvGraphicFramePr>
        <p:xfrm>
          <a:off x="4884738" y="3449638"/>
          <a:ext cx="1487487" cy="2643187"/>
        </p:xfrm>
        <a:graphic>
          <a:graphicData uri="http://schemas.openxmlformats.org/presentationml/2006/ole">
            <p:oleObj spid="_x0000_s8195" name="Bitmap Image" r:id="rId4" imgW="1028844" imgH="1857143" progId="Paint.Picture">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ar-JO" smtClean="0"/>
              <a:t>AI Applications</a:t>
            </a:r>
          </a:p>
        </p:txBody>
      </p:sp>
      <p:sp>
        <p:nvSpPr>
          <p:cNvPr id="64515" name="Rectangle 3"/>
          <p:cNvSpPr>
            <a:spLocks noGrp="1" noChangeArrowheads="1"/>
          </p:cNvSpPr>
          <p:nvPr>
            <p:ph sz="quarter" idx="1"/>
          </p:nvPr>
        </p:nvSpPr>
        <p:spPr/>
        <p:txBody>
          <a:bodyPr/>
          <a:lstStyle/>
          <a:p>
            <a:pPr eaLnBrk="1" hangingPunct="1">
              <a:lnSpc>
                <a:spcPct val="80000"/>
              </a:lnSpc>
              <a:buFontTx/>
              <a:buNone/>
            </a:pPr>
            <a:r>
              <a:rPr lang="en-US" altLang="ar-JO" sz="2400" b="1" smtClean="0">
                <a:latin typeface="TimesNewRomanPS-BoldMT" charset="0"/>
                <a:sym typeface="Wingdings" pitchFamily="2" charset="2"/>
              </a:rPr>
              <a:t>Other application areas</a:t>
            </a:r>
            <a:r>
              <a:rPr lang="en-US" altLang="ar-JO" sz="2400" smtClean="0">
                <a:sym typeface="Wingdings" pitchFamily="2" charset="2"/>
              </a:rPr>
              <a:t>:</a:t>
            </a:r>
          </a:p>
          <a:p>
            <a:pPr eaLnBrk="1" hangingPunct="1">
              <a:lnSpc>
                <a:spcPct val="80000"/>
              </a:lnSpc>
            </a:pPr>
            <a:r>
              <a:rPr lang="en-US" altLang="ar-JO" sz="2400" b="1" smtClean="0">
                <a:latin typeface="TimesNewRomanPS-BoldMT" charset="0"/>
                <a:sym typeface="Wingdings" pitchFamily="2" charset="2"/>
              </a:rPr>
              <a:t>Bioinformatics:</a:t>
            </a:r>
          </a:p>
          <a:p>
            <a:pPr lvl="1" eaLnBrk="1" hangingPunct="1">
              <a:lnSpc>
                <a:spcPct val="80000"/>
              </a:lnSpc>
            </a:pPr>
            <a:r>
              <a:rPr lang="en-US" altLang="ar-JO" sz="2000" smtClean="0">
                <a:latin typeface="TimesNewRomanPSMT" charset="0"/>
                <a:cs typeface="Times New Roman" pitchFamily="18" charset="0"/>
                <a:sym typeface="Wingdings" pitchFamily="2" charset="2"/>
              </a:rPr>
              <a:t>Gene expression data analysis</a:t>
            </a:r>
          </a:p>
          <a:p>
            <a:pPr lvl="1" eaLnBrk="1" hangingPunct="1">
              <a:lnSpc>
                <a:spcPct val="80000"/>
              </a:lnSpc>
            </a:pPr>
            <a:r>
              <a:rPr lang="en-US" altLang="ar-JO" sz="2000" smtClean="0">
                <a:latin typeface="TimesNewRomanPSMT" charset="0"/>
                <a:cs typeface="Times New Roman" pitchFamily="18" charset="0"/>
                <a:sym typeface="Wingdings" pitchFamily="2" charset="2"/>
              </a:rPr>
              <a:t>Prediction of protein structure</a:t>
            </a:r>
          </a:p>
          <a:p>
            <a:pPr eaLnBrk="1" hangingPunct="1">
              <a:lnSpc>
                <a:spcPct val="80000"/>
              </a:lnSpc>
            </a:pPr>
            <a:r>
              <a:rPr lang="en-US" altLang="ar-JO" sz="2400" b="1" smtClean="0">
                <a:latin typeface="TimesNewRomanPS-BoldMT" charset="0"/>
                <a:sym typeface="Wingdings" pitchFamily="2" charset="2"/>
              </a:rPr>
              <a:t>Text classification, document sortin</a:t>
            </a:r>
            <a:r>
              <a:rPr lang="en-US" altLang="ar-JO" sz="2400" smtClean="0">
                <a:latin typeface="TimesNewRomanPSMT" charset="0"/>
                <a:sym typeface="Wingdings" pitchFamily="2" charset="2"/>
              </a:rPr>
              <a:t>g:</a:t>
            </a:r>
          </a:p>
          <a:p>
            <a:pPr lvl="1" eaLnBrk="1" hangingPunct="1">
              <a:lnSpc>
                <a:spcPct val="80000"/>
              </a:lnSpc>
            </a:pPr>
            <a:r>
              <a:rPr lang="en-US" altLang="ar-JO" sz="2000" smtClean="0">
                <a:latin typeface="TimesNewRomanPSMT" charset="0"/>
                <a:cs typeface="Times New Roman" pitchFamily="18" charset="0"/>
                <a:sym typeface="Wingdings" pitchFamily="2" charset="2"/>
              </a:rPr>
              <a:t>Web pages, e-mails</a:t>
            </a:r>
          </a:p>
          <a:p>
            <a:pPr lvl="1" eaLnBrk="1" hangingPunct="1">
              <a:lnSpc>
                <a:spcPct val="80000"/>
              </a:lnSpc>
            </a:pPr>
            <a:r>
              <a:rPr lang="en-US" altLang="ar-JO" sz="2000" smtClean="0">
                <a:latin typeface="TimesNewRomanPSMT" charset="0"/>
                <a:cs typeface="Times New Roman" pitchFamily="18" charset="0"/>
                <a:sym typeface="Wingdings" pitchFamily="2" charset="2"/>
              </a:rPr>
              <a:t>Articles in the news</a:t>
            </a:r>
          </a:p>
          <a:p>
            <a:pPr eaLnBrk="1" hangingPunct="1">
              <a:lnSpc>
                <a:spcPct val="80000"/>
              </a:lnSpc>
            </a:pPr>
            <a:r>
              <a:rPr lang="en-US" altLang="ar-JO" sz="2400" b="1" smtClean="0">
                <a:latin typeface="TimesNewRomanPS-BoldMT" charset="0"/>
                <a:sym typeface="Wingdings" pitchFamily="2" charset="2"/>
              </a:rPr>
              <a:t>Video, image classification</a:t>
            </a:r>
          </a:p>
          <a:p>
            <a:pPr eaLnBrk="1" hangingPunct="1">
              <a:lnSpc>
                <a:spcPct val="80000"/>
              </a:lnSpc>
            </a:pPr>
            <a:r>
              <a:rPr lang="en-US" altLang="ar-JO" sz="2400" b="1" smtClean="0">
                <a:latin typeface="TimesNewRomanPS-BoldMT" charset="0"/>
                <a:sym typeface="Wingdings" pitchFamily="2" charset="2"/>
              </a:rPr>
              <a:t>Music composition, picture drawing</a:t>
            </a:r>
          </a:p>
          <a:p>
            <a:pPr eaLnBrk="1" hangingPunct="1">
              <a:lnSpc>
                <a:spcPct val="80000"/>
              </a:lnSpc>
            </a:pPr>
            <a:r>
              <a:rPr lang="en-US" altLang="ar-JO" sz="2400" b="1" smtClean="0">
                <a:latin typeface="TimesNewRomanPS-BoldMT" charset="0"/>
                <a:sym typeface="Wingdings" pitchFamily="2" charset="2"/>
              </a:rPr>
              <a:t>Natural Language Processing </a:t>
            </a:r>
            <a:r>
              <a:rPr lang="en-US" altLang="ar-JO" sz="2400" smtClean="0">
                <a:latin typeface="Wingdings-Regular" charset="0"/>
                <a:sym typeface="Wingdings" pitchFamily="2" charset="2"/>
              </a:rPr>
              <a:t>.</a:t>
            </a:r>
          </a:p>
          <a:p>
            <a:pPr eaLnBrk="1" hangingPunct="1">
              <a:lnSpc>
                <a:spcPct val="80000"/>
              </a:lnSpc>
            </a:pPr>
            <a:r>
              <a:rPr lang="en-US" altLang="ar-JO" sz="2400" b="1" smtClean="0">
                <a:latin typeface="Wingdings-Regular" charset="0"/>
                <a:sym typeface="Wingdings" pitchFamily="2" charset="2"/>
              </a:rPr>
              <a:t>Perception.</a:t>
            </a:r>
          </a:p>
          <a:p>
            <a:pPr eaLnBrk="1" hangingPunct="1">
              <a:lnSpc>
                <a:spcPct val="80000"/>
              </a:lnSpc>
            </a:pPr>
            <a:endParaRPr lang="en-US" altLang="ar-JO" sz="24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eaLnBrk="1" fontAlgn="auto" hangingPunct="1">
              <a:spcAft>
                <a:spcPts val="0"/>
              </a:spcAft>
              <a:defRPr/>
            </a:pPr>
            <a:r>
              <a:rPr lang="en-US" sz="6700" b="1">
                <a:effectLst>
                  <a:outerShdw blurRad="38100" dist="38100" dir="2700000" algn="tl">
                    <a:srgbClr val="C0C0C0"/>
                  </a:outerShdw>
                </a:effectLst>
                <a:cs typeface="+mj-cs"/>
              </a:rPr>
              <a:t>Homework</a:t>
            </a:r>
          </a:p>
        </p:txBody>
      </p:sp>
      <p:sp>
        <p:nvSpPr>
          <p:cNvPr id="65539" name="Rectangle 3"/>
          <p:cNvSpPr>
            <a:spLocks noGrp="1" noChangeArrowheads="1"/>
          </p:cNvSpPr>
          <p:nvPr>
            <p:ph sz="quarter" idx="1"/>
          </p:nvPr>
        </p:nvSpPr>
        <p:spPr/>
        <p:txBody>
          <a:bodyPr/>
          <a:lstStyle/>
          <a:p>
            <a:pPr eaLnBrk="1" hangingPunct="1">
              <a:buFontTx/>
              <a:buNone/>
            </a:pPr>
            <a:r>
              <a:rPr lang="en-US" altLang="ar-JO" sz="4400" b="1" smtClean="0"/>
              <a:t>Read Pg (1 – 31) From the 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14300"/>
            <a:ext cx="7772400" cy="1143000"/>
          </a:xfrm>
        </p:spPr>
        <p:txBody>
          <a:bodyPr/>
          <a:lstStyle/>
          <a:p>
            <a:pPr eaLnBrk="1" hangingPunct="1"/>
            <a:r>
              <a:rPr lang="en-GB" altLang="ar-JO" smtClean="0"/>
              <a:t>What is Artificial Intelligence ?</a:t>
            </a:r>
          </a:p>
        </p:txBody>
      </p:sp>
      <p:grpSp>
        <p:nvGrpSpPr>
          <p:cNvPr id="2" name="Group 3"/>
          <p:cNvGrpSpPr>
            <a:grpSpLocks/>
          </p:cNvGrpSpPr>
          <p:nvPr/>
        </p:nvGrpSpPr>
        <p:grpSpPr bwMode="auto">
          <a:xfrm>
            <a:off x="2452688" y="1525588"/>
            <a:ext cx="5600700" cy="3773487"/>
            <a:chOff x="1855" y="881"/>
            <a:chExt cx="4220" cy="2642"/>
          </a:xfrm>
        </p:grpSpPr>
        <p:sp>
          <p:nvSpPr>
            <p:cNvPr id="21512" name="Line 4"/>
            <p:cNvSpPr>
              <a:spLocks noChangeShapeType="1"/>
            </p:cNvSpPr>
            <p:nvPr/>
          </p:nvSpPr>
          <p:spPr bwMode="auto">
            <a:xfrm>
              <a:off x="1885" y="2214"/>
              <a:ext cx="4107" cy="0"/>
            </a:xfrm>
            <a:prstGeom prst="line">
              <a:avLst/>
            </a:prstGeom>
            <a:noFill/>
            <a:ln w="28575">
              <a:solidFill>
                <a:schemeClr val="tx1"/>
              </a:solidFill>
              <a:round/>
              <a:headEnd/>
              <a:tailEnd/>
            </a:ln>
          </p:spPr>
          <p:txBody>
            <a:bodyPr wrap="none" anchor="ctr"/>
            <a:lstStyle/>
            <a:p>
              <a:endParaRPr lang="en-US"/>
            </a:p>
          </p:txBody>
        </p:sp>
        <p:sp>
          <p:nvSpPr>
            <p:cNvPr id="21513" name="Line 5"/>
            <p:cNvSpPr>
              <a:spLocks noChangeShapeType="1"/>
            </p:cNvSpPr>
            <p:nvPr/>
          </p:nvSpPr>
          <p:spPr bwMode="auto">
            <a:xfrm>
              <a:off x="3942" y="889"/>
              <a:ext cx="0" cy="2634"/>
            </a:xfrm>
            <a:prstGeom prst="line">
              <a:avLst/>
            </a:prstGeom>
            <a:noFill/>
            <a:ln w="28575">
              <a:solidFill>
                <a:schemeClr val="tx1"/>
              </a:solidFill>
              <a:round/>
              <a:headEnd/>
              <a:tailEnd/>
            </a:ln>
          </p:spPr>
          <p:txBody>
            <a:bodyPr wrap="none" anchor="ctr"/>
            <a:lstStyle/>
            <a:p>
              <a:endParaRPr lang="en-US"/>
            </a:p>
          </p:txBody>
        </p:sp>
        <p:grpSp>
          <p:nvGrpSpPr>
            <p:cNvPr id="21514" name="Group 6"/>
            <p:cNvGrpSpPr>
              <a:grpSpLocks/>
            </p:cNvGrpSpPr>
            <p:nvPr/>
          </p:nvGrpSpPr>
          <p:grpSpPr bwMode="auto">
            <a:xfrm>
              <a:off x="1855" y="881"/>
              <a:ext cx="4220" cy="2641"/>
              <a:chOff x="1785" y="998"/>
              <a:chExt cx="4220" cy="2641"/>
            </a:xfrm>
          </p:grpSpPr>
          <p:sp>
            <p:nvSpPr>
              <p:cNvPr id="21515" name="Rectangle 7"/>
              <p:cNvSpPr>
                <a:spLocks noChangeArrowheads="1"/>
              </p:cNvSpPr>
              <p:nvPr/>
            </p:nvSpPr>
            <p:spPr bwMode="auto">
              <a:xfrm>
                <a:off x="1823" y="998"/>
                <a:ext cx="4107" cy="2641"/>
              </a:xfrm>
              <a:prstGeom prst="rect">
                <a:avLst/>
              </a:prstGeom>
              <a:noFill/>
              <a:ln w="28575">
                <a:solidFill>
                  <a:schemeClr val="tx1"/>
                </a:solidFill>
                <a:miter lim="800000"/>
                <a:headEnd/>
                <a:tailEnd/>
              </a:ln>
            </p:spPr>
            <p:txBody>
              <a:bodyPr wrap="none" anchor="ctr"/>
              <a:lstStyle/>
              <a:p>
                <a:endParaRPr lang="ar-JO" altLang="ar-JO"/>
              </a:p>
            </p:txBody>
          </p:sp>
          <p:sp>
            <p:nvSpPr>
              <p:cNvPr id="3" name="Text Box 8"/>
              <p:cNvSpPr txBox="1">
                <a:spLocks noChangeArrowheads="1"/>
              </p:cNvSpPr>
              <p:nvPr/>
            </p:nvSpPr>
            <p:spPr bwMode="auto">
              <a:xfrm>
                <a:off x="3930" y="2664"/>
                <a:ext cx="1965"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act</a:t>
                </a:r>
                <a:br>
                  <a:rPr lang="en-GB" altLang="ar-JO" sz="2400" b="1">
                    <a:latin typeface="Arial" pitchFamily="34" charset="0"/>
                  </a:rPr>
                </a:br>
                <a:r>
                  <a:rPr lang="en-GB" altLang="ar-JO" sz="2400" b="1">
                    <a:latin typeface="Arial" pitchFamily="34" charset="0"/>
                  </a:rPr>
                  <a:t> rationally</a:t>
                </a:r>
              </a:p>
            </p:txBody>
          </p:sp>
          <p:sp>
            <p:nvSpPr>
              <p:cNvPr id="4" name="Text Box 9"/>
              <p:cNvSpPr txBox="1">
                <a:spLocks noChangeArrowheads="1"/>
              </p:cNvSpPr>
              <p:nvPr/>
            </p:nvSpPr>
            <p:spPr bwMode="auto">
              <a:xfrm>
                <a:off x="1785" y="1357"/>
                <a:ext cx="2181"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like humans</a:t>
                </a:r>
              </a:p>
            </p:txBody>
          </p:sp>
          <p:sp>
            <p:nvSpPr>
              <p:cNvPr id="5" name="Text Box 10"/>
              <p:cNvSpPr txBox="1">
                <a:spLocks noChangeArrowheads="1"/>
              </p:cNvSpPr>
              <p:nvPr/>
            </p:nvSpPr>
            <p:spPr bwMode="auto">
              <a:xfrm>
                <a:off x="3825" y="1357"/>
                <a:ext cx="2180" cy="576"/>
              </a:xfrm>
              <a:prstGeom prst="rect">
                <a:avLst/>
              </a:prstGeom>
              <a:noFill/>
              <a:ln w="12700">
                <a:noFill/>
                <a:miter lim="800000"/>
                <a:headEnd/>
                <a:tailEnd/>
              </a:ln>
            </p:spPr>
            <p:txBody>
              <a:bodyPr wrap="none">
                <a:spAutoFit/>
              </a:bodyPr>
              <a:lstStyle/>
              <a:p>
                <a:pPr algn="ctr"/>
                <a:r>
                  <a:rPr lang="en-GB" altLang="ar-JO" sz="2400" b="1">
                    <a:latin typeface="Arial" pitchFamily="34" charset="0"/>
                  </a:rPr>
                  <a:t>Systems that think</a:t>
                </a:r>
                <a:br>
                  <a:rPr lang="en-GB" altLang="ar-JO" sz="2400" b="1">
                    <a:latin typeface="Arial" pitchFamily="34" charset="0"/>
                  </a:rPr>
                </a:br>
                <a:r>
                  <a:rPr lang="en-GB" altLang="ar-JO" sz="2400" b="1">
                    <a:latin typeface="Arial" pitchFamily="34" charset="0"/>
                  </a:rPr>
                  <a:t> rationally</a:t>
                </a:r>
              </a:p>
            </p:txBody>
          </p:sp>
          <p:sp>
            <p:nvSpPr>
              <p:cNvPr id="6" name="Text Box 11"/>
              <p:cNvSpPr txBox="1">
                <a:spLocks noChangeArrowheads="1"/>
              </p:cNvSpPr>
              <p:nvPr/>
            </p:nvSpPr>
            <p:spPr bwMode="auto">
              <a:xfrm>
                <a:off x="1850" y="2664"/>
                <a:ext cx="1965" cy="576"/>
              </a:xfrm>
              <a:prstGeom prst="rect">
                <a:avLst/>
              </a:prstGeom>
              <a:noFill/>
              <a:ln w="12700">
                <a:noFill/>
                <a:miter lim="800000"/>
                <a:headEnd/>
                <a:tailEnd/>
              </a:ln>
            </p:spPr>
            <p:txBody>
              <a:bodyPr wrap="none">
                <a:spAutoFit/>
              </a:bodyPr>
              <a:lstStyle/>
              <a:p>
                <a:pPr algn="ctr"/>
                <a:r>
                  <a:rPr lang="en-GB" altLang="ar-JO" sz="2400" b="1">
                    <a:solidFill>
                      <a:srgbClr val="E92A25"/>
                    </a:solidFill>
                    <a:latin typeface="Arial" pitchFamily="34" charset="0"/>
                  </a:rPr>
                  <a:t>Systems that act</a:t>
                </a:r>
                <a:br>
                  <a:rPr lang="en-GB" altLang="ar-JO" sz="2400" b="1">
                    <a:solidFill>
                      <a:srgbClr val="E92A25"/>
                    </a:solidFill>
                    <a:latin typeface="Arial" pitchFamily="34" charset="0"/>
                  </a:rPr>
                </a:br>
                <a:r>
                  <a:rPr lang="en-GB" altLang="ar-JO" sz="2400" b="1">
                    <a:solidFill>
                      <a:srgbClr val="E92A25"/>
                    </a:solidFill>
                    <a:latin typeface="Arial" pitchFamily="34" charset="0"/>
                  </a:rPr>
                  <a:t> like humans</a:t>
                </a:r>
              </a:p>
            </p:txBody>
          </p:sp>
        </p:grpSp>
      </p:grpSp>
      <p:sp>
        <p:nvSpPr>
          <p:cNvPr id="21516" name="Text Box 12"/>
          <p:cNvSpPr txBox="1">
            <a:spLocks noChangeArrowheads="1"/>
          </p:cNvSpPr>
          <p:nvPr/>
        </p:nvSpPr>
        <p:spPr bwMode="auto">
          <a:xfrm>
            <a:off x="604838" y="2025650"/>
            <a:ext cx="1690687" cy="457200"/>
          </a:xfrm>
          <a:prstGeom prst="rect">
            <a:avLst/>
          </a:prstGeom>
          <a:noFill/>
          <a:ln w="12700">
            <a:noFill/>
            <a:miter lim="800000"/>
            <a:headEnd/>
            <a:tailEnd/>
          </a:ln>
        </p:spPr>
        <p:txBody>
          <a:bodyPr wrap="none">
            <a:spAutoFit/>
          </a:bodyPr>
          <a:lstStyle/>
          <a:p>
            <a:r>
              <a:rPr lang="en-GB" altLang="ar-JO" sz="2400" b="1">
                <a:latin typeface="Arial" pitchFamily="34" charset="0"/>
              </a:rPr>
              <a:t>THOUGHT</a:t>
            </a:r>
            <a:endParaRPr lang="en-GB" altLang="ar-JO" sz="2400">
              <a:latin typeface="Arial" pitchFamily="34" charset="0"/>
            </a:endParaRPr>
          </a:p>
        </p:txBody>
      </p:sp>
      <p:sp>
        <p:nvSpPr>
          <p:cNvPr id="21517" name="Text Box 13"/>
          <p:cNvSpPr txBox="1">
            <a:spLocks noChangeArrowheads="1"/>
          </p:cNvSpPr>
          <p:nvPr/>
        </p:nvSpPr>
        <p:spPr bwMode="auto">
          <a:xfrm>
            <a:off x="536575" y="4216400"/>
            <a:ext cx="2014538" cy="457200"/>
          </a:xfrm>
          <a:prstGeom prst="rect">
            <a:avLst/>
          </a:prstGeom>
          <a:noFill/>
          <a:ln w="12700">
            <a:noFill/>
            <a:miter lim="800000"/>
            <a:headEnd/>
            <a:tailEnd/>
          </a:ln>
        </p:spPr>
        <p:txBody>
          <a:bodyPr wrap="none">
            <a:spAutoFit/>
          </a:bodyPr>
          <a:lstStyle/>
          <a:p>
            <a:r>
              <a:rPr lang="en-GB" altLang="ar-JO" sz="2400" b="1">
                <a:latin typeface="Arial" pitchFamily="34" charset="0"/>
              </a:rPr>
              <a:t>BEHAVIOUR</a:t>
            </a:r>
            <a:endParaRPr lang="en-GB" altLang="ar-JO" sz="1800">
              <a:latin typeface="Arial" pitchFamily="34" charset="0"/>
            </a:endParaRPr>
          </a:p>
        </p:txBody>
      </p:sp>
      <p:sp>
        <p:nvSpPr>
          <p:cNvPr id="21518" name="Text Box 14"/>
          <p:cNvSpPr txBox="1">
            <a:spLocks noChangeArrowheads="1"/>
          </p:cNvSpPr>
          <p:nvPr/>
        </p:nvSpPr>
        <p:spPr bwMode="auto">
          <a:xfrm>
            <a:off x="3246438" y="5551488"/>
            <a:ext cx="1320800" cy="457200"/>
          </a:xfrm>
          <a:prstGeom prst="rect">
            <a:avLst/>
          </a:prstGeom>
          <a:noFill/>
          <a:ln w="12700">
            <a:noFill/>
            <a:miter lim="800000"/>
            <a:headEnd/>
            <a:tailEnd/>
          </a:ln>
        </p:spPr>
        <p:txBody>
          <a:bodyPr wrap="none">
            <a:spAutoFit/>
          </a:bodyPr>
          <a:lstStyle/>
          <a:p>
            <a:r>
              <a:rPr lang="en-GB" altLang="ar-JO" sz="2400" b="1">
                <a:latin typeface="Arial" pitchFamily="34" charset="0"/>
              </a:rPr>
              <a:t>HUMAN</a:t>
            </a:r>
          </a:p>
        </p:txBody>
      </p:sp>
      <p:sp>
        <p:nvSpPr>
          <p:cNvPr id="21519" name="Text Box 15"/>
          <p:cNvSpPr txBox="1">
            <a:spLocks noChangeArrowheads="1"/>
          </p:cNvSpPr>
          <p:nvPr/>
        </p:nvSpPr>
        <p:spPr bwMode="auto">
          <a:xfrm>
            <a:off x="5819775" y="5538788"/>
            <a:ext cx="1758950" cy="457200"/>
          </a:xfrm>
          <a:prstGeom prst="rect">
            <a:avLst/>
          </a:prstGeom>
          <a:noFill/>
          <a:ln w="12700">
            <a:noFill/>
            <a:miter lim="800000"/>
            <a:headEnd/>
            <a:tailEnd/>
          </a:ln>
        </p:spPr>
        <p:txBody>
          <a:bodyPr wrap="none">
            <a:spAutoFit/>
          </a:bodyPr>
          <a:lstStyle/>
          <a:p>
            <a:r>
              <a:rPr lang="en-GB" altLang="ar-JO" sz="2400" b="1">
                <a:latin typeface="Arial" pitchFamily="34" charset="0"/>
              </a:rPr>
              <a:t>RATIONAL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1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1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build="p" autoUpdateAnimBg="0"/>
      <p:bldP spid="21517" grpId="0" build="p" autoUpdateAnimBg="0"/>
      <p:bldP spid="21518" grpId="0" build="p" autoUpdateAnimBg="0"/>
      <p:bldP spid="215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8013" y="195263"/>
            <a:ext cx="7772400" cy="1143000"/>
          </a:xfrm>
        </p:spPr>
        <p:txBody>
          <a:bodyPr>
            <a:normAutofit fontScale="90000"/>
          </a:bodyPr>
          <a:lstStyle/>
          <a:p>
            <a:pPr eaLnBrk="1" fontAlgn="auto" hangingPunct="1">
              <a:spcAft>
                <a:spcPts val="0"/>
              </a:spcAft>
              <a:defRPr/>
            </a:pPr>
            <a:r>
              <a:rPr lang="en-GB">
                <a:cs typeface="+mj-cs"/>
              </a:rPr>
              <a:t>Systems that act like humans:</a:t>
            </a:r>
            <a:r>
              <a:rPr lang="ar-JO"/>
              <a:t/>
            </a:r>
            <a:br>
              <a:rPr lang="ar-JO"/>
            </a:br>
            <a:r>
              <a:rPr lang="ar-JO"/>
              <a:t> </a:t>
            </a:r>
            <a:r>
              <a:rPr lang="en-US">
                <a:cs typeface="+mj-cs"/>
              </a:rPr>
              <a:t>Turing Test</a:t>
            </a:r>
            <a:endParaRPr lang="en-GB">
              <a:cs typeface="+mj-cs"/>
            </a:endParaRPr>
          </a:p>
        </p:txBody>
      </p:sp>
      <p:sp>
        <p:nvSpPr>
          <p:cNvPr id="23555" name="Rectangle 3"/>
          <p:cNvSpPr>
            <a:spLocks noGrp="1" noChangeArrowheads="1"/>
          </p:cNvSpPr>
          <p:nvPr>
            <p:ph type="body" idx="4294967295"/>
          </p:nvPr>
        </p:nvSpPr>
        <p:spPr>
          <a:xfrm>
            <a:off x="0" y="1644650"/>
            <a:ext cx="7772400" cy="4114800"/>
          </a:xfrm>
          <a:noFill/>
        </p:spPr>
        <p:txBody>
          <a:bodyPr/>
          <a:lstStyle/>
          <a:p>
            <a:pPr eaLnBrk="1" hangingPunct="1">
              <a:lnSpc>
                <a:spcPct val="120000"/>
              </a:lnSpc>
            </a:pPr>
            <a:r>
              <a:rPr lang="en-GB" altLang="ar-JO" smtClean="0"/>
              <a:t>“The art of creating machines that perform functions that require intelligence when performed by people.” (Kurzweil)</a:t>
            </a:r>
          </a:p>
          <a:p>
            <a:pPr eaLnBrk="1" hangingPunct="1">
              <a:lnSpc>
                <a:spcPct val="120000"/>
              </a:lnSpc>
            </a:pPr>
            <a:r>
              <a:rPr lang="en-GB" altLang="ar-JO" smtClean="0"/>
              <a:t>“The study of how to make computers do things at which, at the moment, people are better.” (Rich and Knight)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60400" y="160338"/>
            <a:ext cx="7772400" cy="1143000"/>
          </a:xfrm>
          <a:noFill/>
        </p:spPr>
        <p:txBody>
          <a:bodyPr lIns="90488" tIns="44450" rIns="90488" bIns="44450"/>
          <a:lstStyle/>
          <a:p>
            <a:pPr eaLnBrk="1" hangingPunct="1"/>
            <a:r>
              <a:rPr lang="en-GB" altLang="ar-JO" smtClean="0"/>
              <a:t>Systems that act like humans</a:t>
            </a:r>
          </a:p>
        </p:txBody>
      </p:sp>
      <p:sp>
        <p:nvSpPr>
          <p:cNvPr id="25603" name="Rectangle 3"/>
          <p:cNvSpPr>
            <a:spLocks noGrp="1" noChangeArrowheads="1"/>
          </p:cNvSpPr>
          <p:nvPr>
            <p:ph type="body" idx="4294967295"/>
          </p:nvPr>
        </p:nvSpPr>
        <p:spPr>
          <a:xfrm>
            <a:off x="0" y="2968625"/>
            <a:ext cx="7543800" cy="3673475"/>
          </a:xfrm>
        </p:spPr>
        <p:txBody>
          <a:bodyPr/>
          <a:lstStyle/>
          <a:p>
            <a:pPr eaLnBrk="1" hangingPunct="1">
              <a:lnSpc>
                <a:spcPct val="90000"/>
              </a:lnSpc>
            </a:pPr>
            <a:r>
              <a:rPr lang="en-GB" altLang="ar-JO" sz="2800" smtClean="0"/>
              <a:t>You enter a room which has a computer terminal. You have a fixed period of time to type what you want into the terminal, and study the replies. At the other end of the line is either a human being or a computer system. </a:t>
            </a:r>
          </a:p>
          <a:p>
            <a:pPr eaLnBrk="1" hangingPunct="1">
              <a:lnSpc>
                <a:spcPct val="90000"/>
              </a:lnSpc>
            </a:pPr>
            <a:r>
              <a:rPr lang="en-GB" altLang="ar-JO" sz="2800" smtClean="0"/>
              <a:t>If it is a computer system, and at the end of the period you cannot reliably determine whether it is a system or a human, then the system is deemed to be intelligent.   </a:t>
            </a:r>
          </a:p>
        </p:txBody>
      </p:sp>
      <p:grpSp>
        <p:nvGrpSpPr>
          <p:cNvPr id="2" name="Group 4"/>
          <p:cNvGrpSpPr>
            <a:grpSpLocks/>
          </p:cNvGrpSpPr>
          <p:nvPr/>
        </p:nvGrpSpPr>
        <p:grpSpPr bwMode="auto">
          <a:xfrm>
            <a:off x="1984375" y="1223963"/>
            <a:ext cx="5427663" cy="1528762"/>
            <a:chOff x="1250" y="771"/>
            <a:chExt cx="3419" cy="963"/>
          </a:xfrm>
        </p:grpSpPr>
        <p:grpSp>
          <p:nvGrpSpPr>
            <p:cNvPr id="1030" name="Group 5"/>
            <p:cNvGrpSpPr>
              <a:grpSpLocks/>
            </p:cNvGrpSpPr>
            <p:nvPr/>
          </p:nvGrpSpPr>
          <p:grpSpPr bwMode="auto">
            <a:xfrm>
              <a:off x="1250" y="771"/>
              <a:ext cx="3419" cy="963"/>
              <a:chOff x="1669" y="1065"/>
              <a:chExt cx="3704" cy="963"/>
            </a:xfrm>
          </p:grpSpPr>
          <p:graphicFrame>
            <p:nvGraphicFramePr>
              <p:cNvPr id="1026" name="Object 6">
                <a:hlinkClick r:id="" action="ppaction://ole?verb=0"/>
              </p:cNvPr>
              <p:cNvGraphicFramePr>
                <a:graphicFrameLocks/>
              </p:cNvGraphicFramePr>
              <p:nvPr/>
            </p:nvGraphicFramePr>
            <p:xfrm>
              <a:off x="1669" y="1375"/>
              <a:ext cx="655" cy="579"/>
            </p:xfrm>
            <a:graphic>
              <a:graphicData uri="http://schemas.openxmlformats.org/presentationml/2006/ole">
                <p:oleObj spid="_x0000_s1026" name="Microsoft ClipArt Gallery" r:id="rId5" imgW="3949700" imgH="3492500" progId="MS_ClipArt_Gallery">
                  <p:embed/>
                </p:oleObj>
              </a:graphicData>
            </a:graphic>
          </p:graphicFrame>
          <p:grpSp>
            <p:nvGrpSpPr>
              <p:cNvPr id="1032" name="Group 7"/>
              <p:cNvGrpSpPr>
                <a:grpSpLocks/>
              </p:cNvGrpSpPr>
              <p:nvPr/>
            </p:nvGrpSpPr>
            <p:grpSpPr bwMode="auto">
              <a:xfrm>
                <a:off x="2652" y="1065"/>
                <a:ext cx="2721" cy="963"/>
                <a:chOff x="1795" y="726"/>
                <a:chExt cx="2721" cy="963"/>
              </a:xfrm>
            </p:grpSpPr>
            <p:sp>
              <p:nvSpPr>
                <p:cNvPr id="1033" name="Rectangle 8"/>
                <p:cNvSpPr>
                  <a:spLocks noChangeArrowheads="1"/>
                </p:cNvSpPr>
                <p:nvPr/>
              </p:nvSpPr>
              <p:spPr bwMode="auto">
                <a:xfrm>
                  <a:off x="3698" y="1061"/>
                  <a:ext cx="185" cy="235"/>
                </a:xfrm>
                <a:prstGeom prst="rect">
                  <a:avLst/>
                </a:prstGeom>
                <a:solidFill>
                  <a:schemeClr val="bg1"/>
                </a:solidFill>
                <a:ln w="12700">
                  <a:solidFill>
                    <a:schemeClr val="bg1"/>
                  </a:solidFill>
                  <a:miter lim="800000"/>
                  <a:headEnd/>
                  <a:tailEnd/>
                </a:ln>
              </p:spPr>
              <p:txBody>
                <a:bodyPr wrap="none" anchor="ctr"/>
                <a:lstStyle/>
                <a:p>
                  <a:endParaRPr lang="ar-JO" altLang="ar-JO"/>
                </a:p>
              </p:txBody>
            </p:sp>
            <p:sp>
              <p:nvSpPr>
                <p:cNvPr id="1034" name="Line 9"/>
                <p:cNvSpPr>
                  <a:spLocks noChangeShapeType="1"/>
                </p:cNvSpPr>
                <p:nvPr/>
              </p:nvSpPr>
              <p:spPr bwMode="auto">
                <a:xfrm>
                  <a:off x="1801" y="745"/>
                  <a:ext cx="1976" cy="327"/>
                </a:xfrm>
                <a:prstGeom prst="line">
                  <a:avLst/>
                </a:prstGeom>
                <a:noFill/>
                <a:ln w="12700">
                  <a:solidFill>
                    <a:schemeClr val="tx1"/>
                  </a:solidFill>
                  <a:round/>
                  <a:headEnd/>
                  <a:tailEnd/>
                </a:ln>
              </p:spPr>
              <p:txBody>
                <a:bodyPr wrap="none" anchor="ctr"/>
                <a:lstStyle/>
                <a:p>
                  <a:endParaRPr lang="en-US"/>
                </a:p>
              </p:txBody>
            </p:sp>
            <p:sp>
              <p:nvSpPr>
                <p:cNvPr id="1035" name="Line 10"/>
                <p:cNvSpPr>
                  <a:spLocks noChangeShapeType="1"/>
                </p:cNvSpPr>
                <p:nvPr/>
              </p:nvSpPr>
              <p:spPr bwMode="auto">
                <a:xfrm>
                  <a:off x="3783" y="1077"/>
                  <a:ext cx="0" cy="593"/>
                </a:xfrm>
                <a:prstGeom prst="line">
                  <a:avLst/>
                </a:prstGeom>
                <a:noFill/>
                <a:ln w="12700">
                  <a:solidFill>
                    <a:schemeClr val="tx1"/>
                  </a:solidFill>
                  <a:round/>
                  <a:headEnd/>
                  <a:tailEnd/>
                </a:ln>
              </p:spPr>
              <p:txBody>
                <a:bodyPr wrap="none" anchor="ctr"/>
                <a:lstStyle/>
                <a:p>
                  <a:endParaRPr lang="en-US"/>
                </a:p>
              </p:txBody>
            </p:sp>
            <p:sp>
              <p:nvSpPr>
                <p:cNvPr id="1036" name="Line 11"/>
                <p:cNvSpPr>
                  <a:spLocks noChangeShapeType="1"/>
                </p:cNvSpPr>
                <p:nvPr/>
              </p:nvSpPr>
              <p:spPr bwMode="auto">
                <a:xfrm>
                  <a:off x="1801" y="1343"/>
                  <a:ext cx="1976" cy="327"/>
                </a:xfrm>
                <a:prstGeom prst="line">
                  <a:avLst/>
                </a:prstGeom>
                <a:noFill/>
                <a:ln w="12700">
                  <a:solidFill>
                    <a:schemeClr val="tx1"/>
                  </a:solidFill>
                  <a:round/>
                  <a:headEnd/>
                  <a:tailEnd/>
                </a:ln>
              </p:spPr>
              <p:txBody>
                <a:bodyPr wrap="none" anchor="ctr"/>
                <a:lstStyle/>
                <a:p>
                  <a:endParaRPr lang="en-US"/>
                </a:p>
              </p:txBody>
            </p:sp>
            <p:sp>
              <p:nvSpPr>
                <p:cNvPr id="1037" name="Line 12"/>
                <p:cNvSpPr>
                  <a:spLocks noChangeShapeType="1"/>
                </p:cNvSpPr>
                <p:nvPr/>
              </p:nvSpPr>
              <p:spPr bwMode="auto">
                <a:xfrm>
                  <a:off x="1795" y="745"/>
                  <a:ext cx="0" cy="593"/>
                </a:xfrm>
                <a:prstGeom prst="line">
                  <a:avLst/>
                </a:prstGeom>
                <a:noFill/>
                <a:ln w="12700">
                  <a:solidFill>
                    <a:schemeClr val="tx1"/>
                  </a:solidFill>
                  <a:round/>
                  <a:headEnd/>
                  <a:tailEnd/>
                </a:ln>
              </p:spPr>
              <p:txBody>
                <a:bodyPr wrap="none" anchor="ctr"/>
                <a:lstStyle/>
                <a:p>
                  <a:endParaRPr lang="en-US"/>
                </a:p>
              </p:txBody>
            </p:sp>
            <p:sp>
              <p:nvSpPr>
                <p:cNvPr id="1038" name="Freeform 13"/>
                <p:cNvSpPr>
                  <a:spLocks/>
                </p:cNvSpPr>
                <p:nvPr/>
              </p:nvSpPr>
              <p:spPr bwMode="auto">
                <a:xfrm>
                  <a:off x="2421" y="1526"/>
                  <a:ext cx="689" cy="66"/>
                </a:xfrm>
                <a:custGeom>
                  <a:avLst/>
                  <a:gdLst>
                    <a:gd name="T0" fmla="*/ 0 w 477"/>
                    <a:gd name="T1" fmla="*/ 0 h 96"/>
                    <a:gd name="T2" fmla="*/ 75 w 477"/>
                    <a:gd name="T3" fmla="*/ 14 h 96"/>
                    <a:gd name="T4" fmla="*/ 118 w 477"/>
                    <a:gd name="T5" fmla="*/ 14 h 96"/>
                    <a:gd name="T6" fmla="*/ 165 w 477"/>
                    <a:gd name="T7" fmla="*/ 14 h 96"/>
                    <a:gd name="T8" fmla="*/ 208 w 477"/>
                    <a:gd name="T9" fmla="*/ 19 h 96"/>
                    <a:gd name="T10" fmla="*/ 253 w 477"/>
                    <a:gd name="T11" fmla="*/ 25 h 96"/>
                    <a:gd name="T12" fmla="*/ 299 w 477"/>
                    <a:gd name="T13" fmla="*/ 25 h 96"/>
                    <a:gd name="T14" fmla="*/ 342 w 477"/>
                    <a:gd name="T15" fmla="*/ 25 h 96"/>
                    <a:gd name="T16" fmla="*/ 365 w 477"/>
                    <a:gd name="T17" fmla="*/ 34 h 96"/>
                    <a:gd name="T18" fmla="*/ 342 w 477"/>
                    <a:gd name="T19" fmla="*/ 45 h 96"/>
                    <a:gd name="T20" fmla="*/ 409 w 477"/>
                    <a:gd name="T21" fmla="*/ 45 h 96"/>
                    <a:gd name="T22" fmla="*/ 452 w 477"/>
                    <a:gd name="T23" fmla="*/ 45 h 96"/>
                    <a:gd name="T24" fmla="*/ 498 w 477"/>
                    <a:gd name="T25" fmla="*/ 40 h 96"/>
                    <a:gd name="T26" fmla="*/ 543 w 477"/>
                    <a:gd name="T27" fmla="*/ 34 h 96"/>
                    <a:gd name="T28" fmla="*/ 586 w 477"/>
                    <a:gd name="T29" fmla="*/ 30 h 96"/>
                    <a:gd name="T30" fmla="*/ 633 w 477"/>
                    <a:gd name="T31" fmla="*/ 25 h 96"/>
                    <a:gd name="T32" fmla="*/ 676 w 477"/>
                    <a:gd name="T33" fmla="*/ 19 h 96"/>
                    <a:gd name="T34" fmla="*/ 994 w 477"/>
                    <a:gd name="T35" fmla="*/ 2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7"/>
                    <a:gd name="T55" fmla="*/ 0 h 96"/>
                    <a:gd name="T56" fmla="*/ 477 w 477"/>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7" h="96">
                      <a:moveTo>
                        <a:pt x="0" y="0"/>
                      </a:moveTo>
                      <a:lnTo>
                        <a:pt x="36" y="31"/>
                      </a:lnTo>
                      <a:lnTo>
                        <a:pt x="57" y="31"/>
                      </a:lnTo>
                      <a:lnTo>
                        <a:pt x="79" y="31"/>
                      </a:lnTo>
                      <a:lnTo>
                        <a:pt x="100" y="41"/>
                      </a:lnTo>
                      <a:lnTo>
                        <a:pt x="121" y="52"/>
                      </a:lnTo>
                      <a:lnTo>
                        <a:pt x="143" y="52"/>
                      </a:lnTo>
                      <a:lnTo>
                        <a:pt x="164" y="52"/>
                      </a:lnTo>
                      <a:lnTo>
                        <a:pt x="175" y="73"/>
                      </a:lnTo>
                      <a:lnTo>
                        <a:pt x="164" y="95"/>
                      </a:lnTo>
                      <a:lnTo>
                        <a:pt x="196" y="95"/>
                      </a:lnTo>
                      <a:lnTo>
                        <a:pt x="217" y="95"/>
                      </a:lnTo>
                      <a:lnTo>
                        <a:pt x="239" y="84"/>
                      </a:lnTo>
                      <a:lnTo>
                        <a:pt x="260" y="73"/>
                      </a:lnTo>
                      <a:lnTo>
                        <a:pt x="281" y="63"/>
                      </a:lnTo>
                      <a:lnTo>
                        <a:pt x="303" y="52"/>
                      </a:lnTo>
                      <a:lnTo>
                        <a:pt x="324" y="41"/>
                      </a:lnTo>
                      <a:lnTo>
                        <a:pt x="476" y="56"/>
                      </a:lnTo>
                    </a:path>
                  </a:pathLst>
                </a:custGeom>
                <a:noFill/>
                <a:ln w="12700" cap="rnd">
                  <a:solidFill>
                    <a:schemeClr val="tx1"/>
                  </a:solidFill>
                  <a:round/>
                  <a:headEnd/>
                  <a:tailEnd/>
                </a:ln>
              </p:spPr>
              <p:txBody>
                <a:bodyPr/>
                <a:lstStyle/>
                <a:p>
                  <a:endParaRPr lang="en-US"/>
                </a:p>
              </p:txBody>
            </p:sp>
            <p:sp>
              <p:nvSpPr>
                <p:cNvPr id="1039" name="Line 14"/>
                <p:cNvSpPr>
                  <a:spLocks noChangeShapeType="1"/>
                </p:cNvSpPr>
                <p:nvPr/>
              </p:nvSpPr>
              <p:spPr bwMode="auto">
                <a:xfrm flipV="1">
                  <a:off x="1797" y="726"/>
                  <a:ext cx="81" cy="16"/>
                </a:xfrm>
                <a:prstGeom prst="line">
                  <a:avLst/>
                </a:prstGeom>
                <a:noFill/>
                <a:ln w="12700">
                  <a:solidFill>
                    <a:schemeClr val="tx1"/>
                  </a:solidFill>
                  <a:round/>
                  <a:headEnd/>
                  <a:tailEnd/>
                </a:ln>
              </p:spPr>
              <p:txBody>
                <a:bodyPr wrap="none" anchor="ctr"/>
                <a:lstStyle/>
                <a:p>
                  <a:endParaRPr lang="en-US"/>
                </a:p>
              </p:txBody>
            </p:sp>
            <p:sp>
              <p:nvSpPr>
                <p:cNvPr id="1040" name="Line 15"/>
                <p:cNvSpPr>
                  <a:spLocks noChangeShapeType="1"/>
                </p:cNvSpPr>
                <p:nvPr/>
              </p:nvSpPr>
              <p:spPr bwMode="auto">
                <a:xfrm flipV="1">
                  <a:off x="3796" y="1061"/>
                  <a:ext cx="81" cy="16"/>
                </a:xfrm>
                <a:prstGeom prst="line">
                  <a:avLst/>
                </a:prstGeom>
                <a:noFill/>
                <a:ln w="12700">
                  <a:solidFill>
                    <a:schemeClr val="tx1"/>
                  </a:solidFill>
                  <a:round/>
                  <a:headEnd/>
                  <a:tailEnd/>
                </a:ln>
              </p:spPr>
              <p:txBody>
                <a:bodyPr wrap="none" anchor="ctr"/>
                <a:lstStyle/>
                <a:p>
                  <a:endParaRPr lang="en-US"/>
                </a:p>
              </p:txBody>
            </p:sp>
            <p:sp>
              <p:nvSpPr>
                <p:cNvPr id="1041" name="Line 16"/>
                <p:cNvSpPr>
                  <a:spLocks noChangeShapeType="1"/>
                </p:cNvSpPr>
                <p:nvPr/>
              </p:nvSpPr>
              <p:spPr bwMode="auto">
                <a:xfrm flipV="1">
                  <a:off x="3796" y="1656"/>
                  <a:ext cx="81" cy="17"/>
                </a:xfrm>
                <a:prstGeom prst="line">
                  <a:avLst/>
                </a:prstGeom>
                <a:noFill/>
                <a:ln w="12700">
                  <a:solidFill>
                    <a:schemeClr val="tx1"/>
                  </a:solidFill>
                  <a:round/>
                  <a:headEnd/>
                  <a:tailEnd/>
                </a:ln>
              </p:spPr>
              <p:txBody>
                <a:bodyPr wrap="none" anchor="ctr"/>
                <a:lstStyle/>
                <a:p>
                  <a:endParaRPr lang="en-US"/>
                </a:p>
              </p:txBody>
            </p:sp>
            <p:sp>
              <p:nvSpPr>
                <p:cNvPr id="1042" name="Line 17"/>
                <p:cNvSpPr>
                  <a:spLocks noChangeShapeType="1"/>
                </p:cNvSpPr>
                <p:nvPr/>
              </p:nvSpPr>
              <p:spPr bwMode="auto">
                <a:xfrm>
                  <a:off x="3887" y="1063"/>
                  <a:ext cx="0" cy="593"/>
                </a:xfrm>
                <a:prstGeom prst="line">
                  <a:avLst/>
                </a:prstGeom>
                <a:noFill/>
                <a:ln w="12700">
                  <a:solidFill>
                    <a:schemeClr val="tx1"/>
                  </a:solidFill>
                  <a:round/>
                  <a:headEnd/>
                  <a:tailEnd/>
                </a:ln>
              </p:spPr>
              <p:txBody>
                <a:bodyPr wrap="none" anchor="ctr"/>
                <a:lstStyle/>
                <a:p>
                  <a:endParaRPr lang="en-US"/>
                </a:p>
              </p:txBody>
            </p:sp>
            <p:sp>
              <p:nvSpPr>
                <p:cNvPr id="1043" name="Line 18"/>
                <p:cNvSpPr>
                  <a:spLocks noChangeShapeType="1"/>
                </p:cNvSpPr>
                <p:nvPr/>
              </p:nvSpPr>
              <p:spPr bwMode="auto">
                <a:xfrm>
                  <a:off x="1899" y="731"/>
                  <a:ext cx="1976" cy="327"/>
                </a:xfrm>
                <a:prstGeom prst="line">
                  <a:avLst/>
                </a:prstGeom>
                <a:noFill/>
                <a:ln w="12700">
                  <a:solidFill>
                    <a:schemeClr val="tx1"/>
                  </a:solidFill>
                  <a:round/>
                  <a:headEnd/>
                  <a:tailEnd/>
                </a:ln>
              </p:spPr>
              <p:txBody>
                <a:bodyPr wrap="none" anchor="ctr"/>
                <a:lstStyle/>
                <a:p>
                  <a:endParaRPr lang="en-US"/>
                </a:p>
              </p:txBody>
            </p:sp>
            <p:grpSp>
              <p:nvGrpSpPr>
                <p:cNvPr id="1044" name="Group 19"/>
                <p:cNvGrpSpPr>
                  <a:grpSpLocks/>
                </p:cNvGrpSpPr>
                <p:nvPr/>
              </p:nvGrpSpPr>
              <p:grpSpPr bwMode="auto">
                <a:xfrm>
                  <a:off x="3519" y="1639"/>
                  <a:ext cx="213" cy="50"/>
                  <a:chOff x="2436" y="2368"/>
                  <a:chExt cx="148" cy="72"/>
                </a:xfrm>
              </p:grpSpPr>
              <p:sp>
                <p:nvSpPr>
                  <p:cNvPr id="1051" name="Line 20"/>
                  <p:cNvSpPr>
                    <a:spLocks noChangeShapeType="1"/>
                  </p:cNvSpPr>
                  <p:nvPr/>
                </p:nvSpPr>
                <p:spPr bwMode="auto">
                  <a:xfrm flipV="1">
                    <a:off x="2496" y="2408"/>
                    <a:ext cx="88" cy="32"/>
                  </a:xfrm>
                  <a:prstGeom prst="line">
                    <a:avLst/>
                  </a:prstGeom>
                  <a:noFill/>
                  <a:ln w="12700">
                    <a:solidFill>
                      <a:schemeClr val="tx1"/>
                    </a:solidFill>
                    <a:round/>
                    <a:headEnd/>
                    <a:tailEnd/>
                  </a:ln>
                </p:spPr>
                <p:txBody>
                  <a:bodyPr wrap="none" anchor="ctr"/>
                  <a:lstStyle/>
                  <a:p>
                    <a:endParaRPr lang="en-US"/>
                  </a:p>
                </p:txBody>
              </p:sp>
              <p:sp>
                <p:nvSpPr>
                  <p:cNvPr id="1052" name="Line 21"/>
                  <p:cNvSpPr>
                    <a:spLocks noChangeShapeType="1"/>
                  </p:cNvSpPr>
                  <p:nvPr/>
                </p:nvSpPr>
                <p:spPr bwMode="auto">
                  <a:xfrm flipV="1">
                    <a:off x="2500" y="2380"/>
                    <a:ext cx="8" cy="52"/>
                  </a:xfrm>
                  <a:prstGeom prst="line">
                    <a:avLst/>
                  </a:prstGeom>
                  <a:noFill/>
                  <a:ln w="12700">
                    <a:solidFill>
                      <a:schemeClr val="tx1"/>
                    </a:solidFill>
                    <a:round/>
                    <a:headEnd/>
                    <a:tailEnd/>
                  </a:ln>
                </p:spPr>
                <p:txBody>
                  <a:bodyPr wrap="none" anchor="ctr"/>
                  <a:lstStyle/>
                  <a:p>
                    <a:endParaRPr lang="en-US"/>
                  </a:p>
                </p:txBody>
              </p:sp>
              <p:sp>
                <p:nvSpPr>
                  <p:cNvPr id="1053" name="Line 22"/>
                  <p:cNvSpPr>
                    <a:spLocks noChangeShapeType="1"/>
                  </p:cNvSpPr>
                  <p:nvPr/>
                </p:nvSpPr>
                <p:spPr bwMode="auto">
                  <a:xfrm flipV="1">
                    <a:off x="2448" y="2368"/>
                    <a:ext cx="32" cy="48"/>
                  </a:xfrm>
                  <a:prstGeom prst="line">
                    <a:avLst/>
                  </a:prstGeom>
                  <a:noFill/>
                  <a:ln w="12700">
                    <a:solidFill>
                      <a:schemeClr val="tx1"/>
                    </a:solidFill>
                    <a:round/>
                    <a:headEnd/>
                    <a:tailEnd/>
                  </a:ln>
                </p:spPr>
                <p:txBody>
                  <a:bodyPr wrap="none" anchor="ctr"/>
                  <a:lstStyle/>
                  <a:p>
                    <a:endParaRPr lang="en-US"/>
                  </a:p>
                </p:txBody>
              </p:sp>
              <p:sp>
                <p:nvSpPr>
                  <p:cNvPr id="1054" name="Line 23"/>
                  <p:cNvSpPr>
                    <a:spLocks noChangeShapeType="1"/>
                  </p:cNvSpPr>
                  <p:nvPr/>
                </p:nvSpPr>
                <p:spPr bwMode="auto">
                  <a:xfrm flipH="1" flipV="1">
                    <a:off x="2436" y="2416"/>
                    <a:ext cx="64" cy="24"/>
                  </a:xfrm>
                  <a:prstGeom prst="line">
                    <a:avLst/>
                  </a:prstGeom>
                  <a:noFill/>
                  <a:ln w="12700">
                    <a:solidFill>
                      <a:schemeClr val="tx1"/>
                    </a:solidFill>
                    <a:round/>
                    <a:headEnd/>
                    <a:tailEnd/>
                  </a:ln>
                </p:spPr>
                <p:txBody>
                  <a:bodyPr wrap="none" anchor="ctr"/>
                  <a:lstStyle/>
                  <a:p>
                    <a:endParaRPr lang="en-US"/>
                  </a:p>
                </p:txBody>
              </p:sp>
            </p:grpSp>
            <p:grpSp>
              <p:nvGrpSpPr>
                <p:cNvPr id="1045" name="Group 24"/>
                <p:cNvGrpSpPr>
                  <a:grpSpLocks/>
                </p:cNvGrpSpPr>
                <p:nvPr/>
              </p:nvGrpSpPr>
              <p:grpSpPr bwMode="auto">
                <a:xfrm>
                  <a:off x="1855" y="1354"/>
                  <a:ext cx="213" cy="50"/>
                  <a:chOff x="1284" y="1956"/>
                  <a:chExt cx="148" cy="72"/>
                </a:xfrm>
              </p:grpSpPr>
              <p:sp>
                <p:nvSpPr>
                  <p:cNvPr id="1047" name="Line 25"/>
                  <p:cNvSpPr>
                    <a:spLocks noChangeShapeType="1"/>
                  </p:cNvSpPr>
                  <p:nvPr/>
                </p:nvSpPr>
                <p:spPr bwMode="auto">
                  <a:xfrm flipV="1">
                    <a:off x="1344" y="1996"/>
                    <a:ext cx="88" cy="32"/>
                  </a:xfrm>
                  <a:prstGeom prst="line">
                    <a:avLst/>
                  </a:prstGeom>
                  <a:noFill/>
                  <a:ln w="12700">
                    <a:solidFill>
                      <a:schemeClr val="tx1"/>
                    </a:solidFill>
                    <a:round/>
                    <a:headEnd/>
                    <a:tailEnd/>
                  </a:ln>
                </p:spPr>
                <p:txBody>
                  <a:bodyPr wrap="none" anchor="ctr"/>
                  <a:lstStyle/>
                  <a:p>
                    <a:endParaRPr lang="en-US"/>
                  </a:p>
                </p:txBody>
              </p:sp>
              <p:sp>
                <p:nvSpPr>
                  <p:cNvPr id="1048" name="Line 26"/>
                  <p:cNvSpPr>
                    <a:spLocks noChangeShapeType="1"/>
                  </p:cNvSpPr>
                  <p:nvPr/>
                </p:nvSpPr>
                <p:spPr bwMode="auto">
                  <a:xfrm flipV="1">
                    <a:off x="1348" y="1968"/>
                    <a:ext cx="8" cy="52"/>
                  </a:xfrm>
                  <a:prstGeom prst="line">
                    <a:avLst/>
                  </a:prstGeom>
                  <a:noFill/>
                  <a:ln w="12700">
                    <a:solidFill>
                      <a:schemeClr val="tx1"/>
                    </a:solidFill>
                    <a:round/>
                    <a:headEnd/>
                    <a:tailEnd/>
                  </a:ln>
                </p:spPr>
                <p:txBody>
                  <a:bodyPr wrap="none" anchor="ctr"/>
                  <a:lstStyle/>
                  <a:p>
                    <a:endParaRPr lang="en-US"/>
                  </a:p>
                </p:txBody>
              </p:sp>
              <p:sp>
                <p:nvSpPr>
                  <p:cNvPr id="1049" name="Line 27"/>
                  <p:cNvSpPr>
                    <a:spLocks noChangeShapeType="1"/>
                  </p:cNvSpPr>
                  <p:nvPr/>
                </p:nvSpPr>
                <p:spPr bwMode="auto">
                  <a:xfrm flipV="1">
                    <a:off x="1296" y="1956"/>
                    <a:ext cx="32" cy="48"/>
                  </a:xfrm>
                  <a:prstGeom prst="line">
                    <a:avLst/>
                  </a:prstGeom>
                  <a:noFill/>
                  <a:ln w="12700">
                    <a:solidFill>
                      <a:schemeClr val="tx1"/>
                    </a:solidFill>
                    <a:round/>
                    <a:headEnd/>
                    <a:tailEnd/>
                  </a:ln>
                </p:spPr>
                <p:txBody>
                  <a:bodyPr wrap="none" anchor="ctr"/>
                  <a:lstStyle/>
                  <a:p>
                    <a:endParaRPr lang="en-US"/>
                  </a:p>
                </p:txBody>
              </p:sp>
              <p:sp>
                <p:nvSpPr>
                  <p:cNvPr id="1050" name="Line 28"/>
                  <p:cNvSpPr>
                    <a:spLocks noChangeShapeType="1"/>
                  </p:cNvSpPr>
                  <p:nvPr/>
                </p:nvSpPr>
                <p:spPr bwMode="auto">
                  <a:xfrm flipH="1" flipV="1">
                    <a:off x="1284" y="2004"/>
                    <a:ext cx="64" cy="24"/>
                  </a:xfrm>
                  <a:prstGeom prst="line">
                    <a:avLst/>
                  </a:prstGeom>
                  <a:noFill/>
                  <a:ln w="12700">
                    <a:solidFill>
                      <a:schemeClr val="tx1"/>
                    </a:solidFill>
                    <a:round/>
                    <a:headEnd/>
                    <a:tailEnd/>
                  </a:ln>
                </p:spPr>
                <p:txBody>
                  <a:bodyPr wrap="none" anchor="ctr"/>
                  <a:lstStyle/>
                  <a:p>
                    <a:endParaRPr lang="en-US"/>
                  </a:p>
                </p:txBody>
              </p:sp>
            </p:grpSp>
            <p:sp>
              <p:nvSpPr>
                <p:cNvPr id="1046" name="Rectangle 29"/>
                <p:cNvSpPr>
                  <a:spLocks noChangeArrowheads="1"/>
                </p:cNvSpPr>
                <p:nvPr/>
              </p:nvSpPr>
              <p:spPr bwMode="auto">
                <a:xfrm>
                  <a:off x="4135" y="1088"/>
                  <a:ext cx="381" cy="517"/>
                </a:xfrm>
                <a:prstGeom prst="rect">
                  <a:avLst/>
                </a:prstGeom>
                <a:noFill/>
                <a:ln w="12700">
                  <a:noFill/>
                  <a:miter lim="800000"/>
                  <a:headEnd/>
                  <a:tailEnd/>
                </a:ln>
              </p:spPr>
              <p:txBody>
                <a:bodyPr wrap="none" lIns="90488" tIns="44450" rIns="90488" bIns="44450">
                  <a:spAutoFit/>
                </a:bodyPr>
                <a:lstStyle/>
                <a:p>
                  <a:r>
                    <a:rPr lang="en-GB" altLang="ar-JO" sz="4800">
                      <a:latin typeface="Arial" pitchFamily="34" charset="0"/>
                    </a:rPr>
                    <a:t>?</a:t>
                  </a:r>
                </a:p>
              </p:txBody>
            </p:sp>
          </p:grpSp>
        </p:grpSp>
        <p:sp>
          <p:nvSpPr>
            <p:cNvPr id="1031" name="Line 30"/>
            <p:cNvSpPr>
              <a:spLocks noChangeShapeType="1"/>
            </p:cNvSpPr>
            <p:nvPr/>
          </p:nvSpPr>
          <p:spPr bwMode="auto">
            <a:xfrm>
              <a:off x="1815" y="1530"/>
              <a:ext cx="920" cy="38"/>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 builtIn="1"/>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wipe(left)">
                                      <p:cBhvr>
                                        <p:cTn id="13" dur="500"/>
                                        <p:tgtEl>
                                          <p:spTgt spid="256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wipe(left)">
                                      <p:cBhvr>
                                        <p:cTn id="18"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ar-JO" sz="3600" smtClean="0"/>
              <a:t>Systems that act like humans</a:t>
            </a:r>
            <a:endParaRPr lang="en-US" altLang="ar-JO" sz="3600" smtClean="0"/>
          </a:p>
        </p:txBody>
      </p:sp>
      <p:sp>
        <p:nvSpPr>
          <p:cNvPr id="23555" name="Rectangle 3"/>
          <p:cNvSpPr>
            <a:spLocks noGrp="1" noChangeArrowheads="1"/>
          </p:cNvSpPr>
          <p:nvPr>
            <p:ph sz="quarter" idx="1"/>
          </p:nvPr>
        </p:nvSpPr>
        <p:spPr>
          <a:xfrm>
            <a:off x="685800" y="1752600"/>
            <a:ext cx="7772400" cy="4114800"/>
          </a:xfrm>
        </p:spPr>
        <p:txBody>
          <a:bodyPr/>
          <a:lstStyle/>
          <a:p>
            <a:pPr eaLnBrk="1" hangingPunct="1">
              <a:buFontTx/>
              <a:buNone/>
            </a:pPr>
            <a:endParaRPr lang="en-US" altLang="ar-JO" sz="2800" smtClean="0"/>
          </a:p>
          <a:p>
            <a:pPr eaLnBrk="1" hangingPunct="1"/>
            <a:r>
              <a:rPr lang="en-US" altLang="zh-TW" sz="2800" smtClean="0"/>
              <a:t>The Turing Test approach </a:t>
            </a:r>
          </a:p>
          <a:p>
            <a:pPr lvl="1" eaLnBrk="1" hangingPunct="1"/>
            <a:r>
              <a:rPr lang="en-US" altLang="zh-TW" smtClean="0"/>
              <a:t>a human questioner cannot tell if</a:t>
            </a:r>
          </a:p>
          <a:p>
            <a:pPr lvl="2" eaLnBrk="1" hangingPunct="1"/>
            <a:r>
              <a:rPr lang="en-US" altLang="zh-TW" smtClean="0"/>
              <a:t> there is a computer or a human answering his question, via teletype (remote communication)</a:t>
            </a:r>
          </a:p>
          <a:p>
            <a:pPr lvl="1" eaLnBrk="1" hangingPunct="1"/>
            <a:r>
              <a:rPr lang="en-US" altLang="zh-TW" smtClean="0"/>
              <a:t>The computer must behave intelligently</a:t>
            </a:r>
          </a:p>
          <a:p>
            <a:pPr eaLnBrk="1" hangingPunct="1"/>
            <a:r>
              <a:rPr lang="en-US" altLang="zh-TW" sz="2800" smtClean="0"/>
              <a:t>Intelligent behavior </a:t>
            </a:r>
          </a:p>
          <a:p>
            <a:pPr lvl="1" eaLnBrk="1" hangingPunct="1"/>
            <a:r>
              <a:rPr lang="en-US" altLang="zh-TW" smtClean="0"/>
              <a:t>to achieve human-level performance in all cognitive tasks </a:t>
            </a:r>
          </a:p>
          <a:p>
            <a:pPr eaLnBrk="1" hangingPunct="1"/>
            <a:endParaRPr lang="en-US" altLang="ar-JO" sz="28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وازنة">
  <a:themeElements>
    <a:clrScheme name="موازنة">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موازنة">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موازنة">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736</TotalTime>
  <Words>2104</Words>
  <Application>Microsoft PowerPoint</Application>
  <PresentationFormat>On-screen Show (4:3)</PresentationFormat>
  <Paragraphs>392</Paragraphs>
  <Slides>57</Slides>
  <Notes>26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72" baseType="lpstr">
      <vt:lpstr>Times</vt:lpstr>
      <vt:lpstr>Arial</vt:lpstr>
      <vt:lpstr>Franklin Gothic Book</vt:lpstr>
      <vt:lpstr>Perpetua</vt:lpstr>
      <vt:lpstr>Wingdings 2</vt:lpstr>
      <vt:lpstr>Tahoma</vt:lpstr>
      <vt:lpstr>Times New Roman</vt:lpstr>
      <vt:lpstr>新細明體</vt:lpstr>
      <vt:lpstr>Wingdings</vt:lpstr>
      <vt:lpstr>TimesNewRomanPSMT</vt:lpstr>
      <vt:lpstr>TimesNewRomanPS-BoldMT</vt:lpstr>
      <vt:lpstr>Wingdings-Regular</vt:lpstr>
      <vt:lpstr>موازنة</vt:lpstr>
      <vt:lpstr>Microsoft ClipArt Gallery</vt:lpstr>
      <vt:lpstr>Bitmap Image</vt:lpstr>
      <vt:lpstr>Artificial Intelligence  </vt:lpstr>
      <vt:lpstr>Course  Learning Outcomes</vt:lpstr>
      <vt:lpstr>Areas of AI and Some Dependencies</vt:lpstr>
      <vt:lpstr>What is Artificial Intelligence ?</vt:lpstr>
      <vt:lpstr>What is Artificial Intelligence ?</vt:lpstr>
      <vt:lpstr>What is Artificial Intelligence ?</vt:lpstr>
      <vt:lpstr>Systems that act like humans:  Turing Test</vt:lpstr>
      <vt:lpstr>Systems that act like humans</vt:lpstr>
      <vt:lpstr>Systems that act like humans</vt:lpstr>
      <vt:lpstr>Systems that act like humans</vt:lpstr>
      <vt:lpstr>The total Turing Test</vt:lpstr>
      <vt:lpstr>What is Artificial Intelligence ?</vt:lpstr>
      <vt:lpstr>Systems that think like humans:  cognitive modeling</vt:lpstr>
      <vt:lpstr>What is Artificial Intelligence ?</vt:lpstr>
      <vt:lpstr>Systems that think ‘rationally’  "laws of thought"</vt:lpstr>
      <vt:lpstr>What is Artificial Intelligence ?</vt:lpstr>
      <vt:lpstr>Systems that act rationally:  “Rational agent”</vt:lpstr>
      <vt:lpstr>Systems that act rationally</vt:lpstr>
      <vt:lpstr>Systems that act rationally</vt:lpstr>
      <vt:lpstr>Rational agents</vt:lpstr>
      <vt:lpstr>Slide 21</vt:lpstr>
      <vt:lpstr>Slide 22</vt:lpstr>
      <vt:lpstr>Goals of AI</vt:lpstr>
      <vt:lpstr>The Foundation of AI</vt:lpstr>
      <vt:lpstr>The Foundation of AI</vt:lpstr>
      <vt:lpstr>The Foundation of AI</vt:lpstr>
      <vt:lpstr>The Foundation of AI</vt:lpstr>
      <vt:lpstr>The Foundation of AI</vt:lpstr>
      <vt:lpstr>The Foundation of AI</vt:lpstr>
      <vt:lpstr>The main topics in AI</vt:lpstr>
      <vt:lpstr>Slide 31</vt:lpstr>
      <vt:lpstr>The Disadvantages</vt:lpstr>
      <vt:lpstr>Search</vt:lpstr>
      <vt:lpstr>Knowledge Representation &amp; Reasoning</vt:lpstr>
      <vt:lpstr>Slide 35</vt:lpstr>
      <vt:lpstr>Planning</vt:lpstr>
      <vt:lpstr>Learning</vt:lpstr>
      <vt:lpstr>Interacting with the Environment</vt:lpstr>
      <vt:lpstr>History of AI</vt:lpstr>
      <vt:lpstr>The ‘von Neuman’ Architecture</vt:lpstr>
      <vt:lpstr>History of AI</vt:lpstr>
      <vt:lpstr>Periods in AI</vt:lpstr>
      <vt:lpstr>Periods in AI cont’d</vt:lpstr>
      <vt:lpstr>Fashions in AI</vt:lpstr>
      <vt:lpstr>Symbolic and Sub-symbolic AI</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AI Applications</vt:lpstr>
      <vt:lpstr>Homework</vt:lpstr>
    </vt:vector>
  </TitlesOfParts>
  <Company>University of Aberdeen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CS3014: Artificial Intelligence  INTRODUCTION TO ARTIFICIAL INTELLIGENCE</dc:title>
  <dc:creator>George Macleod Coghill</dc:creator>
  <cp:lastModifiedBy>ADMIN</cp:lastModifiedBy>
  <cp:revision>59</cp:revision>
  <cp:lastPrinted>2003-12-15T14:54:18Z</cp:lastPrinted>
  <dcterms:created xsi:type="dcterms:W3CDTF">2003-10-27T10:22:21Z</dcterms:created>
  <dcterms:modified xsi:type="dcterms:W3CDTF">2023-03-13T16:50:33Z</dcterms:modified>
</cp:coreProperties>
</file>