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5"/>
  </p:notesMasterIdLst>
  <p:sldIdLst>
    <p:sldId id="368" r:id="rId2"/>
    <p:sldId id="369" r:id="rId3"/>
    <p:sldId id="370" r:id="rId4"/>
    <p:sldId id="371" r:id="rId5"/>
    <p:sldId id="372" r:id="rId6"/>
    <p:sldId id="374" r:id="rId7"/>
    <p:sldId id="375" r:id="rId8"/>
    <p:sldId id="376" r:id="rId9"/>
    <p:sldId id="377" r:id="rId10"/>
    <p:sldId id="378" r:id="rId11"/>
    <p:sldId id="379" r:id="rId12"/>
    <p:sldId id="380" r:id="rId13"/>
    <p:sldId id="381" r:id="rId14"/>
    <p:sldId id="382" r:id="rId15"/>
    <p:sldId id="383" r:id="rId16"/>
    <p:sldId id="384" r:id="rId17"/>
    <p:sldId id="385" r:id="rId18"/>
    <p:sldId id="386" r:id="rId19"/>
    <p:sldId id="387" r:id="rId20"/>
    <p:sldId id="388" r:id="rId21"/>
    <p:sldId id="389" r:id="rId22"/>
    <p:sldId id="390" r:id="rId23"/>
    <p:sldId id="391" r:id="rId24"/>
    <p:sldId id="392" r:id="rId25"/>
    <p:sldId id="393" r:id="rId26"/>
    <p:sldId id="394" r:id="rId27"/>
    <p:sldId id="395" r:id="rId28"/>
    <p:sldId id="396" r:id="rId29"/>
    <p:sldId id="397" r:id="rId30"/>
    <p:sldId id="398" r:id="rId31"/>
    <p:sldId id="399" r:id="rId32"/>
    <p:sldId id="400" r:id="rId33"/>
    <p:sldId id="401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35F9C1AA-788D-43DF-B47A-28BA70E13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D0D1F-C66F-44C3-BD95-CB2E27D4C2D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B3B15A-1C16-4C84-BCB3-687A9C2A41F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FE5977-648C-47B9-9B5D-3FAC6AEEC49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25E0C-7323-4F65-85C5-1CBB86612EB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885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7885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2879BD20-C9CB-46D5-96B3-E06D2B9BFB50}" type="slidenum">
              <a:rPr lang="en-US" sz="1200">
                <a:latin typeface="Calibri" pitchFamily="34" charset="0"/>
              </a:rPr>
              <a:pPr algn="r" eaLnBrk="1" hangingPunct="1"/>
              <a:t>12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A1A8BB-BA50-4375-8777-0822B0149BA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2DFAC0-AB0F-4C5A-A472-C8F6C9C09CE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5CD55A-2DC0-40A8-AB94-6CADE25ACC8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3A2CA3-2180-4E20-B2EA-A4F77EF1112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A7151-B20F-4E63-ACD1-E760B6D348E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973BE8-C3D5-4490-9AB3-0552BE50F8E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DC1D6E-7350-4C87-B137-D6A48AB996B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BF623B-8FFA-4841-A64B-A7782895C0F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6C1D8F-2CF0-425B-8FBE-6AD2A4285CE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F7E9A6-F2FC-4126-8E9B-E5277A7F2F0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912B49-FA50-4A2D-8E5E-752319E6614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6B9C93-CF43-41CB-A927-1569A9EEB71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088850-1297-464B-9439-3586C0BBBD6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347ECB-4B92-4ABF-9E5A-B889773DC88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56F9FB6-5EE4-41AC-8CF6-1A5EF24C87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90E83C-9621-4540-BFF5-327126A260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48415-7B2F-40A5-A845-CDAEF586A7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CF9C2-69DC-450B-A7DC-2DA3B0FADD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86F33-525A-40B4-BF97-D9301A9CE3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150938" y="214313"/>
            <a:ext cx="7804150" cy="591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74784-08A2-467A-B895-D50A002BCB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D8E83-7019-4CAE-9AB1-FA013733A2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20511-63CC-46FB-B83F-84AAC4BDA3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C505D-67BD-4F9B-BFFC-0845EEC754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FC4FA-6461-4D71-8CB3-D42BFBB5DF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898DD-BDE3-41CA-896F-27D938D859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BC312-110F-409A-9C8A-271AB83A60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53251-DB32-46A7-A5EA-0B9BBB3FEA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CCDA3B-7BB6-4BE5-94BE-00347BEB96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E6317941-761A-4136-8651-3A9CF739D9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  <p:sldLayoutId id="2147483947" r:id="rId12"/>
    <p:sldLayoutId id="2147483948" r:id="rId13"/>
    <p:sldLayoutId id="2147483935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3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2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 idx="4294967295"/>
          </p:nvPr>
        </p:nvSpPr>
        <p:spPr>
          <a:xfrm>
            <a:off x="930276" y="214313"/>
            <a:ext cx="8013700" cy="928687"/>
          </a:xfrm>
        </p:spPr>
        <p:txBody>
          <a:bodyPr anchor="ctr"/>
          <a:lstStyle/>
          <a:p>
            <a:r>
              <a:rPr lang="en-US" sz="3200" b="1" dirty="0">
                <a:latin typeface="Times New Roman" pitchFamily="18" charset="0"/>
              </a:rPr>
              <a:t>Fuzzy Logic </a:t>
            </a:r>
            <a:r>
              <a:rPr lang="en-US" sz="3200" dirty="0"/>
              <a:t>Uncertainty Studies</a:t>
            </a:r>
            <a:endParaRPr lang="en-US" sz="3200" i="1" dirty="0"/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3352800" y="1143000"/>
            <a:ext cx="197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Uncertainty Study</a:t>
            </a:r>
          </a:p>
        </p:txBody>
      </p:sp>
      <p:sp>
        <p:nvSpPr>
          <p:cNvPr id="37892" name="Line 5"/>
          <p:cNvSpPr>
            <a:spLocks noChangeShapeType="1"/>
          </p:cNvSpPr>
          <p:nvPr/>
        </p:nvSpPr>
        <p:spPr bwMode="auto">
          <a:xfrm flipH="1">
            <a:off x="2759075" y="1568450"/>
            <a:ext cx="1600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893" name="Text Box 6"/>
          <p:cNvSpPr txBox="1">
            <a:spLocks noChangeArrowheads="1"/>
          </p:cNvSpPr>
          <p:nvPr/>
        </p:nvSpPr>
        <p:spPr bwMode="auto">
          <a:xfrm>
            <a:off x="930275" y="2635250"/>
            <a:ext cx="1914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Probability Based</a:t>
            </a:r>
          </a:p>
        </p:txBody>
      </p:sp>
      <p:sp>
        <p:nvSpPr>
          <p:cNvPr id="37894" name="Text Box 7"/>
          <p:cNvSpPr txBox="1">
            <a:spLocks noChangeArrowheads="1"/>
          </p:cNvSpPr>
          <p:nvPr/>
        </p:nvSpPr>
        <p:spPr bwMode="auto">
          <a:xfrm>
            <a:off x="3063875" y="2559050"/>
            <a:ext cx="22129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Information Theory </a:t>
            </a:r>
          </a:p>
          <a:p>
            <a:r>
              <a:rPr lang="en-US"/>
              <a:t>based</a:t>
            </a:r>
          </a:p>
        </p:txBody>
      </p:sp>
      <p:sp>
        <p:nvSpPr>
          <p:cNvPr id="37895" name="Line 8"/>
          <p:cNvSpPr>
            <a:spLocks noChangeShapeType="1"/>
          </p:cNvSpPr>
          <p:nvPr/>
        </p:nvSpPr>
        <p:spPr bwMode="auto">
          <a:xfrm>
            <a:off x="4511675" y="156845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896" name="Text Box 9"/>
          <p:cNvSpPr txBox="1">
            <a:spLocks noChangeArrowheads="1"/>
          </p:cNvSpPr>
          <p:nvPr/>
        </p:nvSpPr>
        <p:spPr bwMode="auto">
          <a:xfrm>
            <a:off x="5562600" y="2590800"/>
            <a:ext cx="20177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Fuzzy Logic Based</a:t>
            </a:r>
          </a:p>
        </p:txBody>
      </p:sp>
      <p:sp>
        <p:nvSpPr>
          <p:cNvPr id="37897" name="Line 10"/>
          <p:cNvSpPr>
            <a:spLocks noChangeShapeType="1"/>
          </p:cNvSpPr>
          <p:nvPr/>
        </p:nvSpPr>
        <p:spPr bwMode="auto">
          <a:xfrm>
            <a:off x="4664075" y="156845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898" name="Text Box 11"/>
          <p:cNvSpPr txBox="1">
            <a:spLocks noChangeArrowheads="1"/>
          </p:cNvSpPr>
          <p:nvPr/>
        </p:nvSpPr>
        <p:spPr bwMode="auto">
          <a:xfrm>
            <a:off x="457200" y="3657600"/>
            <a:ext cx="145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Probabilistic </a:t>
            </a:r>
          </a:p>
          <a:p>
            <a:r>
              <a:rPr lang="en-US"/>
              <a:t>Reasoning</a:t>
            </a:r>
          </a:p>
        </p:txBody>
      </p:sp>
      <p:sp>
        <p:nvSpPr>
          <p:cNvPr id="37899" name="Text Box 12"/>
          <p:cNvSpPr txBox="1">
            <a:spLocks noChangeArrowheads="1"/>
          </p:cNvSpPr>
          <p:nvPr/>
        </p:nvSpPr>
        <p:spPr bwMode="auto">
          <a:xfrm>
            <a:off x="2133600" y="3581400"/>
            <a:ext cx="13493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Markov </a:t>
            </a:r>
          </a:p>
          <a:p>
            <a:r>
              <a:rPr lang="en-US"/>
              <a:t>Processes</a:t>
            </a:r>
          </a:p>
          <a:p>
            <a:r>
              <a:rPr lang="en-US"/>
              <a:t>&amp; Graphical</a:t>
            </a:r>
          </a:p>
          <a:p>
            <a:r>
              <a:rPr lang="en-US"/>
              <a:t>Models</a:t>
            </a:r>
          </a:p>
        </p:txBody>
      </p:sp>
      <p:sp>
        <p:nvSpPr>
          <p:cNvPr id="37900" name="Line 13"/>
          <p:cNvSpPr>
            <a:spLocks noChangeShapeType="1"/>
          </p:cNvSpPr>
          <p:nvPr/>
        </p:nvSpPr>
        <p:spPr bwMode="auto">
          <a:xfrm>
            <a:off x="4511675" y="309245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01" name="Text Box 14"/>
          <p:cNvSpPr txBox="1">
            <a:spLocks noChangeArrowheads="1"/>
          </p:cNvSpPr>
          <p:nvPr/>
        </p:nvSpPr>
        <p:spPr bwMode="auto">
          <a:xfrm>
            <a:off x="4267200" y="3733800"/>
            <a:ext cx="96361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Entropy</a:t>
            </a:r>
          </a:p>
          <a:p>
            <a:r>
              <a:rPr lang="en-US"/>
              <a:t>Centric</a:t>
            </a:r>
          </a:p>
          <a:p>
            <a:r>
              <a:rPr lang="en-US"/>
              <a:t>Algos</a:t>
            </a:r>
          </a:p>
        </p:txBody>
      </p:sp>
      <p:sp>
        <p:nvSpPr>
          <p:cNvPr id="37902" name="Line 15"/>
          <p:cNvSpPr>
            <a:spLocks noChangeShapeType="1"/>
          </p:cNvSpPr>
          <p:nvPr/>
        </p:nvSpPr>
        <p:spPr bwMode="auto">
          <a:xfrm flipH="1">
            <a:off x="1158875" y="294005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03" name="Line 16"/>
          <p:cNvSpPr>
            <a:spLocks noChangeShapeType="1"/>
          </p:cNvSpPr>
          <p:nvPr/>
        </p:nvSpPr>
        <p:spPr bwMode="auto">
          <a:xfrm>
            <a:off x="2073275" y="301625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04" name="Line 17"/>
          <p:cNvSpPr>
            <a:spLocks noChangeShapeType="1"/>
          </p:cNvSpPr>
          <p:nvPr/>
        </p:nvSpPr>
        <p:spPr bwMode="auto">
          <a:xfrm>
            <a:off x="5121275" y="149225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05" name="Text Box 18"/>
          <p:cNvSpPr txBox="1">
            <a:spLocks noChangeArrowheads="1"/>
          </p:cNvSpPr>
          <p:nvPr/>
        </p:nvSpPr>
        <p:spPr bwMode="auto">
          <a:xfrm>
            <a:off x="6400800" y="1905000"/>
            <a:ext cx="1330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Qualitative </a:t>
            </a:r>
          </a:p>
          <a:p>
            <a:r>
              <a:rPr lang="en-US"/>
              <a:t>Reasoning</a:t>
            </a:r>
          </a:p>
        </p:txBody>
      </p:sp>
      <p:sp>
        <p:nvSpPr>
          <p:cNvPr id="37906" name="Line 19"/>
          <p:cNvSpPr>
            <a:spLocks noChangeShapeType="1"/>
          </p:cNvSpPr>
          <p:nvPr/>
        </p:nvSpPr>
        <p:spPr bwMode="auto">
          <a:xfrm>
            <a:off x="1066800" y="4267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07" name="Text Box 20"/>
          <p:cNvSpPr txBox="1">
            <a:spLocks noChangeArrowheads="1"/>
          </p:cNvSpPr>
          <p:nvPr/>
        </p:nvSpPr>
        <p:spPr bwMode="auto">
          <a:xfrm>
            <a:off x="0" y="5181600"/>
            <a:ext cx="2613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Bayesian Belief Network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US"/>
              <a:t>Example Profiles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-761999" y="3962400"/>
            <a:ext cx="33528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81000" y="5181600"/>
            <a:ext cx="3733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3581401" y="3960812"/>
            <a:ext cx="33528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724400" y="5180013"/>
            <a:ext cx="37338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 rot="10800000">
            <a:off x="941388" y="3276600"/>
            <a:ext cx="3325812" cy="1905000"/>
          </a:xfrm>
          <a:custGeom>
            <a:avLst/>
            <a:gdLst>
              <a:gd name="connsiteX0" fmla="*/ 0 w 1257300"/>
              <a:gd name="connsiteY0" fmla="*/ 14288 h 14288"/>
              <a:gd name="connsiteX1" fmla="*/ 1257300 w 1257300"/>
              <a:gd name="connsiteY1" fmla="*/ 0 h 14288"/>
              <a:gd name="connsiteX0" fmla="*/ 0 w 1638300"/>
              <a:gd name="connsiteY0" fmla="*/ 242888 h 242888"/>
              <a:gd name="connsiteX1" fmla="*/ 1638300 w 1638300"/>
              <a:gd name="connsiteY1" fmla="*/ 0 h 242888"/>
              <a:gd name="connsiteX0" fmla="*/ 0 w 1638300"/>
              <a:gd name="connsiteY0" fmla="*/ 242888 h 357188"/>
              <a:gd name="connsiteX1" fmla="*/ 1638300 w 1638300"/>
              <a:gd name="connsiteY1" fmla="*/ 0 h 357188"/>
              <a:gd name="connsiteX0" fmla="*/ 0 w 1949450"/>
              <a:gd name="connsiteY0" fmla="*/ 242888 h 371476"/>
              <a:gd name="connsiteX1" fmla="*/ 1638300 w 1949450"/>
              <a:gd name="connsiteY1" fmla="*/ 0 h 371476"/>
              <a:gd name="connsiteX0" fmla="*/ 0 w 3321050"/>
              <a:gd name="connsiteY0" fmla="*/ 1843088 h 1843088"/>
              <a:gd name="connsiteX1" fmla="*/ 3009900 w 3321050"/>
              <a:gd name="connsiteY1" fmla="*/ 0 h 1843088"/>
              <a:gd name="connsiteX0" fmla="*/ 0 w 3009900"/>
              <a:gd name="connsiteY0" fmla="*/ 1843088 h 2314576"/>
              <a:gd name="connsiteX1" fmla="*/ 3009900 w 3009900"/>
              <a:gd name="connsiteY1" fmla="*/ 0 h 2314576"/>
              <a:gd name="connsiteX0" fmla="*/ 0 w 3009900"/>
              <a:gd name="connsiteY0" fmla="*/ 1843088 h 2314576"/>
              <a:gd name="connsiteX1" fmla="*/ 3009900 w 3009900"/>
              <a:gd name="connsiteY1" fmla="*/ 0 h 2314576"/>
              <a:gd name="connsiteX0" fmla="*/ 0 w 3009900"/>
              <a:gd name="connsiteY0" fmla="*/ 1843088 h 2233614"/>
              <a:gd name="connsiteX1" fmla="*/ 3009900 w 3009900"/>
              <a:gd name="connsiteY1" fmla="*/ 0 h 2233614"/>
              <a:gd name="connsiteX0" fmla="*/ 0 w 3009900"/>
              <a:gd name="connsiteY0" fmla="*/ 1843088 h 2376489"/>
              <a:gd name="connsiteX1" fmla="*/ 3009900 w 3009900"/>
              <a:gd name="connsiteY1" fmla="*/ 0 h 2376489"/>
              <a:gd name="connsiteX0" fmla="*/ 0 w 3009900"/>
              <a:gd name="connsiteY0" fmla="*/ 1843088 h 2238377"/>
              <a:gd name="connsiteX1" fmla="*/ 3009900 w 3009900"/>
              <a:gd name="connsiteY1" fmla="*/ 0 h 2238377"/>
              <a:gd name="connsiteX0" fmla="*/ 0 w 3009900"/>
              <a:gd name="connsiteY0" fmla="*/ 1843088 h 2238377"/>
              <a:gd name="connsiteX1" fmla="*/ 1528762 w 3009900"/>
              <a:gd name="connsiteY1" fmla="*/ 1824038 h 2238377"/>
              <a:gd name="connsiteX2" fmla="*/ 3009900 w 3009900"/>
              <a:gd name="connsiteY2" fmla="*/ 0 h 2238377"/>
              <a:gd name="connsiteX0" fmla="*/ 0 w 3009900"/>
              <a:gd name="connsiteY0" fmla="*/ 1843088 h 1843088"/>
              <a:gd name="connsiteX1" fmla="*/ 1528762 w 3009900"/>
              <a:gd name="connsiteY1" fmla="*/ 1824038 h 1843088"/>
              <a:gd name="connsiteX2" fmla="*/ 1804987 w 3009900"/>
              <a:gd name="connsiteY2" fmla="*/ 1524000 h 1843088"/>
              <a:gd name="connsiteX3" fmla="*/ 3009900 w 3009900"/>
              <a:gd name="connsiteY3" fmla="*/ 0 h 1843088"/>
              <a:gd name="connsiteX0" fmla="*/ 0 w 3009900"/>
              <a:gd name="connsiteY0" fmla="*/ 1843088 h 1843088"/>
              <a:gd name="connsiteX1" fmla="*/ 1528762 w 3009900"/>
              <a:gd name="connsiteY1" fmla="*/ 1824038 h 1843088"/>
              <a:gd name="connsiteX2" fmla="*/ 2109787 w 3009900"/>
              <a:gd name="connsiteY2" fmla="*/ 1524000 h 1843088"/>
              <a:gd name="connsiteX3" fmla="*/ 3009900 w 3009900"/>
              <a:gd name="connsiteY3" fmla="*/ 0 h 1843088"/>
              <a:gd name="connsiteX0" fmla="*/ 0 w 3009900"/>
              <a:gd name="connsiteY0" fmla="*/ 1843088 h 1843088"/>
              <a:gd name="connsiteX1" fmla="*/ 1528762 w 3009900"/>
              <a:gd name="connsiteY1" fmla="*/ 1824038 h 1843088"/>
              <a:gd name="connsiteX2" fmla="*/ 2109787 w 3009900"/>
              <a:gd name="connsiteY2" fmla="*/ 1524000 h 1843088"/>
              <a:gd name="connsiteX3" fmla="*/ 3009900 w 3009900"/>
              <a:gd name="connsiteY3" fmla="*/ 0 h 1843088"/>
              <a:gd name="connsiteX0" fmla="*/ 0 w 3009900"/>
              <a:gd name="connsiteY0" fmla="*/ 1843088 h 1843088"/>
              <a:gd name="connsiteX1" fmla="*/ 1300162 w 3009900"/>
              <a:gd name="connsiteY1" fmla="*/ 1824038 h 1843088"/>
              <a:gd name="connsiteX2" fmla="*/ 2109787 w 3009900"/>
              <a:gd name="connsiteY2" fmla="*/ 1524000 h 1843088"/>
              <a:gd name="connsiteX3" fmla="*/ 3009900 w 3009900"/>
              <a:gd name="connsiteY3" fmla="*/ 0 h 1843088"/>
              <a:gd name="connsiteX0" fmla="*/ 0 w 3009900"/>
              <a:gd name="connsiteY0" fmla="*/ 1843088 h 1843088"/>
              <a:gd name="connsiteX1" fmla="*/ 1300162 w 3009900"/>
              <a:gd name="connsiteY1" fmla="*/ 1824038 h 1843088"/>
              <a:gd name="connsiteX2" fmla="*/ 2109787 w 3009900"/>
              <a:gd name="connsiteY2" fmla="*/ 1524000 h 1843088"/>
              <a:gd name="connsiteX3" fmla="*/ 3009900 w 3009900"/>
              <a:gd name="connsiteY3" fmla="*/ 0 h 1843088"/>
              <a:gd name="connsiteX0" fmla="*/ 0 w 3009900"/>
              <a:gd name="connsiteY0" fmla="*/ 1843088 h 1843088"/>
              <a:gd name="connsiteX1" fmla="*/ 1300162 w 3009900"/>
              <a:gd name="connsiteY1" fmla="*/ 1824038 h 1843088"/>
              <a:gd name="connsiteX2" fmla="*/ 2109787 w 3009900"/>
              <a:gd name="connsiteY2" fmla="*/ 1524000 h 1843088"/>
              <a:gd name="connsiteX3" fmla="*/ 2543175 w 3009900"/>
              <a:gd name="connsiteY3" fmla="*/ 814388 h 1843088"/>
              <a:gd name="connsiteX4" fmla="*/ 3009900 w 3009900"/>
              <a:gd name="connsiteY4" fmla="*/ 0 h 1843088"/>
              <a:gd name="connsiteX0" fmla="*/ 0 w 3009900"/>
              <a:gd name="connsiteY0" fmla="*/ 1843088 h 1843088"/>
              <a:gd name="connsiteX1" fmla="*/ 1300162 w 3009900"/>
              <a:gd name="connsiteY1" fmla="*/ 1824038 h 1843088"/>
              <a:gd name="connsiteX2" fmla="*/ 2109787 w 3009900"/>
              <a:gd name="connsiteY2" fmla="*/ 1524000 h 1843088"/>
              <a:gd name="connsiteX3" fmla="*/ 2847975 w 3009900"/>
              <a:gd name="connsiteY3" fmla="*/ 280988 h 1843088"/>
              <a:gd name="connsiteX4" fmla="*/ 3009900 w 3009900"/>
              <a:gd name="connsiteY4" fmla="*/ 0 h 1843088"/>
              <a:gd name="connsiteX0" fmla="*/ 0 w 3009900"/>
              <a:gd name="connsiteY0" fmla="*/ 1843088 h 1843088"/>
              <a:gd name="connsiteX1" fmla="*/ 1300162 w 3009900"/>
              <a:gd name="connsiteY1" fmla="*/ 1824038 h 1843088"/>
              <a:gd name="connsiteX2" fmla="*/ 2109787 w 3009900"/>
              <a:gd name="connsiteY2" fmla="*/ 1524000 h 1843088"/>
              <a:gd name="connsiteX3" fmla="*/ 2847975 w 3009900"/>
              <a:gd name="connsiteY3" fmla="*/ 280988 h 1843088"/>
              <a:gd name="connsiteX4" fmla="*/ 3009900 w 3009900"/>
              <a:gd name="connsiteY4" fmla="*/ 0 h 1843088"/>
              <a:gd name="connsiteX0" fmla="*/ 0 w 3009900"/>
              <a:gd name="connsiteY0" fmla="*/ 1843088 h 1843088"/>
              <a:gd name="connsiteX1" fmla="*/ 1300162 w 3009900"/>
              <a:gd name="connsiteY1" fmla="*/ 1824038 h 1843088"/>
              <a:gd name="connsiteX2" fmla="*/ 2109787 w 3009900"/>
              <a:gd name="connsiteY2" fmla="*/ 1524000 h 1843088"/>
              <a:gd name="connsiteX3" fmla="*/ 2847975 w 3009900"/>
              <a:gd name="connsiteY3" fmla="*/ 280988 h 1843088"/>
              <a:gd name="connsiteX4" fmla="*/ 3009900 w 3009900"/>
              <a:gd name="connsiteY4" fmla="*/ 0 h 1843088"/>
              <a:gd name="connsiteX0" fmla="*/ 0 w 3009900"/>
              <a:gd name="connsiteY0" fmla="*/ 1843088 h 1843088"/>
              <a:gd name="connsiteX1" fmla="*/ 1300162 w 3009900"/>
              <a:gd name="connsiteY1" fmla="*/ 1824038 h 1843088"/>
              <a:gd name="connsiteX2" fmla="*/ 2109787 w 3009900"/>
              <a:gd name="connsiteY2" fmla="*/ 1524000 h 1843088"/>
              <a:gd name="connsiteX3" fmla="*/ 2847975 w 3009900"/>
              <a:gd name="connsiteY3" fmla="*/ 280988 h 1843088"/>
              <a:gd name="connsiteX4" fmla="*/ 3009900 w 3009900"/>
              <a:gd name="connsiteY4" fmla="*/ 0 h 1843088"/>
              <a:gd name="connsiteX0" fmla="*/ 0 w 3009900"/>
              <a:gd name="connsiteY0" fmla="*/ 1843088 h 1843088"/>
              <a:gd name="connsiteX1" fmla="*/ 1300162 w 3009900"/>
              <a:gd name="connsiteY1" fmla="*/ 1824038 h 1843088"/>
              <a:gd name="connsiteX2" fmla="*/ 2109787 w 3009900"/>
              <a:gd name="connsiteY2" fmla="*/ 1524000 h 1843088"/>
              <a:gd name="connsiteX3" fmla="*/ 2847975 w 3009900"/>
              <a:gd name="connsiteY3" fmla="*/ 280988 h 1843088"/>
              <a:gd name="connsiteX4" fmla="*/ 3009900 w 3009900"/>
              <a:gd name="connsiteY4" fmla="*/ 0 h 1843088"/>
              <a:gd name="connsiteX0" fmla="*/ 0 w 3009900"/>
              <a:gd name="connsiteY0" fmla="*/ 1843088 h 1843088"/>
              <a:gd name="connsiteX1" fmla="*/ 1300162 w 3009900"/>
              <a:gd name="connsiteY1" fmla="*/ 1824038 h 1843088"/>
              <a:gd name="connsiteX2" fmla="*/ 2109787 w 3009900"/>
              <a:gd name="connsiteY2" fmla="*/ 1524000 h 1843088"/>
              <a:gd name="connsiteX3" fmla="*/ 2847975 w 3009900"/>
              <a:gd name="connsiteY3" fmla="*/ 280988 h 1843088"/>
              <a:gd name="connsiteX4" fmla="*/ 3009900 w 3009900"/>
              <a:gd name="connsiteY4" fmla="*/ 0 h 1843088"/>
              <a:gd name="connsiteX0" fmla="*/ 0 w 3009900"/>
              <a:gd name="connsiteY0" fmla="*/ 1843088 h 1859757"/>
              <a:gd name="connsiteX1" fmla="*/ 1300162 w 3009900"/>
              <a:gd name="connsiteY1" fmla="*/ 1824038 h 1859757"/>
              <a:gd name="connsiteX2" fmla="*/ 2109787 w 3009900"/>
              <a:gd name="connsiteY2" fmla="*/ 1524000 h 1859757"/>
              <a:gd name="connsiteX3" fmla="*/ 2847975 w 3009900"/>
              <a:gd name="connsiteY3" fmla="*/ 280988 h 1859757"/>
              <a:gd name="connsiteX4" fmla="*/ 3009900 w 3009900"/>
              <a:gd name="connsiteY4" fmla="*/ 0 h 1859757"/>
              <a:gd name="connsiteX0" fmla="*/ 0 w 3009900"/>
              <a:gd name="connsiteY0" fmla="*/ 1843088 h 1882776"/>
              <a:gd name="connsiteX1" fmla="*/ 1300162 w 3009900"/>
              <a:gd name="connsiteY1" fmla="*/ 1824038 h 1882776"/>
              <a:gd name="connsiteX2" fmla="*/ 2109787 w 3009900"/>
              <a:gd name="connsiteY2" fmla="*/ 1524000 h 1882776"/>
              <a:gd name="connsiteX3" fmla="*/ 2847975 w 3009900"/>
              <a:gd name="connsiteY3" fmla="*/ 280988 h 1882776"/>
              <a:gd name="connsiteX4" fmla="*/ 3009900 w 3009900"/>
              <a:gd name="connsiteY4" fmla="*/ 0 h 1882776"/>
              <a:gd name="connsiteX0" fmla="*/ 0 w 3009900"/>
              <a:gd name="connsiteY0" fmla="*/ 1843088 h 1882776"/>
              <a:gd name="connsiteX1" fmla="*/ 1300162 w 3009900"/>
              <a:gd name="connsiteY1" fmla="*/ 1824038 h 1882776"/>
              <a:gd name="connsiteX2" fmla="*/ 2109787 w 3009900"/>
              <a:gd name="connsiteY2" fmla="*/ 1524000 h 1882776"/>
              <a:gd name="connsiteX3" fmla="*/ 2847975 w 3009900"/>
              <a:gd name="connsiteY3" fmla="*/ 280988 h 1882776"/>
              <a:gd name="connsiteX4" fmla="*/ 3009900 w 3009900"/>
              <a:gd name="connsiteY4" fmla="*/ 0 h 1882776"/>
              <a:gd name="connsiteX0" fmla="*/ 0 w 3009900"/>
              <a:gd name="connsiteY0" fmla="*/ 1843088 h 1882776"/>
              <a:gd name="connsiteX1" fmla="*/ 1300162 w 3009900"/>
              <a:gd name="connsiteY1" fmla="*/ 1824038 h 1882776"/>
              <a:gd name="connsiteX2" fmla="*/ 2109787 w 3009900"/>
              <a:gd name="connsiteY2" fmla="*/ 1524000 h 1882776"/>
              <a:gd name="connsiteX3" fmla="*/ 2847975 w 3009900"/>
              <a:gd name="connsiteY3" fmla="*/ 280988 h 1882776"/>
              <a:gd name="connsiteX4" fmla="*/ 3009900 w 3009900"/>
              <a:gd name="connsiteY4" fmla="*/ 0 h 1882776"/>
              <a:gd name="connsiteX0" fmla="*/ 0 w 3009900"/>
              <a:gd name="connsiteY0" fmla="*/ 1843088 h 1882776"/>
              <a:gd name="connsiteX1" fmla="*/ 1300162 w 3009900"/>
              <a:gd name="connsiteY1" fmla="*/ 1824038 h 1882776"/>
              <a:gd name="connsiteX2" fmla="*/ 2109787 w 3009900"/>
              <a:gd name="connsiteY2" fmla="*/ 1524000 h 1882776"/>
              <a:gd name="connsiteX3" fmla="*/ 2847975 w 3009900"/>
              <a:gd name="connsiteY3" fmla="*/ 280988 h 1882776"/>
              <a:gd name="connsiteX4" fmla="*/ 3009900 w 3009900"/>
              <a:gd name="connsiteY4" fmla="*/ 0 h 1882776"/>
              <a:gd name="connsiteX0" fmla="*/ 0 w 3009900"/>
              <a:gd name="connsiteY0" fmla="*/ 1843088 h 1882776"/>
              <a:gd name="connsiteX1" fmla="*/ 1300162 w 3009900"/>
              <a:gd name="connsiteY1" fmla="*/ 1824038 h 1882776"/>
              <a:gd name="connsiteX2" fmla="*/ 2109787 w 3009900"/>
              <a:gd name="connsiteY2" fmla="*/ 1524000 h 1882776"/>
              <a:gd name="connsiteX3" fmla="*/ 2847975 w 3009900"/>
              <a:gd name="connsiteY3" fmla="*/ 280988 h 1882776"/>
              <a:gd name="connsiteX4" fmla="*/ 3009900 w 3009900"/>
              <a:gd name="connsiteY4" fmla="*/ 0 h 1882776"/>
              <a:gd name="connsiteX0" fmla="*/ 0 w 3009900"/>
              <a:gd name="connsiteY0" fmla="*/ 1843088 h 1882776"/>
              <a:gd name="connsiteX1" fmla="*/ 1300162 w 3009900"/>
              <a:gd name="connsiteY1" fmla="*/ 1824038 h 1882776"/>
              <a:gd name="connsiteX2" fmla="*/ 2109787 w 3009900"/>
              <a:gd name="connsiteY2" fmla="*/ 1295400 h 1882776"/>
              <a:gd name="connsiteX3" fmla="*/ 2847975 w 3009900"/>
              <a:gd name="connsiteY3" fmla="*/ 280988 h 1882776"/>
              <a:gd name="connsiteX4" fmla="*/ 3009900 w 3009900"/>
              <a:gd name="connsiteY4" fmla="*/ 0 h 1882776"/>
              <a:gd name="connsiteX0" fmla="*/ 0 w 3036094"/>
              <a:gd name="connsiteY0" fmla="*/ 1843088 h 1882776"/>
              <a:gd name="connsiteX1" fmla="*/ 1300162 w 3036094"/>
              <a:gd name="connsiteY1" fmla="*/ 1824038 h 1882776"/>
              <a:gd name="connsiteX2" fmla="*/ 2109787 w 3036094"/>
              <a:gd name="connsiteY2" fmla="*/ 1295400 h 1882776"/>
              <a:gd name="connsiteX3" fmla="*/ 2886075 w 3036094"/>
              <a:gd name="connsiteY3" fmla="*/ 258764 h 1882776"/>
              <a:gd name="connsiteX4" fmla="*/ 3009900 w 3036094"/>
              <a:gd name="connsiteY4" fmla="*/ 0 h 1882776"/>
              <a:gd name="connsiteX0" fmla="*/ 0 w 3326606"/>
              <a:gd name="connsiteY0" fmla="*/ 1865312 h 1905000"/>
              <a:gd name="connsiteX1" fmla="*/ 1300162 w 3326606"/>
              <a:gd name="connsiteY1" fmla="*/ 1846262 h 1905000"/>
              <a:gd name="connsiteX2" fmla="*/ 2109787 w 3326606"/>
              <a:gd name="connsiteY2" fmla="*/ 1317624 h 1905000"/>
              <a:gd name="connsiteX3" fmla="*/ 2886075 w 3326606"/>
              <a:gd name="connsiteY3" fmla="*/ 280988 h 1905000"/>
              <a:gd name="connsiteX4" fmla="*/ 3326606 w 3326606"/>
              <a:gd name="connsiteY4" fmla="*/ 0 h 1905000"/>
              <a:gd name="connsiteX0" fmla="*/ 0 w 3326606"/>
              <a:gd name="connsiteY0" fmla="*/ 1865312 h 1905000"/>
              <a:gd name="connsiteX1" fmla="*/ 1300162 w 3326606"/>
              <a:gd name="connsiteY1" fmla="*/ 1846262 h 1905000"/>
              <a:gd name="connsiteX2" fmla="*/ 2109787 w 3326606"/>
              <a:gd name="connsiteY2" fmla="*/ 1317624 h 1905000"/>
              <a:gd name="connsiteX3" fmla="*/ 2886075 w 3326606"/>
              <a:gd name="connsiteY3" fmla="*/ 280988 h 1905000"/>
              <a:gd name="connsiteX4" fmla="*/ 3326606 w 3326606"/>
              <a:gd name="connsiteY4" fmla="*/ 0 h 1905000"/>
              <a:gd name="connsiteX0" fmla="*/ 0 w 3326606"/>
              <a:gd name="connsiteY0" fmla="*/ 1865312 h 1905000"/>
              <a:gd name="connsiteX1" fmla="*/ 1300162 w 3326606"/>
              <a:gd name="connsiteY1" fmla="*/ 1846262 h 1905000"/>
              <a:gd name="connsiteX2" fmla="*/ 2109787 w 3326606"/>
              <a:gd name="connsiteY2" fmla="*/ 1317624 h 1905000"/>
              <a:gd name="connsiteX3" fmla="*/ 2836069 w 3326606"/>
              <a:gd name="connsiteY3" fmla="*/ 433388 h 1905000"/>
              <a:gd name="connsiteX4" fmla="*/ 3326606 w 3326606"/>
              <a:gd name="connsiteY4" fmla="*/ 0 h 1905000"/>
              <a:gd name="connsiteX0" fmla="*/ 0 w 3326606"/>
              <a:gd name="connsiteY0" fmla="*/ 1865312 h 1905000"/>
              <a:gd name="connsiteX1" fmla="*/ 1300162 w 3326606"/>
              <a:gd name="connsiteY1" fmla="*/ 1846262 h 1905000"/>
              <a:gd name="connsiteX2" fmla="*/ 2109787 w 3326606"/>
              <a:gd name="connsiteY2" fmla="*/ 1317624 h 1905000"/>
              <a:gd name="connsiteX3" fmla="*/ 2709863 w 3326606"/>
              <a:gd name="connsiteY3" fmla="*/ 585788 h 1905000"/>
              <a:gd name="connsiteX4" fmla="*/ 3326606 w 3326606"/>
              <a:gd name="connsiteY4" fmla="*/ 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6606" h="1905000">
                <a:moveTo>
                  <a:pt x="0" y="1865312"/>
                </a:moveTo>
                <a:cubicBezTo>
                  <a:pt x="433387" y="1858962"/>
                  <a:pt x="866775" y="1905000"/>
                  <a:pt x="1300162" y="1846262"/>
                </a:cubicBezTo>
                <a:cubicBezTo>
                  <a:pt x="1593056" y="1786731"/>
                  <a:pt x="1877219" y="1550193"/>
                  <a:pt x="2109787" y="1317624"/>
                </a:cubicBezTo>
                <a:cubicBezTo>
                  <a:pt x="2240756" y="1263649"/>
                  <a:pt x="2583657" y="973138"/>
                  <a:pt x="2709863" y="585788"/>
                </a:cubicBezTo>
                <a:cubicBezTo>
                  <a:pt x="2859882" y="331788"/>
                  <a:pt x="2915444" y="130968"/>
                  <a:pt x="3326606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8136" name="TextBox 12"/>
          <p:cNvSpPr txBox="1">
            <a:spLocks noChangeArrowheads="1"/>
          </p:cNvSpPr>
          <p:nvPr/>
        </p:nvSpPr>
        <p:spPr bwMode="auto">
          <a:xfrm>
            <a:off x="152400" y="3287713"/>
            <a:ext cx="8651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l-GR" i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μ</a:t>
            </a:r>
            <a:r>
              <a:rPr lang="en-US" i="1" baseline="-25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rich</a:t>
            </a:r>
            <a:r>
              <a:rPr lang="en-US">
                <a:latin typeface="Calibri" pitchFamily="34" charset="0"/>
              </a:rPr>
              <a:t>(w)</a:t>
            </a:r>
          </a:p>
        </p:txBody>
      </p:sp>
      <p:sp>
        <p:nvSpPr>
          <p:cNvPr id="48137" name="TextBox 13"/>
          <p:cNvSpPr txBox="1">
            <a:spLocks noChangeArrowheads="1"/>
          </p:cNvSpPr>
          <p:nvPr/>
        </p:nvSpPr>
        <p:spPr bwMode="auto">
          <a:xfrm>
            <a:off x="2066925" y="5257800"/>
            <a:ext cx="10429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Calibri" pitchFamily="34" charset="0"/>
              </a:rPr>
              <a:t>wealth w</a:t>
            </a:r>
            <a:endParaRPr lang="en-US" i="1">
              <a:latin typeface="Calibri" pitchFamily="34" charset="0"/>
            </a:endParaRPr>
          </a:p>
        </p:txBody>
      </p:sp>
      <p:sp>
        <p:nvSpPr>
          <p:cNvPr id="15" name="Freeform 14"/>
          <p:cNvSpPr/>
          <p:nvPr/>
        </p:nvSpPr>
        <p:spPr>
          <a:xfrm rot="10800000" flipH="1">
            <a:off x="5284788" y="3276600"/>
            <a:ext cx="3554412" cy="1855788"/>
          </a:xfrm>
          <a:custGeom>
            <a:avLst/>
            <a:gdLst>
              <a:gd name="connsiteX0" fmla="*/ 0 w 1257300"/>
              <a:gd name="connsiteY0" fmla="*/ 14288 h 14288"/>
              <a:gd name="connsiteX1" fmla="*/ 1257300 w 1257300"/>
              <a:gd name="connsiteY1" fmla="*/ 0 h 14288"/>
              <a:gd name="connsiteX0" fmla="*/ 0 w 1638300"/>
              <a:gd name="connsiteY0" fmla="*/ 242888 h 242888"/>
              <a:gd name="connsiteX1" fmla="*/ 1638300 w 1638300"/>
              <a:gd name="connsiteY1" fmla="*/ 0 h 242888"/>
              <a:gd name="connsiteX0" fmla="*/ 0 w 1638300"/>
              <a:gd name="connsiteY0" fmla="*/ 242888 h 357188"/>
              <a:gd name="connsiteX1" fmla="*/ 1638300 w 1638300"/>
              <a:gd name="connsiteY1" fmla="*/ 0 h 357188"/>
              <a:gd name="connsiteX0" fmla="*/ 0 w 1949450"/>
              <a:gd name="connsiteY0" fmla="*/ 242888 h 371476"/>
              <a:gd name="connsiteX1" fmla="*/ 1638300 w 1949450"/>
              <a:gd name="connsiteY1" fmla="*/ 0 h 371476"/>
              <a:gd name="connsiteX0" fmla="*/ 0 w 3321050"/>
              <a:gd name="connsiteY0" fmla="*/ 1843088 h 1843088"/>
              <a:gd name="connsiteX1" fmla="*/ 3009900 w 3321050"/>
              <a:gd name="connsiteY1" fmla="*/ 0 h 1843088"/>
              <a:gd name="connsiteX0" fmla="*/ 0 w 3009900"/>
              <a:gd name="connsiteY0" fmla="*/ 1843088 h 2314576"/>
              <a:gd name="connsiteX1" fmla="*/ 3009900 w 3009900"/>
              <a:gd name="connsiteY1" fmla="*/ 0 h 2314576"/>
              <a:gd name="connsiteX0" fmla="*/ 0 w 3009900"/>
              <a:gd name="connsiteY0" fmla="*/ 1843088 h 2314576"/>
              <a:gd name="connsiteX1" fmla="*/ 3009900 w 3009900"/>
              <a:gd name="connsiteY1" fmla="*/ 0 h 2314576"/>
              <a:gd name="connsiteX0" fmla="*/ 0 w 3009900"/>
              <a:gd name="connsiteY0" fmla="*/ 1843088 h 2233614"/>
              <a:gd name="connsiteX1" fmla="*/ 3009900 w 3009900"/>
              <a:gd name="connsiteY1" fmla="*/ 0 h 2233614"/>
              <a:gd name="connsiteX0" fmla="*/ 0 w 3009900"/>
              <a:gd name="connsiteY0" fmla="*/ 1843088 h 2376489"/>
              <a:gd name="connsiteX1" fmla="*/ 3009900 w 3009900"/>
              <a:gd name="connsiteY1" fmla="*/ 0 h 2376489"/>
              <a:gd name="connsiteX0" fmla="*/ 0 w 3009900"/>
              <a:gd name="connsiteY0" fmla="*/ 1843088 h 2238377"/>
              <a:gd name="connsiteX1" fmla="*/ 3009900 w 3009900"/>
              <a:gd name="connsiteY1" fmla="*/ 0 h 2238377"/>
              <a:gd name="connsiteX0" fmla="*/ 0 w 3009900"/>
              <a:gd name="connsiteY0" fmla="*/ 1843088 h 2238377"/>
              <a:gd name="connsiteX1" fmla="*/ 1528762 w 3009900"/>
              <a:gd name="connsiteY1" fmla="*/ 1824038 h 2238377"/>
              <a:gd name="connsiteX2" fmla="*/ 3009900 w 3009900"/>
              <a:gd name="connsiteY2" fmla="*/ 0 h 2238377"/>
              <a:gd name="connsiteX0" fmla="*/ 0 w 3009900"/>
              <a:gd name="connsiteY0" fmla="*/ 1843088 h 1843088"/>
              <a:gd name="connsiteX1" fmla="*/ 1528762 w 3009900"/>
              <a:gd name="connsiteY1" fmla="*/ 1824038 h 1843088"/>
              <a:gd name="connsiteX2" fmla="*/ 1804987 w 3009900"/>
              <a:gd name="connsiteY2" fmla="*/ 1524000 h 1843088"/>
              <a:gd name="connsiteX3" fmla="*/ 3009900 w 3009900"/>
              <a:gd name="connsiteY3" fmla="*/ 0 h 1843088"/>
              <a:gd name="connsiteX0" fmla="*/ 0 w 3009900"/>
              <a:gd name="connsiteY0" fmla="*/ 1843088 h 1843088"/>
              <a:gd name="connsiteX1" fmla="*/ 1528762 w 3009900"/>
              <a:gd name="connsiteY1" fmla="*/ 1824038 h 1843088"/>
              <a:gd name="connsiteX2" fmla="*/ 2109787 w 3009900"/>
              <a:gd name="connsiteY2" fmla="*/ 1524000 h 1843088"/>
              <a:gd name="connsiteX3" fmla="*/ 3009900 w 3009900"/>
              <a:gd name="connsiteY3" fmla="*/ 0 h 1843088"/>
              <a:gd name="connsiteX0" fmla="*/ 0 w 3009900"/>
              <a:gd name="connsiteY0" fmla="*/ 1843088 h 1843088"/>
              <a:gd name="connsiteX1" fmla="*/ 1528762 w 3009900"/>
              <a:gd name="connsiteY1" fmla="*/ 1824038 h 1843088"/>
              <a:gd name="connsiteX2" fmla="*/ 2109787 w 3009900"/>
              <a:gd name="connsiteY2" fmla="*/ 1524000 h 1843088"/>
              <a:gd name="connsiteX3" fmla="*/ 3009900 w 3009900"/>
              <a:gd name="connsiteY3" fmla="*/ 0 h 1843088"/>
              <a:gd name="connsiteX0" fmla="*/ 0 w 3009900"/>
              <a:gd name="connsiteY0" fmla="*/ 1843088 h 1843088"/>
              <a:gd name="connsiteX1" fmla="*/ 1300162 w 3009900"/>
              <a:gd name="connsiteY1" fmla="*/ 1824038 h 1843088"/>
              <a:gd name="connsiteX2" fmla="*/ 2109787 w 3009900"/>
              <a:gd name="connsiteY2" fmla="*/ 1524000 h 1843088"/>
              <a:gd name="connsiteX3" fmla="*/ 3009900 w 3009900"/>
              <a:gd name="connsiteY3" fmla="*/ 0 h 1843088"/>
              <a:gd name="connsiteX0" fmla="*/ 0 w 3009900"/>
              <a:gd name="connsiteY0" fmla="*/ 1843088 h 1843088"/>
              <a:gd name="connsiteX1" fmla="*/ 1300162 w 3009900"/>
              <a:gd name="connsiteY1" fmla="*/ 1824038 h 1843088"/>
              <a:gd name="connsiteX2" fmla="*/ 2109787 w 3009900"/>
              <a:gd name="connsiteY2" fmla="*/ 1524000 h 1843088"/>
              <a:gd name="connsiteX3" fmla="*/ 3009900 w 3009900"/>
              <a:gd name="connsiteY3" fmla="*/ 0 h 1843088"/>
              <a:gd name="connsiteX0" fmla="*/ 0 w 3009900"/>
              <a:gd name="connsiteY0" fmla="*/ 1843088 h 1843088"/>
              <a:gd name="connsiteX1" fmla="*/ 1300162 w 3009900"/>
              <a:gd name="connsiteY1" fmla="*/ 1824038 h 1843088"/>
              <a:gd name="connsiteX2" fmla="*/ 2109787 w 3009900"/>
              <a:gd name="connsiteY2" fmla="*/ 1524000 h 1843088"/>
              <a:gd name="connsiteX3" fmla="*/ 2543175 w 3009900"/>
              <a:gd name="connsiteY3" fmla="*/ 814388 h 1843088"/>
              <a:gd name="connsiteX4" fmla="*/ 3009900 w 3009900"/>
              <a:gd name="connsiteY4" fmla="*/ 0 h 1843088"/>
              <a:gd name="connsiteX0" fmla="*/ 0 w 3009900"/>
              <a:gd name="connsiteY0" fmla="*/ 1843088 h 1843088"/>
              <a:gd name="connsiteX1" fmla="*/ 1300162 w 3009900"/>
              <a:gd name="connsiteY1" fmla="*/ 1824038 h 1843088"/>
              <a:gd name="connsiteX2" fmla="*/ 2109787 w 3009900"/>
              <a:gd name="connsiteY2" fmla="*/ 1524000 h 1843088"/>
              <a:gd name="connsiteX3" fmla="*/ 2847975 w 3009900"/>
              <a:gd name="connsiteY3" fmla="*/ 280988 h 1843088"/>
              <a:gd name="connsiteX4" fmla="*/ 3009900 w 3009900"/>
              <a:gd name="connsiteY4" fmla="*/ 0 h 1843088"/>
              <a:gd name="connsiteX0" fmla="*/ 0 w 3009900"/>
              <a:gd name="connsiteY0" fmla="*/ 1843088 h 1843088"/>
              <a:gd name="connsiteX1" fmla="*/ 1300162 w 3009900"/>
              <a:gd name="connsiteY1" fmla="*/ 1824038 h 1843088"/>
              <a:gd name="connsiteX2" fmla="*/ 2109787 w 3009900"/>
              <a:gd name="connsiteY2" fmla="*/ 1524000 h 1843088"/>
              <a:gd name="connsiteX3" fmla="*/ 2847975 w 3009900"/>
              <a:gd name="connsiteY3" fmla="*/ 280988 h 1843088"/>
              <a:gd name="connsiteX4" fmla="*/ 3009900 w 3009900"/>
              <a:gd name="connsiteY4" fmla="*/ 0 h 1843088"/>
              <a:gd name="connsiteX0" fmla="*/ 0 w 3009900"/>
              <a:gd name="connsiteY0" fmla="*/ 1843088 h 1843088"/>
              <a:gd name="connsiteX1" fmla="*/ 1300162 w 3009900"/>
              <a:gd name="connsiteY1" fmla="*/ 1824038 h 1843088"/>
              <a:gd name="connsiteX2" fmla="*/ 2109787 w 3009900"/>
              <a:gd name="connsiteY2" fmla="*/ 1524000 h 1843088"/>
              <a:gd name="connsiteX3" fmla="*/ 2847975 w 3009900"/>
              <a:gd name="connsiteY3" fmla="*/ 280988 h 1843088"/>
              <a:gd name="connsiteX4" fmla="*/ 3009900 w 3009900"/>
              <a:gd name="connsiteY4" fmla="*/ 0 h 1843088"/>
              <a:gd name="connsiteX0" fmla="*/ 0 w 3009900"/>
              <a:gd name="connsiteY0" fmla="*/ 1843088 h 1843088"/>
              <a:gd name="connsiteX1" fmla="*/ 1300162 w 3009900"/>
              <a:gd name="connsiteY1" fmla="*/ 1824038 h 1843088"/>
              <a:gd name="connsiteX2" fmla="*/ 2109787 w 3009900"/>
              <a:gd name="connsiteY2" fmla="*/ 1524000 h 1843088"/>
              <a:gd name="connsiteX3" fmla="*/ 2847975 w 3009900"/>
              <a:gd name="connsiteY3" fmla="*/ 280988 h 1843088"/>
              <a:gd name="connsiteX4" fmla="*/ 3009900 w 3009900"/>
              <a:gd name="connsiteY4" fmla="*/ 0 h 1843088"/>
              <a:gd name="connsiteX0" fmla="*/ 0 w 3009900"/>
              <a:gd name="connsiteY0" fmla="*/ 1843088 h 1843088"/>
              <a:gd name="connsiteX1" fmla="*/ 1300162 w 3009900"/>
              <a:gd name="connsiteY1" fmla="*/ 1824038 h 1843088"/>
              <a:gd name="connsiteX2" fmla="*/ 2109787 w 3009900"/>
              <a:gd name="connsiteY2" fmla="*/ 1524000 h 1843088"/>
              <a:gd name="connsiteX3" fmla="*/ 2847975 w 3009900"/>
              <a:gd name="connsiteY3" fmla="*/ 280988 h 1843088"/>
              <a:gd name="connsiteX4" fmla="*/ 3009900 w 3009900"/>
              <a:gd name="connsiteY4" fmla="*/ 0 h 1843088"/>
              <a:gd name="connsiteX0" fmla="*/ 0 w 3009900"/>
              <a:gd name="connsiteY0" fmla="*/ 1843088 h 1843088"/>
              <a:gd name="connsiteX1" fmla="*/ 1300162 w 3009900"/>
              <a:gd name="connsiteY1" fmla="*/ 1824038 h 1843088"/>
              <a:gd name="connsiteX2" fmla="*/ 2109787 w 3009900"/>
              <a:gd name="connsiteY2" fmla="*/ 1524000 h 1843088"/>
              <a:gd name="connsiteX3" fmla="*/ 2847975 w 3009900"/>
              <a:gd name="connsiteY3" fmla="*/ 280988 h 1843088"/>
              <a:gd name="connsiteX4" fmla="*/ 3009900 w 3009900"/>
              <a:gd name="connsiteY4" fmla="*/ 0 h 1843088"/>
              <a:gd name="connsiteX0" fmla="*/ 0 w 3009900"/>
              <a:gd name="connsiteY0" fmla="*/ 1843088 h 1859757"/>
              <a:gd name="connsiteX1" fmla="*/ 1300162 w 3009900"/>
              <a:gd name="connsiteY1" fmla="*/ 1824038 h 1859757"/>
              <a:gd name="connsiteX2" fmla="*/ 2109787 w 3009900"/>
              <a:gd name="connsiteY2" fmla="*/ 1524000 h 1859757"/>
              <a:gd name="connsiteX3" fmla="*/ 2847975 w 3009900"/>
              <a:gd name="connsiteY3" fmla="*/ 280988 h 1859757"/>
              <a:gd name="connsiteX4" fmla="*/ 3009900 w 3009900"/>
              <a:gd name="connsiteY4" fmla="*/ 0 h 1859757"/>
              <a:gd name="connsiteX0" fmla="*/ 0 w 3009900"/>
              <a:gd name="connsiteY0" fmla="*/ 1843088 h 1882776"/>
              <a:gd name="connsiteX1" fmla="*/ 1300162 w 3009900"/>
              <a:gd name="connsiteY1" fmla="*/ 1824038 h 1882776"/>
              <a:gd name="connsiteX2" fmla="*/ 2109787 w 3009900"/>
              <a:gd name="connsiteY2" fmla="*/ 1524000 h 1882776"/>
              <a:gd name="connsiteX3" fmla="*/ 2847975 w 3009900"/>
              <a:gd name="connsiteY3" fmla="*/ 280988 h 1882776"/>
              <a:gd name="connsiteX4" fmla="*/ 3009900 w 3009900"/>
              <a:gd name="connsiteY4" fmla="*/ 0 h 1882776"/>
              <a:gd name="connsiteX0" fmla="*/ 0 w 3009900"/>
              <a:gd name="connsiteY0" fmla="*/ 1843088 h 1882776"/>
              <a:gd name="connsiteX1" fmla="*/ 1300162 w 3009900"/>
              <a:gd name="connsiteY1" fmla="*/ 1824038 h 1882776"/>
              <a:gd name="connsiteX2" fmla="*/ 2109787 w 3009900"/>
              <a:gd name="connsiteY2" fmla="*/ 1524000 h 1882776"/>
              <a:gd name="connsiteX3" fmla="*/ 2847975 w 3009900"/>
              <a:gd name="connsiteY3" fmla="*/ 280988 h 1882776"/>
              <a:gd name="connsiteX4" fmla="*/ 3009900 w 3009900"/>
              <a:gd name="connsiteY4" fmla="*/ 0 h 1882776"/>
              <a:gd name="connsiteX0" fmla="*/ 0 w 3009900"/>
              <a:gd name="connsiteY0" fmla="*/ 1843088 h 1882776"/>
              <a:gd name="connsiteX1" fmla="*/ 1300162 w 3009900"/>
              <a:gd name="connsiteY1" fmla="*/ 1824038 h 1882776"/>
              <a:gd name="connsiteX2" fmla="*/ 2109787 w 3009900"/>
              <a:gd name="connsiteY2" fmla="*/ 1524000 h 1882776"/>
              <a:gd name="connsiteX3" fmla="*/ 2847975 w 3009900"/>
              <a:gd name="connsiteY3" fmla="*/ 280988 h 1882776"/>
              <a:gd name="connsiteX4" fmla="*/ 3009900 w 3009900"/>
              <a:gd name="connsiteY4" fmla="*/ 0 h 1882776"/>
              <a:gd name="connsiteX0" fmla="*/ 0 w 3009900"/>
              <a:gd name="connsiteY0" fmla="*/ 1843088 h 1882776"/>
              <a:gd name="connsiteX1" fmla="*/ 1300162 w 3009900"/>
              <a:gd name="connsiteY1" fmla="*/ 1824038 h 1882776"/>
              <a:gd name="connsiteX2" fmla="*/ 2109787 w 3009900"/>
              <a:gd name="connsiteY2" fmla="*/ 1524000 h 1882776"/>
              <a:gd name="connsiteX3" fmla="*/ 2847975 w 3009900"/>
              <a:gd name="connsiteY3" fmla="*/ 280988 h 1882776"/>
              <a:gd name="connsiteX4" fmla="*/ 3009900 w 3009900"/>
              <a:gd name="connsiteY4" fmla="*/ 0 h 1882776"/>
              <a:gd name="connsiteX0" fmla="*/ 0 w 3009900"/>
              <a:gd name="connsiteY0" fmla="*/ 1843088 h 1882776"/>
              <a:gd name="connsiteX1" fmla="*/ 1300162 w 3009900"/>
              <a:gd name="connsiteY1" fmla="*/ 1824038 h 1882776"/>
              <a:gd name="connsiteX2" fmla="*/ 2109787 w 3009900"/>
              <a:gd name="connsiteY2" fmla="*/ 1524000 h 1882776"/>
              <a:gd name="connsiteX3" fmla="*/ 2847975 w 3009900"/>
              <a:gd name="connsiteY3" fmla="*/ 280988 h 1882776"/>
              <a:gd name="connsiteX4" fmla="*/ 3009900 w 3009900"/>
              <a:gd name="connsiteY4" fmla="*/ 0 h 1882776"/>
              <a:gd name="connsiteX0" fmla="*/ 0 w 3009900"/>
              <a:gd name="connsiteY0" fmla="*/ 1843088 h 1882776"/>
              <a:gd name="connsiteX1" fmla="*/ 1300162 w 3009900"/>
              <a:gd name="connsiteY1" fmla="*/ 1824038 h 1882776"/>
              <a:gd name="connsiteX2" fmla="*/ 2109787 w 3009900"/>
              <a:gd name="connsiteY2" fmla="*/ 1295400 h 1882776"/>
              <a:gd name="connsiteX3" fmla="*/ 2847975 w 3009900"/>
              <a:gd name="connsiteY3" fmla="*/ 280988 h 1882776"/>
              <a:gd name="connsiteX4" fmla="*/ 3009900 w 3009900"/>
              <a:gd name="connsiteY4" fmla="*/ 0 h 1882776"/>
              <a:gd name="connsiteX0" fmla="*/ 0 w 3036094"/>
              <a:gd name="connsiteY0" fmla="*/ 1843088 h 1882776"/>
              <a:gd name="connsiteX1" fmla="*/ 1300162 w 3036094"/>
              <a:gd name="connsiteY1" fmla="*/ 1824038 h 1882776"/>
              <a:gd name="connsiteX2" fmla="*/ 2109787 w 3036094"/>
              <a:gd name="connsiteY2" fmla="*/ 1295400 h 1882776"/>
              <a:gd name="connsiteX3" fmla="*/ 2886075 w 3036094"/>
              <a:gd name="connsiteY3" fmla="*/ 258764 h 1882776"/>
              <a:gd name="connsiteX4" fmla="*/ 3009900 w 3036094"/>
              <a:gd name="connsiteY4" fmla="*/ 0 h 1882776"/>
              <a:gd name="connsiteX0" fmla="*/ 0 w 3326606"/>
              <a:gd name="connsiteY0" fmla="*/ 1865312 h 1905000"/>
              <a:gd name="connsiteX1" fmla="*/ 1300162 w 3326606"/>
              <a:gd name="connsiteY1" fmla="*/ 1846262 h 1905000"/>
              <a:gd name="connsiteX2" fmla="*/ 2109787 w 3326606"/>
              <a:gd name="connsiteY2" fmla="*/ 1317624 h 1905000"/>
              <a:gd name="connsiteX3" fmla="*/ 2886075 w 3326606"/>
              <a:gd name="connsiteY3" fmla="*/ 280988 h 1905000"/>
              <a:gd name="connsiteX4" fmla="*/ 3326606 w 3326606"/>
              <a:gd name="connsiteY4" fmla="*/ 0 h 1905000"/>
              <a:gd name="connsiteX0" fmla="*/ 0 w 3326606"/>
              <a:gd name="connsiteY0" fmla="*/ 1865312 h 1905000"/>
              <a:gd name="connsiteX1" fmla="*/ 1300162 w 3326606"/>
              <a:gd name="connsiteY1" fmla="*/ 1846262 h 1905000"/>
              <a:gd name="connsiteX2" fmla="*/ 2109787 w 3326606"/>
              <a:gd name="connsiteY2" fmla="*/ 1317624 h 1905000"/>
              <a:gd name="connsiteX3" fmla="*/ 2886075 w 3326606"/>
              <a:gd name="connsiteY3" fmla="*/ 280988 h 1905000"/>
              <a:gd name="connsiteX4" fmla="*/ 3326606 w 3326606"/>
              <a:gd name="connsiteY4" fmla="*/ 0 h 1905000"/>
              <a:gd name="connsiteX0" fmla="*/ 0 w 3326606"/>
              <a:gd name="connsiteY0" fmla="*/ 1865312 h 1905000"/>
              <a:gd name="connsiteX1" fmla="*/ 1300162 w 3326606"/>
              <a:gd name="connsiteY1" fmla="*/ 1846262 h 1905000"/>
              <a:gd name="connsiteX2" fmla="*/ 2109787 w 3326606"/>
              <a:gd name="connsiteY2" fmla="*/ 1317624 h 1905000"/>
              <a:gd name="connsiteX3" fmla="*/ 2836069 w 3326606"/>
              <a:gd name="connsiteY3" fmla="*/ 433388 h 1905000"/>
              <a:gd name="connsiteX4" fmla="*/ 3326606 w 3326606"/>
              <a:gd name="connsiteY4" fmla="*/ 0 h 1905000"/>
              <a:gd name="connsiteX0" fmla="*/ 0 w 3326606"/>
              <a:gd name="connsiteY0" fmla="*/ 1865312 h 1905000"/>
              <a:gd name="connsiteX1" fmla="*/ 1300162 w 3326606"/>
              <a:gd name="connsiteY1" fmla="*/ 1846262 h 1905000"/>
              <a:gd name="connsiteX2" fmla="*/ 2109787 w 3326606"/>
              <a:gd name="connsiteY2" fmla="*/ 1317624 h 1905000"/>
              <a:gd name="connsiteX3" fmla="*/ 2709863 w 3326606"/>
              <a:gd name="connsiteY3" fmla="*/ 585788 h 1905000"/>
              <a:gd name="connsiteX4" fmla="*/ 3326606 w 3326606"/>
              <a:gd name="connsiteY4" fmla="*/ 0 h 1905000"/>
              <a:gd name="connsiteX0" fmla="*/ 0 w 3555206"/>
              <a:gd name="connsiteY0" fmla="*/ 1865312 h 1905000"/>
              <a:gd name="connsiteX1" fmla="*/ 1300162 w 3555206"/>
              <a:gd name="connsiteY1" fmla="*/ 1846262 h 1905000"/>
              <a:gd name="connsiteX2" fmla="*/ 2109787 w 3555206"/>
              <a:gd name="connsiteY2" fmla="*/ 1317624 h 1905000"/>
              <a:gd name="connsiteX3" fmla="*/ 2709863 w 3555206"/>
              <a:gd name="connsiteY3" fmla="*/ 585788 h 1905000"/>
              <a:gd name="connsiteX4" fmla="*/ 3555206 w 3555206"/>
              <a:gd name="connsiteY4" fmla="*/ 0 h 1905000"/>
              <a:gd name="connsiteX0" fmla="*/ 0 w 3555206"/>
              <a:gd name="connsiteY0" fmla="*/ 1865312 h 1905000"/>
              <a:gd name="connsiteX1" fmla="*/ 1300162 w 3555206"/>
              <a:gd name="connsiteY1" fmla="*/ 1846262 h 1905000"/>
              <a:gd name="connsiteX2" fmla="*/ 2109787 w 3555206"/>
              <a:gd name="connsiteY2" fmla="*/ 1317624 h 1905000"/>
              <a:gd name="connsiteX3" fmla="*/ 2709863 w 3555206"/>
              <a:gd name="connsiteY3" fmla="*/ 585788 h 1905000"/>
              <a:gd name="connsiteX4" fmla="*/ 3555206 w 3555206"/>
              <a:gd name="connsiteY4" fmla="*/ 0 h 1905000"/>
              <a:gd name="connsiteX0" fmla="*/ 0 w 3555206"/>
              <a:gd name="connsiteY0" fmla="*/ 1789112 h 1828800"/>
              <a:gd name="connsiteX1" fmla="*/ 1300162 w 3555206"/>
              <a:gd name="connsiteY1" fmla="*/ 1770062 h 1828800"/>
              <a:gd name="connsiteX2" fmla="*/ 2109787 w 3555206"/>
              <a:gd name="connsiteY2" fmla="*/ 1241424 h 1828800"/>
              <a:gd name="connsiteX3" fmla="*/ 2709863 w 3555206"/>
              <a:gd name="connsiteY3" fmla="*/ 509588 h 1828800"/>
              <a:gd name="connsiteX4" fmla="*/ 3555206 w 3555206"/>
              <a:gd name="connsiteY4" fmla="*/ 0 h 1828800"/>
              <a:gd name="connsiteX0" fmla="*/ 0 w 3555206"/>
              <a:gd name="connsiteY0" fmla="*/ 1815307 h 1854995"/>
              <a:gd name="connsiteX1" fmla="*/ 1300162 w 3555206"/>
              <a:gd name="connsiteY1" fmla="*/ 1796257 h 1854995"/>
              <a:gd name="connsiteX2" fmla="*/ 2109787 w 3555206"/>
              <a:gd name="connsiteY2" fmla="*/ 1267619 h 1854995"/>
              <a:gd name="connsiteX3" fmla="*/ 2709863 w 3555206"/>
              <a:gd name="connsiteY3" fmla="*/ 535783 h 1854995"/>
              <a:gd name="connsiteX4" fmla="*/ 3555206 w 3555206"/>
              <a:gd name="connsiteY4" fmla="*/ 26195 h 185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5206" h="1854995">
                <a:moveTo>
                  <a:pt x="0" y="1815307"/>
                </a:moveTo>
                <a:cubicBezTo>
                  <a:pt x="433387" y="1808957"/>
                  <a:pt x="866775" y="1854995"/>
                  <a:pt x="1300162" y="1796257"/>
                </a:cubicBezTo>
                <a:cubicBezTo>
                  <a:pt x="1593056" y="1736726"/>
                  <a:pt x="1877219" y="1500188"/>
                  <a:pt x="2109787" y="1267619"/>
                </a:cubicBezTo>
                <a:cubicBezTo>
                  <a:pt x="2240756" y="1213644"/>
                  <a:pt x="2583657" y="923133"/>
                  <a:pt x="2709863" y="535783"/>
                </a:cubicBezTo>
                <a:cubicBezTo>
                  <a:pt x="2859882" y="281783"/>
                  <a:pt x="3096420" y="0"/>
                  <a:pt x="3555206" y="2619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8139" name="TextBox 15"/>
          <p:cNvSpPr txBox="1">
            <a:spLocks noChangeArrowheads="1"/>
          </p:cNvSpPr>
          <p:nvPr/>
        </p:nvSpPr>
        <p:spPr bwMode="auto">
          <a:xfrm>
            <a:off x="4357688" y="3224213"/>
            <a:ext cx="9255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l-GR" i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μ</a:t>
            </a:r>
            <a:r>
              <a:rPr lang="en-US" i="1" baseline="-25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poor</a:t>
            </a:r>
            <a:r>
              <a:rPr lang="en-US">
                <a:latin typeface="Calibri" pitchFamily="34" charset="0"/>
              </a:rPr>
              <a:t>(w)</a:t>
            </a:r>
          </a:p>
        </p:txBody>
      </p:sp>
      <p:sp>
        <p:nvSpPr>
          <p:cNvPr id="48140" name="TextBox 16"/>
          <p:cNvSpPr txBox="1">
            <a:spLocks noChangeArrowheads="1"/>
          </p:cNvSpPr>
          <p:nvPr/>
        </p:nvSpPr>
        <p:spPr bwMode="auto">
          <a:xfrm>
            <a:off x="6272213" y="5192713"/>
            <a:ext cx="10429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Calibri" pitchFamily="34" charset="0"/>
              </a:rPr>
              <a:t>wealth w</a:t>
            </a:r>
            <a:endParaRPr lang="en-US" i="1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US"/>
              <a:t>Example Profiles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-761999" y="3962400"/>
            <a:ext cx="33528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81000" y="5181600"/>
            <a:ext cx="3733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57" name="TextBox 7"/>
          <p:cNvSpPr txBox="1">
            <a:spLocks noChangeArrowheads="1"/>
          </p:cNvSpPr>
          <p:nvPr/>
        </p:nvSpPr>
        <p:spPr bwMode="auto">
          <a:xfrm>
            <a:off x="152400" y="3287713"/>
            <a:ext cx="698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l-GR" i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μ</a:t>
            </a:r>
            <a:r>
              <a:rPr lang="en-US" i="1" baseline="-25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 </a:t>
            </a:r>
            <a:r>
              <a:rPr lang="en-US">
                <a:latin typeface="Calibri" pitchFamily="34" charset="0"/>
              </a:rPr>
              <a:t>(x)</a:t>
            </a:r>
          </a:p>
        </p:txBody>
      </p:sp>
      <p:sp>
        <p:nvSpPr>
          <p:cNvPr id="49158" name="TextBox 8"/>
          <p:cNvSpPr txBox="1">
            <a:spLocks noChangeArrowheads="1"/>
          </p:cNvSpPr>
          <p:nvPr/>
        </p:nvSpPr>
        <p:spPr bwMode="auto">
          <a:xfrm>
            <a:off x="2066925" y="5257800"/>
            <a:ext cx="2841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Calibri" pitchFamily="34" charset="0"/>
              </a:rPr>
              <a:t>x</a:t>
            </a:r>
            <a:endParaRPr lang="en-US" i="1">
              <a:latin typeface="Calibri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3657601" y="3960812"/>
            <a:ext cx="33528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00600" y="5180013"/>
            <a:ext cx="37338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900113" y="2925763"/>
            <a:ext cx="3300412" cy="2303462"/>
          </a:xfrm>
          <a:custGeom>
            <a:avLst/>
            <a:gdLst>
              <a:gd name="connsiteX0" fmla="*/ 0 w 3300412"/>
              <a:gd name="connsiteY0" fmla="*/ 2259807 h 2302669"/>
              <a:gd name="connsiteX1" fmla="*/ 528637 w 3300412"/>
              <a:gd name="connsiteY1" fmla="*/ 1988344 h 2302669"/>
              <a:gd name="connsiteX2" fmla="*/ 957262 w 3300412"/>
              <a:gd name="connsiteY2" fmla="*/ 1188244 h 2302669"/>
              <a:gd name="connsiteX3" fmla="*/ 1443037 w 3300412"/>
              <a:gd name="connsiteY3" fmla="*/ 45244 h 2302669"/>
              <a:gd name="connsiteX4" fmla="*/ 2143125 w 3300412"/>
              <a:gd name="connsiteY4" fmla="*/ 1459707 h 2302669"/>
              <a:gd name="connsiteX5" fmla="*/ 2757487 w 3300412"/>
              <a:gd name="connsiteY5" fmla="*/ 2174082 h 2302669"/>
              <a:gd name="connsiteX6" fmla="*/ 3300412 w 3300412"/>
              <a:gd name="connsiteY6" fmla="*/ 2231232 h 2302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0412" h="2302669">
                <a:moveTo>
                  <a:pt x="0" y="2259807"/>
                </a:moveTo>
                <a:cubicBezTo>
                  <a:pt x="184546" y="2213372"/>
                  <a:pt x="369093" y="2166938"/>
                  <a:pt x="528637" y="1988344"/>
                </a:cubicBezTo>
                <a:cubicBezTo>
                  <a:pt x="688181" y="1809750"/>
                  <a:pt x="804862" y="1512094"/>
                  <a:pt x="957262" y="1188244"/>
                </a:cubicBezTo>
                <a:cubicBezTo>
                  <a:pt x="1109662" y="864394"/>
                  <a:pt x="1245393" y="0"/>
                  <a:pt x="1443037" y="45244"/>
                </a:cubicBezTo>
                <a:cubicBezTo>
                  <a:pt x="1640681" y="90488"/>
                  <a:pt x="1924050" y="1104901"/>
                  <a:pt x="2143125" y="1459707"/>
                </a:cubicBezTo>
                <a:cubicBezTo>
                  <a:pt x="2362200" y="1814513"/>
                  <a:pt x="2564606" y="2045495"/>
                  <a:pt x="2757487" y="2174082"/>
                </a:cubicBezTo>
                <a:cubicBezTo>
                  <a:pt x="2950368" y="2302669"/>
                  <a:pt x="3207543" y="2224088"/>
                  <a:pt x="3300412" y="2231232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Freeform 14"/>
          <p:cNvSpPr/>
          <p:nvPr/>
        </p:nvSpPr>
        <p:spPr>
          <a:xfrm flipV="1">
            <a:off x="5334000" y="2819400"/>
            <a:ext cx="3300413" cy="2303463"/>
          </a:xfrm>
          <a:custGeom>
            <a:avLst/>
            <a:gdLst>
              <a:gd name="connsiteX0" fmla="*/ 0 w 3300412"/>
              <a:gd name="connsiteY0" fmla="*/ 2259807 h 2302669"/>
              <a:gd name="connsiteX1" fmla="*/ 528637 w 3300412"/>
              <a:gd name="connsiteY1" fmla="*/ 1988344 h 2302669"/>
              <a:gd name="connsiteX2" fmla="*/ 957262 w 3300412"/>
              <a:gd name="connsiteY2" fmla="*/ 1188244 h 2302669"/>
              <a:gd name="connsiteX3" fmla="*/ 1443037 w 3300412"/>
              <a:gd name="connsiteY3" fmla="*/ 45244 h 2302669"/>
              <a:gd name="connsiteX4" fmla="*/ 2143125 w 3300412"/>
              <a:gd name="connsiteY4" fmla="*/ 1459707 h 2302669"/>
              <a:gd name="connsiteX5" fmla="*/ 2757487 w 3300412"/>
              <a:gd name="connsiteY5" fmla="*/ 2174082 h 2302669"/>
              <a:gd name="connsiteX6" fmla="*/ 3300412 w 3300412"/>
              <a:gd name="connsiteY6" fmla="*/ 2231232 h 2302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0412" h="2302669">
                <a:moveTo>
                  <a:pt x="0" y="2259807"/>
                </a:moveTo>
                <a:cubicBezTo>
                  <a:pt x="184546" y="2213372"/>
                  <a:pt x="369093" y="2166938"/>
                  <a:pt x="528637" y="1988344"/>
                </a:cubicBezTo>
                <a:cubicBezTo>
                  <a:pt x="688181" y="1809750"/>
                  <a:pt x="804862" y="1512094"/>
                  <a:pt x="957262" y="1188244"/>
                </a:cubicBezTo>
                <a:cubicBezTo>
                  <a:pt x="1109662" y="864394"/>
                  <a:pt x="1245393" y="0"/>
                  <a:pt x="1443037" y="45244"/>
                </a:cubicBezTo>
                <a:cubicBezTo>
                  <a:pt x="1640681" y="90488"/>
                  <a:pt x="1924050" y="1104901"/>
                  <a:pt x="2143125" y="1459707"/>
                </a:cubicBezTo>
                <a:cubicBezTo>
                  <a:pt x="2362200" y="1814513"/>
                  <a:pt x="2564606" y="2045495"/>
                  <a:pt x="2757487" y="2174082"/>
                </a:cubicBezTo>
                <a:cubicBezTo>
                  <a:pt x="2950368" y="2302669"/>
                  <a:pt x="3207543" y="2224088"/>
                  <a:pt x="3300412" y="2231232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9163" name="TextBox 15"/>
          <p:cNvSpPr txBox="1">
            <a:spLocks noChangeArrowheads="1"/>
          </p:cNvSpPr>
          <p:nvPr/>
        </p:nvSpPr>
        <p:spPr bwMode="auto">
          <a:xfrm>
            <a:off x="4559300" y="3287713"/>
            <a:ext cx="698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l-GR" i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μ</a:t>
            </a:r>
            <a:r>
              <a:rPr lang="en-US" i="1" baseline="-25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 </a:t>
            </a:r>
            <a:r>
              <a:rPr lang="en-US">
                <a:latin typeface="Calibri" pitchFamily="34" charset="0"/>
              </a:rPr>
              <a:t>(x)</a:t>
            </a:r>
          </a:p>
        </p:txBody>
      </p:sp>
      <p:sp>
        <p:nvSpPr>
          <p:cNvPr id="49164" name="TextBox 16"/>
          <p:cNvSpPr txBox="1">
            <a:spLocks noChangeArrowheads="1"/>
          </p:cNvSpPr>
          <p:nvPr/>
        </p:nvSpPr>
        <p:spPr bwMode="auto">
          <a:xfrm>
            <a:off x="6726238" y="5246688"/>
            <a:ext cx="2841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Calibri" pitchFamily="34" charset="0"/>
              </a:rPr>
              <a:t>x</a:t>
            </a:r>
            <a:endParaRPr lang="en-US" i="1">
              <a:latin typeface="Calibri" pitchFamily="34" charset="0"/>
            </a:endParaRPr>
          </a:p>
        </p:txBody>
      </p:sp>
      <p:sp>
        <p:nvSpPr>
          <p:cNvPr id="49165" name="TextBox 17"/>
          <p:cNvSpPr txBox="1">
            <a:spLocks noChangeArrowheads="1"/>
          </p:cNvSpPr>
          <p:nvPr/>
        </p:nvSpPr>
        <p:spPr bwMode="auto">
          <a:xfrm>
            <a:off x="1017588" y="5715000"/>
            <a:ext cx="31734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Calibri" pitchFamily="34" charset="0"/>
              </a:rPr>
              <a:t>Profile representing</a:t>
            </a:r>
          </a:p>
          <a:p>
            <a:pPr eaLnBrk="1" hangingPunct="1"/>
            <a:r>
              <a:rPr lang="en-US">
                <a:latin typeface="Calibri" pitchFamily="34" charset="0"/>
              </a:rPr>
              <a:t>moderate (</a:t>
            </a:r>
            <a:r>
              <a:rPr lang="en-US" i="1">
                <a:latin typeface="Calibri" pitchFamily="34" charset="0"/>
              </a:rPr>
              <a:t>e.g.</a:t>
            </a:r>
            <a:r>
              <a:rPr lang="en-US">
                <a:latin typeface="Calibri" pitchFamily="34" charset="0"/>
              </a:rPr>
              <a:t> moderately rich)</a:t>
            </a:r>
          </a:p>
        </p:txBody>
      </p:sp>
      <p:sp>
        <p:nvSpPr>
          <p:cNvPr id="49166" name="TextBox 18"/>
          <p:cNvSpPr txBox="1">
            <a:spLocks noChangeArrowheads="1"/>
          </p:cNvSpPr>
          <p:nvPr/>
        </p:nvSpPr>
        <p:spPr bwMode="auto">
          <a:xfrm>
            <a:off x="5437188" y="5715000"/>
            <a:ext cx="2165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Calibri" pitchFamily="34" charset="0"/>
              </a:rPr>
              <a:t>Profile representing</a:t>
            </a:r>
          </a:p>
          <a:p>
            <a:pPr eaLnBrk="1" hangingPunct="1"/>
            <a:r>
              <a:rPr lang="en-US">
                <a:latin typeface="Calibri" pitchFamily="34" charset="0"/>
              </a:rPr>
              <a:t>extreme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4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US"/>
              <a:t>Concept of Hedge</a:t>
            </a:r>
          </a:p>
        </p:txBody>
      </p:sp>
      <p:sp>
        <p:nvSpPr>
          <p:cNvPr id="50179" name="Content Placeholder 5"/>
          <p:cNvSpPr>
            <a:spLocks noGrp="1"/>
          </p:cNvSpPr>
          <p:nvPr>
            <p:ph sz="half" idx="4294967295"/>
          </p:nvPr>
        </p:nvSpPr>
        <p:spPr>
          <a:xfrm>
            <a:off x="228600" y="1524000"/>
            <a:ext cx="3814763" cy="4114800"/>
          </a:xfrm>
        </p:spPr>
        <p:txBody>
          <a:bodyPr/>
          <a:lstStyle/>
          <a:p>
            <a:r>
              <a:rPr lang="en-US" sz="2400"/>
              <a:t>Hedge is an intensifier</a:t>
            </a:r>
          </a:p>
          <a:p>
            <a:r>
              <a:rPr lang="en-US" sz="2400"/>
              <a:t>Example: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	LV = tall, LV</a:t>
            </a:r>
            <a:r>
              <a:rPr lang="en-US" sz="2400" baseline="-25000"/>
              <a:t>1</a:t>
            </a:r>
            <a:r>
              <a:rPr lang="en-US" sz="2400"/>
              <a:t> = very tall, LV</a:t>
            </a:r>
            <a:r>
              <a:rPr lang="en-US" sz="2400" baseline="-25000"/>
              <a:t>2</a:t>
            </a:r>
            <a:r>
              <a:rPr lang="en-US" sz="2400"/>
              <a:t> = somewhat tall</a:t>
            </a:r>
          </a:p>
          <a:p>
            <a:r>
              <a:rPr lang="en-US" sz="2400"/>
              <a:t>‘very’ operation: </a:t>
            </a:r>
          </a:p>
          <a:p>
            <a:pPr>
              <a:buFont typeface="Wingdings" pitchFamily="2" charset="2"/>
              <a:buNone/>
            </a:pPr>
            <a:r>
              <a:rPr lang="en-US" sz="2400" i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l-GR" sz="2400" i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μ</a:t>
            </a:r>
            <a:r>
              <a:rPr lang="en-US" sz="2400" i="1" baseline="-25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very tall</a:t>
            </a:r>
            <a:r>
              <a:rPr lang="en-US" sz="2400"/>
              <a:t>(x) = </a:t>
            </a:r>
            <a:r>
              <a:rPr lang="el-GR" sz="2400" i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μ</a:t>
            </a:r>
            <a:r>
              <a:rPr lang="en-US" sz="2400" i="1" baseline="30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2</a:t>
            </a:r>
            <a:r>
              <a:rPr lang="en-US" sz="2400" i="1" baseline="-25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tall</a:t>
            </a:r>
            <a:r>
              <a:rPr lang="en-US" sz="2400"/>
              <a:t>(x)</a:t>
            </a:r>
          </a:p>
          <a:p>
            <a:r>
              <a:rPr lang="en-US" sz="2400"/>
              <a:t>‘somewhat’ operation:</a:t>
            </a:r>
          </a:p>
          <a:p>
            <a:pPr>
              <a:buFont typeface="Wingdings" pitchFamily="2" charset="2"/>
              <a:buNone/>
            </a:pPr>
            <a:r>
              <a:rPr lang="en-US" sz="2400" i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l-GR" sz="2400" i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μ</a:t>
            </a:r>
            <a:r>
              <a:rPr lang="en-US" sz="2400" i="1" baseline="-25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somewhat tall</a:t>
            </a:r>
            <a:r>
              <a:rPr lang="en-US" sz="2400"/>
              <a:t>(x) = </a:t>
            </a:r>
            <a:r>
              <a:rPr lang="en-US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√(</a:t>
            </a:r>
            <a:r>
              <a:rPr lang="el-GR" sz="2400" i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μ</a:t>
            </a:r>
            <a:r>
              <a:rPr lang="en-US" sz="2400" i="1" baseline="-25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tall</a:t>
            </a:r>
            <a:r>
              <a:rPr lang="en-US" sz="2400"/>
              <a:t>(x))</a:t>
            </a:r>
          </a:p>
          <a:p>
            <a:endParaRPr lang="en-US" sz="240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3200401" y="3886200"/>
            <a:ext cx="38100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24400" y="5181600"/>
            <a:ext cx="3657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5100638" y="3314700"/>
            <a:ext cx="3586162" cy="1871663"/>
          </a:xfrm>
          <a:custGeom>
            <a:avLst/>
            <a:gdLst>
              <a:gd name="connsiteX0" fmla="*/ 0 w 3586162"/>
              <a:gd name="connsiteY0" fmla="*/ 1871663 h 1871663"/>
              <a:gd name="connsiteX1" fmla="*/ 814387 w 3586162"/>
              <a:gd name="connsiteY1" fmla="*/ 1843088 h 1871663"/>
              <a:gd name="connsiteX2" fmla="*/ 1114425 w 3586162"/>
              <a:gd name="connsiteY2" fmla="*/ 1714500 h 1871663"/>
              <a:gd name="connsiteX3" fmla="*/ 1514475 w 3586162"/>
              <a:gd name="connsiteY3" fmla="*/ 1285875 h 1871663"/>
              <a:gd name="connsiteX4" fmla="*/ 2043112 w 3586162"/>
              <a:gd name="connsiteY4" fmla="*/ 600075 h 1871663"/>
              <a:gd name="connsiteX5" fmla="*/ 2457450 w 3586162"/>
              <a:gd name="connsiteY5" fmla="*/ 142875 h 1871663"/>
              <a:gd name="connsiteX6" fmla="*/ 3586162 w 3586162"/>
              <a:gd name="connsiteY6" fmla="*/ 0 h 1871663"/>
              <a:gd name="connsiteX0" fmla="*/ 0 w 3586162"/>
              <a:gd name="connsiteY0" fmla="*/ 1871663 h 1871663"/>
              <a:gd name="connsiteX1" fmla="*/ 814387 w 3586162"/>
              <a:gd name="connsiteY1" fmla="*/ 1843088 h 1871663"/>
              <a:gd name="connsiteX2" fmla="*/ 1114425 w 3586162"/>
              <a:gd name="connsiteY2" fmla="*/ 1714500 h 1871663"/>
              <a:gd name="connsiteX3" fmla="*/ 1514475 w 3586162"/>
              <a:gd name="connsiteY3" fmla="*/ 1285875 h 1871663"/>
              <a:gd name="connsiteX4" fmla="*/ 2043112 w 3586162"/>
              <a:gd name="connsiteY4" fmla="*/ 600075 h 1871663"/>
              <a:gd name="connsiteX5" fmla="*/ 2762250 w 3586162"/>
              <a:gd name="connsiteY5" fmla="*/ 142875 h 1871663"/>
              <a:gd name="connsiteX6" fmla="*/ 3586162 w 3586162"/>
              <a:gd name="connsiteY6" fmla="*/ 0 h 1871663"/>
              <a:gd name="connsiteX0" fmla="*/ 0 w 3586162"/>
              <a:gd name="connsiteY0" fmla="*/ 1871663 h 1871663"/>
              <a:gd name="connsiteX1" fmla="*/ 814387 w 3586162"/>
              <a:gd name="connsiteY1" fmla="*/ 1843088 h 1871663"/>
              <a:gd name="connsiteX2" fmla="*/ 1114425 w 3586162"/>
              <a:gd name="connsiteY2" fmla="*/ 1714500 h 1871663"/>
              <a:gd name="connsiteX3" fmla="*/ 1514475 w 3586162"/>
              <a:gd name="connsiteY3" fmla="*/ 1285875 h 1871663"/>
              <a:gd name="connsiteX4" fmla="*/ 2195512 w 3586162"/>
              <a:gd name="connsiteY4" fmla="*/ 600075 h 1871663"/>
              <a:gd name="connsiteX5" fmla="*/ 2762250 w 3586162"/>
              <a:gd name="connsiteY5" fmla="*/ 142875 h 1871663"/>
              <a:gd name="connsiteX6" fmla="*/ 3586162 w 3586162"/>
              <a:gd name="connsiteY6" fmla="*/ 0 h 1871663"/>
              <a:gd name="connsiteX0" fmla="*/ 0 w 3586162"/>
              <a:gd name="connsiteY0" fmla="*/ 1871663 h 1871663"/>
              <a:gd name="connsiteX1" fmla="*/ 814387 w 3586162"/>
              <a:gd name="connsiteY1" fmla="*/ 1843088 h 1871663"/>
              <a:gd name="connsiteX2" fmla="*/ 1114425 w 3586162"/>
              <a:gd name="connsiteY2" fmla="*/ 1714500 h 1871663"/>
              <a:gd name="connsiteX3" fmla="*/ 1514475 w 3586162"/>
              <a:gd name="connsiteY3" fmla="*/ 1285875 h 1871663"/>
              <a:gd name="connsiteX4" fmla="*/ 2195512 w 3586162"/>
              <a:gd name="connsiteY4" fmla="*/ 600075 h 1871663"/>
              <a:gd name="connsiteX5" fmla="*/ 2762250 w 3586162"/>
              <a:gd name="connsiteY5" fmla="*/ 142875 h 1871663"/>
              <a:gd name="connsiteX6" fmla="*/ 3586162 w 3586162"/>
              <a:gd name="connsiteY6" fmla="*/ 0 h 1871663"/>
              <a:gd name="connsiteX0" fmla="*/ 0 w 3586162"/>
              <a:gd name="connsiteY0" fmla="*/ 1871663 h 1871663"/>
              <a:gd name="connsiteX1" fmla="*/ 814387 w 3586162"/>
              <a:gd name="connsiteY1" fmla="*/ 1843088 h 1871663"/>
              <a:gd name="connsiteX2" fmla="*/ 1114425 w 3586162"/>
              <a:gd name="connsiteY2" fmla="*/ 1714500 h 1871663"/>
              <a:gd name="connsiteX3" fmla="*/ 1514475 w 3586162"/>
              <a:gd name="connsiteY3" fmla="*/ 1285875 h 1871663"/>
              <a:gd name="connsiteX4" fmla="*/ 2195512 w 3586162"/>
              <a:gd name="connsiteY4" fmla="*/ 752475 h 1871663"/>
              <a:gd name="connsiteX5" fmla="*/ 2762250 w 3586162"/>
              <a:gd name="connsiteY5" fmla="*/ 142875 h 1871663"/>
              <a:gd name="connsiteX6" fmla="*/ 3586162 w 3586162"/>
              <a:gd name="connsiteY6" fmla="*/ 0 h 1871663"/>
              <a:gd name="connsiteX0" fmla="*/ 0 w 3586162"/>
              <a:gd name="connsiteY0" fmla="*/ 1871663 h 1871663"/>
              <a:gd name="connsiteX1" fmla="*/ 814387 w 3586162"/>
              <a:gd name="connsiteY1" fmla="*/ 1843088 h 1871663"/>
              <a:gd name="connsiteX2" fmla="*/ 1114425 w 3586162"/>
              <a:gd name="connsiteY2" fmla="*/ 1714500 h 1871663"/>
              <a:gd name="connsiteX3" fmla="*/ 1514475 w 3586162"/>
              <a:gd name="connsiteY3" fmla="*/ 1285875 h 1871663"/>
              <a:gd name="connsiteX4" fmla="*/ 2195512 w 3586162"/>
              <a:gd name="connsiteY4" fmla="*/ 752475 h 1871663"/>
              <a:gd name="connsiteX5" fmla="*/ 2762250 w 3586162"/>
              <a:gd name="connsiteY5" fmla="*/ 142875 h 1871663"/>
              <a:gd name="connsiteX6" fmla="*/ 3586162 w 3586162"/>
              <a:gd name="connsiteY6" fmla="*/ 0 h 1871663"/>
              <a:gd name="connsiteX0" fmla="*/ 0 w 3586162"/>
              <a:gd name="connsiteY0" fmla="*/ 1871663 h 1871663"/>
              <a:gd name="connsiteX1" fmla="*/ 814387 w 3586162"/>
              <a:gd name="connsiteY1" fmla="*/ 1843088 h 1871663"/>
              <a:gd name="connsiteX2" fmla="*/ 1114425 w 3586162"/>
              <a:gd name="connsiteY2" fmla="*/ 1714500 h 1871663"/>
              <a:gd name="connsiteX3" fmla="*/ 1514475 w 3586162"/>
              <a:gd name="connsiteY3" fmla="*/ 1285875 h 1871663"/>
              <a:gd name="connsiteX4" fmla="*/ 2043112 w 3586162"/>
              <a:gd name="connsiteY4" fmla="*/ 752475 h 1871663"/>
              <a:gd name="connsiteX5" fmla="*/ 2762250 w 3586162"/>
              <a:gd name="connsiteY5" fmla="*/ 142875 h 1871663"/>
              <a:gd name="connsiteX6" fmla="*/ 3586162 w 3586162"/>
              <a:gd name="connsiteY6" fmla="*/ 0 h 1871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86162" h="1871663">
                <a:moveTo>
                  <a:pt x="0" y="1871663"/>
                </a:moveTo>
                <a:cubicBezTo>
                  <a:pt x="314325" y="1870472"/>
                  <a:pt x="628650" y="1869282"/>
                  <a:pt x="814387" y="1843088"/>
                </a:cubicBezTo>
                <a:cubicBezTo>
                  <a:pt x="1000124" y="1816894"/>
                  <a:pt x="997744" y="1807369"/>
                  <a:pt x="1114425" y="1714500"/>
                </a:cubicBezTo>
                <a:cubicBezTo>
                  <a:pt x="1231106" y="1621631"/>
                  <a:pt x="1359694" y="1446213"/>
                  <a:pt x="1514475" y="1285875"/>
                </a:cubicBezTo>
                <a:cubicBezTo>
                  <a:pt x="1669256" y="1125538"/>
                  <a:pt x="1835150" y="942975"/>
                  <a:pt x="2043112" y="752475"/>
                </a:cubicBezTo>
                <a:cubicBezTo>
                  <a:pt x="2251074" y="561975"/>
                  <a:pt x="2505075" y="268287"/>
                  <a:pt x="2762250" y="142875"/>
                </a:cubicBezTo>
                <a:cubicBezTo>
                  <a:pt x="3019425" y="17463"/>
                  <a:pt x="3150393" y="21431"/>
                  <a:pt x="3586162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5100638" y="3328988"/>
            <a:ext cx="3328987" cy="1898650"/>
          </a:xfrm>
          <a:custGeom>
            <a:avLst/>
            <a:gdLst>
              <a:gd name="connsiteX0" fmla="*/ 0 w 3328987"/>
              <a:gd name="connsiteY0" fmla="*/ 1857375 h 1897856"/>
              <a:gd name="connsiteX1" fmla="*/ 557212 w 3328987"/>
              <a:gd name="connsiteY1" fmla="*/ 1828800 h 1897856"/>
              <a:gd name="connsiteX2" fmla="*/ 957262 w 3328987"/>
              <a:gd name="connsiteY2" fmla="*/ 1443037 h 1897856"/>
              <a:gd name="connsiteX3" fmla="*/ 1228725 w 3328987"/>
              <a:gd name="connsiteY3" fmla="*/ 914400 h 1897856"/>
              <a:gd name="connsiteX4" fmla="*/ 1500187 w 3328987"/>
              <a:gd name="connsiteY4" fmla="*/ 214312 h 1897856"/>
              <a:gd name="connsiteX5" fmla="*/ 3328987 w 3328987"/>
              <a:gd name="connsiteY5" fmla="*/ 0 h 1897856"/>
              <a:gd name="connsiteX0" fmla="*/ 0 w 3328987"/>
              <a:gd name="connsiteY0" fmla="*/ 1857375 h 1897856"/>
              <a:gd name="connsiteX1" fmla="*/ 557212 w 3328987"/>
              <a:gd name="connsiteY1" fmla="*/ 1828800 h 1897856"/>
              <a:gd name="connsiteX2" fmla="*/ 957262 w 3328987"/>
              <a:gd name="connsiteY2" fmla="*/ 1443037 h 1897856"/>
              <a:gd name="connsiteX3" fmla="*/ 1228725 w 3328987"/>
              <a:gd name="connsiteY3" fmla="*/ 914400 h 1897856"/>
              <a:gd name="connsiteX4" fmla="*/ 1728787 w 3328987"/>
              <a:gd name="connsiteY4" fmla="*/ 214312 h 1897856"/>
              <a:gd name="connsiteX5" fmla="*/ 3328987 w 3328987"/>
              <a:gd name="connsiteY5" fmla="*/ 0 h 1897856"/>
              <a:gd name="connsiteX0" fmla="*/ 0 w 3328987"/>
              <a:gd name="connsiteY0" fmla="*/ 1857375 h 1897856"/>
              <a:gd name="connsiteX1" fmla="*/ 557212 w 3328987"/>
              <a:gd name="connsiteY1" fmla="*/ 1828800 h 1897856"/>
              <a:gd name="connsiteX2" fmla="*/ 957262 w 3328987"/>
              <a:gd name="connsiteY2" fmla="*/ 1443037 h 1897856"/>
              <a:gd name="connsiteX3" fmla="*/ 1228725 w 3328987"/>
              <a:gd name="connsiteY3" fmla="*/ 914400 h 1897856"/>
              <a:gd name="connsiteX4" fmla="*/ 1500187 w 3328987"/>
              <a:gd name="connsiteY4" fmla="*/ 214312 h 1897856"/>
              <a:gd name="connsiteX5" fmla="*/ 3328987 w 3328987"/>
              <a:gd name="connsiteY5" fmla="*/ 0 h 1897856"/>
              <a:gd name="connsiteX0" fmla="*/ 0 w 3328987"/>
              <a:gd name="connsiteY0" fmla="*/ 1857375 h 1897856"/>
              <a:gd name="connsiteX1" fmla="*/ 557212 w 3328987"/>
              <a:gd name="connsiteY1" fmla="*/ 1828800 h 1897856"/>
              <a:gd name="connsiteX2" fmla="*/ 957262 w 3328987"/>
              <a:gd name="connsiteY2" fmla="*/ 1443037 h 1897856"/>
              <a:gd name="connsiteX3" fmla="*/ 1076325 w 3328987"/>
              <a:gd name="connsiteY3" fmla="*/ 914400 h 1897856"/>
              <a:gd name="connsiteX4" fmla="*/ 1500187 w 3328987"/>
              <a:gd name="connsiteY4" fmla="*/ 214312 h 1897856"/>
              <a:gd name="connsiteX5" fmla="*/ 3328987 w 3328987"/>
              <a:gd name="connsiteY5" fmla="*/ 0 h 1897856"/>
              <a:gd name="connsiteX0" fmla="*/ 0 w 3328987"/>
              <a:gd name="connsiteY0" fmla="*/ 1857375 h 1897856"/>
              <a:gd name="connsiteX1" fmla="*/ 557212 w 3328987"/>
              <a:gd name="connsiteY1" fmla="*/ 1828800 h 1897856"/>
              <a:gd name="connsiteX2" fmla="*/ 957262 w 3328987"/>
              <a:gd name="connsiteY2" fmla="*/ 1443037 h 1897856"/>
              <a:gd name="connsiteX3" fmla="*/ 1076325 w 3328987"/>
              <a:gd name="connsiteY3" fmla="*/ 914400 h 1897856"/>
              <a:gd name="connsiteX4" fmla="*/ 1804987 w 3328987"/>
              <a:gd name="connsiteY4" fmla="*/ 214312 h 1897856"/>
              <a:gd name="connsiteX5" fmla="*/ 3328987 w 3328987"/>
              <a:gd name="connsiteY5" fmla="*/ 0 h 1897856"/>
              <a:gd name="connsiteX0" fmla="*/ 0 w 3328987"/>
              <a:gd name="connsiteY0" fmla="*/ 1857375 h 1897856"/>
              <a:gd name="connsiteX1" fmla="*/ 557212 w 3328987"/>
              <a:gd name="connsiteY1" fmla="*/ 1828800 h 1897856"/>
              <a:gd name="connsiteX2" fmla="*/ 804862 w 3328987"/>
              <a:gd name="connsiteY2" fmla="*/ 1443037 h 1897856"/>
              <a:gd name="connsiteX3" fmla="*/ 1076325 w 3328987"/>
              <a:gd name="connsiteY3" fmla="*/ 914400 h 1897856"/>
              <a:gd name="connsiteX4" fmla="*/ 1804987 w 3328987"/>
              <a:gd name="connsiteY4" fmla="*/ 214312 h 1897856"/>
              <a:gd name="connsiteX5" fmla="*/ 3328987 w 3328987"/>
              <a:gd name="connsiteY5" fmla="*/ 0 h 1897856"/>
              <a:gd name="connsiteX0" fmla="*/ 0 w 3328987"/>
              <a:gd name="connsiteY0" fmla="*/ 1857375 h 1897856"/>
              <a:gd name="connsiteX1" fmla="*/ 557212 w 3328987"/>
              <a:gd name="connsiteY1" fmla="*/ 1828800 h 1897856"/>
              <a:gd name="connsiteX2" fmla="*/ 804862 w 3328987"/>
              <a:gd name="connsiteY2" fmla="*/ 1443037 h 1897856"/>
              <a:gd name="connsiteX3" fmla="*/ 1076325 w 3328987"/>
              <a:gd name="connsiteY3" fmla="*/ 914400 h 1897856"/>
              <a:gd name="connsiteX4" fmla="*/ 1804987 w 3328987"/>
              <a:gd name="connsiteY4" fmla="*/ 214312 h 1897856"/>
              <a:gd name="connsiteX5" fmla="*/ 2209800 w 3328987"/>
              <a:gd name="connsiteY5" fmla="*/ 61912 h 1897856"/>
              <a:gd name="connsiteX6" fmla="*/ 3328987 w 3328987"/>
              <a:gd name="connsiteY6" fmla="*/ 0 h 1897856"/>
              <a:gd name="connsiteX0" fmla="*/ 0 w 3328987"/>
              <a:gd name="connsiteY0" fmla="*/ 1857375 h 1897856"/>
              <a:gd name="connsiteX1" fmla="*/ 557212 w 3328987"/>
              <a:gd name="connsiteY1" fmla="*/ 1828800 h 1897856"/>
              <a:gd name="connsiteX2" fmla="*/ 804862 w 3328987"/>
              <a:gd name="connsiteY2" fmla="*/ 1443037 h 1897856"/>
              <a:gd name="connsiteX3" fmla="*/ 1076325 w 3328987"/>
              <a:gd name="connsiteY3" fmla="*/ 914400 h 1897856"/>
              <a:gd name="connsiteX4" fmla="*/ 1652587 w 3328987"/>
              <a:gd name="connsiteY4" fmla="*/ 214312 h 1897856"/>
              <a:gd name="connsiteX5" fmla="*/ 2209800 w 3328987"/>
              <a:gd name="connsiteY5" fmla="*/ 61912 h 1897856"/>
              <a:gd name="connsiteX6" fmla="*/ 3328987 w 3328987"/>
              <a:gd name="connsiteY6" fmla="*/ 0 h 189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28987" h="1897856">
                <a:moveTo>
                  <a:pt x="0" y="1857375"/>
                </a:moveTo>
                <a:cubicBezTo>
                  <a:pt x="198834" y="1877615"/>
                  <a:pt x="423068" y="1897856"/>
                  <a:pt x="557212" y="1828800"/>
                </a:cubicBezTo>
                <a:cubicBezTo>
                  <a:pt x="691356" y="1759744"/>
                  <a:pt x="718343" y="1595437"/>
                  <a:pt x="804862" y="1443037"/>
                </a:cubicBezTo>
                <a:cubicBezTo>
                  <a:pt x="891381" y="1290637"/>
                  <a:pt x="935038" y="1119188"/>
                  <a:pt x="1076325" y="914400"/>
                </a:cubicBezTo>
                <a:cubicBezTo>
                  <a:pt x="1217613" y="709613"/>
                  <a:pt x="1463675" y="356393"/>
                  <a:pt x="1652587" y="214312"/>
                </a:cubicBezTo>
                <a:cubicBezTo>
                  <a:pt x="1841500" y="72231"/>
                  <a:pt x="1955800" y="97631"/>
                  <a:pt x="2209800" y="61912"/>
                </a:cubicBezTo>
                <a:lnTo>
                  <a:pt x="3328987" y="0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5100638" y="3314700"/>
            <a:ext cx="3400425" cy="1876425"/>
          </a:xfrm>
          <a:custGeom>
            <a:avLst/>
            <a:gdLst>
              <a:gd name="connsiteX0" fmla="*/ 0 w 3400425"/>
              <a:gd name="connsiteY0" fmla="*/ 1871663 h 1876425"/>
              <a:gd name="connsiteX1" fmla="*/ 271462 w 3400425"/>
              <a:gd name="connsiteY1" fmla="*/ 1843088 h 1876425"/>
              <a:gd name="connsiteX2" fmla="*/ 371475 w 3400425"/>
              <a:gd name="connsiteY2" fmla="*/ 1671638 h 1876425"/>
              <a:gd name="connsiteX3" fmla="*/ 828675 w 3400425"/>
              <a:gd name="connsiteY3" fmla="*/ 657225 h 1876425"/>
              <a:gd name="connsiteX4" fmla="*/ 1285875 w 3400425"/>
              <a:gd name="connsiteY4" fmla="*/ 142875 h 1876425"/>
              <a:gd name="connsiteX5" fmla="*/ 3400425 w 3400425"/>
              <a:gd name="connsiteY5" fmla="*/ 0 h 1876425"/>
              <a:gd name="connsiteX0" fmla="*/ 0 w 3400425"/>
              <a:gd name="connsiteY0" fmla="*/ 1871663 h 1876425"/>
              <a:gd name="connsiteX1" fmla="*/ 271462 w 3400425"/>
              <a:gd name="connsiteY1" fmla="*/ 1843088 h 1876425"/>
              <a:gd name="connsiteX2" fmla="*/ 371475 w 3400425"/>
              <a:gd name="connsiteY2" fmla="*/ 1671638 h 1876425"/>
              <a:gd name="connsiteX3" fmla="*/ 676275 w 3400425"/>
              <a:gd name="connsiteY3" fmla="*/ 657225 h 1876425"/>
              <a:gd name="connsiteX4" fmla="*/ 1285875 w 3400425"/>
              <a:gd name="connsiteY4" fmla="*/ 142875 h 1876425"/>
              <a:gd name="connsiteX5" fmla="*/ 3400425 w 3400425"/>
              <a:gd name="connsiteY5" fmla="*/ 0 h 1876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00425" h="1876425">
                <a:moveTo>
                  <a:pt x="0" y="1871663"/>
                </a:moveTo>
                <a:cubicBezTo>
                  <a:pt x="104775" y="1874044"/>
                  <a:pt x="209550" y="1876425"/>
                  <a:pt x="271462" y="1843088"/>
                </a:cubicBezTo>
                <a:cubicBezTo>
                  <a:pt x="333374" y="1809751"/>
                  <a:pt x="304006" y="1869282"/>
                  <a:pt x="371475" y="1671638"/>
                </a:cubicBezTo>
                <a:cubicBezTo>
                  <a:pt x="438944" y="1473994"/>
                  <a:pt x="523875" y="912019"/>
                  <a:pt x="676275" y="657225"/>
                </a:cubicBezTo>
                <a:cubicBezTo>
                  <a:pt x="828675" y="402431"/>
                  <a:pt x="831850" y="252413"/>
                  <a:pt x="1285875" y="142875"/>
                </a:cubicBezTo>
                <a:cubicBezTo>
                  <a:pt x="1739900" y="33338"/>
                  <a:pt x="3048000" y="50006"/>
                  <a:pt x="3400425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rot="5400000">
            <a:off x="6705601" y="4267200"/>
            <a:ext cx="1828800" cy="31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>
            <a:off x="5105400" y="3352800"/>
            <a:ext cx="251460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87" name="TextBox 25"/>
          <p:cNvSpPr txBox="1">
            <a:spLocks noChangeArrowheads="1"/>
          </p:cNvSpPr>
          <p:nvPr/>
        </p:nvSpPr>
        <p:spPr bwMode="auto">
          <a:xfrm>
            <a:off x="4800600" y="32004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Calibri" pitchFamily="34" charset="0"/>
              </a:rPr>
              <a:t>1</a:t>
            </a:r>
          </a:p>
        </p:txBody>
      </p:sp>
      <p:sp>
        <p:nvSpPr>
          <p:cNvPr id="50188" name="TextBox 26"/>
          <p:cNvSpPr txBox="1">
            <a:spLocks noChangeArrowheads="1"/>
          </p:cNvSpPr>
          <p:nvPr/>
        </p:nvSpPr>
        <p:spPr bwMode="auto">
          <a:xfrm>
            <a:off x="4800600" y="5192713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Calibri" pitchFamily="34" charset="0"/>
              </a:rPr>
              <a:t>0</a:t>
            </a:r>
          </a:p>
        </p:txBody>
      </p:sp>
      <p:sp>
        <p:nvSpPr>
          <p:cNvPr id="50189" name="TextBox 27"/>
          <p:cNvSpPr txBox="1">
            <a:spLocks noChangeArrowheads="1"/>
          </p:cNvSpPr>
          <p:nvPr/>
        </p:nvSpPr>
        <p:spPr bwMode="auto">
          <a:xfrm>
            <a:off x="6327775" y="5345113"/>
            <a:ext cx="3063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Calibri" pitchFamily="34" charset="0"/>
              </a:rPr>
              <a:t>h</a:t>
            </a:r>
          </a:p>
        </p:txBody>
      </p:sp>
      <p:sp>
        <p:nvSpPr>
          <p:cNvPr id="50190" name="TextBox 28"/>
          <p:cNvSpPr txBox="1">
            <a:spLocks noChangeArrowheads="1"/>
          </p:cNvSpPr>
          <p:nvPr/>
        </p:nvSpPr>
        <p:spPr bwMode="auto">
          <a:xfrm>
            <a:off x="4343400" y="3973513"/>
            <a:ext cx="7715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l-GR" i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μ</a:t>
            </a:r>
            <a:r>
              <a:rPr lang="en-US" i="1" baseline="-25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tall</a:t>
            </a:r>
            <a:r>
              <a:rPr lang="en-US">
                <a:latin typeface="Calibri" pitchFamily="34" charset="0"/>
              </a:rPr>
              <a:t>(h)</a:t>
            </a:r>
          </a:p>
        </p:txBody>
      </p:sp>
      <p:sp>
        <p:nvSpPr>
          <p:cNvPr id="50191" name="TextBox 29"/>
          <p:cNvSpPr txBox="1">
            <a:spLocks noChangeArrowheads="1"/>
          </p:cNvSpPr>
          <p:nvPr/>
        </p:nvSpPr>
        <p:spPr bwMode="auto">
          <a:xfrm>
            <a:off x="5105400" y="2895600"/>
            <a:ext cx="15113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Calibri" pitchFamily="34" charset="0"/>
              </a:rPr>
              <a:t>somewhat tall</a:t>
            </a:r>
          </a:p>
        </p:txBody>
      </p:sp>
      <p:sp>
        <p:nvSpPr>
          <p:cNvPr id="50192" name="TextBox 30"/>
          <p:cNvSpPr txBox="1">
            <a:spLocks noChangeArrowheads="1"/>
          </p:cNvSpPr>
          <p:nvPr/>
        </p:nvSpPr>
        <p:spPr bwMode="auto">
          <a:xfrm>
            <a:off x="6858000" y="2830513"/>
            <a:ext cx="4746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Calibri" pitchFamily="34" charset="0"/>
              </a:rPr>
              <a:t>tall</a:t>
            </a:r>
          </a:p>
        </p:txBody>
      </p:sp>
      <p:sp>
        <p:nvSpPr>
          <p:cNvPr id="50193" name="TextBox 31"/>
          <p:cNvSpPr txBox="1">
            <a:spLocks noChangeArrowheads="1"/>
          </p:cNvSpPr>
          <p:nvPr/>
        </p:nvSpPr>
        <p:spPr bwMode="auto">
          <a:xfrm>
            <a:off x="7772400" y="3897313"/>
            <a:ext cx="9302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Calibri" pitchFamily="34" charset="0"/>
              </a:rPr>
              <a:t>very tall</a:t>
            </a:r>
          </a:p>
        </p:txBody>
      </p:sp>
      <p:sp>
        <p:nvSpPr>
          <p:cNvPr id="34" name="Freeform 33"/>
          <p:cNvSpPr/>
          <p:nvPr/>
        </p:nvSpPr>
        <p:spPr>
          <a:xfrm>
            <a:off x="5481638" y="3200400"/>
            <a:ext cx="385762" cy="528638"/>
          </a:xfrm>
          <a:custGeom>
            <a:avLst/>
            <a:gdLst>
              <a:gd name="connsiteX0" fmla="*/ 385763 w 385763"/>
              <a:gd name="connsiteY0" fmla="*/ 528638 h 528638"/>
              <a:gd name="connsiteX1" fmla="*/ 71438 w 385763"/>
              <a:gd name="connsiteY1" fmla="*/ 428625 h 528638"/>
              <a:gd name="connsiteX2" fmla="*/ 0 w 385763"/>
              <a:gd name="connsiteY2" fmla="*/ 0 h 52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763" h="528638">
                <a:moveTo>
                  <a:pt x="385763" y="528638"/>
                </a:moveTo>
                <a:cubicBezTo>
                  <a:pt x="260747" y="522684"/>
                  <a:pt x="135732" y="516731"/>
                  <a:pt x="71438" y="428625"/>
                </a:cubicBezTo>
                <a:cubicBezTo>
                  <a:pt x="7144" y="340519"/>
                  <a:pt x="23812" y="35719"/>
                  <a:pt x="0" y="0"/>
                </a:cubicBez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Freeform 34"/>
          <p:cNvSpPr/>
          <p:nvPr/>
        </p:nvSpPr>
        <p:spPr>
          <a:xfrm flipH="1">
            <a:off x="6700838" y="3124200"/>
            <a:ext cx="385762" cy="528638"/>
          </a:xfrm>
          <a:custGeom>
            <a:avLst/>
            <a:gdLst>
              <a:gd name="connsiteX0" fmla="*/ 385763 w 385763"/>
              <a:gd name="connsiteY0" fmla="*/ 528638 h 528638"/>
              <a:gd name="connsiteX1" fmla="*/ 71438 w 385763"/>
              <a:gd name="connsiteY1" fmla="*/ 428625 h 528638"/>
              <a:gd name="connsiteX2" fmla="*/ 0 w 385763"/>
              <a:gd name="connsiteY2" fmla="*/ 0 h 52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763" h="528638">
                <a:moveTo>
                  <a:pt x="385763" y="528638"/>
                </a:moveTo>
                <a:cubicBezTo>
                  <a:pt x="260747" y="522684"/>
                  <a:pt x="135732" y="516731"/>
                  <a:pt x="71438" y="428625"/>
                </a:cubicBezTo>
                <a:cubicBezTo>
                  <a:pt x="7144" y="340519"/>
                  <a:pt x="23812" y="35719"/>
                  <a:pt x="0" y="0"/>
                </a:cubicBez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37" name="Straight Arrow Connector 36"/>
          <p:cNvCxnSpPr>
            <a:stCxn id="15" idx="4"/>
            <a:endCxn id="50193" idx="1"/>
          </p:cNvCxnSpPr>
          <p:nvPr/>
        </p:nvCxnSpPr>
        <p:spPr>
          <a:xfrm>
            <a:off x="7143750" y="4067175"/>
            <a:ext cx="628650" cy="158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18" charset="0"/>
              </a:rPr>
              <a:t>Representation of Fuzzy sets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>
                <a:latin typeface="Times New Roman" pitchFamily="18" charset="0"/>
              </a:rPr>
              <a:t>Let U = {x</a:t>
            </a:r>
            <a:r>
              <a:rPr lang="en-US" sz="2400" baseline="-25000">
                <a:latin typeface="Times New Roman" pitchFamily="18" charset="0"/>
              </a:rPr>
              <a:t>1</a:t>
            </a:r>
            <a:r>
              <a:rPr lang="en-US" sz="2400">
                <a:latin typeface="Times New Roman" pitchFamily="18" charset="0"/>
              </a:rPr>
              <a:t>,x</a:t>
            </a:r>
            <a:r>
              <a:rPr lang="en-US" sz="2400" baseline="-25000">
                <a:latin typeface="Times New Roman" pitchFamily="18" charset="0"/>
              </a:rPr>
              <a:t>2</a:t>
            </a:r>
            <a:r>
              <a:rPr lang="en-US" sz="2400">
                <a:latin typeface="Times New Roman" pitchFamily="18" charset="0"/>
              </a:rPr>
              <a:t>,…..,x</a:t>
            </a:r>
            <a:r>
              <a:rPr lang="en-US" sz="2400" baseline="-25000">
                <a:latin typeface="Times New Roman" pitchFamily="18" charset="0"/>
              </a:rPr>
              <a:t>n</a:t>
            </a:r>
            <a:r>
              <a:rPr lang="en-US" sz="2400">
                <a:latin typeface="Times New Roman" pitchFamily="18" charset="0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latin typeface="Times New Roman" pitchFamily="18" charset="0"/>
              </a:rPr>
              <a:t>|U| = n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latin typeface="Times New Roman" pitchFamily="18" charset="0"/>
              </a:rPr>
              <a:t>	The various sets composed of elements from U are presented as points on and inside the n-dimensional hypercube. The crisp sets are the corners of the hypercube. </a:t>
            </a:r>
          </a:p>
        </p:txBody>
      </p:sp>
      <p:sp>
        <p:nvSpPr>
          <p:cNvPr id="51204" name="Line 4"/>
          <p:cNvSpPr>
            <a:spLocks noChangeShapeType="1"/>
          </p:cNvSpPr>
          <p:nvPr/>
        </p:nvSpPr>
        <p:spPr bwMode="auto">
          <a:xfrm>
            <a:off x="4648200" y="3290888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05" name="Line 5"/>
          <p:cNvSpPr>
            <a:spLocks noChangeShapeType="1"/>
          </p:cNvSpPr>
          <p:nvPr/>
        </p:nvSpPr>
        <p:spPr bwMode="auto">
          <a:xfrm>
            <a:off x="4419600" y="5195888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06" name="Line 6"/>
          <p:cNvSpPr>
            <a:spLocks noChangeShapeType="1"/>
          </p:cNvSpPr>
          <p:nvPr/>
        </p:nvSpPr>
        <p:spPr bwMode="auto">
          <a:xfrm>
            <a:off x="4419600" y="3595688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07" name="Line 7"/>
          <p:cNvSpPr>
            <a:spLocks noChangeShapeType="1"/>
          </p:cNvSpPr>
          <p:nvPr/>
        </p:nvSpPr>
        <p:spPr bwMode="auto">
          <a:xfrm>
            <a:off x="6705600" y="3367088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6629400" y="4829175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(1,0)</a:t>
            </a: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4572000" y="4905375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(0,0)</a:t>
            </a: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4572000" y="32146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(0,1)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6629400" y="3290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(1,1)</a:t>
            </a:r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5334000" y="534828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 flipV="1">
            <a:off x="4495800" y="4129088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6858000" y="53482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</a:rPr>
              <a:t>1</a:t>
            </a:r>
          </a:p>
        </p:txBody>
      </p:sp>
      <p:sp>
        <p:nvSpPr>
          <p:cNvPr id="51215" name="Text Box 15"/>
          <p:cNvSpPr txBox="1">
            <a:spLocks noChangeArrowheads="1"/>
          </p:cNvSpPr>
          <p:nvPr/>
        </p:nvSpPr>
        <p:spPr bwMode="auto">
          <a:xfrm>
            <a:off x="4191000" y="36718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</a:rPr>
              <a:t>2</a:t>
            </a: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5486400" y="52720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</a:rPr>
              <a:t>1</a:t>
            </a:r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4191000" y="4343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</a:rPr>
              <a:t>2</a:t>
            </a:r>
          </a:p>
        </p:txBody>
      </p:sp>
      <p:sp>
        <p:nvSpPr>
          <p:cNvPr id="51218" name="Text Box 18"/>
          <p:cNvSpPr txBox="1">
            <a:spLocks noChangeArrowheads="1"/>
          </p:cNvSpPr>
          <p:nvPr/>
        </p:nvSpPr>
        <p:spPr bwMode="auto">
          <a:xfrm>
            <a:off x="7010400" y="3748088"/>
            <a:ext cx="83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(x</a:t>
            </a:r>
            <a:r>
              <a:rPr lang="en-US" baseline="-25000">
                <a:latin typeface="Times New Roman" pitchFamily="18" charset="0"/>
              </a:rPr>
              <a:t>1</a:t>
            </a:r>
            <a:r>
              <a:rPr lang="en-US">
                <a:latin typeface="Times New Roman" pitchFamily="18" charset="0"/>
              </a:rPr>
              <a:t>,x</a:t>
            </a:r>
            <a:r>
              <a:rPr lang="en-US" baseline="-25000">
                <a:latin typeface="Times New Roman" pitchFamily="18" charset="0"/>
              </a:rPr>
              <a:t>2</a:t>
            </a:r>
            <a:r>
              <a:rPr lang="en-US">
                <a:latin typeface="Times New Roman" pitchFamily="18" charset="0"/>
              </a:rPr>
              <a:t>)</a:t>
            </a:r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 flipH="1">
            <a:off x="4495800" y="3595688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>
            <a:off x="6705600" y="51958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>
            <a:off x="6705600" y="35956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22" name="Line 22"/>
          <p:cNvSpPr>
            <a:spLocks noChangeShapeType="1"/>
          </p:cNvSpPr>
          <p:nvPr/>
        </p:nvSpPr>
        <p:spPr bwMode="auto">
          <a:xfrm flipV="1">
            <a:off x="5410200" y="4419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23" name="Text Box 23"/>
          <p:cNvSpPr txBox="1">
            <a:spLocks noChangeArrowheads="1"/>
          </p:cNvSpPr>
          <p:nvPr/>
        </p:nvSpPr>
        <p:spPr bwMode="auto">
          <a:xfrm>
            <a:off x="5334000" y="43434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A(0.3,0.4)</a:t>
            </a:r>
          </a:p>
        </p:txBody>
      </p:sp>
      <p:sp>
        <p:nvSpPr>
          <p:cNvPr id="51224" name="Freeform 24"/>
          <p:cNvSpPr>
            <a:spLocks/>
          </p:cNvSpPr>
          <p:nvPr/>
        </p:nvSpPr>
        <p:spPr bwMode="auto">
          <a:xfrm>
            <a:off x="5410200" y="2971800"/>
            <a:ext cx="2057400" cy="1295400"/>
          </a:xfrm>
          <a:custGeom>
            <a:avLst/>
            <a:gdLst>
              <a:gd name="T0" fmla="*/ 0 w 1256"/>
              <a:gd name="T1" fmla="*/ 1295400 h 1032"/>
              <a:gd name="T2" fmla="*/ 471761 w 1256"/>
              <a:gd name="T3" fmla="*/ 210879 h 1032"/>
              <a:gd name="T4" fmla="*/ 1808415 w 1256"/>
              <a:gd name="T5" fmla="*/ 30126 h 1032"/>
              <a:gd name="T6" fmla="*/ 1965669 w 1256"/>
              <a:gd name="T7" fmla="*/ 30126 h 1032"/>
              <a:gd name="T8" fmla="*/ 0 60000 65536"/>
              <a:gd name="T9" fmla="*/ 0 60000 65536"/>
              <a:gd name="T10" fmla="*/ 0 60000 65536"/>
              <a:gd name="T11" fmla="*/ 0 60000 65536"/>
              <a:gd name="T12" fmla="*/ 0 w 1256"/>
              <a:gd name="T13" fmla="*/ 0 h 1032"/>
              <a:gd name="T14" fmla="*/ 1256 w 1256"/>
              <a:gd name="T15" fmla="*/ 1032 h 10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56" h="1032">
                <a:moveTo>
                  <a:pt x="0" y="1032"/>
                </a:moveTo>
                <a:cubicBezTo>
                  <a:pt x="52" y="684"/>
                  <a:pt x="104" y="336"/>
                  <a:pt x="288" y="168"/>
                </a:cubicBezTo>
                <a:cubicBezTo>
                  <a:pt x="472" y="0"/>
                  <a:pt x="952" y="48"/>
                  <a:pt x="1104" y="24"/>
                </a:cubicBezTo>
                <a:cubicBezTo>
                  <a:pt x="1256" y="0"/>
                  <a:pt x="1228" y="12"/>
                  <a:pt x="1200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25" name="Text Box 25"/>
          <p:cNvSpPr txBox="1">
            <a:spLocks noChangeArrowheads="1"/>
          </p:cNvSpPr>
          <p:nvPr/>
        </p:nvSpPr>
        <p:spPr bwMode="auto">
          <a:xfrm>
            <a:off x="7467600" y="2573338"/>
            <a:ext cx="14478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l-GR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)=0.3</a:t>
            </a:r>
          </a:p>
          <a:p>
            <a:pPr eaLnBrk="1" hangingPunct="1">
              <a:spcBef>
                <a:spcPct val="50000"/>
              </a:spcBef>
            </a:pPr>
            <a:r>
              <a:rPr lang="el-GR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)=0.4</a:t>
            </a:r>
            <a:endParaRPr lang="el-G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4267200" y="5257800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l-GR" sz="2400" baseline="-25000">
                <a:latin typeface="Times New Roman" pitchFamily="18" charset="0"/>
                <a:cs typeface="Times New Roman" pitchFamily="18" charset="0"/>
              </a:rPr>
              <a:t>Φ</a:t>
            </a:r>
          </a:p>
        </p:txBody>
      </p:sp>
      <p:sp>
        <p:nvSpPr>
          <p:cNvPr id="51227" name="Line 27"/>
          <p:cNvSpPr>
            <a:spLocks noChangeShapeType="1"/>
          </p:cNvSpPr>
          <p:nvPr/>
        </p:nvSpPr>
        <p:spPr bwMode="auto">
          <a:xfrm flipH="1">
            <a:off x="4495800" y="5181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28" name="Text Box 28"/>
          <p:cNvSpPr txBox="1">
            <a:spLocks noChangeArrowheads="1"/>
          </p:cNvSpPr>
          <p:nvPr/>
        </p:nvSpPr>
        <p:spPr bwMode="auto">
          <a:xfrm>
            <a:off x="1219200" y="3810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U={x</a:t>
            </a:r>
            <a:r>
              <a:rPr lang="en-US" sz="2400" baseline="-25000">
                <a:latin typeface="Times New Roman" pitchFamily="18" charset="0"/>
              </a:rPr>
              <a:t>1</a:t>
            </a:r>
            <a:r>
              <a:rPr lang="en-US" sz="2400">
                <a:latin typeface="Times New Roman" pitchFamily="18" charset="0"/>
              </a:rPr>
              <a:t>,x</a:t>
            </a:r>
            <a:r>
              <a:rPr lang="en-US" sz="2400" baseline="-25000">
                <a:latin typeface="Times New Roman" pitchFamily="18" charset="0"/>
              </a:rPr>
              <a:t>2</a:t>
            </a:r>
            <a:r>
              <a:rPr lang="en-US" sz="2400">
                <a:latin typeface="Times New Roman" pitchFamily="18" charset="0"/>
              </a:rPr>
              <a:t>}</a:t>
            </a:r>
            <a:endParaRPr lang="en-US" sz="2400" baseline="-25000">
              <a:latin typeface="Times New Roman" pitchFamily="18" charset="0"/>
            </a:endParaRPr>
          </a:p>
        </p:txBody>
      </p:sp>
      <p:sp>
        <p:nvSpPr>
          <p:cNvPr id="51229" name="Text Box 29"/>
          <p:cNvSpPr txBox="1">
            <a:spLocks noChangeArrowheads="1"/>
          </p:cNvSpPr>
          <p:nvPr/>
        </p:nvSpPr>
        <p:spPr bwMode="auto">
          <a:xfrm>
            <a:off x="533400" y="5835650"/>
            <a:ext cx="7543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A fuzzy set A is represented by a point in the n-dimensional space as the point {</a:t>
            </a:r>
            <a:r>
              <a:rPr lang="el-GR" sz="2400">
                <a:latin typeface="Times New Roman" pitchFamily="18" charset="0"/>
              </a:rPr>
              <a:t>μ</a:t>
            </a:r>
            <a:r>
              <a:rPr lang="en-US" sz="2400" baseline="-25000">
                <a:latin typeface="Times New Roman" pitchFamily="18" charset="0"/>
              </a:rPr>
              <a:t>A</a:t>
            </a:r>
            <a:r>
              <a:rPr lang="en-US" sz="2400">
                <a:latin typeface="Times New Roman" pitchFamily="18" charset="0"/>
              </a:rPr>
              <a:t>(x</a:t>
            </a:r>
            <a:r>
              <a:rPr lang="en-US" sz="2400" baseline="-25000">
                <a:latin typeface="Times New Roman" pitchFamily="18" charset="0"/>
              </a:rPr>
              <a:t>1</a:t>
            </a:r>
            <a:r>
              <a:rPr lang="en-US" sz="2400">
                <a:latin typeface="Times New Roman" pitchFamily="18" charset="0"/>
              </a:rPr>
              <a:t>), </a:t>
            </a:r>
            <a:r>
              <a:rPr lang="el-GR" sz="2400">
                <a:latin typeface="Times New Roman" pitchFamily="18" charset="0"/>
              </a:rPr>
              <a:t>μ</a:t>
            </a:r>
            <a:r>
              <a:rPr lang="en-US" sz="2400" baseline="-25000">
                <a:latin typeface="Times New Roman" pitchFamily="18" charset="0"/>
              </a:rPr>
              <a:t>A</a:t>
            </a:r>
            <a:r>
              <a:rPr lang="en-US" sz="2400">
                <a:latin typeface="Times New Roman" pitchFamily="18" charset="0"/>
              </a:rPr>
              <a:t>(x</a:t>
            </a:r>
            <a:r>
              <a:rPr lang="en-US" sz="2400" baseline="-25000">
                <a:latin typeface="Times New Roman" pitchFamily="18" charset="0"/>
              </a:rPr>
              <a:t>2</a:t>
            </a:r>
            <a:r>
              <a:rPr lang="en-US" sz="2400">
                <a:latin typeface="Times New Roman" pitchFamily="18" charset="0"/>
              </a:rPr>
              <a:t>),……</a:t>
            </a:r>
            <a:r>
              <a:rPr lang="el-GR" sz="2400">
                <a:latin typeface="Times New Roman" pitchFamily="18" charset="0"/>
              </a:rPr>
              <a:t>μ</a:t>
            </a:r>
            <a:r>
              <a:rPr lang="en-US" sz="2400" baseline="-25000">
                <a:latin typeface="Times New Roman" pitchFamily="18" charset="0"/>
              </a:rPr>
              <a:t>A</a:t>
            </a:r>
            <a:r>
              <a:rPr lang="en-US" sz="2400">
                <a:latin typeface="Times New Roman" pitchFamily="18" charset="0"/>
              </a:rPr>
              <a:t>(x</a:t>
            </a:r>
            <a:r>
              <a:rPr lang="en-US" sz="2400" baseline="-25000">
                <a:latin typeface="Times New Roman" pitchFamily="18" charset="0"/>
              </a:rPr>
              <a:t>n</a:t>
            </a:r>
            <a:r>
              <a:rPr lang="en-US" sz="2400">
                <a:latin typeface="Times New Roman" pitchFamily="18" charset="0"/>
              </a:rPr>
              <a:t>)}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229600" cy="6172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>
                <a:latin typeface="Times New Roman" pitchFamily="18" charset="0"/>
              </a:rPr>
              <a:t>Degree of fuzziness</a:t>
            </a:r>
            <a:r>
              <a:rPr lang="en-US">
                <a:latin typeface="Times New Roman" pitchFamily="18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	The centre of the hypercube is the “most fuzzy” set. Fuzziness decreases as one nears the corners</a:t>
            </a:r>
          </a:p>
          <a:p>
            <a:pPr>
              <a:buFont typeface="Wingdings" pitchFamily="2" charset="2"/>
              <a:buNone/>
            </a:pPr>
            <a:r>
              <a:rPr lang="en-US" u="sng">
                <a:latin typeface="Times New Roman" pitchFamily="18" charset="0"/>
              </a:rPr>
              <a:t>Measure of fuzziness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Called the entropy of a fuzzy set</a:t>
            </a:r>
          </a:p>
          <a:p>
            <a:pPr>
              <a:buFont typeface="Wingdings" pitchFamily="2" charset="2"/>
              <a:buNone/>
            </a:pPr>
            <a:endParaRPr lang="en-US">
              <a:latin typeface="Times New Roman" pitchFamily="18" charset="0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609600" y="4495800"/>
          <a:ext cx="62484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2260440" imgH="203040" progId="Equation.3">
                  <p:embed/>
                </p:oleObj>
              </mc:Choice>
              <mc:Fallback>
                <p:oleObj name="Equation" r:id="rId3" imgW="226044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495800"/>
                        <a:ext cx="6248400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Freeform 4"/>
          <p:cNvSpPr>
            <a:spLocks/>
          </p:cNvSpPr>
          <p:nvPr/>
        </p:nvSpPr>
        <p:spPr bwMode="auto">
          <a:xfrm>
            <a:off x="406400" y="4953000"/>
            <a:ext cx="355600" cy="685800"/>
          </a:xfrm>
          <a:custGeom>
            <a:avLst/>
            <a:gdLst>
              <a:gd name="T0" fmla="*/ 355600 w 224"/>
              <a:gd name="T1" fmla="*/ 0 h 432"/>
              <a:gd name="T2" fmla="*/ 50800 w 224"/>
              <a:gd name="T3" fmla="*/ 381000 h 432"/>
              <a:gd name="T4" fmla="*/ 50800 w 224"/>
              <a:gd name="T5" fmla="*/ 685800 h 432"/>
              <a:gd name="T6" fmla="*/ 0 60000 65536"/>
              <a:gd name="T7" fmla="*/ 0 60000 65536"/>
              <a:gd name="T8" fmla="*/ 0 60000 65536"/>
              <a:gd name="T9" fmla="*/ 0 w 224"/>
              <a:gd name="T10" fmla="*/ 0 h 432"/>
              <a:gd name="T11" fmla="*/ 224 w 224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4" h="432">
                <a:moveTo>
                  <a:pt x="224" y="0"/>
                </a:moveTo>
                <a:cubicBezTo>
                  <a:pt x="144" y="84"/>
                  <a:pt x="64" y="168"/>
                  <a:pt x="32" y="240"/>
                </a:cubicBezTo>
                <a:cubicBezTo>
                  <a:pt x="0" y="312"/>
                  <a:pt x="32" y="400"/>
                  <a:pt x="32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304800" y="5576888"/>
            <a:ext cx="1371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Entropy</a:t>
            </a: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1219200" y="36576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Fuzzy set</a:t>
            </a:r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1257300" y="3962400"/>
            <a:ext cx="266700" cy="609600"/>
          </a:xfrm>
          <a:custGeom>
            <a:avLst/>
            <a:gdLst>
              <a:gd name="T0" fmla="*/ 38100 w 168"/>
              <a:gd name="T1" fmla="*/ 609600 h 384"/>
              <a:gd name="T2" fmla="*/ 38100 w 168"/>
              <a:gd name="T3" fmla="*/ 304800 h 384"/>
              <a:gd name="T4" fmla="*/ 266700 w 168"/>
              <a:gd name="T5" fmla="*/ 0 h 384"/>
              <a:gd name="T6" fmla="*/ 0 60000 65536"/>
              <a:gd name="T7" fmla="*/ 0 60000 65536"/>
              <a:gd name="T8" fmla="*/ 0 60000 65536"/>
              <a:gd name="T9" fmla="*/ 0 w 168"/>
              <a:gd name="T10" fmla="*/ 0 h 384"/>
              <a:gd name="T11" fmla="*/ 168 w 168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" h="384">
                <a:moveTo>
                  <a:pt x="24" y="384"/>
                </a:moveTo>
                <a:cubicBezTo>
                  <a:pt x="12" y="320"/>
                  <a:pt x="0" y="256"/>
                  <a:pt x="24" y="192"/>
                </a:cubicBezTo>
                <a:cubicBezTo>
                  <a:pt x="48" y="128"/>
                  <a:pt x="108" y="64"/>
                  <a:pt x="16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6019800" y="3657600"/>
            <a:ext cx="160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Farthest corner</a:t>
            </a:r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6057900" y="3962400"/>
            <a:ext cx="266700" cy="609600"/>
          </a:xfrm>
          <a:custGeom>
            <a:avLst/>
            <a:gdLst>
              <a:gd name="T0" fmla="*/ 38100 w 168"/>
              <a:gd name="T1" fmla="*/ 609600 h 384"/>
              <a:gd name="T2" fmla="*/ 38100 w 168"/>
              <a:gd name="T3" fmla="*/ 304800 h 384"/>
              <a:gd name="T4" fmla="*/ 266700 w 168"/>
              <a:gd name="T5" fmla="*/ 0 h 384"/>
              <a:gd name="T6" fmla="*/ 0 60000 65536"/>
              <a:gd name="T7" fmla="*/ 0 60000 65536"/>
              <a:gd name="T8" fmla="*/ 0 60000 65536"/>
              <a:gd name="T9" fmla="*/ 0 w 168"/>
              <a:gd name="T10" fmla="*/ 0 h 384"/>
              <a:gd name="T11" fmla="*/ 168 w 168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" h="384">
                <a:moveTo>
                  <a:pt x="24" y="384"/>
                </a:moveTo>
                <a:cubicBezTo>
                  <a:pt x="12" y="320"/>
                  <a:pt x="0" y="256"/>
                  <a:pt x="24" y="192"/>
                </a:cubicBezTo>
                <a:cubicBezTo>
                  <a:pt x="48" y="128"/>
                  <a:pt x="108" y="64"/>
                  <a:pt x="16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2997200" y="4953000"/>
            <a:ext cx="355600" cy="685800"/>
          </a:xfrm>
          <a:custGeom>
            <a:avLst/>
            <a:gdLst>
              <a:gd name="T0" fmla="*/ 355600 w 224"/>
              <a:gd name="T1" fmla="*/ 0 h 432"/>
              <a:gd name="T2" fmla="*/ 50800 w 224"/>
              <a:gd name="T3" fmla="*/ 381000 h 432"/>
              <a:gd name="T4" fmla="*/ 50800 w 224"/>
              <a:gd name="T5" fmla="*/ 685800 h 432"/>
              <a:gd name="T6" fmla="*/ 0 60000 65536"/>
              <a:gd name="T7" fmla="*/ 0 60000 65536"/>
              <a:gd name="T8" fmla="*/ 0 60000 65536"/>
              <a:gd name="T9" fmla="*/ 0 w 224"/>
              <a:gd name="T10" fmla="*/ 0 h 432"/>
              <a:gd name="T11" fmla="*/ 224 w 224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4" h="432">
                <a:moveTo>
                  <a:pt x="224" y="0"/>
                </a:moveTo>
                <a:cubicBezTo>
                  <a:pt x="144" y="84"/>
                  <a:pt x="64" y="168"/>
                  <a:pt x="32" y="240"/>
                </a:cubicBezTo>
                <a:cubicBezTo>
                  <a:pt x="0" y="312"/>
                  <a:pt x="32" y="400"/>
                  <a:pt x="32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895600" y="5576888"/>
            <a:ext cx="1676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Nearest corner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Line 2"/>
          <p:cNvSpPr>
            <a:spLocks noChangeShapeType="1"/>
          </p:cNvSpPr>
          <p:nvPr/>
        </p:nvSpPr>
        <p:spPr bwMode="auto">
          <a:xfrm>
            <a:off x="28956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27" name="Line 3"/>
          <p:cNvSpPr>
            <a:spLocks noChangeShapeType="1"/>
          </p:cNvSpPr>
          <p:nvPr/>
        </p:nvSpPr>
        <p:spPr bwMode="auto">
          <a:xfrm>
            <a:off x="2590800" y="4876800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28" name="Line 4"/>
          <p:cNvSpPr>
            <a:spLocks noChangeShapeType="1"/>
          </p:cNvSpPr>
          <p:nvPr/>
        </p:nvSpPr>
        <p:spPr bwMode="auto">
          <a:xfrm>
            <a:off x="2667000" y="19050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29" name="Line 5"/>
          <p:cNvSpPr>
            <a:spLocks noChangeShapeType="1"/>
          </p:cNvSpPr>
          <p:nvPr/>
        </p:nvSpPr>
        <p:spPr bwMode="auto">
          <a:xfrm>
            <a:off x="6248400" y="17526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6248400" y="49530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(1,0)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2286000" y="4876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(0,0)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2819400" y="15240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(0,1)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6248400" y="16002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(1,1)</a:t>
            </a:r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3810000" y="5091113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 flipV="1">
            <a:off x="2743200" y="2438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4191000" y="50292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</a:rPr>
              <a:t>1</a:t>
            </a:r>
          </a:p>
        </p:txBody>
      </p:sp>
      <p:sp>
        <p:nvSpPr>
          <p:cNvPr id="52237" name="Text Box 13"/>
          <p:cNvSpPr txBox="1">
            <a:spLocks noChangeArrowheads="1"/>
          </p:cNvSpPr>
          <p:nvPr/>
        </p:nvSpPr>
        <p:spPr bwMode="auto">
          <a:xfrm>
            <a:off x="2438400" y="2452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</a:rPr>
              <a:t>2</a:t>
            </a: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2895600" y="1905000"/>
            <a:ext cx="16764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>
            <a:off x="2895600" y="1905000"/>
            <a:ext cx="685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40" name="Line 16"/>
          <p:cNvSpPr>
            <a:spLocks noChangeShapeType="1"/>
          </p:cNvSpPr>
          <p:nvPr/>
        </p:nvSpPr>
        <p:spPr bwMode="auto">
          <a:xfrm>
            <a:off x="3581400" y="3124200"/>
            <a:ext cx="2667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41" name="Line 17"/>
          <p:cNvSpPr>
            <a:spLocks noChangeShapeType="1"/>
          </p:cNvSpPr>
          <p:nvPr/>
        </p:nvSpPr>
        <p:spPr bwMode="auto">
          <a:xfrm>
            <a:off x="4572000" y="3429000"/>
            <a:ext cx="1676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42" name="Freeform 18"/>
          <p:cNvSpPr>
            <a:spLocks/>
          </p:cNvSpPr>
          <p:nvPr/>
        </p:nvSpPr>
        <p:spPr bwMode="auto">
          <a:xfrm>
            <a:off x="1828800" y="2590800"/>
            <a:ext cx="1447800" cy="1371600"/>
          </a:xfrm>
          <a:custGeom>
            <a:avLst/>
            <a:gdLst>
              <a:gd name="T0" fmla="*/ 1447800 w 912"/>
              <a:gd name="T1" fmla="*/ 0 h 864"/>
              <a:gd name="T2" fmla="*/ 838200 w 912"/>
              <a:gd name="T3" fmla="*/ 838200 h 864"/>
              <a:gd name="T4" fmla="*/ 0 w 912"/>
              <a:gd name="T5" fmla="*/ 1371600 h 864"/>
              <a:gd name="T6" fmla="*/ 0 60000 65536"/>
              <a:gd name="T7" fmla="*/ 0 60000 65536"/>
              <a:gd name="T8" fmla="*/ 0 60000 65536"/>
              <a:gd name="T9" fmla="*/ 0 w 912"/>
              <a:gd name="T10" fmla="*/ 0 h 864"/>
              <a:gd name="T11" fmla="*/ 912 w 912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864">
                <a:moveTo>
                  <a:pt x="912" y="0"/>
                </a:moveTo>
                <a:cubicBezTo>
                  <a:pt x="796" y="192"/>
                  <a:pt x="680" y="384"/>
                  <a:pt x="528" y="528"/>
                </a:cubicBezTo>
                <a:cubicBezTo>
                  <a:pt x="376" y="672"/>
                  <a:pt x="88" y="808"/>
                  <a:pt x="0" y="8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43" name="Text Box 19"/>
          <p:cNvSpPr txBox="1">
            <a:spLocks noChangeArrowheads="1"/>
          </p:cNvSpPr>
          <p:nvPr/>
        </p:nvSpPr>
        <p:spPr bwMode="auto">
          <a:xfrm>
            <a:off x="1219200" y="38862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d(A, nearest)</a:t>
            </a:r>
          </a:p>
        </p:txBody>
      </p:sp>
      <p:sp>
        <p:nvSpPr>
          <p:cNvPr id="52244" name="Text Box 20"/>
          <p:cNvSpPr txBox="1">
            <a:spLocks noChangeArrowheads="1"/>
          </p:cNvSpPr>
          <p:nvPr/>
        </p:nvSpPr>
        <p:spPr bwMode="auto">
          <a:xfrm>
            <a:off x="4876800" y="5957888"/>
            <a:ext cx="1676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d(A, farthest)</a:t>
            </a:r>
          </a:p>
        </p:txBody>
      </p:sp>
      <p:sp>
        <p:nvSpPr>
          <p:cNvPr id="52245" name="Freeform 21"/>
          <p:cNvSpPr>
            <a:spLocks/>
          </p:cNvSpPr>
          <p:nvPr/>
        </p:nvSpPr>
        <p:spPr bwMode="auto">
          <a:xfrm>
            <a:off x="4572000" y="3810000"/>
            <a:ext cx="1066800" cy="2133600"/>
          </a:xfrm>
          <a:custGeom>
            <a:avLst/>
            <a:gdLst>
              <a:gd name="T0" fmla="*/ 0 w 672"/>
              <a:gd name="T1" fmla="*/ 0 h 1344"/>
              <a:gd name="T2" fmla="*/ 152400 w 672"/>
              <a:gd name="T3" fmla="*/ 609600 h 1344"/>
              <a:gd name="T4" fmla="*/ 914400 w 672"/>
              <a:gd name="T5" fmla="*/ 1676400 h 1344"/>
              <a:gd name="T6" fmla="*/ 1066800 w 672"/>
              <a:gd name="T7" fmla="*/ 213360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1344"/>
              <a:gd name="T14" fmla="*/ 672 w 672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1344">
                <a:moveTo>
                  <a:pt x="0" y="0"/>
                </a:moveTo>
                <a:cubicBezTo>
                  <a:pt x="0" y="104"/>
                  <a:pt x="0" y="208"/>
                  <a:pt x="96" y="384"/>
                </a:cubicBezTo>
                <a:cubicBezTo>
                  <a:pt x="192" y="560"/>
                  <a:pt x="480" y="896"/>
                  <a:pt x="576" y="1056"/>
                </a:cubicBezTo>
                <a:cubicBezTo>
                  <a:pt x="672" y="1216"/>
                  <a:pt x="672" y="1280"/>
                  <a:pt x="672" y="13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46" name="Text Box 22"/>
          <p:cNvSpPr txBox="1">
            <a:spLocks noChangeArrowheads="1"/>
          </p:cNvSpPr>
          <p:nvPr/>
        </p:nvSpPr>
        <p:spPr bwMode="auto">
          <a:xfrm>
            <a:off x="4495800" y="31242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(0.5,0.5)</a:t>
            </a:r>
          </a:p>
        </p:txBody>
      </p:sp>
      <p:sp>
        <p:nvSpPr>
          <p:cNvPr id="52247" name="Text Box 23"/>
          <p:cNvSpPr txBox="1">
            <a:spLocks noChangeArrowheads="1"/>
          </p:cNvSpPr>
          <p:nvPr/>
        </p:nvSpPr>
        <p:spPr bwMode="auto">
          <a:xfrm>
            <a:off x="3352800" y="32004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charset="0"/>
              </a:rPr>
              <a:t>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152400" y="152400"/>
            <a:ext cx="853440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800" u="sng">
                <a:latin typeface="Times New Roman" pitchFamily="18" charset="0"/>
              </a:rPr>
              <a:t>Definition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Distance between two fuzzy sets</a:t>
            </a:r>
            <a:endParaRPr lang="en-US" sz="2800" baseline="-25000">
              <a:latin typeface="Times New Roman" pitchFamily="18" charset="0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28600" y="1371600"/>
          <a:ext cx="495300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942920" imgH="431640" progId="Equation.3">
                  <p:embed/>
                </p:oleObj>
              </mc:Choice>
              <mc:Fallback>
                <p:oleObj name="Equation" r:id="rId3" imgW="194292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371600"/>
                        <a:ext cx="4953000" cy="1100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AutoShape 4"/>
          <p:cNvSpPr>
            <a:spLocks/>
          </p:cNvSpPr>
          <p:nvPr/>
        </p:nvSpPr>
        <p:spPr bwMode="auto">
          <a:xfrm rot="-5526654">
            <a:off x="3505994" y="1359694"/>
            <a:ext cx="609600" cy="2439988"/>
          </a:xfrm>
          <a:prstGeom prst="leftBrace">
            <a:avLst>
              <a:gd name="adj1" fmla="val 3335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3352800" y="2819400"/>
            <a:ext cx="121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L</a:t>
            </a:r>
            <a:r>
              <a:rPr lang="en-US" sz="2000" baseline="-25000">
                <a:latin typeface="Times New Roman" pitchFamily="18" charset="0"/>
              </a:rPr>
              <a:t>1</a:t>
            </a:r>
            <a:r>
              <a:rPr lang="en-US" sz="2000">
                <a:latin typeface="Times New Roman" pitchFamily="18" charset="0"/>
              </a:rPr>
              <a:t> - norm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228600" y="3429000"/>
            <a:ext cx="8534400" cy="308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Let C = fuzzy set represented by the centre point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d(c,nearest) = |0.5-1.0| + |0.5 – 0.0|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		= 1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		= d(C,farthest)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		=&gt; E(C) = 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883920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800" u="sng">
                <a:latin typeface="Times New Roman" pitchFamily="18" charset="0"/>
              </a:rPr>
              <a:t>Definition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Cardinality of a fuzzy set 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304800" y="1346200"/>
          <a:ext cx="2362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002960" imgH="431640" progId="Equation.3">
                  <p:embed/>
                </p:oleObj>
              </mc:Choice>
              <mc:Fallback>
                <p:oleObj name="Equation" r:id="rId3" imgW="100296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46200"/>
                        <a:ext cx="23622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Text Box 4"/>
          <p:cNvSpPr txBox="1">
            <a:spLocks noChangeArrowheads="1"/>
          </p:cNvSpPr>
          <p:nvPr/>
        </p:nvSpPr>
        <p:spPr bwMode="auto">
          <a:xfrm>
            <a:off x="2819400" y="1524000"/>
            <a:ext cx="5334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[generalization of cardinality of classical sets]</a:t>
            </a:r>
          </a:p>
        </p:txBody>
      </p:sp>
      <p:sp>
        <p:nvSpPr>
          <p:cNvPr id="3081" name="Text Box 5"/>
          <p:cNvSpPr txBox="1">
            <a:spLocks noChangeArrowheads="1"/>
          </p:cNvSpPr>
          <p:nvPr/>
        </p:nvSpPr>
        <p:spPr bwMode="auto">
          <a:xfrm>
            <a:off x="304800" y="2743200"/>
            <a:ext cx="883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800" u="sng">
                <a:latin typeface="Times New Roman" pitchFamily="18" charset="0"/>
              </a:rPr>
              <a:t>Union, Intersection, complementation, subset hood</a:t>
            </a:r>
            <a:endParaRPr lang="en-US" sz="2800">
              <a:latin typeface="Times New Roman" pitchFamily="18" charset="0"/>
            </a:endParaRPr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419100" y="5029200"/>
          <a:ext cx="2476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1104840" imgH="241200" progId="Equation.3">
                  <p:embed/>
                </p:oleObj>
              </mc:Choice>
              <mc:Fallback>
                <p:oleObj name="Equation" r:id="rId5" imgW="110484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5029200"/>
                        <a:ext cx="247650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414338" y="3505200"/>
          <a:ext cx="52101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2323800" imgH="241200" progId="Equation.3">
                  <p:embed/>
                </p:oleObj>
              </mc:Choice>
              <mc:Fallback>
                <p:oleObj name="Equation" r:id="rId7" imgW="232380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8" y="3505200"/>
                        <a:ext cx="5210175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366713" y="4267200"/>
          <a:ext cx="51530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9" imgW="2298600" imgH="241200" progId="Equation.3">
                  <p:embed/>
                </p:oleObj>
              </mc:Choice>
              <mc:Fallback>
                <p:oleObj name="Equation" r:id="rId9" imgW="229860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3" y="4267200"/>
                        <a:ext cx="5153025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11" imgW="114120" imgH="215640" progId="Equation.3">
                  <p:embed/>
                </p:oleObj>
              </mc:Choice>
              <mc:Fallback>
                <p:oleObj name="Equation" r:id="rId11" imgW="11412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304800" y="457200"/>
            <a:ext cx="8534400" cy="335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800" u="sng">
                <a:latin typeface="Times New Roman" pitchFamily="18" charset="0"/>
              </a:rPr>
              <a:t>Note on definition by extension and intension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S</a:t>
            </a:r>
            <a:r>
              <a:rPr lang="en-US" sz="2800" baseline="-25000">
                <a:latin typeface="Times New Roman" pitchFamily="18" charset="0"/>
              </a:rPr>
              <a:t>1 </a:t>
            </a:r>
            <a:r>
              <a:rPr lang="en-US" sz="2800">
                <a:latin typeface="Times New Roman" pitchFamily="18" charset="0"/>
              </a:rPr>
              <a:t>= {x</a:t>
            </a:r>
            <a:r>
              <a:rPr lang="en-US" sz="2800" baseline="-25000">
                <a:latin typeface="Times New Roman" pitchFamily="18" charset="0"/>
              </a:rPr>
              <a:t>i</a:t>
            </a:r>
            <a:r>
              <a:rPr lang="en-US" sz="2800">
                <a:latin typeface="Times New Roman" pitchFamily="18" charset="0"/>
              </a:rPr>
              <a:t>|x</a:t>
            </a:r>
            <a:r>
              <a:rPr lang="en-US" sz="2800" baseline="-25000">
                <a:latin typeface="Times New Roman" pitchFamily="18" charset="0"/>
              </a:rPr>
              <a:t>i </a:t>
            </a:r>
            <a:r>
              <a:rPr lang="en-US" sz="2800">
                <a:latin typeface="Times New Roman" pitchFamily="18" charset="0"/>
              </a:rPr>
              <a:t>mod 2 = 0 } – Intension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S</a:t>
            </a:r>
            <a:r>
              <a:rPr lang="en-US" sz="2800" baseline="-25000">
                <a:latin typeface="Times New Roman" pitchFamily="18" charset="0"/>
              </a:rPr>
              <a:t>2</a:t>
            </a:r>
            <a:r>
              <a:rPr lang="en-US" sz="2800">
                <a:latin typeface="Times New Roman" pitchFamily="18" charset="0"/>
              </a:rPr>
              <a:t> = {0,2,4,6,8,10,………..} – extension</a:t>
            </a:r>
          </a:p>
          <a:p>
            <a:pPr eaLnBrk="1" hangingPunct="1">
              <a:spcBef>
                <a:spcPct val="50000"/>
              </a:spcBef>
            </a:pPr>
            <a:endParaRPr lang="en-US" sz="280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4000">
                <a:latin typeface="Times New Roman" pitchFamily="18" charset="0"/>
              </a:rPr>
              <a:t>	How to define subset hood?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8686800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u="sng">
                <a:latin typeface="Times New Roman" pitchFamily="18" charset="0"/>
              </a:rPr>
              <a:t>Meaning of fuzzy subset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Suppose, following classical set theory we say</a:t>
            </a:r>
          </a:p>
          <a:p>
            <a:pPr eaLnBrk="1" hangingPunct="1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	   if </a:t>
            </a:r>
          </a:p>
          <a:p>
            <a:pPr eaLnBrk="1" hangingPunct="1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Consider the n-hyperspace representation of A and B</a:t>
            </a:r>
          </a:p>
        </p:txBody>
      </p:sp>
      <p:graphicFrame>
        <p:nvGraphicFramePr>
          <p:cNvPr id="100355" name="Object 3"/>
          <p:cNvGraphicFramePr>
            <a:graphicFrameLocks noChangeAspect="1"/>
          </p:cNvGraphicFramePr>
          <p:nvPr/>
        </p:nvGraphicFramePr>
        <p:xfrm>
          <a:off x="2590800" y="1295400"/>
          <a:ext cx="9144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5" name="Equation" r:id="rId3" imgW="431640" imgH="164880" progId="Equation.3">
                  <p:embed/>
                </p:oleObj>
              </mc:Choice>
              <mc:Fallback>
                <p:oleObj name="Equation" r:id="rId3" imgW="431640" imgH="164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295400"/>
                        <a:ext cx="914400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6" name="Object 4"/>
          <p:cNvGraphicFramePr>
            <a:graphicFrameLocks noChangeAspect="1"/>
          </p:cNvGraphicFramePr>
          <p:nvPr/>
        </p:nvGraphicFramePr>
        <p:xfrm>
          <a:off x="2209800" y="2209800"/>
          <a:ext cx="231298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6" name="Equation" r:id="rId5" imgW="1091880" imgH="215640" progId="Equation.3">
                  <p:embed/>
                </p:oleObj>
              </mc:Choice>
              <mc:Fallback>
                <p:oleObj name="Equation" r:id="rId5" imgW="109188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209800"/>
                        <a:ext cx="2312988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7" name="Line 5"/>
          <p:cNvSpPr>
            <a:spLocks noChangeShapeType="1"/>
          </p:cNvSpPr>
          <p:nvPr/>
        </p:nvSpPr>
        <p:spPr bwMode="auto">
          <a:xfrm>
            <a:off x="1524000" y="41910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0358" name="Line 6"/>
          <p:cNvSpPr>
            <a:spLocks noChangeShapeType="1"/>
          </p:cNvSpPr>
          <p:nvPr/>
        </p:nvSpPr>
        <p:spPr bwMode="auto">
          <a:xfrm>
            <a:off x="3886200" y="41910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0359" name="Line 7"/>
          <p:cNvSpPr>
            <a:spLocks noChangeShapeType="1"/>
          </p:cNvSpPr>
          <p:nvPr/>
        </p:nvSpPr>
        <p:spPr bwMode="auto">
          <a:xfrm>
            <a:off x="1066800" y="60960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0360" name="Line 8"/>
          <p:cNvSpPr>
            <a:spLocks noChangeShapeType="1"/>
          </p:cNvSpPr>
          <p:nvPr/>
        </p:nvSpPr>
        <p:spPr bwMode="auto">
          <a:xfrm>
            <a:off x="1066800" y="44196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0361" name="Text Box 9"/>
          <p:cNvSpPr txBox="1">
            <a:spLocks noChangeArrowheads="1"/>
          </p:cNvSpPr>
          <p:nvPr/>
        </p:nvSpPr>
        <p:spPr bwMode="auto">
          <a:xfrm>
            <a:off x="3886200" y="4419600"/>
            <a:ext cx="762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(1,1)</a:t>
            </a:r>
          </a:p>
        </p:txBody>
      </p:sp>
      <p:sp>
        <p:nvSpPr>
          <p:cNvPr id="100362" name="Text Box 10"/>
          <p:cNvSpPr txBox="1">
            <a:spLocks noChangeArrowheads="1"/>
          </p:cNvSpPr>
          <p:nvPr/>
        </p:nvSpPr>
        <p:spPr bwMode="auto">
          <a:xfrm>
            <a:off x="3810000" y="6096000"/>
            <a:ext cx="762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(1,0)</a:t>
            </a:r>
          </a:p>
        </p:txBody>
      </p:sp>
      <p:sp>
        <p:nvSpPr>
          <p:cNvPr id="100363" name="Text Box 11"/>
          <p:cNvSpPr txBox="1">
            <a:spLocks noChangeArrowheads="1"/>
          </p:cNvSpPr>
          <p:nvPr/>
        </p:nvSpPr>
        <p:spPr bwMode="auto">
          <a:xfrm>
            <a:off x="1066800" y="6096000"/>
            <a:ext cx="762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(0,0)</a:t>
            </a:r>
          </a:p>
        </p:txBody>
      </p:sp>
      <p:sp>
        <p:nvSpPr>
          <p:cNvPr id="100364" name="Text Box 12"/>
          <p:cNvSpPr txBox="1">
            <a:spLocks noChangeArrowheads="1"/>
          </p:cNvSpPr>
          <p:nvPr/>
        </p:nvSpPr>
        <p:spPr bwMode="auto">
          <a:xfrm>
            <a:off x="990600" y="4419600"/>
            <a:ext cx="762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(0,1)</a:t>
            </a:r>
          </a:p>
        </p:txBody>
      </p:sp>
      <p:sp>
        <p:nvSpPr>
          <p:cNvPr id="100365" name="Line 13"/>
          <p:cNvSpPr>
            <a:spLocks noChangeShapeType="1"/>
          </p:cNvSpPr>
          <p:nvPr/>
        </p:nvSpPr>
        <p:spPr bwMode="auto">
          <a:xfrm>
            <a:off x="2133600" y="6248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0366" name="Line 14"/>
          <p:cNvSpPr>
            <a:spLocks noChangeShapeType="1"/>
          </p:cNvSpPr>
          <p:nvPr/>
        </p:nvSpPr>
        <p:spPr bwMode="auto">
          <a:xfrm flipV="1">
            <a:off x="1295400" y="518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0367" name="Text Box 15"/>
          <p:cNvSpPr txBox="1">
            <a:spLocks noChangeArrowheads="1"/>
          </p:cNvSpPr>
          <p:nvPr/>
        </p:nvSpPr>
        <p:spPr bwMode="auto">
          <a:xfrm>
            <a:off x="2133600" y="62484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x</a:t>
            </a:r>
            <a:r>
              <a:rPr lang="en-US" sz="140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00368" name="Text Box 16"/>
          <p:cNvSpPr txBox="1">
            <a:spLocks noChangeArrowheads="1"/>
          </p:cNvSpPr>
          <p:nvPr/>
        </p:nvSpPr>
        <p:spPr bwMode="auto">
          <a:xfrm>
            <a:off x="990600" y="52578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x</a:t>
            </a:r>
            <a:r>
              <a:rPr lang="en-US" sz="140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00369" name="Line 17"/>
          <p:cNvSpPr>
            <a:spLocks noChangeShapeType="1"/>
          </p:cNvSpPr>
          <p:nvPr/>
        </p:nvSpPr>
        <p:spPr bwMode="auto">
          <a:xfrm>
            <a:off x="2286000" y="5257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0370" name="Line 18"/>
          <p:cNvSpPr>
            <a:spLocks noChangeShapeType="1"/>
          </p:cNvSpPr>
          <p:nvPr/>
        </p:nvSpPr>
        <p:spPr bwMode="auto">
          <a:xfrm>
            <a:off x="1524000" y="5257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0371" name="Text Box 19"/>
          <p:cNvSpPr txBox="1">
            <a:spLocks noChangeArrowheads="1"/>
          </p:cNvSpPr>
          <p:nvPr/>
        </p:nvSpPr>
        <p:spPr bwMode="auto">
          <a:xfrm>
            <a:off x="2286000" y="5029200"/>
            <a:ext cx="228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A</a:t>
            </a:r>
          </a:p>
        </p:txBody>
      </p:sp>
      <p:sp>
        <p:nvSpPr>
          <p:cNvPr id="100372" name="Text Box 20"/>
          <p:cNvSpPr txBox="1">
            <a:spLocks noChangeArrowheads="1"/>
          </p:cNvSpPr>
          <p:nvPr/>
        </p:nvSpPr>
        <p:spPr bwMode="auto">
          <a:xfrm>
            <a:off x="1600200" y="5272088"/>
            <a:ext cx="6096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200" b="1">
                <a:latin typeface="Times New Roman" pitchFamily="18" charset="0"/>
              </a:rPr>
              <a:t>.</a:t>
            </a:r>
            <a:r>
              <a:rPr lang="en-US" sz="1200">
                <a:latin typeface="Times New Roman" pitchFamily="18" charset="0"/>
              </a:rPr>
              <a:t> B</a:t>
            </a:r>
            <a:r>
              <a:rPr lang="en-US" sz="1200" baseline="-25000">
                <a:latin typeface="Times New Roman" pitchFamily="18" charset="0"/>
              </a:rPr>
              <a:t>1</a:t>
            </a:r>
          </a:p>
          <a:p>
            <a:pPr eaLnBrk="1" hangingPunct="1">
              <a:spcBef>
                <a:spcPct val="50000"/>
              </a:spcBef>
            </a:pPr>
            <a:r>
              <a:rPr lang="en-US" sz="1200" baseline="-25000">
                <a:latin typeface="Times New Roman" pitchFamily="18" charset="0"/>
              </a:rPr>
              <a:t>      </a:t>
            </a:r>
            <a:r>
              <a:rPr lang="en-US" sz="1200" b="1">
                <a:latin typeface="Times New Roman" pitchFamily="18" charset="0"/>
              </a:rPr>
              <a:t>.</a:t>
            </a:r>
            <a:r>
              <a:rPr lang="en-US" sz="1200">
                <a:latin typeface="Times New Roman" pitchFamily="18" charset="0"/>
              </a:rPr>
              <a:t>B</a:t>
            </a:r>
            <a:r>
              <a:rPr lang="en-US" sz="1200" baseline="-25000">
                <a:latin typeface="Times New Roman" pitchFamily="18" charset="0"/>
              </a:rPr>
              <a:t>2</a:t>
            </a:r>
          </a:p>
          <a:p>
            <a:pPr eaLnBrk="1" hangingPunct="1">
              <a:spcBef>
                <a:spcPct val="50000"/>
              </a:spcBef>
            </a:pPr>
            <a:r>
              <a:rPr lang="en-US" sz="1200" b="1">
                <a:latin typeface="Times New Roman" pitchFamily="18" charset="0"/>
              </a:rPr>
              <a:t>.</a:t>
            </a:r>
            <a:r>
              <a:rPr lang="en-US" sz="1200">
                <a:latin typeface="Times New Roman" pitchFamily="18" charset="0"/>
              </a:rPr>
              <a:t>B</a:t>
            </a:r>
            <a:r>
              <a:rPr lang="en-US" sz="1200" baseline="-25000">
                <a:latin typeface="Times New Roman" pitchFamily="18" charset="0"/>
              </a:rPr>
              <a:t>3</a:t>
            </a:r>
          </a:p>
        </p:txBody>
      </p:sp>
      <p:sp>
        <p:nvSpPr>
          <p:cNvPr id="100373" name="Line 21"/>
          <p:cNvSpPr>
            <a:spLocks noChangeShapeType="1"/>
          </p:cNvSpPr>
          <p:nvPr/>
        </p:nvSpPr>
        <p:spPr bwMode="auto">
          <a:xfrm flipV="1">
            <a:off x="2209800" y="5410200"/>
            <a:ext cx="2971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0374" name="Text Box 22"/>
          <p:cNvSpPr txBox="1">
            <a:spLocks noChangeArrowheads="1"/>
          </p:cNvSpPr>
          <p:nvPr/>
        </p:nvSpPr>
        <p:spPr bwMode="auto">
          <a:xfrm>
            <a:off x="5334000" y="5181600"/>
            <a:ext cx="2209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Region where </a:t>
            </a:r>
          </a:p>
        </p:txBody>
      </p:sp>
      <p:graphicFrame>
        <p:nvGraphicFramePr>
          <p:cNvPr id="100375" name="Object 23"/>
          <p:cNvGraphicFramePr>
            <a:graphicFrameLocks noChangeAspect="1"/>
          </p:cNvGraphicFramePr>
          <p:nvPr/>
        </p:nvGraphicFramePr>
        <p:xfrm>
          <a:off x="6858000" y="5181600"/>
          <a:ext cx="17827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5" name="Equation" r:id="rId7" imgW="914400" imgH="215640" progId="Equation.3">
                  <p:embed/>
                </p:oleObj>
              </mc:Choice>
              <mc:Fallback>
                <p:oleObj name="Equation" r:id="rId7" imgW="914400" imgH="21564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5181600"/>
                        <a:ext cx="178276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0555" name="Group 59"/>
          <p:cNvGraphicFramePr>
            <a:graphicFrameLocks noGrp="1"/>
          </p:cNvGraphicFramePr>
          <p:nvPr>
            <p:ph/>
          </p:nvPr>
        </p:nvGraphicFramePr>
        <p:xfrm>
          <a:off x="1150938" y="552450"/>
          <a:ext cx="7804150" cy="5020945"/>
        </p:xfrm>
        <a:graphic>
          <a:graphicData uri="http://schemas.openxmlformats.org/drawingml/2006/table">
            <a:tbl>
              <a:tblPr/>
              <a:tblGrid>
                <a:gridCol w="1560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0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0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05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93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Outlook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(0)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Temp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Humidity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(H)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Windy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Decision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to play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Sunny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High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High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Sunny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High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High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Cloudy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High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High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High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Cloudy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8970" name="Text Box 58"/>
          <p:cNvSpPr txBox="1">
            <a:spLocks noChangeArrowheads="1"/>
          </p:cNvSpPr>
          <p:nvPr/>
        </p:nvSpPr>
        <p:spPr bwMode="auto">
          <a:xfrm>
            <a:off x="1584325" y="5975350"/>
            <a:ext cx="64785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To-play-or-not-to-play-tennis data vs. Climatic-Condition from </a:t>
            </a:r>
          </a:p>
          <a:p>
            <a:r>
              <a:rPr lang="en-US"/>
              <a:t>Ross Quinlan’s paper on ID3 (1986), C4.5 (1993)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8839200" cy="436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This effectively means 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	      CRISPLY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i="1">
                <a:latin typeface="Times New Roman" pitchFamily="18" charset="0"/>
              </a:rPr>
              <a:t>P(A)</a:t>
            </a:r>
            <a:r>
              <a:rPr lang="en-US" sz="2800">
                <a:latin typeface="Times New Roman" pitchFamily="18" charset="0"/>
              </a:rPr>
              <a:t> = Power set of </a:t>
            </a:r>
            <a:r>
              <a:rPr lang="en-US" sz="2800" i="1">
                <a:latin typeface="Times New Roman" pitchFamily="18" charset="0"/>
              </a:rPr>
              <a:t>A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Eg: Suppose 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A = {0,1,0,1,0,1,…………….,0,1} – 10</a:t>
            </a:r>
            <a:r>
              <a:rPr lang="en-US" sz="2800" baseline="30000">
                <a:latin typeface="Times New Roman" pitchFamily="18" charset="0"/>
              </a:rPr>
              <a:t>4</a:t>
            </a:r>
            <a:r>
              <a:rPr lang="en-US" sz="2800" baseline="-25000">
                <a:latin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</a:rPr>
              <a:t>elements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B = {0,0,0,1,0,1,……………….,0,1} – 10</a:t>
            </a:r>
            <a:r>
              <a:rPr lang="en-US" sz="2800" baseline="30000">
                <a:latin typeface="Times New Roman" pitchFamily="18" charset="0"/>
              </a:rPr>
              <a:t>4 </a:t>
            </a:r>
            <a:r>
              <a:rPr lang="en-US" sz="2800">
                <a:latin typeface="Times New Roman" pitchFamily="18" charset="0"/>
              </a:rPr>
              <a:t>elements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Isn’t 		 with a degree? (only differs in the 2</a:t>
            </a:r>
            <a:r>
              <a:rPr lang="en-US" sz="2800" baseline="30000">
                <a:latin typeface="Times New Roman" pitchFamily="18" charset="0"/>
              </a:rPr>
              <a:t>nd</a:t>
            </a:r>
            <a:r>
              <a:rPr lang="en-US" sz="2800">
                <a:latin typeface="Times New Roman" pitchFamily="18" charset="0"/>
              </a:rPr>
              <a:t> element) </a:t>
            </a:r>
            <a:endParaRPr lang="en-US" sz="2800" baseline="30000">
              <a:latin typeface="Times New Roman" pitchFamily="18" charset="0"/>
            </a:endParaRPr>
          </a:p>
        </p:txBody>
      </p:sp>
      <p:graphicFrame>
        <p:nvGraphicFramePr>
          <p:cNvPr id="102403" name="Object 3"/>
          <p:cNvGraphicFramePr>
            <a:graphicFrameLocks noChangeAspect="1"/>
          </p:cNvGraphicFramePr>
          <p:nvPr/>
        </p:nvGraphicFramePr>
        <p:xfrm>
          <a:off x="152400" y="914400"/>
          <a:ext cx="1447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3" name="Equation" r:id="rId3" imgW="609480" imgH="203040" progId="Equation.3">
                  <p:embed/>
                </p:oleObj>
              </mc:Choice>
              <mc:Fallback>
                <p:oleObj name="Equation" r:id="rId3" imgW="60948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914400"/>
                        <a:ext cx="1447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4" name="Object 4"/>
          <p:cNvGraphicFramePr>
            <a:graphicFrameLocks noChangeAspect="1"/>
          </p:cNvGraphicFramePr>
          <p:nvPr/>
        </p:nvGraphicFramePr>
        <p:xfrm>
          <a:off x="1066800" y="4114800"/>
          <a:ext cx="10668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4" name="Equation" r:id="rId5" imgW="431640" imgH="164880" progId="Equation.3">
                  <p:embed/>
                </p:oleObj>
              </mc:Choice>
              <mc:Fallback>
                <p:oleObj name="Equation" r:id="rId5" imgW="431640" imgH="1648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114800"/>
                        <a:ext cx="106680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852487"/>
          </a:xfrm>
        </p:spPr>
        <p:txBody>
          <a:bodyPr/>
          <a:lstStyle/>
          <a:p>
            <a:r>
              <a:rPr lang="en-US">
                <a:latin typeface="Times New Roman" pitchFamily="18" charset="0"/>
              </a:rPr>
              <a:t>Fuzzy definition of subset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763000" cy="479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Measured in terms of “fit violation”, i.e. violating the condition 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Degree of subset hood = 1- degree of superset hood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			     = </a:t>
            </a:r>
          </a:p>
          <a:p>
            <a:pPr eaLnBrk="1" hangingPunct="1">
              <a:spcBef>
                <a:spcPct val="50000"/>
              </a:spcBef>
            </a:pPr>
            <a:endParaRPr lang="en-US" sz="280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sz="280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m(A) = cardinality of A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          = </a:t>
            </a:r>
          </a:p>
        </p:txBody>
      </p:sp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1828800" y="1828800"/>
          <a:ext cx="17827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2" name="Equation" r:id="rId3" imgW="914400" imgH="215640" progId="Equation.3">
                  <p:embed/>
                </p:oleObj>
              </mc:Choice>
              <mc:Fallback>
                <p:oleObj name="Equation" r:id="rId3" imgW="91440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828800"/>
                        <a:ext cx="178276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3" name="Object 5"/>
          <p:cNvGraphicFramePr>
            <a:graphicFrameLocks noChangeAspect="1"/>
          </p:cNvGraphicFramePr>
          <p:nvPr/>
        </p:nvGraphicFramePr>
        <p:xfrm>
          <a:off x="3468688" y="2800350"/>
          <a:ext cx="4340225" cy="133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3" name="Equation" r:id="rId5" imgW="1777680" imgH="545760" progId="Equation.3">
                  <p:embed/>
                </p:oleObj>
              </mc:Choice>
              <mc:Fallback>
                <p:oleObj name="Equation" r:id="rId5" imgW="1777680" imgH="5457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8688" y="2800350"/>
                        <a:ext cx="4340225" cy="1331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4" name="Object 6"/>
          <p:cNvGraphicFramePr>
            <a:graphicFrameLocks noChangeAspect="1"/>
          </p:cNvGraphicFramePr>
          <p:nvPr/>
        </p:nvGraphicFramePr>
        <p:xfrm>
          <a:off x="1524000" y="5638800"/>
          <a:ext cx="10668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4" name="Equation" r:id="rId7" imgW="583920" imgH="342720" progId="Equation.3">
                  <p:embed/>
                </p:oleObj>
              </mc:Choice>
              <mc:Fallback>
                <p:oleObj name="Equation" r:id="rId7" imgW="583920" imgH="34272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638800"/>
                        <a:ext cx="1066800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152400" y="304800"/>
            <a:ext cx="8763000" cy="308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We can show that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Exercise 1: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Show the relationship between entropy and subset hood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Exercise 2: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Prove that </a:t>
            </a:r>
          </a:p>
        </p:txBody>
      </p:sp>
      <p:graphicFrame>
        <p:nvGraphicFramePr>
          <p:cNvPr id="106499" name="Object 3"/>
          <p:cNvGraphicFramePr>
            <a:graphicFrameLocks noChangeAspect="1"/>
          </p:cNvGraphicFramePr>
          <p:nvPr/>
        </p:nvGraphicFramePr>
        <p:xfrm>
          <a:off x="2971800" y="304800"/>
          <a:ext cx="39624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99" name="Equation" r:id="rId3" imgW="1625400" imgH="228600" progId="Equation.3">
                  <p:embed/>
                </p:oleObj>
              </mc:Choice>
              <mc:Fallback>
                <p:oleObj name="Equation" r:id="rId3" imgW="162540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04800"/>
                        <a:ext cx="3962400" cy="55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0" name="Object 4"/>
          <p:cNvGraphicFramePr>
            <a:graphicFrameLocks noChangeAspect="1"/>
          </p:cNvGraphicFramePr>
          <p:nvPr/>
        </p:nvGraphicFramePr>
        <p:xfrm>
          <a:off x="228600" y="3581400"/>
          <a:ext cx="3810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0" name="Equation" r:id="rId5" imgW="1650960" imgH="203040" progId="Equation.3">
                  <p:embed/>
                </p:oleObj>
              </mc:Choice>
              <mc:Fallback>
                <p:oleObj name="Equation" r:id="rId5" imgW="165096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581400"/>
                        <a:ext cx="3810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1" name="Line 5"/>
          <p:cNvSpPr>
            <a:spLocks noChangeShapeType="1"/>
          </p:cNvSpPr>
          <p:nvPr/>
        </p:nvSpPr>
        <p:spPr bwMode="auto">
          <a:xfrm>
            <a:off x="609600" y="40386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457200" y="4572000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Subset hood of B in 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700087"/>
          </a:xfrm>
        </p:spPr>
        <p:txBody>
          <a:bodyPr/>
          <a:lstStyle/>
          <a:p>
            <a:r>
              <a:rPr lang="en-US" sz="4000">
                <a:latin typeface="Times New Roman" pitchFamily="18" charset="0"/>
              </a:rPr>
              <a:t>Fuzzy sets to fuzzy logic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228600" y="1371600"/>
            <a:ext cx="8686800" cy="542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Forms the foundation of fuzzy rule based system or fuzzy expert system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u="sng">
                <a:latin typeface="Times New Roman" pitchFamily="18" charset="0"/>
              </a:rPr>
              <a:t>Expert System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Rules are of the form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u="sng">
                <a:latin typeface="Times New Roman" pitchFamily="18" charset="0"/>
              </a:rPr>
              <a:t>If</a:t>
            </a:r>
          </a:p>
          <a:p>
            <a:pPr eaLnBrk="1" hangingPunct="1">
              <a:spcBef>
                <a:spcPct val="50000"/>
              </a:spcBef>
            </a:pPr>
            <a:endParaRPr lang="en-US" sz="200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 u="sng">
                <a:latin typeface="Times New Roman" pitchFamily="18" charset="0"/>
              </a:rPr>
              <a:t>then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i="1">
                <a:latin typeface="Times New Roman" pitchFamily="18" charset="0"/>
              </a:rPr>
              <a:t>A</a:t>
            </a:r>
            <a:r>
              <a:rPr lang="en-US" sz="2000" i="1" baseline="-25000">
                <a:latin typeface="Times New Roman" pitchFamily="18" charset="0"/>
              </a:rPr>
              <a:t>i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Where </a:t>
            </a:r>
            <a:r>
              <a:rPr lang="en-US" sz="2000" i="1">
                <a:latin typeface="Times New Roman" pitchFamily="18" charset="0"/>
              </a:rPr>
              <a:t>C</a:t>
            </a:r>
            <a:r>
              <a:rPr lang="en-US" sz="2000" i="1" baseline="-25000">
                <a:latin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</a:rPr>
              <a:t>s are conditions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Eg: </a:t>
            </a:r>
            <a:r>
              <a:rPr lang="en-US" sz="2000" i="1">
                <a:latin typeface="Times New Roman" pitchFamily="18" charset="0"/>
              </a:rPr>
              <a:t>C</a:t>
            </a:r>
            <a:r>
              <a:rPr lang="en-US" sz="2000" i="1" baseline="-25000">
                <a:latin typeface="Times New Roman" pitchFamily="18" charset="0"/>
              </a:rPr>
              <a:t>1</a:t>
            </a:r>
            <a:r>
              <a:rPr lang="en-US" sz="2000">
                <a:latin typeface="Times New Roman" pitchFamily="18" charset="0"/>
              </a:rPr>
              <a:t>=Colour of the eye yellow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i="1">
                <a:latin typeface="Times New Roman" pitchFamily="18" charset="0"/>
              </a:rPr>
              <a:t>C</a:t>
            </a:r>
            <a:r>
              <a:rPr lang="en-US" sz="2000" i="1" baseline="-25000">
                <a:latin typeface="Times New Roman" pitchFamily="18" charset="0"/>
              </a:rPr>
              <a:t>2</a:t>
            </a:r>
            <a:r>
              <a:rPr lang="en-US" sz="2000">
                <a:latin typeface="Times New Roman" pitchFamily="18" charset="0"/>
              </a:rPr>
              <a:t>= has fever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i="1">
                <a:latin typeface="Times New Roman" pitchFamily="18" charset="0"/>
              </a:rPr>
              <a:t>C</a:t>
            </a:r>
            <a:r>
              <a:rPr lang="en-US" sz="2000" i="1" baseline="-25000">
                <a:latin typeface="Times New Roman" pitchFamily="18" charset="0"/>
              </a:rPr>
              <a:t>3</a:t>
            </a:r>
            <a:r>
              <a:rPr lang="en-US" sz="2000">
                <a:latin typeface="Times New Roman" pitchFamily="18" charset="0"/>
              </a:rPr>
              <a:t>=high bilurubin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i="1">
                <a:latin typeface="Times New Roman" pitchFamily="18" charset="0"/>
              </a:rPr>
              <a:t>A</a:t>
            </a:r>
            <a:r>
              <a:rPr lang="en-US" sz="2000">
                <a:latin typeface="Times New Roman" pitchFamily="18" charset="0"/>
              </a:rPr>
              <a:t> = hepatitis	</a:t>
            </a:r>
            <a:endParaRPr lang="en-US" sz="2000" baseline="-25000">
              <a:latin typeface="Times New Roman" pitchFamily="18" charset="0"/>
            </a:endParaRPr>
          </a:p>
        </p:txBody>
      </p:sp>
      <p:graphicFrame>
        <p:nvGraphicFramePr>
          <p:cNvPr id="108548" name="Object 4"/>
          <p:cNvGraphicFramePr>
            <a:graphicFrameLocks noChangeAspect="1"/>
          </p:cNvGraphicFramePr>
          <p:nvPr/>
        </p:nvGraphicFramePr>
        <p:xfrm>
          <a:off x="228600" y="3200400"/>
          <a:ext cx="23622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48" name="Equation" r:id="rId3" imgW="1193760" imgH="228600" progId="Equation.3">
                  <p:embed/>
                </p:oleObj>
              </mc:Choice>
              <mc:Fallback>
                <p:oleObj name="Equation" r:id="rId3" imgW="119376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200400"/>
                        <a:ext cx="236220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8458200" cy="53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In fuzzy logic we have fuzzy predicates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u="sng">
                <a:latin typeface="Times New Roman" pitchFamily="18" charset="0"/>
              </a:rPr>
              <a:t>Classical logic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P(x</a:t>
            </a:r>
            <a:r>
              <a:rPr lang="en-US" sz="2400" baseline="-25000">
                <a:latin typeface="Times New Roman" pitchFamily="18" charset="0"/>
              </a:rPr>
              <a:t>1</a:t>
            </a:r>
            <a:r>
              <a:rPr lang="en-US" sz="2400">
                <a:latin typeface="Times New Roman" pitchFamily="18" charset="0"/>
              </a:rPr>
              <a:t>,x</a:t>
            </a:r>
            <a:r>
              <a:rPr lang="en-US" sz="2400" baseline="-25000">
                <a:latin typeface="Times New Roman" pitchFamily="18" charset="0"/>
              </a:rPr>
              <a:t>2</a:t>
            </a:r>
            <a:r>
              <a:rPr lang="en-US" sz="2400">
                <a:latin typeface="Times New Roman" pitchFamily="18" charset="0"/>
              </a:rPr>
              <a:t>,x</a:t>
            </a:r>
            <a:r>
              <a:rPr lang="en-US" sz="2400" baseline="-25000">
                <a:latin typeface="Times New Roman" pitchFamily="18" charset="0"/>
              </a:rPr>
              <a:t>3</a:t>
            </a:r>
            <a:r>
              <a:rPr lang="en-US" sz="2400">
                <a:latin typeface="Times New Roman" pitchFamily="18" charset="0"/>
              </a:rPr>
              <a:t>…..x</a:t>
            </a:r>
            <a:r>
              <a:rPr lang="en-US" sz="2400" baseline="-25000">
                <a:latin typeface="Times New Roman" pitchFamily="18" charset="0"/>
              </a:rPr>
              <a:t>n</a:t>
            </a:r>
            <a:r>
              <a:rPr lang="en-US" sz="2400">
                <a:latin typeface="Times New Roman" pitchFamily="18" charset="0"/>
              </a:rPr>
              <a:t>) = 0/1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u="sng">
                <a:latin typeface="Times New Roman" pitchFamily="18" charset="0"/>
              </a:rPr>
              <a:t>Fuzzy Logic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P(x</a:t>
            </a:r>
            <a:r>
              <a:rPr lang="en-US" sz="2400" baseline="-25000">
                <a:latin typeface="Times New Roman" pitchFamily="18" charset="0"/>
              </a:rPr>
              <a:t>1</a:t>
            </a:r>
            <a:r>
              <a:rPr lang="en-US" sz="2400">
                <a:latin typeface="Times New Roman" pitchFamily="18" charset="0"/>
              </a:rPr>
              <a:t>,x</a:t>
            </a:r>
            <a:r>
              <a:rPr lang="en-US" sz="2400" baseline="-25000">
                <a:latin typeface="Times New Roman" pitchFamily="18" charset="0"/>
              </a:rPr>
              <a:t>2</a:t>
            </a:r>
            <a:r>
              <a:rPr lang="en-US" sz="2400">
                <a:latin typeface="Times New Roman" pitchFamily="18" charset="0"/>
              </a:rPr>
              <a:t>,x</a:t>
            </a:r>
            <a:r>
              <a:rPr lang="en-US" sz="2400" baseline="-25000">
                <a:latin typeface="Times New Roman" pitchFamily="18" charset="0"/>
              </a:rPr>
              <a:t>3</a:t>
            </a:r>
            <a:r>
              <a:rPr lang="en-US" sz="2400">
                <a:latin typeface="Times New Roman" pitchFamily="18" charset="0"/>
              </a:rPr>
              <a:t>…..x</a:t>
            </a:r>
            <a:r>
              <a:rPr lang="en-US" sz="2400" baseline="-25000">
                <a:latin typeface="Times New Roman" pitchFamily="18" charset="0"/>
              </a:rPr>
              <a:t>n</a:t>
            </a:r>
            <a:r>
              <a:rPr lang="en-US" sz="2400">
                <a:latin typeface="Times New Roman" pitchFamily="18" charset="0"/>
              </a:rPr>
              <a:t>) = [0,1]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u="sng">
                <a:latin typeface="Times New Roman" pitchFamily="18" charset="0"/>
              </a:rPr>
              <a:t>Fuzzy OR</a:t>
            </a:r>
          </a:p>
          <a:p>
            <a:pPr eaLnBrk="1" hangingPunct="1">
              <a:spcBef>
                <a:spcPct val="50000"/>
              </a:spcBef>
            </a:pPr>
            <a:endParaRPr lang="en-US" sz="2400" u="sng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 u="sng">
                <a:latin typeface="Times New Roman" pitchFamily="18" charset="0"/>
              </a:rPr>
              <a:t>Fuzzy AND</a:t>
            </a:r>
          </a:p>
          <a:p>
            <a:pPr eaLnBrk="1" hangingPunct="1">
              <a:spcBef>
                <a:spcPct val="50000"/>
              </a:spcBef>
            </a:pPr>
            <a:endParaRPr lang="en-US" sz="2400" u="sng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 u="sng">
                <a:latin typeface="Times New Roman" pitchFamily="18" charset="0"/>
              </a:rPr>
              <a:t>Fuzzy NOT</a:t>
            </a:r>
            <a:endParaRPr lang="en-US" sz="2400">
              <a:latin typeface="Times New Roman" pitchFamily="18" charset="0"/>
            </a:endParaRPr>
          </a:p>
        </p:txBody>
      </p:sp>
      <p:graphicFrame>
        <p:nvGraphicFramePr>
          <p:cNvPr id="110595" name="Object 3"/>
          <p:cNvGraphicFramePr>
            <a:graphicFrameLocks noChangeAspect="1"/>
          </p:cNvGraphicFramePr>
          <p:nvPr/>
        </p:nvGraphicFramePr>
        <p:xfrm>
          <a:off x="381000" y="3657600"/>
          <a:ext cx="3886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95" name="Equation" r:id="rId3" imgW="1942920" imgH="203040" progId="Equation.3">
                  <p:embed/>
                </p:oleObj>
              </mc:Choice>
              <mc:Fallback>
                <p:oleObj name="Equation" r:id="rId3" imgW="194292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657600"/>
                        <a:ext cx="3886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6" name="Object 4"/>
          <p:cNvGraphicFramePr>
            <a:graphicFrameLocks noChangeAspect="1"/>
          </p:cNvGraphicFramePr>
          <p:nvPr/>
        </p:nvGraphicFramePr>
        <p:xfrm>
          <a:off x="381000" y="4699000"/>
          <a:ext cx="3835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96" name="Equation" r:id="rId5" imgW="1917360" imgH="203040" progId="Equation.3">
                  <p:embed/>
                </p:oleObj>
              </mc:Choice>
              <mc:Fallback>
                <p:oleObj name="Equation" r:id="rId5" imgW="191736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699000"/>
                        <a:ext cx="3835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7" name="Object 5"/>
          <p:cNvGraphicFramePr>
            <a:graphicFrameLocks noChangeAspect="1"/>
          </p:cNvGraphicFramePr>
          <p:nvPr/>
        </p:nvGraphicFramePr>
        <p:xfrm>
          <a:off x="381000" y="5765800"/>
          <a:ext cx="2159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97" name="Equation" r:id="rId7" imgW="1079280" imgH="203040" progId="Equation.3">
                  <p:embed/>
                </p:oleObj>
              </mc:Choice>
              <mc:Fallback>
                <p:oleObj name="Equation" r:id="rId7" imgW="107928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765800"/>
                        <a:ext cx="21590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</a:rPr>
              <a:t>Fuzzy Implication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n-US">
                <a:latin typeface="Times New Roman" pitchFamily="18" charset="0"/>
              </a:rPr>
              <a:t>Many theories have been advanced and many expressions exist</a:t>
            </a:r>
          </a:p>
          <a:p>
            <a:r>
              <a:rPr lang="en-US">
                <a:latin typeface="Times New Roman" pitchFamily="18" charset="0"/>
              </a:rPr>
              <a:t>The most used is Lukasiewitz formula</a:t>
            </a:r>
          </a:p>
          <a:p>
            <a:r>
              <a:rPr lang="en-US">
                <a:latin typeface="Times New Roman" pitchFamily="18" charset="0"/>
              </a:rPr>
              <a:t>t(P) = truth value of a proposition/predicate. In fuzzy logic t(P) = [0,1]</a:t>
            </a:r>
          </a:p>
          <a:p>
            <a:r>
              <a:rPr lang="en-US">
                <a:latin typeface="Times New Roman" pitchFamily="18" charset="0"/>
              </a:rPr>
              <a:t>t(         ) = min[1,1 -t(P)+t(Q)]</a:t>
            </a:r>
          </a:p>
        </p:txBody>
      </p:sp>
      <p:graphicFrame>
        <p:nvGraphicFramePr>
          <p:cNvPr id="112644" name="Object 4"/>
          <p:cNvGraphicFramePr>
            <a:graphicFrameLocks noChangeAspect="1"/>
          </p:cNvGraphicFramePr>
          <p:nvPr/>
        </p:nvGraphicFramePr>
        <p:xfrm>
          <a:off x="1066800" y="4448175"/>
          <a:ext cx="9906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4" name="Equation" r:id="rId3" imgW="469800" imgH="203040" progId="Equation.3">
                  <p:embed/>
                </p:oleObj>
              </mc:Choice>
              <mc:Fallback>
                <p:oleObj name="Equation" r:id="rId3" imgW="46980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448175"/>
                        <a:ext cx="9906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5" name="AutoShape 5"/>
          <p:cNvSpPr>
            <a:spLocks/>
          </p:cNvSpPr>
          <p:nvPr/>
        </p:nvSpPr>
        <p:spPr bwMode="auto">
          <a:xfrm rot="5400000">
            <a:off x="3314700" y="2400300"/>
            <a:ext cx="457200" cy="5257800"/>
          </a:xfrm>
          <a:prstGeom prst="rightBrace">
            <a:avLst>
              <a:gd name="adj1" fmla="val 9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46" name="Text Box 6"/>
          <p:cNvSpPr txBox="1">
            <a:spLocks noChangeArrowheads="1"/>
          </p:cNvSpPr>
          <p:nvPr/>
        </p:nvSpPr>
        <p:spPr bwMode="auto">
          <a:xfrm>
            <a:off x="1524000" y="5334000"/>
            <a:ext cx="472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Lukasiewitz definition of implication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228600" y="1157288"/>
            <a:ext cx="868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Eg: If pressure is high then Volume is low</a:t>
            </a:r>
          </a:p>
        </p:txBody>
      </p:sp>
      <p:graphicFrame>
        <p:nvGraphicFramePr>
          <p:cNvPr id="114691" name="Object 3"/>
          <p:cNvGraphicFramePr>
            <a:graphicFrameLocks noChangeAspect="1"/>
          </p:cNvGraphicFramePr>
          <p:nvPr/>
        </p:nvGraphicFramePr>
        <p:xfrm>
          <a:off x="412750" y="304800"/>
          <a:ext cx="41275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1" name="Equation" r:id="rId3" imgW="1625400" imgH="203040" progId="Equation.3">
                  <p:embed/>
                </p:oleObj>
              </mc:Choice>
              <mc:Fallback>
                <p:oleObj name="Equation" r:id="rId3" imgW="162540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" y="304800"/>
                        <a:ext cx="4127500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2" name="Object 4"/>
          <p:cNvGraphicFramePr>
            <a:graphicFrameLocks noChangeAspect="1"/>
          </p:cNvGraphicFramePr>
          <p:nvPr/>
        </p:nvGraphicFramePr>
        <p:xfrm>
          <a:off x="304800" y="1828800"/>
          <a:ext cx="54102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2" name="Equation" r:id="rId5" imgW="2095200" imgH="203040" progId="Equation.3">
                  <p:embed/>
                </p:oleObj>
              </mc:Choice>
              <mc:Fallback>
                <p:oleObj name="Equation" r:id="rId5" imgW="209520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828800"/>
                        <a:ext cx="5410200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3" name="Line 5"/>
          <p:cNvSpPr>
            <a:spLocks noChangeShapeType="1"/>
          </p:cNvSpPr>
          <p:nvPr/>
        </p:nvSpPr>
        <p:spPr bwMode="auto">
          <a:xfrm>
            <a:off x="1828800" y="32004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694" name="Line 6"/>
          <p:cNvSpPr>
            <a:spLocks noChangeShapeType="1"/>
          </p:cNvSpPr>
          <p:nvPr/>
        </p:nvSpPr>
        <p:spPr bwMode="auto">
          <a:xfrm>
            <a:off x="1600200" y="5257800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695" name="Freeform 7"/>
          <p:cNvSpPr>
            <a:spLocks/>
          </p:cNvSpPr>
          <p:nvPr/>
        </p:nvSpPr>
        <p:spPr bwMode="auto">
          <a:xfrm>
            <a:off x="1828800" y="3276600"/>
            <a:ext cx="4876800" cy="1981200"/>
          </a:xfrm>
          <a:custGeom>
            <a:avLst/>
            <a:gdLst/>
            <a:ahLst/>
            <a:cxnLst>
              <a:cxn ang="0">
                <a:pos x="0" y="1248"/>
              </a:cxn>
              <a:cxn ang="0">
                <a:pos x="816" y="768"/>
              </a:cxn>
              <a:cxn ang="0">
                <a:pos x="1536" y="144"/>
              </a:cxn>
              <a:cxn ang="0">
                <a:pos x="3072" y="0"/>
              </a:cxn>
            </a:cxnLst>
            <a:rect l="0" t="0" r="r" b="b"/>
            <a:pathLst>
              <a:path w="3072" h="1248">
                <a:moveTo>
                  <a:pt x="0" y="1248"/>
                </a:moveTo>
                <a:cubicBezTo>
                  <a:pt x="280" y="1100"/>
                  <a:pt x="560" y="952"/>
                  <a:pt x="816" y="768"/>
                </a:cubicBezTo>
                <a:cubicBezTo>
                  <a:pt x="1072" y="584"/>
                  <a:pt x="1160" y="272"/>
                  <a:pt x="1536" y="144"/>
                </a:cubicBezTo>
                <a:cubicBezTo>
                  <a:pt x="1912" y="16"/>
                  <a:pt x="2492" y="8"/>
                  <a:pt x="307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3505200" y="556260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Pressure</a:t>
            </a:r>
          </a:p>
        </p:txBody>
      </p:sp>
      <p:sp>
        <p:nvSpPr>
          <p:cNvPr id="114697" name="Text Box 9"/>
          <p:cNvSpPr txBox="1">
            <a:spLocks noChangeArrowheads="1"/>
          </p:cNvSpPr>
          <p:nvPr/>
        </p:nvSpPr>
        <p:spPr bwMode="auto">
          <a:xfrm>
            <a:off x="533400" y="358140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High Pressure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Fuzzy Inferencing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19100" y="230312"/>
            <a:ext cx="8229600" cy="762000"/>
          </a:xfrm>
        </p:spPr>
        <p:txBody>
          <a:bodyPr/>
          <a:lstStyle/>
          <a:p>
            <a:r>
              <a:rPr lang="en-US" sz="2800" dirty="0">
                <a:latin typeface="Times New Roman" pitchFamily="18" charset="0"/>
              </a:rPr>
              <a:t>Fuzzy Inferencing: illustration through inverted pendulum control problem</a:t>
            </a: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152400" y="838200"/>
            <a:ext cx="8763000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800" u="sng">
                <a:latin typeface="Times New Roman" pitchFamily="18" charset="0"/>
              </a:rPr>
              <a:t>Core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The Lukasiewitz rule</a:t>
            </a:r>
          </a:p>
          <a:p>
            <a:pPr eaLnBrk="1" hangingPunct="1">
              <a:spcBef>
                <a:spcPct val="20000"/>
              </a:spcBef>
            </a:pPr>
            <a:r>
              <a:rPr lang="en-US" sz="2800">
                <a:latin typeface="Times New Roman" pitchFamily="18" charset="0"/>
              </a:rPr>
              <a:t>t(           ) = min[1,1 + t(P) – t(Q)]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u="sng">
                <a:latin typeface="Times New Roman" pitchFamily="18" charset="0"/>
              </a:rPr>
              <a:t>An example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Controlling an inverted pendulum</a:t>
            </a:r>
          </a:p>
        </p:txBody>
      </p:sp>
      <p:graphicFrame>
        <p:nvGraphicFramePr>
          <p:cNvPr id="118788" name="Object 4"/>
          <p:cNvGraphicFramePr>
            <a:graphicFrameLocks noChangeAspect="1"/>
          </p:cNvGraphicFramePr>
          <p:nvPr/>
        </p:nvGraphicFramePr>
        <p:xfrm>
          <a:off x="457200" y="2057400"/>
          <a:ext cx="9906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88" name="Equation" r:id="rId3" imgW="469800" imgH="203040" progId="Equation.3">
                  <p:embed/>
                </p:oleObj>
              </mc:Choice>
              <mc:Fallback>
                <p:oleObj name="Equation" r:id="rId3" imgW="46980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057400"/>
                        <a:ext cx="9906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89" name="Line 5"/>
          <p:cNvSpPr>
            <a:spLocks noChangeShapeType="1"/>
          </p:cNvSpPr>
          <p:nvPr/>
        </p:nvSpPr>
        <p:spPr bwMode="auto">
          <a:xfrm>
            <a:off x="381000" y="58674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790" name="Line 6"/>
          <p:cNvSpPr>
            <a:spLocks noChangeShapeType="1"/>
          </p:cNvSpPr>
          <p:nvPr/>
        </p:nvSpPr>
        <p:spPr bwMode="auto">
          <a:xfrm flipH="1">
            <a:off x="381000" y="5867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791" name="Line 7"/>
          <p:cNvSpPr>
            <a:spLocks noChangeShapeType="1"/>
          </p:cNvSpPr>
          <p:nvPr/>
        </p:nvSpPr>
        <p:spPr bwMode="auto">
          <a:xfrm flipH="1">
            <a:off x="533400" y="5867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792" name="Line 8"/>
          <p:cNvSpPr>
            <a:spLocks noChangeShapeType="1"/>
          </p:cNvSpPr>
          <p:nvPr/>
        </p:nvSpPr>
        <p:spPr bwMode="auto">
          <a:xfrm flipH="1">
            <a:off x="685800" y="5867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793" name="Line 9"/>
          <p:cNvSpPr>
            <a:spLocks noChangeShapeType="1"/>
          </p:cNvSpPr>
          <p:nvPr/>
        </p:nvSpPr>
        <p:spPr bwMode="auto">
          <a:xfrm flipH="1">
            <a:off x="838200" y="5867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794" name="Line 10"/>
          <p:cNvSpPr>
            <a:spLocks noChangeShapeType="1"/>
          </p:cNvSpPr>
          <p:nvPr/>
        </p:nvSpPr>
        <p:spPr bwMode="auto">
          <a:xfrm flipH="1">
            <a:off x="990600" y="5867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795" name="Line 11"/>
          <p:cNvSpPr>
            <a:spLocks noChangeShapeType="1"/>
          </p:cNvSpPr>
          <p:nvPr/>
        </p:nvSpPr>
        <p:spPr bwMode="auto">
          <a:xfrm flipH="1">
            <a:off x="1143000" y="5867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796" name="Line 12"/>
          <p:cNvSpPr>
            <a:spLocks noChangeShapeType="1"/>
          </p:cNvSpPr>
          <p:nvPr/>
        </p:nvSpPr>
        <p:spPr bwMode="auto">
          <a:xfrm flipH="1">
            <a:off x="1295400" y="5867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797" name="Line 13"/>
          <p:cNvSpPr>
            <a:spLocks noChangeShapeType="1"/>
          </p:cNvSpPr>
          <p:nvPr/>
        </p:nvSpPr>
        <p:spPr bwMode="auto">
          <a:xfrm flipH="1">
            <a:off x="1447800" y="5867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798" name="Line 14"/>
          <p:cNvSpPr>
            <a:spLocks noChangeShapeType="1"/>
          </p:cNvSpPr>
          <p:nvPr/>
        </p:nvSpPr>
        <p:spPr bwMode="auto">
          <a:xfrm flipH="1">
            <a:off x="1600200" y="5867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799" name="Line 15"/>
          <p:cNvSpPr>
            <a:spLocks noChangeShapeType="1"/>
          </p:cNvSpPr>
          <p:nvPr/>
        </p:nvSpPr>
        <p:spPr bwMode="auto">
          <a:xfrm flipH="1">
            <a:off x="1752600" y="5867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00" name="Line 16"/>
          <p:cNvSpPr>
            <a:spLocks noChangeShapeType="1"/>
          </p:cNvSpPr>
          <p:nvPr/>
        </p:nvSpPr>
        <p:spPr bwMode="auto">
          <a:xfrm flipH="1">
            <a:off x="1905000" y="5867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01" name="Line 17"/>
          <p:cNvSpPr>
            <a:spLocks noChangeShapeType="1"/>
          </p:cNvSpPr>
          <p:nvPr/>
        </p:nvSpPr>
        <p:spPr bwMode="auto">
          <a:xfrm flipH="1">
            <a:off x="2057400" y="5867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02" name="Line 18"/>
          <p:cNvSpPr>
            <a:spLocks noChangeShapeType="1"/>
          </p:cNvSpPr>
          <p:nvPr/>
        </p:nvSpPr>
        <p:spPr bwMode="auto">
          <a:xfrm flipH="1">
            <a:off x="2209800" y="5867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03" name="Line 19"/>
          <p:cNvSpPr>
            <a:spLocks noChangeShapeType="1"/>
          </p:cNvSpPr>
          <p:nvPr/>
        </p:nvSpPr>
        <p:spPr bwMode="auto">
          <a:xfrm flipH="1">
            <a:off x="2362200" y="5867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04" name="Line 20"/>
          <p:cNvSpPr>
            <a:spLocks noChangeShapeType="1"/>
          </p:cNvSpPr>
          <p:nvPr/>
        </p:nvSpPr>
        <p:spPr bwMode="auto">
          <a:xfrm flipH="1">
            <a:off x="2514600" y="5867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05" name="Line 21"/>
          <p:cNvSpPr>
            <a:spLocks noChangeShapeType="1"/>
          </p:cNvSpPr>
          <p:nvPr/>
        </p:nvSpPr>
        <p:spPr bwMode="auto">
          <a:xfrm flipH="1">
            <a:off x="2667000" y="5867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06" name="Line 22"/>
          <p:cNvSpPr>
            <a:spLocks noChangeShapeType="1"/>
          </p:cNvSpPr>
          <p:nvPr/>
        </p:nvSpPr>
        <p:spPr bwMode="auto">
          <a:xfrm flipH="1">
            <a:off x="2819400" y="5867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07" name="Line 23"/>
          <p:cNvSpPr>
            <a:spLocks noChangeShapeType="1"/>
          </p:cNvSpPr>
          <p:nvPr/>
        </p:nvSpPr>
        <p:spPr bwMode="auto">
          <a:xfrm flipH="1">
            <a:off x="2971800" y="5867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08" name="Line 24"/>
          <p:cNvSpPr>
            <a:spLocks noChangeShapeType="1"/>
          </p:cNvSpPr>
          <p:nvPr/>
        </p:nvSpPr>
        <p:spPr bwMode="auto">
          <a:xfrm flipH="1">
            <a:off x="3124200" y="5867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09" name="Line 25"/>
          <p:cNvSpPr>
            <a:spLocks noChangeShapeType="1"/>
          </p:cNvSpPr>
          <p:nvPr/>
        </p:nvSpPr>
        <p:spPr bwMode="auto">
          <a:xfrm flipH="1">
            <a:off x="3276600" y="5867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10" name="Line 26"/>
          <p:cNvSpPr>
            <a:spLocks noChangeShapeType="1"/>
          </p:cNvSpPr>
          <p:nvPr/>
        </p:nvSpPr>
        <p:spPr bwMode="auto">
          <a:xfrm flipH="1">
            <a:off x="3429000" y="5867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11" name="Line 27"/>
          <p:cNvSpPr>
            <a:spLocks noChangeShapeType="1"/>
          </p:cNvSpPr>
          <p:nvPr/>
        </p:nvSpPr>
        <p:spPr bwMode="auto">
          <a:xfrm flipH="1">
            <a:off x="3581400" y="5867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12" name="Line 28"/>
          <p:cNvSpPr>
            <a:spLocks noChangeShapeType="1"/>
          </p:cNvSpPr>
          <p:nvPr/>
        </p:nvSpPr>
        <p:spPr bwMode="auto">
          <a:xfrm flipH="1">
            <a:off x="3733800" y="5867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13" name="Line 29"/>
          <p:cNvSpPr>
            <a:spLocks noChangeShapeType="1"/>
          </p:cNvSpPr>
          <p:nvPr/>
        </p:nvSpPr>
        <p:spPr bwMode="auto">
          <a:xfrm flipH="1">
            <a:off x="3886200" y="5867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14" name="Line 30"/>
          <p:cNvSpPr>
            <a:spLocks noChangeShapeType="1"/>
          </p:cNvSpPr>
          <p:nvPr/>
        </p:nvSpPr>
        <p:spPr bwMode="auto">
          <a:xfrm flipH="1">
            <a:off x="4038600" y="5867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15" name="Line 31"/>
          <p:cNvSpPr>
            <a:spLocks noChangeShapeType="1"/>
          </p:cNvSpPr>
          <p:nvPr/>
        </p:nvSpPr>
        <p:spPr bwMode="auto">
          <a:xfrm flipH="1">
            <a:off x="4191000" y="5867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16" name="Line 32"/>
          <p:cNvSpPr>
            <a:spLocks noChangeShapeType="1"/>
          </p:cNvSpPr>
          <p:nvPr/>
        </p:nvSpPr>
        <p:spPr bwMode="auto">
          <a:xfrm flipH="1">
            <a:off x="4343400" y="5867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17" name="Line 33"/>
          <p:cNvSpPr>
            <a:spLocks noChangeShapeType="1"/>
          </p:cNvSpPr>
          <p:nvPr/>
        </p:nvSpPr>
        <p:spPr bwMode="auto">
          <a:xfrm flipH="1">
            <a:off x="4495800" y="5867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18" name="Line 34"/>
          <p:cNvSpPr>
            <a:spLocks noChangeShapeType="1"/>
          </p:cNvSpPr>
          <p:nvPr/>
        </p:nvSpPr>
        <p:spPr bwMode="auto">
          <a:xfrm flipV="1">
            <a:off x="2286000" y="38862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19" name="Line 35"/>
          <p:cNvSpPr>
            <a:spLocks noChangeShapeType="1"/>
          </p:cNvSpPr>
          <p:nvPr/>
        </p:nvSpPr>
        <p:spPr bwMode="auto">
          <a:xfrm flipV="1">
            <a:off x="2286000" y="4419600"/>
            <a:ext cx="15240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20" name="Oval 36"/>
          <p:cNvSpPr>
            <a:spLocks noChangeArrowheads="1"/>
          </p:cNvSpPr>
          <p:nvPr/>
        </p:nvSpPr>
        <p:spPr bwMode="auto">
          <a:xfrm>
            <a:off x="2057400" y="3505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21" name="Oval 37"/>
          <p:cNvSpPr>
            <a:spLocks noChangeArrowheads="1"/>
          </p:cNvSpPr>
          <p:nvPr/>
        </p:nvSpPr>
        <p:spPr bwMode="auto">
          <a:xfrm>
            <a:off x="3733800" y="4114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22" name="Arc 38"/>
          <p:cNvSpPr>
            <a:spLocks/>
          </p:cNvSpPr>
          <p:nvPr/>
        </p:nvSpPr>
        <p:spPr bwMode="auto">
          <a:xfrm>
            <a:off x="1828800" y="3657600"/>
            <a:ext cx="2530475" cy="223996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7932"/>
              <a:gd name="T1" fmla="*/ 0 h 21600"/>
              <a:gd name="T2" fmla="*/ 17932 w 17932"/>
              <a:gd name="T3" fmla="*/ 9558 h 21600"/>
              <a:gd name="T4" fmla="*/ 0 w 1793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932" h="21600" fill="none" extrusionOk="0">
                <a:moveTo>
                  <a:pt x="-1" y="0"/>
                </a:moveTo>
                <a:cubicBezTo>
                  <a:pt x="7196" y="0"/>
                  <a:pt x="13919" y="3583"/>
                  <a:pt x="17931" y="9558"/>
                </a:cubicBezTo>
              </a:path>
              <a:path w="17932" h="21600" stroke="0" extrusionOk="0">
                <a:moveTo>
                  <a:pt x="-1" y="0"/>
                </a:moveTo>
                <a:cubicBezTo>
                  <a:pt x="7196" y="0"/>
                  <a:pt x="13919" y="3583"/>
                  <a:pt x="17931" y="9558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23" name="Arc 39"/>
          <p:cNvSpPr>
            <a:spLocks/>
          </p:cNvSpPr>
          <p:nvPr/>
        </p:nvSpPr>
        <p:spPr bwMode="auto">
          <a:xfrm>
            <a:off x="2286000" y="5410200"/>
            <a:ext cx="347663" cy="914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8197"/>
              <a:gd name="T1" fmla="*/ 0 h 21600"/>
              <a:gd name="T2" fmla="*/ 8197 w 8197"/>
              <a:gd name="T3" fmla="*/ 1616 h 21600"/>
              <a:gd name="T4" fmla="*/ 0 w 819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197" h="21600" fill="none" extrusionOk="0">
                <a:moveTo>
                  <a:pt x="-1" y="0"/>
                </a:moveTo>
                <a:cubicBezTo>
                  <a:pt x="2811" y="0"/>
                  <a:pt x="5595" y="548"/>
                  <a:pt x="8197" y="1615"/>
                </a:cubicBezTo>
              </a:path>
              <a:path w="8197" h="21600" stroke="0" extrusionOk="0">
                <a:moveTo>
                  <a:pt x="-1" y="0"/>
                </a:moveTo>
                <a:cubicBezTo>
                  <a:pt x="2811" y="0"/>
                  <a:pt x="5595" y="548"/>
                  <a:pt x="8197" y="1615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24" name="Text Box 40"/>
          <p:cNvSpPr txBox="1">
            <a:spLocks noChangeArrowheads="1"/>
          </p:cNvSpPr>
          <p:nvPr/>
        </p:nvSpPr>
        <p:spPr bwMode="auto">
          <a:xfrm>
            <a:off x="2362200" y="51054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l-GR" sz="2000">
                <a:latin typeface="Times New Roman" pitchFamily="18" charset="0"/>
                <a:cs typeface="Times New Roman" pitchFamily="18" charset="0"/>
              </a:rPr>
              <a:t>θ</a:t>
            </a:r>
          </a:p>
        </p:txBody>
      </p:sp>
      <p:graphicFrame>
        <p:nvGraphicFramePr>
          <p:cNvPr id="118825" name="Object 41"/>
          <p:cNvGraphicFramePr>
            <a:graphicFrameLocks noChangeAspect="1"/>
          </p:cNvGraphicFramePr>
          <p:nvPr/>
        </p:nvGraphicFramePr>
        <p:xfrm>
          <a:off x="5105400" y="4800600"/>
          <a:ext cx="17526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25" name="Equation" r:id="rId5" imgW="660240" imgH="279360" progId="Equation.3">
                  <p:embed/>
                </p:oleObj>
              </mc:Choice>
              <mc:Fallback>
                <p:oleObj name="Equation" r:id="rId5" imgW="660240" imgH="27936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800600"/>
                        <a:ext cx="1752600" cy="741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26" name="Text Box 42"/>
          <p:cNvSpPr txBox="1">
            <a:spLocks noChangeArrowheads="1"/>
          </p:cNvSpPr>
          <p:nvPr/>
        </p:nvSpPr>
        <p:spPr bwMode="auto">
          <a:xfrm>
            <a:off x="6781800" y="5070475"/>
            <a:ext cx="2400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= angular velocity</a:t>
            </a:r>
          </a:p>
        </p:txBody>
      </p:sp>
      <p:sp>
        <p:nvSpPr>
          <p:cNvPr id="118827" name="Freeform 43"/>
          <p:cNvSpPr>
            <a:spLocks/>
          </p:cNvSpPr>
          <p:nvPr/>
        </p:nvSpPr>
        <p:spPr bwMode="auto">
          <a:xfrm>
            <a:off x="2286000" y="5867400"/>
            <a:ext cx="3810000" cy="635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52" y="336"/>
              </a:cxn>
              <a:cxn ang="0">
                <a:pos x="2400" y="384"/>
              </a:cxn>
            </a:cxnLst>
            <a:rect l="0" t="0" r="r" b="b"/>
            <a:pathLst>
              <a:path w="2400" h="400">
                <a:moveTo>
                  <a:pt x="0" y="0"/>
                </a:moveTo>
                <a:cubicBezTo>
                  <a:pt x="376" y="136"/>
                  <a:pt x="752" y="272"/>
                  <a:pt x="1152" y="336"/>
                </a:cubicBezTo>
                <a:cubicBezTo>
                  <a:pt x="1552" y="400"/>
                  <a:pt x="2184" y="376"/>
                  <a:pt x="2400" y="3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28" name="Rectangle 44"/>
          <p:cNvSpPr>
            <a:spLocks noChangeArrowheads="1"/>
          </p:cNvSpPr>
          <p:nvPr/>
        </p:nvSpPr>
        <p:spPr bwMode="auto">
          <a:xfrm>
            <a:off x="6096000" y="62484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Arial" charset="0"/>
              </a:rPr>
              <a:t>Motor</a:t>
            </a:r>
          </a:p>
        </p:txBody>
      </p:sp>
      <p:sp>
        <p:nvSpPr>
          <p:cNvPr id="118829" name="Line 45"/>
          <p:cNvSpPr>
            <a:spLocks noChangeShapeType="1"/>
          </p:cNvSpPr>
          <p:nvPr/>
        </p:nvSpPr>
        <p:spPr bwMode="auto">
          <a:xfrm flipH="1">
            <a:off x="7391400" y="6400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30" name="Text Box 46"/>
          <p:cNvSpPr txBox="1">
            <a:spLocks noChangeArrowheads="1"/>
          </p:cNvSpPr>
          <p:nvPr/>
        </p:nvSpPr>
        <p:spPr bwMode="auto">
          <a:xfrm>
            <a:off x="7696200" y="6172200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i=current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365125" y="379413"/>
            <a:ext cx="8550275" cy="607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800">
                <a:latin typeface="Times New Roman" pitchFamily="18" charset="0"/>
              </a:rPr>
              <a:t>The goal: To keep the pendulum in vertical position (</a:t>
            </a:r>
            <a:r>
              <a:rPr lang="el-GR" sz="2800">
                <a:latin typeface="Times New Roman" pitchFamily="18" charset="0"/>
              </a:rPr>
              <a:t>θ</a:t>
            </a:r>
            <a:r>
              <a:rPr lang="en-US" sz="2800">
                <a:latin typeface="Times New Roman" pitchFamily="18" charset="0"/>
              </a:rPr>
              <a:t>=0)</a:t>
            </a:r>
          </a:p>
          <a:p>
            <a:pPr eaLnBrk="1" hangingPunct="1"/>
            <a:r>
              <a:rPr lang="en-US" sz="2800">
                <a:latin typeface="Times New Roman" pitchFamily="18" charset="0"/>
              </a:rPr>
              <a:t>in dynamic equilibrium. Whenever the pendulum departs from vertical, a torque is produced by sending a current ‘i’</a:t>
            </a:r>
          </a:p>
          <a:p>
            <a:pPr eaLnBrk="1" hangingPunct="1"/>
            <a:endParaRPr lang="en-US" sz="2800">
              <a:latin typeface="Times New Roman" pitchFamily="18" charset="0"/>
            </a:endParaRPr>
          </a:p>
          <a:p>
            <a:pPr eaLnBrk="1" hangingPunct="1"/>
            <a:r>
              <a:rPr lang="en-US" sz="2800">
                <a:latin typeface="Times New Roman" pitchFamily="18" charset="0"/>
              </a:rPr>
              <a:t>Controlling factors for appropriate current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Angle </a:t>
            </a:r>
            <a:r>
              <a:rPr lang="el-GR" sz="280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, Angular velocity </a:t>
            </a:r>
            <a:r>
              <a:rPr lang="el-GR" sz="280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3600" baseline="560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u="sng">
                <a:latin typeface="Times New Roman" pitchFamily="18" charset="0"/>
                <a:cs typeface="Times New Roman" pitchFamily="18" charset="0"/>
              </a:rPr>
              <a:t>Some intuitive rules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l-GR" sz="280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is +ve small and </a:t>
            </a:r>
            <a:r>
              <a:rPr lang="el-GR" sz="280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3600" baseline="5600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is –ve small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then current is zero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l-GR" sz="280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is +ve small and </a:t>
            </a:r>
            <a:r>
              <a:rPr lang="el-GR" sz="280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3600" baseline="5600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is +ve small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then current is –ve medium</a:t>
            </a:r>
            <a:endParaRPr lang="en-US" sz="28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22" name="Group 2"/>
          <p:cNvGraphicFramePr>
            <a:graphicFrameLocks noGrp="1"/>
          </p:cNvGraphicFramePr>
          <p:nvPr>
            <p:ph/>
          </p:nvPr>
        </p:nvGraphicFramePr>
        <p:xfrm>
          <a:off x="1150938" y="214313"/>
          <a:ext cx="7804150" cy="5851527"/>
        </p:xfrm>
        <a:graphic>
          <a:graphicData uri="http://schemas.openxmlformats.org/drawingml/2006/table">
            <a:tbl>
              <a:tblPr/>
              <a:tblGrid>
                <a:gridCol w="1560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0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0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05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7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Weather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(0)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Temp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Humidity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(H)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Windy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Decision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Sunny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High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Sunny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5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Sunny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Cloudy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High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5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Cloudy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High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High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High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Line 2"/>
          <p:cNvSpPr>
            <a:spLocks noChangeShapeType="1"/>
          </p:cNvSpPr>
          <p:nvPr/>
        </p:nvSpPr>
        <p:spPr bwMode="auto">
          <a:xfrm>
            <a:off x="1752600" y="685800"/>
            <a:ext cx="0" cy="594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883" name="Line 3"/>
          <p:cNvSpPr>
            <a:spLocks noChangeShapeType="1"/>
          </p:cNvSpPr>
          <p:nvPr/>
        </p:nvSpPr>
        <p:spPr bwMode="auto">
          <a:xfrm>
            <a:off x="2743200" y="685800"/>
            <a:ext cx="0" cy="594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884" name="Line 4"/>
          <p:cNvSpPr>
            <a:spLocks noChangeShapeType="1"/>
          </p:cNvSpPr>
          <p:nvPr/>
        </p:nvSpPr>
        <p:spPr bwMode="auto">
          <a:xfrm>
            <a:off x="3733800" y="685800"/>
            <a:ext cx="0" cy="594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885" name="Line 5"/>
          <p:cNvSpPr>
            <a:spLocks noChangeShapeType="1"/>
          </p:cNvSpPr>
          <p:nvPr/>
        </p:nvSpPr>
        <p:spPr bwMode="auto">
          <a:xfrm>
            <a:off x="4724400" y="685800"/>
            <a:ext cx="0" cy="594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>
            <a:off x="5715000" y="685800"/>
            <a:ext cx="0" cy="594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887" name="Line 7"/>
          <p:cNvSpPr>
            <a:spLocks noChangeShapeType="1"/>
          </p:cNvSpPr>
          <p:nvPr/>
        </p:nvSpPr>
        <p:spPr bwMode="auto">
          <a:xfrm>
            <a:off x="6705600" y="685800"/>
            <a:ext cx="0" cy="594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888" name="Line 8"/>
          <p:cNvSpPr>
            <a:spLocks noChangeShapeType="1"/>
          </p:cNvSpPr>
          <p:nvPr/>
        </p:nvSpPr>
        <p:spPr bwMode="auto">
          <a:xfrm>
            <a:off x="838200" y="15240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889" name="Line 9"/>
          <p:cNvSpPr>
            <a:spLocks noChangeShapeType="1"/>
          </p:cNvSpPr>
          <p:nvPr/>
        </p:nvSpPr>
        <p:spPr bwMode="auto">
          <a:xfrm>
            <a:off x="838200" y="25146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890" name="Line 10"/>
          <p:cNvSpPr>
            <a:spLocks noChangeShapeType="1"/>
          </p:cNvSpPr>
          <p:nvPr/>
        </p:nvSpPr>
        <p:spPr bwMode="auto">
          <a:xfrm>
            <a:off x="838200" y="35052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891" name="Line 11"/>
          <p:cNvSpPr>
            <a:spLocks noChangeShapeType="1"/>
          </p:cNvSpPr>
          <p:nvPr/>
        </p:nvSpPr>
        <p:spPr bwMode="auto">
          <a:xfrm>
            <a:off x="838200" y="44958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892" name="Line 12"/>
          <p:cNvSpPr>
            <a:spLocks noChangeShapeType="1"/>
          </p:cNvSpPr>
          <p:nvPr/>
        </p:nvSpPr>
        <p:spPr bwMode="auto">
          <a:xfrm>
            <a:off x="838200" y="54102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893" name="Line 13"/>
          <p:cNvSpPr>
            <a:spLocks noChangeShapeType="1"/>
          </p:cNvSpPr>
          <p:nvPr/>
        </p:nvSpPr>
        <p:spPr bwMode="auto">
          <a:xfrm>
            <a:off x="838200" y="62484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894" name="Text Box 14"/>
          <p:cNvSpPr txBox="1">
            <a:spLocks noChangeArrowheads="1"/>
          </p:cNvSpPr>
          <p:nvPr/>
        </p:nvSpPr>
        <p:spPr bwMode="auto">
          <a:xfrm>
            <a:off x="762000" y="1752600"/>
            <a:ext cx="76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-ve med</a:t>
            </a:r>
          </a:p>
        </p:txBody>
      </p:sp>
      <p:sp>
        <p:nvSpPr>
          <p:cNvPr id="122895" name="Text Box 15"/>
          <p:cNvSpPr txBox="1">
            <a:spLocks noChangeArrowheads="1"/>
          </p:cNvSpPr>
          <p:nvPr/>
        </p:nvSpPr>
        <p:spPr bwMode="auto">
          <a:xfrm>
            <a:off x="762000" y="2635250"/>
            <a:ext cx="76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-ve small</a:t>
            </a:r>
          </a:p>
        </p:txBody>
      </p:sp>
      <p:sp>
        <p:nvSpPr>
          <p:cNvPr id="122896" name="Text Box 16"/>
          <p:cNvSpPr txBox="1">
            <a:spLocks noChangeArrowheads="1"/>
          </p:cNvSpPr>
          <p:nvPr/>
        </p:nvSpPr>
        <p:spPr bwMode="auto">
          <a:xfrm>
            <a:off x="762000" y="362585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Zero</a:t>
            </a:r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762000" y="4616450"/>
            <a:ext cx="76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+ve small</a:t>
            </a:r>
          </a:p>
        </p:txBody>
      </p:sp>
      <p:sp>
        <p:nvSpPr>
          <p:cNvPr id="122898" name="Text Box 18"/>
          <p:cNvSpPr txBox="1">
            <a:spLocks noChangeArrowheads="1"/>
          </p:cNvSpPr>
          <p:nvPr/>
        </p:nvSpPr>
        <p:spPr bwMode="auto">
          <a:xfrm>
            <a:off x="762000" y="5486400"/>
            <a:ext cx="76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+ve med</a:t>
            </a:r>
          </a:p>
        </p:txBody>
      </p:sp>
      <p:sp>
        <p:nvSpPr>
          <p:cNvPr id="122899" name="Text Box 19"/>
          <p:cNvSpPr txBox="1">
            <a:spLocks noChangeArrowheads="1"/>
          </p:cNvSpPr>
          <p:nvPr/>
        </p:nvSpPr>
        <p:spPr bwMode="auto">
          <a:xfrm>
            <a:off x="1905000" y="730250"/>
            <a:ext cx="76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-ve med</a:t>
            </a:r>
          </a:p>
        </p:txBody>
      </p:sp>
      <p:sp>
        <p:nvSpPr>
          <p:cNvPr id="122900" name="Text Box 20"/>
          <p:cNvSpPr txBox="1">
            <a:spLocks noChangeArrowheads="1"/>
          </p:cNvSpPr>
          <p:nvPr/>
        </p:nvSpPr>
        <p:spPr bwMode="auto">
          <a:xfrm>
            <a:off x="2895600" y="762000"/>
            <a:ext cx="76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-ve small</a:t>
            </a:r>
          </a:p>
        </p:txBody>
      </p:sp>
      <p:sp>
        <p:nvSpPr>
          <p:cNvPr id="122901" name="Text Box 21"/>
          <p:cNvSpPr txBox="1">
            <a:spLocks noChangeArrowheads="1"/>
          </p:cNvSpPr>
          <p:nvPr/>
        </p:nvSpPr>
        <p:spPr bwMode="auto">
          <a:xfrm>
            <a:off x="3886200" y="9144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Zero</a:t>
            </a:r>
          </a:p>
        </p:txBody>
      </p:sp>
      <p:sp>
        <p:nvSpPr>
          <p:cNvPr id="122902" name="Text Box 22"/>
          <p:cNvSpPr txBox="1">
            <a:spLocks noChangeArrowheads="1"/>
          </p:cNvSpPr>
          <p:nvPr/>
        </p:nvSpPr>
        <p:spPr bwMode="auto">
          <a:xfrm>
            <a:off x="4876800" y="762000"/>
            <a:ext cx="76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+ve small</a:t>
            </a:r>
          </a:p>
        </p:txBody>
      </p:sp>
      <p:sp>
        <p:nvSpPr>
          <p:cNvPr id="122903" name="Text Box 23"/>
          <p:cNvSpPr txBox="1">
            <a:spLocks noChangeArrowheads="1"/>
          </p:cNvSpPr>
          <p:nvPr/>
        </p:nvSpPr>
        <p:spPr bwMode="auto">
          <a:xfrm>
            <a:off x="5791200" y="762000"/>
            <a:ext cx="76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+ve med</a:t>
            </a:r>
          </a:p>
        </p:txBody>
      </p:sp>
      <p:sp>
        <p:nvSpPr>
          <p:cNvPr id="122904" name="Text Box 24"/>
          <p:cNvSpPr txBox="1">
            <a:spLocks noChangeArrowheads="1"/>
          </p:cNvSpPr>
          <p:nvPr/>
        </p:nvSpPr>
        <p:spPr bwMode="auto">
          <a:xfrm>
            <a:off x="2895600" y="2667000"/>
            <a:ext cx="76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+ve med</a:t>
            </a:r>
          </a:p>
        </p:txBody>
      </p:sp>
      <p:sp>
        <p:nvSpPr>
          <p:cNvPr id="122905" name="Text Box 25"/>
          <p:cNvSpPr txBox="1">
            <a:spLocks noChangeArrowheads="1"/>
          </p:cNvSpPr>
          <p:nvPr/>
        </p:nvSpPr>
        <p:spPr bwMode="auto">
          <a:xfrm>
            <a:off x="3886200" y="2667000"/>
            <a:ext cx="76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+ve small</a:t>
            </a:r>
          </a:p>
        </p:txBody>
      </p:sp>
      <p:sp>
        <p:nvSpPr>
          <p:cNvPr id="122906" name="Text Box 26"/>
          <p:cNvSpPr txBox="1">
            <a:spLocks noChangeArrowheads="1"/>
          </p:cNvSpPr>
          <p:nvPr/>
        </p:nvSpPr>
        <p:spPr bwMode="auto">
          <a:xfrm>
            <a:off x="4876800" y="3625850"/>
            <a:ext cx="76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-ve small</a:t>
            </a:r>
          </a:p>
        </p:txBody>
      </p:sp>
      <p:sp>
        <p:nvSpPr>
          <p:cNvPr id="122907" name="Text Box 27"/>
          <p:cNvSpPr txBox="1">
            <a:spLocks noChangeArrowheads="1"/>
          </p:cNvSpPr>
          <p:nvPr/>
        </p:nvSpPr>
        <p:spPr bwMode="auto">
          <a:xfrm>
            <a:off x="4953000" y="4616450"/>
            <a:ext cx="76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-ve med</a:t>
            </a:r>
          </a:p>
        </p:txBody>
      </p:sp>
      <p:sp>
        <p:nvSpPr>
          <p:cNvPr id="122908" name="Text Box 28"/>
          <p:cNvSpPr txBox="1">
            <a:spLocks noChangeArrowheads="1"/>
          </p:cNvSpPr>
          <p:nvPr/>
        </p:nvSpPr>
        <p:spPr bwMode="auto">
          <a:xfrm>
            <a:off x="3886200" y="4648200"/>
            <a:ext cx="76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-ve small</a:t>
            </a:r>
          </a:p>
        </p:txBody>
      </p:sp>
      <p:sp>
        <p:nvSpPr>
          <p:cNvPr id="122909" name="Text Box 29"/>
          <p:cNvSpPr txBox="1">
            <a:spLocks noChangeArrowheads="1"/>
          </p:cNvSpPr>
          <p:nvPr/>
        </p:nvSpPr>
        <p:spPr bwMode="auto">
          <a:xfrm>
            <a:off x="2895600" y="3657600"/>
            <a:ext cx="76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+ve small</a:t>
            </a:r>
          </a:p>
        </p:txBody>
      </p:sp>
      <p:sp>
        <p:nvSpPr>
          <p:cNvPr id="122910" name="Text Box 30"/>
          <p:cNvSpPr txBox="1">
            <a:spLocks noChangeArrowheads="1"/>
          </p:cNvSpPr>
          <p:nvPr/>
        </p:nvSpPr>
        <p:spPr bwMode="auto">
          <a:xfrm>
            <a:off x="3962400" y="377825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Zero</a:t>
            </a:r>
          </a:p>
        </p:txBody>
      </p:sp>
      <p:sp>
        <p:nvSpPr>
          <p:cNvPr id="122911" name="Text Box 31"/>
          <p:cNvSpPr txBox="1">
            <a:spLocks noChangeArrowheads="1"/>
          </p:cNvSpPr>
          <p:nvPr/>
        </p:nvSpPr>
        <p:spPr bwMode="auto">
          <a:xfrm>
            <a:off x="4876800" y="28194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Zero</a:t>
            </a:r>
          </a:p>
        </p:txBody>
      </p:sp>
      <p:sp>
        <p:nvSpPr>
          <p:cNvPr id="122912" name="Text Box 32"/>
          <p:cNvSpPr txBox="1">
            <a:spLocks noChangeArrowheads="1"/>
          </p:cNvSpPr>
          <p:nvPr/>
        </p:nvSpPr>
        <p:spPr bwMode="auto">
          <a:xfrm>
            <a:off x="2895600" y="47244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Zero</a:t>
            </a:r>
          </a:p>
        </p:txBody>
      </p:sp>
      <p:sp>
        <p:nvSpPr>
          <p:cNvPr id="122913" name="Rectangle 33"/>
          <p:cNvSpPr>
            <a:spLocks noChangeArrowheads="1"/>
          </p:cNvSpPr>
          <p:nvPr/>
        </p:nvSpPr>
        <p:spPr bwMode="auto">
          <a:xfrm>
            <a:off x="2667000" y="2438400"/>
            <a:ext cx="31242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14" name="Line 34"/>
          <p:cNvSpPr>
            <a:spLocks noChangeShapeType="1"/>
          </p:cNvSpPr>
          <p:nvPr/>
        </p:nvSpPr>
        <p:spPr bwMode="auto">
          <a:xfrm flipV="1">
            <a:off x="5715000" y="2971800"/>
            <a:ext cx="2438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915" name="Text Box 35"/>
          <p:cNvSpPr txBox="1">
            <a:spLocks noChangeArrowheads="1"/>
          </p:cNvSpPr>
          <p:nvPr/>
        </p:nvSpPr>
        <p:spPr bwMode="auto">
          <a:xfrm>
            <a:off x="8001000" y="2651125"/>
            <a:ext cx="152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Region of interest</a:t>
            </a:r>
          </a:p>
        </p:txBody>
      </p:sp>
      <p:sp>
        <p:nvSpPr>
          <p:cNvPr id="122916" name="Text Box 36"/>
          <p:cNvSpPr txBox="1">
            <a:spLocks noChangeArrowheads="1"/>
          </p:cNvSpPr>
          <p:nvPr/>
        </p:nvSpPr>
        <p:spPr bwMode="auto">
          <a:xfrm>
            <a:off x="0" y="0"/>
            <a:ext cx="358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800" u="sng">
                <a:latin typeface="Times New Roman" pitchFamily="18" charset="0"/>
              </a:rPr>
              <a:t>Control Matrix</a:t>
            </a:r>
          </a:p>
        </p:txBody>
      </p:sp>
      <p:sp>
        <p:nvSpPr>
          <p:cNvPr id="122917" name="Line 37"/>
          <p:cNvSpPr>
            <a:spLocks noChangeShapeType="1"/>
          </p:cNvSpPr>
          <p:nvPr/>
        </p:nvSpPr>
        <p:spPr bwMode="auto">
          <a:xfrm flipH="1" flipV="1">
            <a:off x="990600" y="9144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918" name="Rectangle 38"/>
          <p:cNvSpPr>
            <a:spLocks noChangeArrowheads="1"/>
          </p:cNvSpPr>
          <p:nvPr/>
        </p:nvSpPr>
        <p:spPr bwMode="auto">
          <a:xfrm>
            <a:off x="865188" y="1081088"/>
            <a:ext cx="430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l-GR" sz="280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3600" baseline="5600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22919" name="Rectangle 39"/>
          <p:cNvSpPr>
            <a:spLocks noChangeArrowheads="1"/>
          </p:cNvSpPr>
          <p:nvPr/>
        </p:nvSpPr>
        <p:spPr bwMode="auto">
          <a:xfrm>
            <a:off x="1219200" y="700088"/>
            <a:ext cx="3540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l-GR" sz="2800">
                <a:latin typeface="Times New Roman" pitchFamily="18" charset="0"/>
                <a:cs typeface="Times New Roman" pitchFamily="18" charset="0"/>
              </a:rPr>
              <a:t>θ</a:t>
            </a:r>
            <a:endParaRPr lang="en-US" sz="3600" baseline="56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228600" y="166688"/>
            <a:ext cx="8610600" cy="564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Each cell is a rule of the form</a:t>
            </a:r>
          </a:p>
          <a:p>
            <a:pPr marL="342900" indent="-342900" eaLnBrk="1" hangingPunct="1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If </a:t>
            </a:r>
            <a:r>
              <a:rPr lang="el-GR" sz="2800">
                <a:latin typeface="Times New Roman" pitchFamily="18" charset="0"/>
              </a:rPr>
              <a:t>θ</a:t>
            </a:r>
            <a:r>
              <a:rPr lang="en-US" sz="2800">
                <a:latin typeface="Times New Roman" pitchFamily="18" charset="0"/>
              </a:rPr>
              <a:t> is &lt;&gt; and </a:t>
            </a:r>
            <a:r>
              <a:rPr lang="el-GR" sz="280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3600" baseline="5600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is &lt;&gt;</a:t>
            </a:r>
          </a:p>
          <a:p>
            <a:pPr marL="342900" indent="-342900" eaLnBrk="1" hangingPunct="1">
              <a:spcBef>
                <a:spcPct val="50000"/>
              </a:spcBef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then  i is &lt;&gt;</a:t>
            </a:r>
          </a:p>
          <a:p>
            <a:pPr marL="342900" indent="-342900" eaLnBrk="1" hangingPunct="1">
              <a:spcBef>
                <a:spcPct val="50000"/>
              </a:spcBef>
            </a:pPr>
            <a:r>
              <a:rPr lang="en-US" sz="2800" u="sng">
                <a:latin typeface="Times New Roman" pitchFamily="18" charset="0"/>
                <a:cs typeface="Times New Roman" pitchFamily="18" charset="0"/>
              </a:rPr>
              <a:t>4 “Centre rules”</a:t>
            </a:r>
          </a:p>
          <a:p>
            <a:pPr marL="342900" indent="-342900" eaLnBrk="1" hangingPunct="1">
              <a:spcBef>
                <a:spcPct val="50000"/>
              </a:spcBef>
              <a:buFontTx/>
              <a:buAutoNum type="arabicPeriod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l-GR" sz="2800">
                <a:latin typeface="Times New Roman" pitchFamily="18" charset="0"/>
              </a:rPr>
              <a:t>θ</a:t>
            </a:r>
            <a:r>
              <a:rPr lang="en-US" sz="2800">
                <a:latin typeface="Times New Roman" pitchFamily="18" charset="0"/>
              </a:rPr>
              <a:t> = = Zero and </a:t>
            </a:r>
            <a:r>
              <a:rPr lang="el-GR" sz="280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3600" baseline="5600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>
                <a:latin typeface="Times New Roman" pitchFamily="18" charset="0"/>
              </a:rPr>
              <a:t>= = Zero then i = Zero</a:t>
            </a:r>
          </a:p>
          <a:p>
            <a:pPr marL="342900" indent="-342900" eaLnBrk="1" hangingPunct="1">
              <a:spcBef>
                <a:spcPct val="50000"/>
              </a:spcBef>
              <a:buFontTx/>
              <a:buAutoNum type="arabicPeriod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l-GR" sz="2800">
                <a:latin typeface="Times New Roman" pitchFamily="18" charset="0"/>
              </a:rPr>
              <a:t>θ</a:t>
            </a:r>
            <a:r>
              <a:rPr lang="en-US" sz="2800">
                <a:latin typeface="Times New Roman" pitchFamily="18" charset="0"/>
              </a:rPr>
              <a:t> is +ve small and </a:t>
            </a:r>
            <a:r>
              <a:rPr lang="el-GR" sz="280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3600" baseline="5600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>
                <a:latin typeface="Times New Roman" pitchFamily="18" charset="0"/>
              </a:rPr>
              <a:t>= = Zero then i is –ve small</a:t>
            </a:r>
          </a:p>
          <a:p>
            <a:pPr marL="342900" indent="-342900" eaLnBrk="1" hangingPunct="1">
              <a:spcBef>
                <a:spcPct val="50000"/>
              </a:spcBef>
              <a:buFontTx/>
              <a:buAutoNum type="arabicPeriod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l-GR" sz="2800">
                <a:latin typeface="Times New Roman" pitchFamily="18" charset="0"/>
              </a:rPr>
              <a:t>θ</a:t>
            </a:r>
            <a:r>
              <a:rPr lang="en-US" sz="2800">
                <a:latin typeface="Times New Roman" pitchFamily="18" charset="0"/>
              </a:rPr>
              <a:t> is –ve small and </a:t>
            </a:r>
            <a:r>
              <a:rPr lang="el-GR" sz="280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3600" baseline="5600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800">
                <a:latin typeface="Times New Roman" pitchFamily="18" charset="0"/>
              </a:rPr>
              <a:t>= = Zero then i is +ve small</a:t>
            </a:r>
          </a:p>
          <a:p>
            <a:pPr marL="342900" indent="-342900" eaLnBrk="1" hangingPunct="1">
              <a:spcBef>
                <a:spcPct val="50000"/>
              </a:spcBef>
              <a:buFontTx/>
              <a:buAutoNum type="arabicPeriod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l-GR" sz="2800">
                <a:latin typeface="Times New Roman" pitchFamily="18" charset="0"/>
              </a:rPr>
              <a:t>θ</a:t>
            </a:r>
            <a:r>
              <a:rPr lang="en-US" sz="2800">
                <a:latin typeface="Times New Roman" pitchFamily="18" charset="0"/>
              </a:rPr>
              <a:t> = = Zero and </a:t>
            </a:r>
            <a:r>
              <a:rPr lang="el-GR" sz="280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3600" baseline="5600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>
                <a:latin typeface="Times New Roman" pitchFamily="18" charset="0"/>
              </a:rPr>
              <a:t>is</a:t>
            </a:r>
            <a:r>
              <a:rPr lang="en-US" sz="3600" baseline="56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</a:rPr>
              <a:t>+ve small then i is –ve small</a:t>
            </a:r>
          </a:p>
          <a:p>
            <a:pPr marL="342900" indent="-342900" eaLnBrk="1" hangingPunct="1">
              <a:spcBef>
                <a:spcPct val="50000"/>
              </a:spcBef>
              <a:buFontTx/>
              <a:buAutoNum type="arabicPeriod"/>
            </a:pPr>
            <a:r>
              <a:rPr lang="en-US" sz="2800">
                <a:latin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l-GR" sz="2800">
                <a:latin typeface="Times New Roman" pitchFamily="18" charset="0"/>
              </a:rPr>
              <a:t>θ</a:t>
            </a:r>
            <a:r>
              <a:rPr lang="en-US" sz="2800">
                <a:latin typeface="Times New Roman" pitchFamily="18" charset="0"/>
              </a:rPr>
              <a:t> = = Zero and </a:t>
            </a:r>
            <a:r>
              <a:rPr lang="el-GR" sz="280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3600" baseline="5600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>
                <a:latin typeface="Times New Roman" pitchFamily="18" charset="0"/>
              </a:rPr>
              <a:t>is –ve small then i is +ve small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8915400" cy="274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Linguistic variables</a:t>
            </a:r>
          </a:p>
          <a:p>
            <a:pPr marL="342900" indent="-342900" eaLnBrk="1" hangingPunct="1">
              <a:spcBef>
                <a:spcPct val="50000"/>
              </a:spcBef>
              <a:buFontTx/>
              <a:buAutoNum type="arabicPeriod"/>
            </a:pPr>
            <a:r>
              <a:rPr lang="en-US" sz="2400">
                <a:latin typeface="Times New Roman" pitchFamily="18" charset="0"/>
              </a:rPr>
              <a:t>Zero</a:t>
            </a:r>
          </a:p>
          <a:p>
            <a:pPr marL="342900" indent="-342900" eaLnBrk="1" hangingPunct="1">
              <a:spcBef>
                <a:spcPct val="50000"/>
              </a:spcBef>
              <a:buFontTx/>
              <a:buAutoNum type="arabicPeriod"/>
            </a:pPr>
            <a:r>
              <a:rPr lang="en-US" sz="2400">
                <a:latin typeface="Times New Roman" pitchFamily="18" charset="0"/>
              </a:rPr>
              <a:t>+ve small</a:t>
            </a:r>
          </a:p>
          <a:p>
            <a:pPr marL="342900" indent="-342900" eaLnBrk="1" hangingPunct="1">
              <a:spcBef>
                <a:spcPct val="50000"/>
              </a:spcBef>
              <a:buFontTx/>
              <a:buAutoNum type="arabicPeriod"/>
            </a:pPr>
            <a:r>
              <a:rPr lang="en-US" sz="2400">
                <a:latin typeface="Times New Roman" pitchFamily="18" charset="0"/>
              </a:rPr>
              <a:t>-ve small</a:t>
            </a:r>
          </a:p>
          <a:p>
            <a:pPr marL="342900" indent="-342900" eaLnBrk="1" hangingPunct="1">
              <a:spcBef>
                <a:spcPct val="50000"/>
              </a:spcBef>
            </a:pPr>
            <a:r>
              <a:rPr lang="en-US" sz="2800" u="sng">
                <a:latin typeface="Times New Roman" pitchFamily="18" charset="0"/>
              </a:rPr>
              <a:t>Profiles</a:t>
            </a:r>
          </a:p>
        </p:txBody>
      </p:sp>
      <p:sp>
        <p:nvSpPr>
          <p:cNvPr id="126979" name="Line 3"/>
          <p:cNvSpPr>
            <a:spLocks noChangeShapeType="1"/>
          </p:cNvSpPr>
          <p:nvPr/>
        </p:nvSpPr>
        <p:spPr bwMode="auto">
          <a:xfrm>
            <a:off x="381000" y="6096000"/>
            <a:ext cx="792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980" name="Line 4"/>
          <p:cNvSpPr>
            <a:spLocks noChangeShapeType="1"/>
          </p:cNvSpPr>
          <p:nvPr/>
        </p:nvSpPr>
        <p:spPr bwMode="auto">
          <a:xfrm>
            <a:off x="4038600" y="28194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981" name="Line 5"/>
          <p:cNvSpPr>
            <a:spLocks noChangeShapeType="1"/>
          </p:cNvSpPr>
          <p:nvPr/>
        </p:nvSpPr>
        <p:spPr bwMode="auto">
          <a:xfrm flipV="1">
            <a:off x="1219200" y="4038600"/>
            <a:ext cx="6858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982" name="Line 6"/>
          <p:cNvSpPr>
            <a:spLocks noChangeShapeType="1"/>
          </p:cNvSpPr>
          <p:nvPr/>
        </p:nvSpPr>
        <p:spPr bwMode="auto">
          <a:xfrm>
            <a:off x="1905000" y="40386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983" name="Line 7"/>
          <p:cNvSpPr>
            <a:spLocks noChangeShapeType="1"/>
          </p:cNvSpPr>
          <p:nvPr/>
        </p:nvSpPr>
        <p:spPr bwMode="auto">
          <a:xfrm>
            <a:off x="6172200" y="4038600"/>
            <a:ext cx="7620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984" name="Line 8"/>
          <p:cNvSpPr>
            <a:spLocks noChangeShapeType="1"/>
          </p:cNvSpPr>
          <p:nvPr/>
        </p:nvSpPr>
        <p:spPr bwMode="auto">
          <a:xfrm flipH="1">
            <a:off x="3505200" y="4038600"/>
            <a:ext cx="5334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985" name="Line 9"/>
          <p:cNvSpPr>
            <a:spLocks noChangeShapeType="1"/>
          </p:cNvSpPr>
          <p:nvPr/>
        </p:nvSpPr>
        <p:spPr bwMode="auto">
          <a:xfrm>
            <a:off x="4038600" y="4038600"/>
            <a:ext cx="5334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986" name="Line 10"/>
          <p:cNvSpPr>
            <a:spLocks noChangeShapeType="1"/>
          </p:cNvSpPr>
          <p:nvPr/>
        </p:nvSpPr>
        <p:spPr bwMode="auto">
          <a:xfrm>
            <a:off x="1905000" y="40386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987" name="Line 11"/>
          <p:cNvSpPr>
            <a:spLocks noChangeShapeType="1"/>
          </p:cNvSpPr>
          <p:nvPr/>
        </p:nvSpPr>
        <p:spPr bwMode="auto">
          <a:xfrm>
            <a:off x="6172200" y="40386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988" name="Text Box 12"/>
          <p:cNvSpPr txBox="1">
            <a:spLocks noChangeArrowheads="1"/>
          </p:cNvSpPr>
          <p:nvPr/>
        </p:nvSpPr>
        <p:spPr bwMode="auto">
          <a:xfrm>
            <a:off x="3276600" y="60198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l-GR" sz="2400">
                <a:latin typeface="Times New Roman" pitchFamily="18" charset="0"/>
                <a:cs typeface="Times New Roman" pitchFamily="18" charset="0"/>
              </a:rPr>
              <a:t>ε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4343400" y="60198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l-GR" sz="2400">
                <a:latin typeface="Times New Roman" pitchFamily="18" charset="0"/>
                <a:cs typeface="Times New Roman" pitchFamily="18" charset="0"/>
              </a:rPr>
              <a:t>ε</a:t>
            </a:r>
          </a:p>
        </p:txBody>
      </p:sp>
      <p:sp>
        <p:nvSpPr>
          <p:cNvPr id="126990" name="Text Box 14"/>
          <p:cNvSpPr txBox="1">
            <a:spLocks noChangeArrowheads="1"/>
          </p:cNvSpPr>
          <p:nvPr/>
        </p:nvSpPr>
        <p:spPr bwMode="auto">
          <a:xfrm>
            <a:off x="6096000" y="57150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40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2</a:t>
            </a:r>
            <a:endParaRPr lang="el-GR" sz="24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991" name="Text Box 15"/>
          <p:cNvSpPr txBox="1">
            <a:spLocks noChangeArrowheads="1"/>
          </p:cNvSpPr>
          <p:nvPr/>
        </p:nvSpPr>
        <p:spPr bwMode="auto">
          <a:xfrm>
            <a:off x="1828800" y="57150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l-GR" sz="240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2</a:t>
            </a:r>
            <a:endParaRPr lang="el-GR" sz="24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992" name="Text Box 16"/>
          <p:cNvSpPr txBox="1">
            <a:spLocks noChangeArrowheads="1"/>
          </p:cNvSpPr>
          <p:nvPr/>
        </p:nvSpPr>
        <p:spPr bwMode="auto">
          <a:xfrm>
            <a:off x="762000" y="56388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l-GR" sz="240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3</a:t>
            </a:r>
            <a:endParaRPr lang="el-GR" sz="24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993" name="Text Box 17"/>
          <p:cNvSpPr txBox="1">
            <a:spLocks noChangeArrowheads="1"/>
          </p:cNvSpPr>
          <p:nvPr/>
        </p:nvSpPr>
        <p:spPr bwMode="auto">
          <a:xfrm>
            <a:off x="6858000" y="56388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l-GR" sz="240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3</a:t>
            </a:r>
            <a:endParaRPr lang="el-GR" sz="24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994" name="Line 18"/>
          <p:cNvSpPr>
            <a:spLocks noChangeShapeType="1"/>
          </p:cNvSpPr>
          <p:nvPr/>
        </p:nvSpPr>
        <p:spPr bwMode="auto">
          <a:xfrm flipV="1">
            <a:off x="6477000" y="4343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995" name="Text Box 19"/>
          <p:cNvSpPr txBox="1">
            <a:spLocks noChangeArrowheads="1"/>
          </p:cNvSpPr>
          <p:nvPr/>
        </p:nvSpPr>
        <p:spPr bwMode="auto">
          <a:xfrm>
            <a:off x="7086600" y="40386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+ve small</a:t>
            </a:r>
          </a:p>
        </p:txBody>
      </p:sp>
      <p:sp>
        <p:nvSpPr>
          <p:cNvPr id="126996" name="Text Box 20"/>
          <p:cNvSpPr txBox="1">
            <a:spLocks noChangeArrowheads="1"/>
          </p:cNvSpPr>
          <p:nvPr/>
        </p:nvSpPr>
        <p:spPr bwMode="auto">
          <a:xfrm>
            <a:off x="304800" y="41148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-ve small</a:t>
            </a:r>
          </a:p>
        </p:txBody>
      </p:sp>
      <p:sp>
        <p:nvSpPr>
          <p:cNvPr id="126997" name="Line 21"/>
          <p:cNvSpPr>
            <a:spLocks noChangeShapeType="1"/>
          </p:cNvSpPr>
          <p:nvPr/>
        </p:nvSpPr>
        <p:spPr bwMode="auto">
          <a:xfrm flipH="1" flipV="1">
            <a:off x="838200" y="44958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998" name="Text Box 22"/>
          <p:cNvSpPr txBox="1">
            <a:spLocks noChangeArrowheads="1"/>
          </p:cNvSpPr>
          <p:nvPr/>
        </p:nvSpPr>
        <p:spPr bwMode="auto">
          <a:xfrm>
            <a:off x="4038600" y="3581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1</a:t>
            </a:r>
            <a:endParaRPr lang="el-GR" sz="24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999" name="Line 23"/>
          <p:cNvSpPr>
            <a:spLocks noChangeShapeType="1"/>
          </p:cNvSpPr>
          <p:nvPr/>
        </p:nvSpPr>
        <p:spPr bwMode="auto">
          <a:xfrm>
            <a:off x="609600" y="40386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7000" name="Line 24"/>
          <p:cNvSpPr>
            <a:spLocks noChangeShapeType="1"/>
          </p:cNvSpPr>
          <p:nvPr/>
        </p:nvSpPr>
        <p:spPr bwMode="auto">
          <a:xfrm>
            <a:off x="6172200" y="62484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7001" name="Text Box 25"/>
          <p:cNvSpPr txBox="1">
            <a:spLocks noChangeArrowheads="1"/>
          </p:cNvSpPr>
          <p:nvPr/>
        </p:nvSpPr>
        <p:spPr bwMode="auto">
          <a:xfrm>
            <a:off x="6248400" y="6248400"/>
            <a:ext cx="243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Quantity (</a:t>
            </a:r>
            <a:r>
              <a:rPr lang="el-GR" sz="2000">
                <a:latin typeface="Times New Roman" pitchFamily="18" charset="0"/>
              </a:rPr>
              <a:t>θ</a:t>
            </a:r>
            <a:r>
              <a:rPr lang="en-US" sz="2000">
                <a:latin typeface="Times New Roman" pitchFamily="18" charset="0"/>
              </a:rPr>
              <a:t>, </a:t>
            </a:r>
            <a:r>
              <a:rPr lang="el-GR" sz="2000">
                <a:latin typeface="Times New Roman" pitchFamily="18" charset="0"/>
              </a:rPr>
              <a:t>θ</a:t>
            </a:r>
            <a:r>
              <a:rPr lang="en-US" sz="2000" baseline="60000"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, i)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</a:rPr>
              <a:t>Inference procedure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z="2800">
                <a:latin typeface="Times New Roman" pitchFamily="18" charset="0"/>
              </a:rPr>
              <a:t>Read actual numerical values of </a:t>
            </a:r>
            <a:r>
              <a:rPr lang="el-GR" sz="2400">
                <a:latin typeface="Times New Roman" pitchFamily="18" charset="0"/>
              </a:rPr>
              <a:t>θ</a:t>
            </a:r>
            <a:r>
              <a:rPr lang="en-US" sz="2400">
                <a:latin typeface="Times New Roman" pitchFamily="18" charset="0"/>
              </a:rPr>
              <a:t> and </a:t>
            </a:r>
            <a:r>
              <a:rPr lang="el-GR" sz="240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baseline="5600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marL="609600" indent="-609600">
              <a:buFontTx/>
              <a:buAutoNum type="arabicPeriod"/>
            </a:pPr>
            <a:r>
              <a:rPr lang="en-US" sz="2800">
                <a:latin typeface="Times New Roman" pitchFamily="18" charset="0"/>
              </a:rPr>
              <a:t>Get the corresponding </a:t>
            </a:r>
            <a:r>
              <a:rPr lang="el-GR" sz="280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values </a:t>
            </a:r>
            <a:r>
              <a:rPr lang="el-GR" sz="280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Zero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l-GR" sz="280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(+ve small)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l-GR" sz="280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(-ve small)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. This is called FUZZIFICATION</a:t>
            </a:r>
          </a:p>
          <a:p>
            <a:pPr marL="609600" indent="-609600">
              <a:buFontTx/>
              <a:buAutoNum type="arabicPeriod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For different rules, get the fuzzy I-values from the R.H.S of the rules.</a:t>
            </a:r>
          </a:p>
          <a:p>
            <a:pPr marL="609600" indent="-609600">
              <a:buFontTx/>
              <a:buAutoNum type="arabicPeriod"/>
            </a:pPr>
            <a:r>
              <a:rPr lang="en-US" sz="2800">
                <a:cs typeface="Times New Roman" pitchFamily="18" charset="0"/>
              </a:rPr>
              <a:t>“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Collate</a:t>
            </a:r>
            <a:r>
              <a:rPr lang="en-US" sz="2800">
                <a:cs typeface="Times New Roman" pitchFamily="18" charset="0"/>
              </a:rPr>
              <a:t>”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by some method and get </a:t>
            </a:r>
            <a:r>
              <a:rPr lang="en-US" sz="2800" u="sng"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current value. This is called DEFUZZIFICATION</a:t>
            </a:r>
          </a:p>
          <a:p>
            <a:pPr marL="609600" indent="-609600">
              <a:buFontTx/>
              <a:buAutoNum type="arabicPeriod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Result is one numerical value of </a:t>
            </a:r>
            <a:r>
              <a:rPr lang="en-US" sz="2800">
                <a:cs typeface="Times New Roman" pitchFamily="18" charset="0"/>
              </a:rPr>
              <a:t>‘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>
                <a:cs typeface="Times New Roman" pitchFamily="18" charset="0"/>
              </a:rPr>
              <a:t>’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609600" indent="-609600">
              <a:buFontTx/>
              <a:buAutoNum type="arabicPeriod"/>
            </a:pPr>
            <a:endParaRPr lang="el-GR" sz="2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3394075" y="685800"/>
            <a:ext cx="14112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>
                <a:latin typeface="Arial" charset="0"/>
                <a:cs typeface="Arial" charset="0"/>
              </a:rPr>
              <a:t>Outlook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6061075" y="2057400"/>
            <a:ext cx="917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>
                <a:latin typeface="Arial" charset="0"/>
                <a:cs typeface="Arial" charset="0"/>
              </a:rPr>
              <a:t>Rain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3698875" y="1981200"/>
            <a:ext cx="12938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>
                <a:latin typeface="Arial" charset="0"/>
                <a:cs typeface="Arial" charset="0"/>
              </a:rPr>
              <a:t>Cloudy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1489075" y="1981200"/>
            <a:ext cx="1193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>
                <a:latin typeface="Arial" charset="0"/>
                <a:cs typeface="Arial" charset="0"/>
              </a:rPr>
              <a:t>Sunny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6137275" y="3276600"/>
            <a:ext cx="11731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>
                <a:latin typeface="Arial" charset="0"/>
                <a:cs typeface="Arial" charset="0"/>
              </a:rPr>
              <a:t>Windy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3775075" y="3200400"/>
            <a:ext cx="1098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>
                <a:latin typeface="Arial" charset="0"/>
                <a:cs typeface="Arial" charset="0"/>
              </a:rPr>
              <a:t>Yes	</a:t>
            </a: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1184275" y="3200400"/>
            <a:ext cx="15700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>
                <a:latin typeface="Arial" charset="0"/>
                <a:cs typeface="Arial" charset="0"/>
              </a:rPr>
              <a:t>Humidity</a:t>
            </a: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1260475" y="4343400"/>
            <a:ext cx="917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>
                <a:latin typeface="Arial" charset="0"/>
                <a:cs typeface="Arial" charset="0"/>
              </a:rPr>
              <a:t>High</a:t>
            </a: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2784475" y="44196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>
                <a:latin typeface="Arial" charset="0"/>
                <a:cs typeface="Arial" charset="0"/>
              </a:rPr>
              <a:t>Low</a:t>
            </a:r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2860675" y="5410200"/>
            <a:ext cx="796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>
                <a:latin typeface="Arial" charset="0"/>
                <a:cs typeface="Arial" charset="0"/>
              </a:rPr>
              <a:t>Yes</a:t>
            </a:r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1412875" y="5334000"/>
            <a:ext cx="6397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>
                <a:latin typeface="Arial" charset="0"/>
                <a:cs typeface="Arial" charset="0"/>
              </a:rPr>
              <a:t>No</a:t>
            </a: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auto">
          <a:xfrm>
            <a:off x="5908675" y="4419600"/>
            <a:ext cx="4016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>
                <a:latin typeface="Arial" charset="0"/>
                <a:cs typeface="Arial" charset="0"/>
              </a:rPr>
              <a:t>T</a:t>
            </a:r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7051675" y="4321175"/>
            <a:ext cx="463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800">
                <a:latin typeface="Arial" charset="0"/>
                <a:cs typeface="Arial" charset="0"/>
              </a:rPr>
              <a:t>F</a:t>
            </a:r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6823075" y="5334000"/>
            <a:ext cx="796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>
                <a:latin typeface="Arial" charset="0"/>
                <a:cs typeface="Arial" charset="0"/>
              </a:rPr>
              <a:t>Yes</a:t>
            </a: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auto">
          <a:xfrm>
            <a:off x="5680075" y="5257800"/>
            <a:ext cx="6397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>
                <a:latin typeface="Arial" charset="0"/>
                <a:cs typeface="Arial" charset="0"/>
              </a:rPr>
              <a:t>No</a:t>
            </a:r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 flipH="1">
            <a:off x="2784475" y="1349375"/>
            <a:ext cx="1371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78" name="Line 18"/>
          <p:cNvSpPr>
            <a:spLocks noChangeShapeType="1"/>
          </p:cNvSpPr>
          <p:nvPr/>
        </p:nvSpPr>
        <p:spPr bwMode="auto">
          <a:xfrm>
            <a:off x="4308475" y="134937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79" name="Line 19"/>
          <p:cNvSpPr>
            <a:spLocks noChangeShapeType="1"/>
          </p:cNvSpPr>
          <p:nvPr/>
        </p:nvSpPr>
        <p:spPr bwMode="auto">
          <a:xfrm>
            <a:off x="4460875" y="1349375"/>
            <a:ext cx="1600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80" name="Line 20"/>
          <p:cNvSpPr>
            <a:spLocks noChangeShapeType="1"/>
          </p:cNvSpPr>
          <p:nvPr/>
        </p:nvSpPr>
        <p:spPr bwMode="auto">
          <a:xfrm>
            <a:off x="2327275" y="25685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81" name="Line 21"/>
          <p:cNvSpPr>
            <a:spLocks noChangeShapeType="1"/>
          </p:cNvSpPr>
          <p:nvPr/>
        </p:nvSpPr>
        <p:spPr bwMode="auto">
          <a:xfrm>
            <a:off x="4156075" y="249237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82" name="Line 22"/>
          <p:cNvSpPr>
            <a:spLocks noChangeShapeType="1"/>
          </p:cNvSpPr>
          <p:nvPr/>
        </p:nvSpPr>
        <p:spPr bwMode="auto">
          <a:xfrm>
            <a:off x="6670675" y="256857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83" name="Line 23"/>
          <p:cNvSpPr>
            <a:spLocks noChangeShapeType="1"/>
          </p:cNvSpPr>
          <p:nvPr/>
        </p:nvSpPr>
        <p:spPr bwMode="auto">
          <a:xfrm flipH="1">
            <a:off x="1946275" y="3635375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84" name="Line 24"/>
          <p:cNvSpPr>
            <a:spLocks noChangeShapeType="1"/>
          </p:cNvSpPr>
          <p:nvPr/>
        </p:nvSpPr>
        <p:spPr bwMode="auto">
          <a:xfrm>
            <a:off x="2632075" y="3711575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1946275" y="49307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86" name="Line 26"/>
          <p:cNvSpPr>
            <a:spLocks noChangeShapeType="1"/>
          </p:cNvSpPr>
          <p:nvPr/>
        </p:nvSpPr>
        <p:spPr bwMode="auto">
          <a:xfrm>
            <a:off x="3394075" y="49307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87" name="Line 27"/>
          <p:cNvSpPr>
            <a:spLocks noChangeShapeType="1"/>
          </p:cNvSpPr>
          <p:nvPr/>
        </p:nvSpPr>
        <p:spPr bwMode="auto">
          <a:xfrm flipH="1">
            <a:off x="6213475" y="3863975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6823075" y="3940175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89" name="Line 29"/>
          <p:cNvSpPr>
            <a:spLocks noChangeShapeType="1"/>
          </p:cNvSpPr>
          <p:nvPr/>
        </p:nvSpPr>
        <p:spPr bwMode="auto">
          <a:xfrm>
            <a:off x="6137275" y="49307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90" name="Line 30"/>
          <p:cNvSpPr>
            <a:spLocks noChangeShapeType="1"/>
          </p:cNvSpPr>
          <p:nvPr/>
        </p:nvSpPr>
        <p:spPr bwMode="auto">
          <a:xfrm>
            <a:off x="7280275" y="49307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Rule Base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/>
              <a:t>R1: If outlook is sunny and </a:t>
            </a:r>
            <a:r>
              <a:rPr lang="en-US" sz="2800" u="sng"/>
              <a:t>if</a:t>
            </a:r>
            <a:r>
              <a:rPr lang="en-US" sz="2800"/>
              <a:t> humidity is high </a:t>
            </a:r>
            <a:r>
              <a:rPr lang="en-US" sz="2800" u="sng"/>
              <a:t>then</a:t>
            </a:r>
            <a:r>
              <a:rPr lang="en-US" sz="2800"/>
              <a:t> Decision is </a:t>
            </a:r>
            <a:r>
              <a:rPr lang="en-US" sz="2800" u="sng"/>
              <a:t>No</a:t>
            </a:r>
            <a:r>
              <a:rPr lang="en-US" sz="2800"/>
              <a:t>.</a:t>
            </a:r>
          </a:p>
          <a:p>
            <a:pPr>
              <a:buFont typeface="Wingdings" pitchFamily="2" charset="2"/>
              <a:buNone/>
            </a:pPr>
            <a:endParaRPr lang="en-US" sz="2800"/>
          </a:p>
          <a:p>
            <a:pPr>
              <a:buFont typeface="Wingdings" pitchFamily="2" charset="2"/>
              <a:buNone/>
            </a:pPr>
            <a:r>
              <a:rPr lang="en-US" sz="2800"/>
              <a:t>R2: If outlook is sunny and </a:t>
            </a:r>
            <a:r>
              <a:rPr lang="en-US" sz="2800" u="sng"/>
              <a:t>if</a:t>
            </a:r>
            <a:r>
              <a:rPr lang="en-US" sz="2800"/>
              <a:t> humidity is low </a:t>
            </a:r>
            <a:r>
              <a:rPr lang="en-US" sz="2800" u="sng"/>
              <a:t>then</a:t>
            </a:r>
            <a:r>
              <a:rPr lang="en-US" sz="2800"/>
              <a:t> Decision is </a:t>
            </a:r>
            <a:r>
              <a:rPr lang="en-US" sz="2800" u="sng"/>
              <a:t>Yes</a:t>
            </a:r>
            <a:r>
              <a:rPr lang="en-US" sz="2800"/>
              <a:t>.</a:t>
            </a:r>
          </a:p>
          <a:p>
            <a:pPr>
              <a:buFont typeface="Wingdings" pitchFamily="2" charset="2"/>
              <a:buNone/>
            </a:pPr>
            <a:endParaRPr lang="en-US" sz="2800" u="sng"/>
          </a:p>
          <a:p>
            <a:pPr>
              <a:buFont typeface="Wingdings" pitchFamily="2" charset="2"/>
              <a:buNone/>
            </a:pPr>
            <a:r>
              <a:rPr lang="en-US" sz="2800"/>
              <a:t>R3: If outlook is cloudy </a:t>
            </a:r>
            <a:r>
              <a:rPr lang="en-US" sz="2800" u="sng"/>
              <a:t>then</a:t>
            </a:r>
            <a:r>
              <a:rPr lang="en-US" sz="2800"/>
              <a:t> Decision is</a:t>
            </a:r>
            <a:r>
              <a:rPr lang="hi-IN" sz="2800"/>
              <a:t> </a:t>
            </a:r>
            <a:r>
              <a:rPr lang="en-US" sz="2800" u="sng"/>
              <a:t>Yes</a:t>
            </a:r>
            <a:r>
              <a:rPr lang="en-US" sz="2800"/>
              <a:t>.</a:t>
            </a:r>
            <a:endParaRPr lang="en-US" sz="2800" u="sng"/>
          </a:p>
          <a:p>
            <a:pPr>
              <a:buFont typeface="Wingdings" pitchFamily="2" charset="2"/>
              <a:buNone/>
            </a:pPr>
            <a:endParaRPr lang="en-US" sz="2800" u="sng"/>
          </a:p>
          <a:p>
            <a:pPr>
              <a:buFont typeface="Wingdings" pitchFamily="2" charset="2"/>
              <a:buNone/>
            </a:pPr>
            <a:r>
              <a:rPr lang="en-US" sz="2800"/>
              <a:t>		</a:t>
            </a:r>
          </a:p>
          <a:p>
            <a:pPr>
              <a:buFont typeface="Wingdings" pitchFamily="2" charset="2"/>
              <a:buNone/>
            </a:pPr>
            <a:endParaRPr 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 idx="4294967295"/>
          </p:nvPr>
        </p:nvSpPr>
        <p:spPr>
          <a:xfrm>
            <a:off x="1066800" y="1219200"/>
            <a:ext cx="7793037" cy="1462087"/>
          </a:xfrm>
        </p:spPr>
        <p:txBody>
          <a:bodyPr anchor="ctr"/>
          <a:lstStyle/>
          <a:p>
            <a:r>
              <a:rPr lang="en-US" sz="4000" dirty="0"/>
              <a:t>Fuzzy Logic tries to capture the human ability of reasoning with imprecise information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4294967295"/>
          </p:nvPr>
        </p:nvSpPr>
        <p:spPr>
          <a:xfrm>
            <a:off x="685800" y="2895600"/>
            <a:ext cx="7772400" cy="4114800"/>
          </a:xfrm>
        </p:spPr>
        <p:txBody>
          <a:bodyPr/>
          <a:lstStyle/>
          <a:p>
            <a:r>
              <a:rPr lang="en-US" sz="2800" dirty="0"/>
              <a:t>Models Human Reasoning</a:t>
            </a:r>
          </a:p>
          <a:p>
            <a:r>
              <a:rPr lang="en-US" sz="2800" dirty="0"/>
              <a:t>Works with imprecise statements such as: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		In a process control situation, “</a:t>
            </a:r>
            <a:r>
              <a:rPr lang="en-US" sz="2800" i="1" dirty="0"/>
              <a:t>If</a:t>
            </a:r>
            <a:r>
              <a:rPr lang="en-US" sz="2800" dirty="0"/>
              <a:t> the temperature is </a:t>
            </a:r>
            <a:r>
              <a:rPr lang="en-US" sz="2800" u="sng" dirty="0"/>
              <a:t>moderate</a:t>
            </a:r>
            <a:r>
              <a:rPr lang="en-US" sz="2800" dirty="0"/>
              <a:t> and the pressure is </a:t>
            </a:r>
            <a:r>
              <a:rPr lang="en-US" sz="2800" u="sng" dirty="0"/>
              <a:t>high</a:t>
            </a:r>
            <a:r>
              <a:rPr lang="en-US" sz="2800" dirty="0"/>
              <a:t>, </a:t>
            </a:r>
            <a:r>
              <a:rPr lang="en-US" sz="2800" i="1" dirty="0"/>
              <a:t>then</a:t>
            </a:r>
            <a:r>
              <a:rPr lang="en-US" sz="2800" dirty="0"/>
              <a:t> turn the knob </a:t>
            </a:r>
            <a:r>
              <a:rPr lang="en-US" sz="2800" u="sng" dirty="0"/>
              <a:t>slightly right</a:t>
            </a:r>
            <a:r>
              <a:rPr lang="en-US" sz="2800" dirty="0"/>
              <a:t>”</a:t>
            </a:r>
          </a:p>
          <a:p>
            <a:r>
              <a:rPr lang="en-US" sz="2800" dirty="0"/>
              <a:t>The rules have “Linguistic Variables”, typically adjectives qualified by adverbs (adverbs are </a:t>
            </a:r>
            <a:r>
              <a:rPr lang="en-US" sz="2800" u="sng" dirty="0"/>
              <a:t>hedges</a:t>
            </a:r>
            <a:r>
              <a:rPr lang="en-US" sz="2800" dirty="0"/>
              <a:t>).</a:t>
            </a:r>
          </a:p>
          <a:p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CAC330-405B-17FF-2CA6-208E7782DF45}"/>
              </a:ext>
            </a:extLst>
          </p:cNvPr>
          <p:cNvSpPr txBox="1"/>
          <p:nvPr/>
        </p:nvSpPr>
        <p:spPr>
          <a:xfrm>
            <a:off x="3200400" y="268841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Fuzzy Logic</a:t>
            </a:r>
            <a:endParaRPr lang="en-IN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US" sz="4000"/>
              <a:t>Underlying Theory: Theory of Fuzzy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sz="2400"/>
              <a:t>Intimate connection between logic and set theory.</a:t>
            </a:r>
          </a:p>
          <a:p>
            <a:pPr>
              <a:lnSpc>
                <a:spcPct val="80000"/>
              </a:lnSpc>
              <a:defRPr/>
            </a:pPr>
            <a:r>
              <a:rPr lang="en-US" sz="2400"/>
              <a:t>Given any set ‘S’ and an element ‘e’, there is a very natural predicate, </a:t>
            </a:r>
            <a:r>
              <a:rPr lang="el-GR" sz="2400" i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μ</a:t>
            </a:r>
            <a:r>
              <a:rPr lang="en-US" sz="2400" i="1" baseline="-25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</a:t>
            </a:r>
            <a:r>
              <a:rPr lang="en-US" sz="2400" i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(e)</a:t>
            </a:r>
            <a:r>
              <a:rPr lang="en-US" sz="2400"/>
              <a:t> called as the </a:t>
            </a:r>
            <a:r>
              <a:rPr lang="en-US" sz="2400" i="1"/>
              <a:t>belongingness predicate</a:t>
            </a:r>
            <a:r>
              <a:rPr lang="en-US" sz="2400"/>
              <a:t>.</a:t>
            </a:r>
          </a:p>
          <a:p>
            <a:pPr>
              <a:lnSpc>
                <a:spcPct val="80000"/>
              </a:lnSpc>
              <a:defRPr/>
            </a:pPr>
            <a:r>
              <a:rPr lang="en-US" sz="2400"/>
              <a:t>The predicate is such that,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/>
              <a:t>				</a:t>
            </a:r>
            <a:r>
              <a:rPr lang="el-GR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l-GR" sz="2400" i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μ</a:t>
            </a:r>
            <a:r>
              <a:rPr lang="en-US" sz="2400" i="1" baseline="-25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</a:t>
            </a:r>
            <a:r>
              <a:rPr lang="en-US" sz="2400" i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(e)</a:t>
            </a:r>
            <a:r>
              <a:rPr lang="en-US" sz="2400" i="1"/>
              <a:t> = </a:t>
            </a:r>
            <a:r>
              <a:rPr lang="en-US" sz="2400"/>
              <a:t>1,		</a:t>
            </a:r>
            <a:r>
              <a:rPr lang="en-US" sz="2400" i="1"/>
              <a:t>iff</a:t>
            </a:r>
            <a:r>
              <a:rPr lang="en-US" sz="2400"/>
              <a:t> </a:t>
            </a:r>
            <a:r>
              <a:rPr lang="en-US" sz="2400" i="1"/>
              <a:t>e</a:t>
            </a:r>
            <a:r>
              <a:rPr lang="en-US" sz="2400"/>
              <a:t> </a:t>
            </a:r>
            <a:r>
              <a:rPr lang="en-US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 </a:t>
            </a:r>
            <a:r>
              <a:rPr lang="en-US" sz="2400" i="1"/>
              <a:t>S</a:t>
            </a:r>
            <a:r>
              <a:rPr lang="en-US" sz="2400"/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/>
              <a:t>					  = 0,		</a:t>
            </a:r>
            <a:r>
              <a:rPr lang="en-US" sz="2400" i="1"/>
              <a:t>otherwise</a:t>
            </a:r>
          </a:p>
          <a:p>
            <a:pPr>
              <a:lnSpc>
                <a:spcPct val="80000"/>
              </a:lnSpc>
              <a:defRPr/>
            </a:pPr>
            <a:r>
              <a:rPr lang="en-US" sz="2400"/>
              <a:t>For example</a:t>
            </a:r>
            <a:r>
              <a:rPr lang="en-US" sz="2400" i="1"/>
              <a:t>, S = </a:t>
            </a:r>
            <a:r>
              <a:rPr lang="en-US" sz="2400"/>
              <a:t>{1, 2, 3, 4}, </a:t>
            </a:r>
            <a:r>
              <a:rPr lang="el-GR" sz="2400" i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μ</a:t>
            </a:r>
            <a:r>
              <a:rPr lang="en-US" sz="2400" i="1" baseline="-25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</a:t>
            </a:r>
            <a:r>
              <a:rPr lang="en-US" sz="2400" i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US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en-US" sz="2400" i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</a:t>
            </a:r>
            <a:r>
              <a:rPr lang="en-US" sz="2400" i="1"/>
              <a:t> = </a:t>
            </a:r>
            <a:r>
              <a:rPr lang="en-US" sz="2400"/>
              <a:t>1 and </a:t>
            </a:r>
            <a:r>
              <a:rPr lang="el-GR" sz="2400" i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μ</a:t>
            </a:r>
            <a:r>
              <a:rPr lang="en-US" sz="2400" i="1" baseline="-25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</a:t>
            </a:r>
            <a:r>
              <a:rPr lang="en-US" sz="2400" i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US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5</a:t>
            </a:r>
            <a:r>
              <a:rPr lang="en-US" sz="2400" i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</a:t>
            </a:r>
            <a:r>
              <a:rPr lang="en-US" sz="2400" i="1"/>
              <a:t> = </a:t>
            </a:r>
            <a:r>
              <a:rPr lang="en-US" sz="2400"/>
              <a:t>0</a:t>
            </a:r>
          </a:p>
          <a:p>
            <a:pPr>
              <a:lnSpc>
                <a:spcPct val="80000"/>
              </a:lnSpc>
              <a:defRPr/>
            </a:pPr>
            <a:r>
              <a:rPr lang="en-US" sz="2400"/>
              <a:t>A predicate </a:t>
            </a:r>
            <a:r>
              <a:rPr lang="en-US" sz="2400" i="1"/>
              <a:t>P(x)</a:t>
            </a:r>
            <a:r>
              <a:rPr lang="en-US" sz="2400"/>
              <a:t> also defines a set naturally.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/>
              <a:t>		</a:t>
            </a:r>
            <a:r>
              <a:rPr lang="en-US" sz="2400" i="1"/>
              <a:t>S</a:t>
            </a:r>
            <a:r>
              <a:rPr lang="en-US" sz="2400"/>
              <a:t> = {</a:t>
            </a:r>
            <a:r>
              <a:rPr lang="en-US" sz="2400" i="1"/>
              <a:t>x</a:t>
            </a:r>
            <a:r>
              <a:rPr lang="en-US" sz="2400"/>
              <a:t> | </a:t>
            </a:r>
            <a:r>
              <a:rPr lang="en-US" sz="2400" i="1"/>
              <a:t>P(x)</a:t>
            </a:r>
            <a:r>
              <a:rPr lang="en-US" sz="2400"/>
              <a:t> is </a:t>
            </a:r>
            <a:r>
              <a:rPr lang="en-US" sz="2400" i="1"/>
              <a:t>true</a:t>
            </a:r>
            <a:r>
              <a:rPr lang="en-US" sz="24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/>
              <a:t>		For example, </a:t>
            </a:r>
            <a:r>
              <a:rPr lang="en-US" sz="2400" i="1"/>
              <a:t>even(x)</a:t>
            </a:r>
            <a:r>
              <a:rPr lang="en-US" sz="2400"/>
              <a:t> defines </a:t>
            </a:r>
            <a:r>
              <a:rPr lang="en-US" sz="2400" i="1"/>
              <a:t>S</a:t>
            </a:r>
            <a:r>
              <a:rPr lang="en-US" sz="2400"/>
              <a:t> = {</a:t>
            </a:r>
            <a:r>
              <a:rPr lang="en-US" sz="2400" i="1"/>
              <a:t>x</a:t>
            </a:r>
            <a:r>
              <a:rPr lang="en-US" sz="2400"/>
              <a:t> | </a:t>
            </a:r>
            <a:r>
              <a:rPr lang="en-US" sz="2400" i="1"/>
              <a:t>x</a:t>
            </a:r>
            <a:r>
              <a:rPr lang="en-US" sz="2400"/>
              <a:t> is even}</a:t>
            </a:r>
          </a:p>
          <a:p>
            <a:pPr>
              <a:lnSpc>
                <a:spcPct val="80000"/>
              </a:lnSpc>
              <a:defRPr/>
            </a:pPr>
            <a:endParaRPr 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US"/>
              <a:t>Fuzzy Set Theory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sz="2500"/>
              <a:t>Fuzzy set theory starts by questioning the fundamental assumptions of set theory </a:t>
            </a:r>
            <a:r>
              <a:rPr lang="en-US" sz="2500" i="1"/>
              <a:t>viz.</a:t>
            </a:r>
            <a:r>
              <a:rPr lang="en-US" sz="2500"/>
              <a:t>, the belongingness predicate, </a:t>
            </a:r>
            <a:r>
              <a:rPr lang="el-GR" sz="2500" i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μ</a:t>
            </a:r>
            <a:r>
              <a:rPr lang="en-US" sz="2500" i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500"/>
              <a:t> value is 0 or 1.</a:t>
            </a:r>
          </a:p>
          <a:p>
            <a:pPr>
              <a:lnSpc>
                <a:spcPct val="80000"/>
              </a:lnSpc>
              <a:defRPr/>
            </a:pPr>
            <a:r>
              <a:rPr lang="en-US" sz="2500"/>
              <a:t>Instead in Fuzzy theory it is assumed that,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500"/>
              <a:t>			</a:t>
            </a:r>
            <a:r>
              <a:rPr lang="el-GR" sz="2500" i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μ</a:t>
            </a:r>
            <a:r>
              <a:rPr lang="en-US" sz="2500" i="1" baseline="-25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</a:t>
            </a:r>
            <a:r>
              <a:rPr lang="en-US" sz="2500" i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(e) = </a:t>
            </a:r>
            <a:r>
              <a:rPr lang="en-US" sz="25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[0, 1]</a:t>
            </a:r>
            <a:endParaRPr lang="en-US" sz="2500"/>
          </a:p>
          <a:p>
            <a:pPr>
              <a:lnSpc>
                <a:spcPct val="80000"/>
              </a:lnSpc>
              <a:defRPr/>
            </a:pPr>
            <a:r>
              <a:rPr lang="en-US" sz="2500"/>
              <a:t>Fuzzy set theory is a generalization of classical set theory also called Crisp Set Theory.</a:t>
            </a:r>
          </a:p>
          <a:p>
            <a:pPr>
              <a:lnSpc>
                <a:spcPct val="80000"/>
              </a:lnSpc>
              <a:defRPr/>
            </a:pPr>
            <a:r>
              <a:rPr lang="en-US" sz="2500"/>
              <a:t>In real life </a:t>
            </a:r>
            <a:r>
              <a:rPr lang="en-US" sz="2500" i="1"/>
              <a:t>belongingness </a:t>
            </a:r>
            <a:r>
              <a:rPr lang="en-US" sz="2500"/>
              <a:t>is a fuzzy concept.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500"/>
              <a:t>	Example: Let, </a:t>
            </a:r>
            <a:r>
              <a:rPr lang="en-US" sz="2500" i="1"/>
              <a:t>T</a:t>
            </a:r>
            <a:r>
              <a:rPr lang="en-US" sz="2500"/>
              <a:t> = set of “tall” people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500"/>
              <a:t>			</a:t>
            </a:r>
            <a:r>
              <a:rPr lang="el-GR" sz="2500" i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μ</a:t>
            </a:r>
            <a:r>
              <a:rPr lang="en-US" sz="2500" i="1" baseline="-25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 </a:t>
            </a:r>
            <a:r>
              <a:rPr lang="en-US" sz="2500"/>
              <a:t>(Ram) = </a:t>
            </a:r>
            <a:r>
              <a:rPr lang="en-US" sz="2500" i="1"/>
              <a:t>1.0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500"/>
              <a:t>			</a:t>
            </a:r>
            <a:r>
              <a:rPr lang="el-GR" sz="2500" i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μ</a:t>
            </a:r>
            <a:r>
              <a:rPr lang="en-US" sz="2500" i="1" baseline="-25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 </a:t>
            </a:r>
            <a:r>
              <a:rPr lang="en-US" sz="2500"/>
              <a:t>(Shyam) = </a:t>
            </a:r>
            <a:r>
              <a:rPr lang="en-US" sz="2500" i="1"/>
              <a:t>0.2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500"/>
              <a:t>		         Shyam belongs to </a:t>
            </a:r>
            <a:r>
              <a:rPr lang="en-US" sz="2500" i="1"/>
              <a:t>T</a:t>
            </a:r>
            <a:r>
              <a:rPr lang="en-US" sz="2500"/>
              <a:t> with degree </a:t>
            </a:r>
            <a:r>
              <a:rPr lang="en-US" sz="2500" i="1"/>
              <a:t>0.2</a:t>
            </a:r>
            <a:r>
              <a:rPr lang="en-US" sz="2500"/>
              <a:t>.</a:t>
            </a:r>
          </a:p>
          <a:p>
            <a:pPr>
              <a:lnSpc>
                <a:spcPct val="80000"/>
              </a:lnSpc>
              <a:defRPr/>
            </a:pPr>
            <a:endParaRPr lang="en-US"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US"/>
              <a:t>Linguistic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381000" y="1676400"/>
            <a:ext cx="3814763" cy="41148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/>
              <a:t>Fuzzy sets are named by Linguistic Variables (typically adjectives).</a:t>
            </a:r>
          </a:p>
          <a:p>
            <a:pPr>
              <a:defRPr/>
            </a:pPr>
            <a:r>
              <a:rPr lang="en-US" sz="2400"/>
              <a:t>Underlying the LV is a numerical quantity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/>
              <a:t>	E.g. For ‘tall’ (LV), ‘height’ is numerical quantity.</a:t>
            </a:r>
          </a:p>
          <a:p>
            <a:pPr>
              <a:defRPr/>
            </a:pPr>
            <a:r>
              <a:rPr lang="en-US" sz="2400"/>
              <a:t>Profile of a LV is the plot shown in the figure shown alongside.</a:t>
            </a:r>
          </a:p>
          <a:p>
            <a:pPr>
              <a:defRPr/>
            </a:pPr>
            <a:endParaRPr lang="en-US" sz="240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2828132" y="3733006"/>
            <a:ext cx="3657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276725" y="5103813"/>
            <a:ext cx="38100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10" name="TextBox 8"/>
          <p:cNvSpPr txBox="1">
            <a:spLocks noChangeArrowheads="1"/>
          </p:cNvSpPr>
          <p:nvPr/>
        </p:nvSpPr>
        <p:spPr bwMode="auto">
          <a:xfrm>
            <a:off x="3952875" y="2438400"/>
            <a:ext cx="7715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l-GR" i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μ</a:t>
            </a:r>
            <a:r>
              <a:rPr lang="en-US" i="1" baseline="-25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tall</a:t>
            </a:r>
            <a:r>
              <a:rPr lang="en-US">
                <a:latin typeface="Calibri" pitchFamily="34" charset="0"/>
              </a:rPr>
              <a:t>(h)</a:t>
            </a:r>
          </a:p>
        </p:txBody>
      </p:sp>
      <p:sp>
        <p:nvSpPr>
          <p:cNvPr id="47111" name="TextBox 9"/>
          <p:cNvSpPr txBox="1">
            <a:spLocks noChangeArrowheads="1"/>
          </p:cNvSpPr>
          <p:nvPr/>
        </p:nvSpPr>
        <p:spPr bwMode="auto">
          <a:xfrm>
            <a:off x="4930775" y="5116513"/>
            <a:ext cx="29495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Calibri" pitchFamily="34" charset="0"/>
              </a:rPr>
              <a:t>1       2        3        4        5        6</a:t>
            </a:r>
          </a:p>
        </p:txBody>
      </p:sp>
      <p:sp>
        <p:nvSpPr>
          <p:cNvPr id="47112" name="TextBox 10"/>
          <p:cNvSpPr txBox="1">
            <a:spLocks noChangeArrowheads="1"/>
          </p:cNvSpPr>
          <p:nvPr/>
        </p:nvSpPr>
        <p:spPr bwMode="auto">
          <a:xfrm>
            <a:off x="4432300" y="5116513"/>
            <a:ext cx="3016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Calibri" pitchFamily="34" charset="0"/>
              </a:rPr>
              <a:t>0</a:t>
            </a:r>
          </a:p>
        </p:txBody>
      </p:sp>
      <p:cxnSp>
        <p:nvCxnSpPr>
          <p:cNvPr id="14" name="Straight Connector 13"/>
          <p:cNvCxnSpPr/>
          <p:nvPr/>
        </p:nvCxnSpPr>
        <p:spPr>
          <a:xfrm rot="5400000" flipH="1" flipV="1">
            <a:off x="6790532" y="4190206"/>
            <a:ext cx="1828800" cy="158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4657725" y="3276600"/>
            <a:ext cx="304800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696200" y="3276600"/>
            <a:ext cx="1066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4672013" y="3257550"/>
            <a:ext cx="3009900" cy="1882775"/>
          </a:xfrm>
          <a:custGeom>
            <a:avLst/>
            <a:gdLst>
              <a:gd name="connsiteX0" fmla="*/ 0 w 1257300"/>
              <a:gd name="connsiteY0" fmla="*/ 14288 h 14288"/>
              <a:gd name="connsiteX1" fmla="*/ 1257300 w 1257300"/>
              <a:gd name="connsiteY1" fmla="*/ 0 h 14288"/>
              <a:gd name="connsiteX0" fmla="*/ 0 w 1638300"/>
              <a:gd name="connsiteY0" fmla="*/ 242888 h 242888"/>
              <a:gd name="connsiteX1" fmla="*/ 1638300 w 1638300"/>
              <a:gd name="connsiteY1" fmla="*/ 0 h 242888"/>
              <a:gd name="connsiteX0" fmla="*/ 0 w 1638300"/>
              <a:gd name="connsiteY0" fmla="*/ 242888 h 357188"/>
              <a:gd name="connsiteX1" fmla="*/ 1638300 w 1638300"/>
              <a:gd name="connsiteY1" fmla="*/ 0 h 357188"/>
              <a:gd name="connsiteX0" fmla="*/ 0 w 1949450"/>
              <a:gd name="connsiteY0" fmla="*/ 242888 h 371476"/>
              <a:gd name="connsiteX1" fmla="*/ 1638300 w 1949450"/>
              <a:gd name="connsiteY1" fmla="*/ 0 h 371476"/>
              <a:gd name="connsiteX0" fmla="*/ 0 w 3321050"/>
              <a:gd name="connsiteY0" fmla="*/ 1843088 h 1843088"/>
              <a:gd name="connsiteX1" fmla="*/ 3009900 w 3321050"/>
              <a:gd name="connsiteY1" fmla="*/ 0 h 1843088"/>
              <a:gd name="connsiteX0" fmla="*/ 0 w 3009900"/>
              <a:gd name="connsiteY0" fmla="*/ 1843088 h 2314576"/>
              <a:gd name="connsiteX1" fmla="*/ 3009900 w 3009900"/>
              <a:gd name="connsiteY1" fmla="*/ 0 h 2314576"/>
              <a:gd name="connsiteX0" fmla="*/ 0 w 3009900"/>
              <a:gd name="connsiteY0" fmla="*/ 1843088 h 2314576"/>
              <a:gd name="connsiteX1" fmla="*/ 3009900 w 3009900"/>
              <a:gd name="connsiteY1" fmla="*/ 0 h 2314576"/>
              <a:gd name="connsiteX0" fmla="*/ 0 w 3009900"/>
              <a:gd name="connsiteY0" fmla="*/ 1843088 h 2233614"/>
              <a:gd name="connsiteX1" fmla="*/ 3009900 w 3009900"/>
              <a:gd name="connsiteY1" fmla="*/ 0 h 2233614"/>
              <a:gd name="connsiteX0" fmla="*/ 0 w 3009900"/>
              <a:gd name="connsiteY0" fmla="*/ 1843088 h 2376489"/>
              <a:gd name="connsiteX1" fmla="*/ 3009900 w 3009900"/>
              <a:gd name="connsiteY1" fmla="*/ 0 h 2376489"/>
              <a:gd name="connsiteX0" fmla="*/ 0 w 3009900"/>
              <a:gd name="connsiteY0" fmla="*/ 1843088 h 2238377"/>
              <a:gd name="connsiteX1" fmla="*/ 3009900 w 3009900"/>
              <a:gd name="connsiteY1" fmla="*/ 0 h 2238377"/>
              <a:gd name="connsiteX0" fmla="*/ 0 w 3009900"/>
              <a:gd name="connsiteY0" fmla="*/ 1843088 h 2238377"/>
              <a:gd name="connsiteX1" fmla="*/ 1528762 w 3009900"/>
              <a:gd name="connsiteY1" fmla="*/ 1824038 h 2238377"/>
              <a:gd name="connsiteX2" fmla="*/ 3009900 w 3009900"/>
              <a:gd name="connsiteY2" fmla="*/ 0 h 2238377"/>
              <a:gd name="connsiteX0" fmla="*/ 0 w 3009900"/>
              <a:gd name="connsiteY0" fmla="*/ 1843088 h 1843088"/>
              <a:gd name="connsiteX1" fmla="*/ 1528762 w 3009900"/>
              <a:gd name="connsiteY1" fmla="*/ 1824038 h 1843088"/>
              <a:gd name="connsiteX2" fmla="*/ 1804987 w 3009900"/>
              <a:gd name="connsiteY2" fmla="*/ 1524000 h 1843088"/>
              <a:gd name="connsiteX3" fmla="*/ 3009900 w 3009900"/>
              <a:gd name="connsiteY3" fmla="*/ 0 h 1843088"/>
              <a:gd name="connsiteX0" fmla="*/ 0 w 3009900"/>
              <a:gd name="connsiteY0" fmla="*/ 1843088 h 1843088"/>
              <a:gd name="connsiteX1" fmla="*/ 1528762 w 3009900"/>
              <a:gd name="connsiteY1" fmla="*/ 1824038 h 1843088"/>
              <a:gd name="connsiteX2" fmla="*/ 2109787 w 3009900"/>
              <a:gd name="connsiteY2" fmla="*/ 1524000 h 1843088"/>
              <a:gd name="connsiteX3" fmla="*/ 3009900 w 3009900"/>
              <a:gd name="connsiteY3" fmla="*/ 0 h 1843088"/>
              <a:gd name="connsiteX0" fmla="*/ 0 w 3009900"/>
              <a:gd name="connsiteY0" fmla="*/ 1843088 h 1843088"/>
              <a:gd name="connsiteX1" fmla="*/ 1528762 w 3009900"/>
              <a:gd name="connsiteY1" fmla="*/ 1824038 h 1843088"/>
              <a:gd name="connsiteX2" fmla="*/ 2109787 w 3009900"/>
              <a:gd name="connsiteY2" fmla="*/ 1524000 h 1843088"/>
              <a:gd name="connsiteX3" fmla="*/ 3009900 w 3009900"/>
              <a:gd name="connsiteY3" fmla="*/ 0 h 1843088"/>
              <a:gd name="connsiteX0" fmla="*/ 0 w 3009900"/>
              <a:gd name="connsiteY0" fmla="*/ 1843088 h 1843088"/>
              <a:gd name="connsiteX1" fmla="*/ 1300162 w 3009900"/>
              <a:gd name="connsiteY1" fmla="*/ 1824038 h 1843088"/>
              <a:gd name="connsiteX2" fmla="*/ 2109787 w 3009900"/>
              <a:gd name="connsiteY2" fmla="*/ 1524000 h 1843088"/>
              <a:gd name="connsiteX3" fmla="*/ 3009900 w 3009900"/>
              <a:gd name="connsiteY3" fmla="*/ 0 h 1843088"/>
              <a:gd name="connsiteX0" fmla="*/ 0 w 3009900"/>
              <a:gd name="connsiteY0" fmla="*/ 1843088 h 1843088"/>
              <a:gd name="connsiteX1" fmla="*/ 1300162 w 3009900"/>
              <a:gd name="connsiteY1" fmla="*/ 1824038 h 1843088"/>
              <a:gd name="connsiteX2" fmla="*/ 2109787 w 3009900"/>
              <a:gd name="connsiteY2" fmla="*/ 1524000 h 1843088"/>
              <a:gd name="connsiteX3" fmla="*/ 3009900 w 3009900"/>
              <a:gd name="connsiteY3" fmla="*/ 0 h 1843088"/>
              <a:gd name="connsiteX0" fmla="*/ 0 w 3009900"/>
              <a:gd name="connsiteY0" fmla="*/ 1843088 h 1843088"/>
              <a:gd name="connsiteX1" fmla="*/ 1300162 w 3009900"/>
              <a:gd name="connsiteY1" fmla="*/ 1824038 h 1843088"/>
              <a:gd name="connsiteX2" fmla="*/ 2109787 w 3009900"/>
              <a:gd name="connsiteY2" fmla="*/ 1524000 h 1843088"/>
              <a:gd name="connsiteX3" fmla="*/ 2543175 w 3009900"/>
              <a:gd name="connsiteY3" fmla="*/ 814388 h 1843088"/>
              <a:gd name="connsiteX4" fmla="*/ 3009900 w 3009900"/>
              <a:gd name="connsiteY4" fmla="*/ 0 h 1843088"/>
              <a:gd name="connsiteX0" fmla="*/ 0 w 3009900"/>
              <a:gd name="connsiteY0" fmla="*/ 1843088 h 1843088"/>
              <a:gd name="connsiteX1" fmla="*/ 1300162 w 3009900"/>
              <a:gd name="connsiteY1" fmla="*/ 1824038 h 1843088"/>
              <a:gd name="connsiteX2" fmla="*/ 2109787 w 3009900"/>
              <a:gd name="connsiteY2" fmla="*/ 1524000 h 1843088"/>
              <a:gd name="connsiteX3" fmla="*/ 2847975 w 3009900"/>
              <a:gd name="connsiteY3" fmla="*/ 280988 h 1843088"/>
              <a:gd name="connsiteX4" fmla="*/ 3009900 w 3009900"/>
              <a:gd name="connsiteY4" fmla="*/ 0 h 1843088"/>
              <a:gd name="connsiteX0" fmla="*/ 0 w 3009900"/>
              <a:gd name="connsiteY0" fmla="*/ 1843088 h 1843088"/>
              <a:gd name="connsiteX1" fmla="*/ 1300162 w 3009900"/>
              <a:gd name="connsiteY1" fmla="*/ 1824038 h 1843088"/>
              <a:gd name="connsiteX2" fmla="*/ 2109787 w 3009900"/>
              <a:gd name="connsiteY2" fmla="*/ 1524000 h 1843088"/>
              <a:gd name="connsiteX3" fmla="*/ 2847975 w 3009900"/>
              <a:gd name="connsiteY3" fmla="*/ 280988 h 1843088"/>
              <a:gd name="connsiteX4" fmla="*/ 3009900 w 3009900"/>
              <a:gd name="connsiteY4" fmla="*/ 0 h 1843088"/>
              <a:gd name="connsiteX0" fmla="*/ 0 w 3009900"/>
              <a:gd name="connsiteY0" fmla="*/ 1843088 h 1843088"/>
              <a:gd name="connsiteX1" fmla="*/ 1300162 w 3009900"/>
              <a:gd name="connsiteY1" fmla="*/ 1824038 h 1843088"/>
              <a:gd name="connsiteX2" fmla="*/ 2109787 w 3009900"/>
              <a:gd name="connsiteY2" fmla="*/ 1524000 h 1843088"/>
              <a:gd name="connsiteX3" fmla="*/ 2847975 w 3009900"/>
              <a:gd name="connsiteY3" fmla="*/ 280988 h 1843088"/>
              <a:gd name="connsiteX4" fmla="*/ 3009900 w 3009900"/>
              <a:gd name="connsiteY4" fmla="*/ 0 h 1843088"/>
              <a:gd name="connsiteX0" fmla="*/ 0 w 3009900"/>
              <a:gd name="connsiteY0" fmla="*/ 1843088 h 1843088"/>
              <a:gd name="connsiteX1" fmla="*/ 1300162 w 3009900"/>
              <a:gd name="connsiteY1" fmla="*/ 1824038 h 1843088"/>
              <a:gd name="connsiteX2" fmla="*/ 2109787 w 3009900"/>
              <a:gd name="connsiteY2" fmla="*/ 1524000 h 1843088"/>
              <a:gd name="connsiteX3" fmla="*/ 2847975 w 3009900"/>
              <a:gd name="connsiteY3" fmla="*/ 280988 h 1843088"/>
              <a:gd name="connsiteX4" fmla="*/ 3009900 w 3009900"/>
              <a:gd name="connsiteY4" fmla="*/ 0 h 1843088"/>
              <a:gd name="connsiteX0" fmla="*/ 0 w 3009900"/>
              <a:gd name="connsiteY0" fmla="*/ 1843088 h 1843088"/>
              <a:gd name="connsiteX1" fmla="*/ 1300162 w 3009900"/>
              <a:gd name="connsiteY1" fmla="*/ 1824038 h 1843088"/>
              <a:gd name="connsiteX2" fmla="*/ 2109787 w 3009900"/>
              <a:gd name="connsiteY2" fmla="*/ 1524000 h 1843088"/>
              <a:gd name="connsiteX3" fmla="*/ 2847975 w 3009900"/>
              <a:gd name="connsiteY3" fmla="*/ 280988 h 1843088"/>
              <a:gd name="connsiteX4" fmla="*/ 3009900 w 3009900"/>
              <a:gd name="connsiteY4" fmla="*/ 0 h 1843088"/>
              <a:gd name="connsiteX0" fmla="*/ 0 w 3009900"/>
              <a:gd name="connsiteY0" fmla="*/ 1843088 h 1843088"/>
              <a:gd name="connsiteX1" fmla="*/ 1300162 w 3009900"/>
              <a:gd name="connsiteY1" fmla="*/ 1824038 h 1843088"/>
              <a:gd name="connsiteX2" fmla="*/ 2109787 w 3009900"/>
              <a:gd name="connsiteY2" fmla="*/ 1524000 h 1843088"/>
              <a:gd name="connsiteX3" fmla="*/ 2847975 w 3009900"/>
              <a:gd name="connsiteY3" fmla="*/ 280988 h 1843088"/>
              <a:gd name="connsiteX4" fmla="*/ 3009900 w 3009900"/>
              <a:gd name="connsiteY4" fmla="*/ 0 h 1843088"/>
              <a:gd name="connsiteX0" fmla="*/ 0 w 3009900"/>
              <a:gd name="connsiteY0" fmla="*/ 1843088 h 1859757"/>
              <a:gd name="connsiteX1" fmla="*/ 1300162 w 3009900"/>
              <a:gd name="connsiteY1" fmla="*/ 1824038 h 1859757"/>
              <a:gd name="connsiteX2" fmla="*/ 2109787 w 3009900"/>
              <a:gd name="connsiteY2" fmla="*/ 1524000 h 1859757"/>
              <a:gd name="connsiteX3" fmla="*/ 2847975 w 3009900"/>
              <a:gd name="connsiteY3" fmla="*/ 280988 h 1859757"/>
              <a:gd name="connsiteX4" fmla="*/ 3009900 w 3009900"/>
              <a:gd name="connsiteY4" fmla="*/ 0 h 1859757"/>
              <a:gd name="connsiteX0" fmla="*/ 0 w 3009900"/>
              <a:gd name="connsiteY0" fmla="*/ 1843088 h 1882776"/>
              <a:gd name="connsiteX1" fmla="*/ 1300162 w 3009900"/>
              <a:gd name="connsiteY1" fmla="*/ 1824038 h 1882776"/>
              <a:gd name="connsiteX2" fmla="*/ 2109787 w 3009900"/>
              <a:gd name="connsiteY2" fmla="*/ 1524000 h 1882776"/>
              <a:gd name="connsiteX3" fmla="*/ 2847975 w 3009900"/>
              <a:gd name="connsiteY3" fmla="*/ 280988 h 1882776"/>
              <a:gd name="connsiteX4" fmla="*/ 3009900 w 3009900"/>
              <a:gd name="connsiteY4" fmla="*/ 0 h 1882776"/>
              <a:gd name="connsiteX0" fmla="*/ 0 w 3009900"/>
              <a:gd name="connsiteY0" fmla="*/ 1843088 h 1882776"/>
              <a:gd name="connsiteX1" fmla="*/ 1300162 w 3009900"/>
              <a:gd name="connsiteY1" fmla="*/ 1824038 h 1882776"/>
              <a:gd name="connsiteX2" fmla="*/ 2109787 w 3009900"/>
              <a:gd name="connsiteY2" fmla="*/ 1524000 h 1882776"/>
              <a:gd name="connsiteX3" fmla="*/ 2847975 w 3009900"/>
              <a:gd name="connsiteY3" fmla="*/ 280988 h 1882776"/>
              <a:gd name="connsiteX4" fmla="*/ 3009900 w 3009900"/>
              <a:gd name="connsiteY4" fmla="*/ 0 h 1882776"/>
              <a:gd name="connsiteX0" fmla="*/ 0 w 3009900"/>
              <a:gd name="connsiteY0" fmla="*/ 1843088 h 1882776"/>
              <a:gd name="connsiteX1" fmla="*/ 1300162 w 3009900"/>
              <a:gd name="connsiteY1" fmla="*/ 1824038 h 1882776"/>
              <a:gd name="connsiteX2" fmla="*/ 2109787 w 3009900"/>
              <a:gd name="connsiteY2" fmla="*/ 1524000 h 1882776"/>
              <a:gd name="connsiteX3" fmla="*/ 2847975 w 3009900"/>
              <a:gd name="connsiteY3" fmla="*/ 280988 h 1882776"/>
              <a:gd name="connsiteX4" fmla="*/ 3009900 w 3009900"/>
              <a:gd name="connsiteY4" fmla="*/ 0 h 1882776"/>
              <a:gd name="connsiteX0" fmla="*/ 0 w 3009900"/>
              <a:gd name="connsiteY0" fmla="*/ 1843088 h 1882776"/>
              <a:gd name="connsiteX1" fmla="*/ 1300162 w 3009900"/>
              <a:gd name="connsiteY1" fmla="*/ 1824038 h 1882776"/>
              <a:gd name="connsiteX2" fmla="*/ 2109787 w 3009900"/>
              <a:gd name="connsiteY2" fmla="*/ 1524000 h 1882776"/>
              <a:gd name="connsiteX3" fmla="*/ 2847975 w 3009900"/>
              <a:gd name="connsiteY3" fmla="*/ 280988 h 1882776"/>
              <a:gd name="connsiteX4" fmla="*/ 3009900 w 3009900"/>
              <a:gd name="connsiteY4" fmla="*/ 0 h 1882776"/>
              <a:gd name="connsiteX0" fmla="*/ 0 w 3009900"/>
              <a:gd name="connsiteY0" fmla="*/ 1843088 h 1882776"/>
              <a:gd name="connsiteX1" fmla="*/ 1300162 w 3009900"/>
              <a:gd name="connsiteY1" fmla="*/ 1824038 h 1882776"/>
              <a:gd name="connsiteX2" fmla="*/ 2109787 w 3009900"/>
              <a:gd name="connsiteY2" fmla="*/ 1524000 h 1882776"/>
              <a:gd name="connsiteX3" fmla="*/ 2847975 w 3009900"/>
              <a:gd name="connsiteY3" fmla="*/ 280988 h 1882776"/>
              <a:gd name="connsiteX4" fmla="*/ 3009900 w 3009900"/>
              <a:gd name="connsiteY4" fmla="*/ 0 h 1882776"/>
              <a:gd name="connsiteX0" fmla="*/ 0 w 3009900"/>
              <a:gd name="connsiteY0" fmla="*/ 1843088 h 1882776"/>
              <a:gd name="connsiteX1" fmla="*/ 1300162 w 3009900"/>
              <a:gd name="connsiteY1" fmla="*/ 1824038 h 1882776"/>
              <a:gd name="connsiteX2" fmla="*/ 2109787 w 3009900"/>
              <a:gd name="connsiteY2" fmla="*/ 1295400 h 1882776"/>
              <a:gd name="connsiteX3" fmla="*/ 2847975 w 3009900"/>
              <a:gd name="connsiteY3" fmla="*/ 280988 h 1882776"/>
              <a:gd name="connsiteX4" fmla="*/ 3009900 w 3009900"/>
              <a:gd name="connsiteY4" fmla="*/ 0 h 188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9900" h="1882776">
                <a:moveTo>
                  <a:pt x="0" y="1843088"/>
                </a:moveTo>
                <a:cubicBezTo>
                  <a:pt x="433387" y="1836738"/>
                  <a:pt x="866775" y="1882776"/>
                  <a:pt x="1300162" y="1824038"/>
                </a:cubicBezTo>
                <a:cubicBezTo>
                  <a:pt x="1593056" y="1764507"/>
                  <a:pt x="1877219" y="1527969"/>
                  <a:pt x="2109787" y="1295400"/>
                </a:cubicBezTo>
                <a:cubicBezTo>
                  <a:pt x="2240756" y="1241425"/>
                  <a:pt x="2721769" y="668338"/>
                  <a:pt x="2847975" y="280988"/>
                </a:cubicBezTo>
                <a:cubicBezTo>
                  <a:pt x="2997994" y="26988"/>
                  <a:pt x="2855913" y="250031"/>
                  <a:pt x="3009900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7117" name="TextBox 25"/>
          <p:cNvSpPr txBox="1">
            <a:spLocks noChangeArrowheads="1"/>
          </p:cNvSpPr>
          <p:nvPr/>
        </p:nvSpPr>
        <p:spPr bwMode="auto">
          <a:xfrm>
            <a:off x="5943600" y="5486400"/>
            <a:ext cx="9556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Calibri" pitchFamily="34" charset="0"/>
              </a:rPr>
              <a:t>height </a:t>
            </a:r>
            <a:r>
              <a:rPr lang="en-US" i="1">
                <a:latin typeface="Calibri" pitchFamily="34" charset="0"/>
              </a:rPr>
              <a:t>h</a:t>
            </a:r>
          </a:p>
        </p:txBody>
      </p:sp>
      <p:sp>
        <p:nvSpPr>
          <p:cNvPr id="47118" name="TextBox 26"/>
          <p:cNvSpPr txBox="1">
            <a:spLocks noChangeArrowheads="1"/>
          </p:cNvSpPr>
          <p:nvPr/>
        </p:nvSpPr>
        <p:spPr bwMode="auto">
          <a:xfrm>
            <a:off x="4343400" y="3135313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Calibri" pitchFamily="34" charset="0"/>
              </a:rPr>
              <a:t>1</a:t>
            </a:r>
            <a:endParaRPr lang="en-US" i="1">
              <a:latin typeface="Calibri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rot="5400000" flipH="1" flipV="1">
            <a:off x="6553201" y="4800600"/>
            <a:ext cx="609600" cy="31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858000" y="4495800"/>
            <a:ext cx="1371600" cy="1588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21" name="TextBox 39"/>
          <p:cNvSpPr txBox="1">
            <a:spLocks noChangeArrowheads="1"/>
          </p:cNvSpPr>
          <p:nvPr/>
        </p:nvSpPr>
        <p:spPr bwMode="auto">
          <a:xfrm>
            <a:off x="8210550" y="4343400"/>
            <a:ext cx="476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Calibri" pitchFamily="34" charset="0"/>
              </a:rPr>
              <a:t>0.4</a:t>
            </a:r>
          </a:p>
        </p:txBody>
      </p:sp>
      <p:sp>
        <p:nvSpPr>
          <p:cNvPr id="47122" name="TextBox 40"/>
          <p:cNvSpPr txBox="1">
            <a:spLocks noChangeArrowheads="1"/>
          </p:cNvSpPr>
          <p:nvPr/>
        </p:nvSpPr>
        <p:spPr bwMode="auto">
          <a:xfrm>
            <a:off x="6781800" y="4724400"/>
            <a:ext cx="476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Calibri" pitchFamily="34" charset="0"/>
              </a:rPr>
              <a:t>4.5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</TotalTime>
  <Words>1847</Words>
  <Application>Microsoft Office PowerPoint</Application>
  <PresentationFormat>On-screen Show (4:3)</PresentationFormat>
  <Paragraphs>418</Paragraphs>
  <Slides>33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Arial Unicode MS</vt:lpstr>
      <vt:lpstr>Calibri</vt:lpstr>
      <vt:lpstr>Tahoma</vt:lpstr>
      <vt:lpstr>Times New Roman</vt:lpstr>
      <vt:lpstr>Wingdings</vt:lpstr>
      <vt:lpstr>Blends</vt:lpstr>
      <vt:lpstr>Equation</vt:lpstr>
      <vt:lpstr>Fuzzy Logic Uncertainty Studies</vt:lpstr>
      <vt:lpstr>PowerPoint Presentation</vt:lpstr>
      <vt:lpstr>PowerPoint Presentation</vt:lpstr>
      <vt:lpstr>PowerPoint Presentation</vt:lpstr>
      <vt:lpstr>Rule Base</vt:lpstr>
      <vt:lpstr>Fuzzy Logic tries to capture the human ability of reasoning with imprecise information</vt:lpstr>
      <vt:lpstr>Underlying Theory: Theory of Fuzzy Sets</vt:lpstr>
      <vt:lpstr>Fuzzy Set Theory (contd.)</vt:lpstr>
      <vt:lpstr>Linguistic Variables</vt:lpstr>
      <vt:lpstr>Example Profiles</vt:lpstr>
      <vt:lpstr>Example Profiles</vt:lpstr>
      <vt:lpstr>Concept of Hedge</vt:lpstr>
      <vt:lpstr>Representation of Fuzzy 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Fuzzy definition of subset</vt:lpstr>
      <vt:lpstr>PowerPoint Presentation</vt:lpstr>
      <vt:lpstr>Fuzzy sets to fuzzy logic</vt:lpstr>
      <vt:lpstr>PowerPoint Presentation</vt:lpstr>
      <vt:lpstr>Fuzzy Implication</vt:lpstr>
      <vt:lpstr>PowerPoint Presentation</vt:lpstr>
      <vt:lpstr>Fuzzy Inferencing</vt:lpstr>
      <vt:lpstr>Fuzzy Inferencing: illustration through inverted pendulum control problem</vt:lpstr>
      <vt:lpstr>PowerPoint Presentation</vt:lpstr>
      <vt:lpstr>PowerPoint Presentation</vt:lpstr>
      <vt:lpstr>PowerPoint Presentation</vt:lpstr>
      <vt:lpstr>PowerPoint Presentation</vt:lpstr>
      <vt:lpstr>Inference procedure</vt:lpstr>
    </vt:vector>
  </TitlesOfParts>
  <Company>cfdvs,iit bombay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Resources</dc:title>
  <dc:creator>cfdvs</dc:creator>
  <cp:lastModifiedBy>Madhurima Rawat</cp:lastModifiedBy>
  <cp:revision>71</cp:revision>
  <dcterms:created xsi:type="dcterms:W3CDTF">2007-07-27T07:29:18Z</dcterms:created>
  <dcterms:modified xsi:type="dcterms:W3CDTF">2023-07-12T14:49:09Z</dcterms:modified>
</cp:coreProperties>
</file>