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401" r:id="rId2"/>
    <p:sldId id="402" r:id="rId3"/>
    <p:sldId id="403" r:id="rId4"/>
    <p:sldId id="414" r:id="rId5"/>
    <p:sldId id="415" r:id="rId6"/>
    <p:sldId id="416" r:id="rId7"/>
    <p:sldId id="404" r:id="rId8"/>
    <p:sldId id="417" r:id="rId9"/>
    <p:sldId id="418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</p:sldIdLst>
  <p:sldSz cx="10693400" cy="756126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6D8D8"/>
    <a:srgbClr val="00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774" autoAdjust="0"/>
  </p:normalViewPr>
  <p:slideViewPr>
    <p:cSldViewPr>
      <p:cViewPr varScale="1">
        <p:scale>
          <a:sx n="54" d="100"/>
          <a:sy n="54" d="100"/>
        </p:scale>
        <p:origin x="1380" y="88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280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86DA6649-FF84-4823-8A1D-31C62B74C7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6613" y="768350"/>
            <a:ext cx="54260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62513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630E01D9-82CB-4DC3-B6A9-668F21561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Discrete Mathematics and its Applications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54E6CD8-32F3-48EC-A9FE-79A981AB1368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r>
              <a:rPr lang="en-US"/>
              <a:t>(c)2001-2002, Michael P. Frank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D01D1-E41D-41AF-B975-C40E94AE9A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Discrete Mathematics and its Applications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FD8AFA9-9DCA-4A99-B1CD-582E9E573E2E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r>
              <a:rPr lang="en-US"/>
              <a:t>(c)2001-2002, Michael P. Frank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9FB65-6A0D-4829-A5CD-053C6CE971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Discrete Mathematics and its Applications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25BBD7E-8129-4437-8C5D-5A2900256F34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r>
              <a:rPr lang="en-US"/>
              <a:t>(c)2001-2002, Michael P. Frank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E1AA3-938E-4175-81EF-3799C1F840B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3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0D9A5-F74E-4849-8FC5-05AFBE4C715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236546-6F5E-4046-8614-9FFDD571E01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089E8-670F-43A7-96E0-BC52E83AA9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24436-06B9-466E-8A68-475346E93A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3350" y="303213"/>
            <a:ext cx="2405063" cy="645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303213"/>
            <a:ext cx="7065962" cy="645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3F1F-F62C-46E5-AB6E-4C3375FCBF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9E6D4-37F6-443F-926F-AF85552D02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DFAA3-E6AB-43FC-BD67-18CA489016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1763713"/>
            <a:ext cx="4735512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763713"/>
            <a:ext cx="4735513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81223-8C23-431E-9990-405F36BE22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5FECB-4323-4DC0-A097-70C7EF9C4D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7951D-04FA-4AEB-BEB4-DDAD802F5B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BED22-93DD-49F5-8548-67FB42B877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B34E4-2CFD-43B5-8A6B-ADF82E5F3D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E11C7-5925-463C-96F1-8289D6358F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303213"/>
            <a:ext cx="96234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306" tIns="52153" rIns="104306" bIns="521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763713"/>
            <a:ext cx="96234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988" y="6884988"/>
            <a:ext cx="24955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>
              <a:defRPr sz="160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COMP20411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7035800"/>
            <a:ext cx="490061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COMP20411  Machine Learning</a:t>
            </a: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2863" y="7065963"/>
            <a:ext cx="249555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306" tIns="52153" rIns="104306" bIns="52153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Arial" charset="0"/>
              </a:defRPr>
            </a:lvl1pPr>
          </a:lstStyle>
          <a:p>
            <a:pPr>
              <a:defRPr/>
            </a:pPr>
            <a:fld id="{02B6D804-0EC4-4D93-B747-37026502F6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175" name="Picture 7" descr="TUOM_4COL_cropped_72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03375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1042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2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itchFamily="34" charset="0"/>
        </a:defRPr>
      </a:lvl2pPr>
      <a:lvl3pPr algn="ctr" defTabSz="1042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itchFamily="34" charset="0"/>
        </a:defRPr>
      </a:lvl3pPr>
      <a:lvl4pPr algn="ctr" defTabSz="1042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itchFamily="34" charset="0"/>
        </a:defRPr>
      </a:lvl4pPr>
      <a:lvl5pPr algn="ctr" defTabSz="1042988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itchFamily="34" charset="0"/>
        </a:defRPr>
      </a:lvl5pPr>
      <a:lvl6pPr marL="457200" algn="ctr" defTabSz="1042988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itchFamily="34" charset="0"/>
        </a:defRPr>
      </a:lvl6pPr>
      <a:lvl7pPr marL="914400" algn="ctr" defTabSz="1042988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itchFamily="34" charset="0"/>
        </a:defRPr>
      </a:lvl7pPr>
      <a:lvl8pPr marL="1371600" algn="ctr" defTabSz="1042988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itchFamily="34" charset="0"/>
        </a:defRPr>
      </a:lvl8pPr>
      <a:lvl9pPr marL="1828800" algn="ctr" defTabSz="1042988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ahoma" pitchFamily="34" charset="0"/>
        </a:defRPr>
      </a:lvl9pPr>
    </p:titleStyle>
    <p:bodyStyle>
      <a:lvl1pPr marL="390525" indent="-390525" algn="l" defTabSz="10429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438" algn="l" defTabSz="1042988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303338" indent="-260350" algn="l" defTabSz="1042988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825625" indent="-260350" algn="l" defTabSz="1042988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346325" indent="-260350" algn="l" defTabSz="1042988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803525" indent="-260350" algn="l" defTabSz="1042988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260725" indent="-260350" algn="l" defTabSz="1042988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717925" indent="-260350" algn="l" defTabSz="1042988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175125" indent="-260350" algn="l" defTabSz="1042988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1B718B21-FBCF-49E6-95FD-70BD8A53A2D3}" type="slidenum">
              <a:rPr lang="en-GB" smtClean="0"/>
              <a:pPr defTabSz="1042988"/>
              <a:t>1</a:t>
            </a:fld>
            <a:endParaRPr lang="en-GB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7" y="311150"/>
            <a:ext cx="9623425" cy="12604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Naïve Bayes Classifier </a:t>
            </a:r>
            <a:r>
              <a:rPr lang="en-GB" dirty="0"/>
              <a:t>Outline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1571625"/>
            <a:ext cx="9144000" cy="53355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sz="3200"/>
              <a:t>Background</a:t>
            </a:r>
          </a:p>
          <a:p>
            <a:pPr eaLnBrk="1" hangingPunct="1">
              <a:lnSpc>
                <a:spcPct val="120000"/>
              </a:lnSpc>
            </a:pPr>
            <a:r>
              <a:rPr lang="en-GB" sz="3200"/>
              <a:t>Probability Basics</a:t>
            </a:r>
          </a:p>
          <a:p>
            <a:pPr eaLnBrk="1" hangingPunct="1">
              <a:lnSpc>
                <a:spcPct val="120000"/>
              </a:lnSpc>
            </a:pPr>
            <a:r>
              <a:rPr lang="en-GB" sz="3200"/>
              <a:t>Probabilistic Classification</a:t>
            </a:r>
          </a:p>
          <a:p>
            <a:pPr eaLnBrk="1" hangingPunct="1">
              <a:lnSpc>
                <a:spcPct val="120000"/>
              </a:lnSpc>
            </a:pPr>
            <a:r>
              <a:rPr lang="en-GB" sz="3200"/>
              <a:t>Na</a:t>
            </a:r>
            <a:r>
              <a:rPr lang="en-US" sz="3200"/>
              <a:t>ï</a:t>
            </a:r>
            <a:r>
              <a:rPr lang="en-GB" sz="3200"/>
              <a:t>ve Bayes </a:t>
            </a:r>
          </a:p>
          <a:p>
            <a:pPr eaLnBrk="1" hangingPunct="1">
              <a:lnSpc>
                <a:spcPct val="120000"/>
              </a:lnSpc>
            </a:pPr>
            <a:r>
              <a:rPr lang="en-GB" sz="3200"/>
              <a:t>Example: Play Tennis</a:t>
            </a:r>
          </a:p>
          <a:p>
            <a:pPr eaLnBrk="1" hangingPunct="1">
              <a:lnSpc>
                <a:spcPct val="120000"/>
              </a:lnSpc>
            </a:pPr>
            <a:r>
              <a:rPr lang="en-GB" sz="3200"/>
              <a:t>Relevant Issues</a:t>
            </a:r>
          </a:p>
          <a:p>
            <a:pPr eaLnBrk="1" hangingPunct="1">
              <a:lnSpc>
                <a:spcPct val="120000"/>
              </a:lnSpc>
            </a:pPr>
            <a:r>
              <a:rPr lang="en-GB" sz="3200"/>
              <a:t>Conclusions</a:t>
            </a:r>
          </a:p>
          <a:p>
            <a:pPr eaLnBrk="1" hangingPunct="1">
              <a:lnSpc>
                <a:spcPct val="80000"/>
              </a:lnSpc>
            </a:pPr>
            <a:endParaRPr lang="en-GB" sz="3200"/>
          </a:p>
          <a:p>
            <a:pPr eaLnBrk="1" hangingPunct="1">
              <a:lnSpc>
                <a:spcPct val="80000"/>
              </a:lnSpc>
            </a:pP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30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E13CD2F5-64D6-432F-B282-FB512A3082AB}" type="slidenum">
              <a:rPr lang="en-GB" smtClean="0"/>
              <a:pPr defTabSz="1042988"/>
              <a:t>10</a:t>
            </a:fld>
            <a:endParaRPr lang="en-GB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7625"/>
            <a:ext cx="10223500" cy="1260475"/>
          </a:xfrm>
        </p:spPr>
        <p:txBody>
          <a:bodyPr/>
          <a:lstStyle/>
          <a:p>
            <a:pPr eaLnBrk="1" hangingPunct="1"/>
            <a:r>
              <a:rPr lang="en-US" b="0"/>
              <a:t>Naïve Bayes	</a:t>
            </a:r>
          </a:p>
        </p:txBody>
      </p:sp>
      <p:sp>
        <p:nvSpPr>
          <p:cNvPr id="30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9993313" cy="56388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endParaRPr lang="en-US"/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sz="3200"/>
              <a:t>     </a:t>
            </a:r>
          </a:p>
        </p:txBody>
      </p:sp>
      <p:sp>
        <p:nvSpPr>
          <p:cNvPr id="3082" name="Rectangle 4"/>
          <p:cNvSpPr>
            <a:spLocks noChangeArrowheads="1"/>
          </p:cNvSpPr>
          <p:nvPr/>
        </p:nvSpPr>
        <p:spPr bwMode="auto">
          <a:xfrm>
            <a:off x="393700" y="1343025"/>
            <a:ext cx="10134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/>
          <a:lstStyle/>
          <a:p>
            <a:pPr marL="533400" indent="-5334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Bayes classification</a:t>
            </a:r>
          </a:p>
          <a:p>
            <a:pPr marL="533400" indent="-5334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2800">
              <a:latin typeface="Tahoma" pitchFamily="34" charset="0"/>
            </a:endParaRP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Difficulty: learning the joint probability                  </a:t>
            </a:r>
          </a:p>
          <a:p>
            <a:pPr marL="533400" indent="-5334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Naïve Bayes classification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Making the assumption that </a:t>
            </a:r>
            <a:r>
              <a:rPr lang="en-US" sz="2400">
                <a:solidFill>
                  <a:schemeClr val="accent2"/>
                </a:solidFill>
                <a:latin typeface="Tahoma" pitchFamily="34" charset="0"/>
              </a:rPr>
              <a:t>all input attributes are independent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MAP classification rule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</a:pPr>
            <a:endParaRPr lang="en-US" sz="2400">
              <a:latin typeface="Tahoma" pitchFamily="34" charset="0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2192338" y="1965325"/>
          <a:ext cx="61563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2" imgW="2336760" imgH="177480" progId="Equation.3">
                  <p:embed/>
                </p:oleObj>
              </mc:Choice>
              <mc:Fallback>
                <p:oleObj name="Equation" r:id="rId2" imgW="233676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1965325"/>
                        <a:ext cx="6156325" cy="4683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6261100" y="2678113"/>
          <a:ext cx="1905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812520" imgH="177480" progId="Equation.3">
                  <p:embed/>
                </p:oleObj>
              </mc:Choice>
              <mc:Fallback>
                <p:oleObj name="Equation" r:id="rId4" imgW="81252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2678113"/>
                        <a:ext cx="1905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1708150" y="4238625"/>
          <a:ext cx="7037388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6" imgW="2831760" imgH="558720" progId="Equation.3">
                  <p:embed/>
                </p:oleObj>
              </mc:Choice>
              <mc:Fallback>
                <p:oleObj name="Equation" r:id="rId6" imgW="2831760" imgH="558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4238625"/>
                        <a:ext cx="7037388" cy="13922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1"/>
          <p:cNvGraphicFramePr>
            <a:graphicFrameLocks noChangeAspect="1"/>
          </p:cNvGraphicFramePr>
          <p:nvPr/>
        </p:nvGraphicFramePr>
        <p:xfrm>
          <a:off x="1214438" y="6219825"/>
          <a:ext cx="89519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8" imgW="3695400" imgH="203040" progId="Equation.3">
                  <p:embed/>
                </p:oleObj>
              </mc:Choice>
              <mc:Fallback>
                <p:oleObj name="Equation" r:id="rId8" imgW="369540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6219825"/>
                        <a:ext cx="8951912" cy="493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Line 12"/>
          <p:cNvSpPr>
            <a:spLocks noChangeShapeType="1"/>
          </p:cNvSpPr>
          <p:nvPr/>
        </p:nvSpPr>
        <p:spPr bwMode="auto">
          <a:xfrm>
            <a:off x="4508500" y="4619625"/>
            <a:ext cx="2209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" name="Line 13"/>
          <p:cNvSpPr>
            <a:spLocks noChangeShapeType="1"/>
          </p:cNvSpPr>
          <p:nvPr/>
        </p:nvSpPr>
        <p:spPr bwMode="auto">
          <a:xfrm>
            <a:off x="4432300" y="5076825"/>
            <a:ext cx="1066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Line 14"/>
          <p:cNvSpPr>
            <a:spLocks noChangeShapeType="1"/>
          </p:cNvSpPr>
          <p:nvPr/>
        </p:nvSpPr>
        <p:spPr bwMode="auto">
          <a:xfrm>
            <a:off x="5575300" y="5076825"/>
            <a:ext cx="1981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Line 15"/>
          <p:cNvSpPr>
            <a:spLocks noChangeShapeType="1"/>
          </p:cNvSpPr>
          <p:nvPr/>
        </p:nvSpPr>
        <p:spPr bwMode="auto">
          <a:xfrm>
            <a:off x="5422900" y="5534025"/>
            <a:ext cx="2743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41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5245E1F5-91C4-4F6E-8ED5-40422B5100BB}" type="slidenum">
              <a:rPr lang="en-GB" smtClean="0"/>
              <a:pPr defTabSz="1042988"/>
              <a:t>11</a:t>
            </a:fld>
            <a:endParaRPr lang="en-GB"/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7625"/>
            <a:ext cx="10223500" cy="1260475"/>
          </a:xfrm>
        </p:spPr>
        <p:txBody>
          <a:bodyPr/>
          <a:lstStyle/>
          <a:p>
            <a:pPr eaLnBrk="1" hangingPunct="1"/>
            <a:r>
              <a:rPr lang="en-US" b="0"/>
              <a:t>Naïve Bayes	</a:t>
            </a:r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9993313" cy="56388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endParaRPr lang="en-US"/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sz="3200"/>
              <a:t>     </a:t>
            </a:r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393700" y="1343025"/>
            <a:ext cx="10134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/>
          <a:lstStyle/>
          <a:p>
            <a:pPr marL="533400" indent="-5334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Naïve Bayes Algorithm (for discrete input attributes)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chemeClr val="accent2"/>
                </a:solidFill>
                <a:latin typeface="Tahoma" pitchFamily="34" charset="0"/>
              </a:rPr>
              <a:t>Learning Phase</a:t>
            </a:r>
            <a:r>
              <a:rPr lang="en-US" sz="2400">
                <a:latin typeface="Tahoma" pitchFamily="34" charset="0"/>
              </a:rPr>
              <a:t>: Given a training set </a:t>
            </a:r>
            <a:r>
              <a:rPr lang="en-US" sz="2400" b="1">
                <a:latin typeface="Palatino Linotype" pitchFamily="18" charset="0"/>
              </a:rPr>
              <a:t>S</a:t>
            </a:r>
            <a:r>
              <a:rPr lang="en-US" sz="2400">
                <a:latin typeface="Tahoma" pitchFamily="34" charset="0"/>
              </a:rPr>
              <a:t>, 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     Output: conditional probability tables; for             elements</a:t>
            </a:r>
          </a:p>
          <a:p>
            <a:pPr marL="979488" lvl="1" indent="-457200" defTabSz="1042988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chemeClr val="accent2"/>
                </a:solidFill>
                <a:latin typeface="Tahoma" pitchFamily="34" charset="0"/>
              </a:rPr>
              <a:t>Test Phase</a:t>
            </a:r>
            <a:r>
              <a:rPr lang="en-US" sz="2400">
                <a:latin typeface="Tahoma" pitchFamily="34" charset="0"/>
              </a:rPr>
              <a:t>: Given an unknown instance                    , </a:t>
            </a:r>
          </a:p>
          <a:p>
            <a:pPr marL="979488" lvl="1" indent="-457200" defTabSz="1042988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      Look up tables to assign the label </a:t>
            </a:r>
            <a:r>
              <a:rPr lang="en-US" sz="2400" i="1">
                <a:latin typeface="Palatino Linotype" pitchFamily="18" charset="0"/>
              </a:rPr>
              <a:t>c* </a:t>
            </a:r>
            <a:r>
              <a:rPr lang="en-US" sz="2400">
                <a:latin typeface="Tahoma" pitchFamily="34" charset="0"/>
              </a:rPr>
              <a:t>to </a:t>
            </a:r>
            <a:r>
              <a:rPr lang="en-US" sz="2400" b="1">
                <a:latin typeface="Palatino Linotype" pitchFamily="18" charset="0"/>
              </a:rPr>
              <a:t>X’</a:t>
            </a:r>
            <a:r>
              <a:rPr lang="en-US" sz="2400">
                <a:latin typeface="Tahoma" pitchFamily="34" charset="0"/>
              </a:rPr>
              <a:t> if</a:t>
            </a:r>
            <a:r>
              <a:rPr lang="en-US" sz="2400">
                <a:latin typeface="Palatino Linotype" pitchFamily="18" charset="0"/>
              </a:rPr>
              <a:t> 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      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1308100" y="2486025"/>
          <a:ext cx="8572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2" imgW="3809880" imgH="850680" progId="Equation.3">
                  <p:embed/>
                </p:oleObj>
              </mc:Choice>
              <mc:Fallback>
                <p:oleObj name="Equation" r:id="rId2" imgW="380988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486025"/>
                        <a:ext cx="8572500" cy="1936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1419225" y="6129338"/>
          <a:ext cx="85121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3657600" imgH="215640" progId="Equation.3">
                  <p:embed/>
                </p:oleObj>
              </mc:Choice>
              <mc:Fallback>
                <p:oleObj name="Equation" r:id="rId4" imgW="365760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6129338"/>
                        <a:ext cx="8512175" cy="5032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/>
        </p:nvGraphicFramePr>
        <p:xfrm>
          <a:off x="6931025" y="5168900"/>
          <a:ext cx="19383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6" imgW="736560" imgH="177480" progId="Equation.3">
                  <p:embed/>
                </p:oleObj>
              </mc:Choice>
              <mc:Fallback>
                <p:oleObj name="Equation" r:id="rId6" imgW="73656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5168900"/>
                        <a:ext cx="19383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7"/>
          <p:cNvGraphicFramePr>
            <a:graphicFrameLocks noChangeAspect="1"/>
          </p:cNvGraphicFramePr>
          <p:nvPr/>
        </p:nvGraphicFramePr>
        <p:xfrm>
          <a:off x="7099300" y="4640263"/>
          <a:ext cx="11430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8" imgW="533160" imgH="203040" progId="Equation.3">
                  <p:embed/>
                </p:oleObj>
              </mc:Choice>
              <mc:Fallback>
                <p:oleObj name="Equation" r:id="rId8" imgW="53316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4640263"/>
                        <a:ext cx="114300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C2E972E4-3B42-4ABD-9698-76C7B729DD09}" type="slidenum">
              <a:rPr lang="en-GB" smtClean="0"/>
              <a:pPr defTabSz="1042988"/>
              <a:t>12</a:t>
            </a:fld>
            <a:endParaRPr lang="en-GB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7625"/>
            <a:ext cx="10223500" cy="1260475"/>
          </a:xfrm>
        </p:spPr>
        <p:txBody>
          <a:bodyPr/>
          <a:lstStyle/>
          <a:p>
            <a:pPr eaLnBrk="1" hangingPunct="1"/>
            <a:r>
              <a:rPr lang="en-US" b="0"/>
              <a:t>Example	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9993313" cy="56388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endParaRPr lang="en-US"/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sz="3200"/>
              <a:t>     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393700" y="1190625"/>
            <a:ext cx="10134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/>
          <a:lstStyle/>
          <a:p>
            <a:pPr marL="533400" indent="-5334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Example: Play Tennis</a:t>
            </a:r>
          </a:p>
        </p:txBody>
      </p:sp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0100" y="1876425"/>
            <a:ext cx="6629400" cy="50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85A5407E-C310-49E6-90F7-5911EFC52D00}" type="slidenum">
              <a:rPr lang="en-GB" smtClean="0"/>
              <a:pPr defTabSz="1042988"/>
              <a:t>13</a:t>
            </a:fld>
            <a:endParaRPr lang="en-GB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7625"/>
            <a:ext cx="10223500" cy="1260475"/>
          </a:xfrm>
        </p:spPr>
        <p:txBody>
          <a:bodyPr/>
          <a:lstStyle/>
          <a:p>
            <a:pPr eaLnBrk="1" hangingPunct="1"/>
            <a:r>
              <a:rPr lang="en-US" b="0"/>
              <a:t>Example	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9993313" cy="56388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endParaRPr lang="en-US" b="1"/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sz="3200" b="1"/>
              <a:t>     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393700" y="1190625"/>
            <a:ext cx="10134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/>
          <a:lstStyle/>
          <a:p>
            <a:pPr marL="533400" indent="-5334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Learning Phase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/>
        </p:nvGraphicFramePr>
        <p:xfrm>
          <a:off x="1003300" y="1952625"/>
          <a:ext cx="3640138" cy="1768475"/>
        </p:xfrm>
        <a:graphic>
          <a:graphicData uri="http://schemas.openxmlformats.org/drawingml/2006/table">
            <a:tbl>
              <a:tblPr/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770" name="Group 74"/>
          <p:cNvGraphicFramePr>
            <a:graphicFrameLocks noGrp="1"/>
          </p:cNvGraphicFramePr>
          <p:nvPr/>
        </p:nvGraphicFramePr>
        <p:xfrm>
          <a:off x="4813300" y="1952625"/>
          <a:ext cx="4572000" cy="176847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828" name="Group 132"/>
          <p:cNvGraphicFramePr>
            <a:graphicFrameLocks noGrp="1"/>
          </p:cNvGraphicFramePr>
          <p:nvPr/>
        </p:nvGraphicFramePr>
        <p:xfrm>
          <a:off x="1155700" y="4010025"/>
          <a:ext cx="3886200" cy="1374775"/>
        </p:xfrm>
        <a:graphic>
          <a:graphicData uri="http://schemas.openxmlformats.org/drawingml/2006/table">
            <a:tbl>
              <a:tblPr/>
              <a:tblGrid>
                <a:gridCol w="15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1833" name="Group 137"/>
          <p:cNvGraphicFramePr>
            <a:graphicFrameLocks noGrp="1"/>
          </p:cNvGraphicFramePr>
          <p:nvPr/>
        </p:nvGraphicFramePr>
        <p:xfrm>
          <a:off x="5346700" y="4010025"/>
          <a:ext cx="3886200" cy="1368425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95" name="Text Box 119"/>
          <p:cNvSpPr txBox="1">
            <a:spLocks noChangeArrowheads="1"/>
          </p:cNvSpPr>
          <p:nvPr/>
        </p:nvSpPr>
        <p:spPr bwMode="auto">
          <a:xfrm>
            <a:off x="2527300" y="5838825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42988"/>
            <a:r>
              <a:rPr lang="en-GB" sz="2400" i="1">
                <a:latin typeface="Palatino Linotype" pitchFamily="18" charset="0"/>
              </a:rPr>
              <a:t>P</a:t>
            </a:r>
            <a:r>
              <a:rPr lang="en-GB" sz="2400">
                <a:latin typeface="Palatino Linotype" pitchFamily="18" charset="0"/>
              </a:rPr>
              <a:t>(Play</a:t>
            </a:r>
            <a:r>
              <a:rPr lang="en-GB" sz="2400" i="1">
                <a:latin typeface="Palatino Linotype" pitchFamily="18" charset="0"/>
              </a:rPr>
              <a:t>=Yes) = </a:t>
            </a:r>
            <a:r>
              <a:rPr lang="en-GB" sz="2400">
                <a:latin typeface="Palatino Linotype" pitchFamily="18" charset="0"/>
              </a:rPr>
              <a:t>9/14</a:t>
            </a:r>
          </a:p>
        </p:txBody>
      </p:sp>
      <p:sp>
        <p:nvSpPr>
          <p:cNvPr id="17496" name="Text Box 120"/>
          <p:cNvSpPr txBox="1">
            <a:spLocks noChangeArrowheads="1"/>
          </p:cNvSpPr>
          <p:nvPr/>
        </p:nvSpPr>
        <p:spPr bwMode="auto">
          <a:xfrm>
            <a:off x="5384800" y="5838825"/>
            <a:ext cx="255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42988"/>
            <a:r>
              <a:rPr lang="en-GB" sz="2400" i="1">
                <a:latin typeface="Palatino Linotype" pitchFamily="18" charset="0"/>
              </a:rPr>
              <a:t>P</a:t>
            </a:r>
            <a:r>
              <a:rPr lang="en-GB" sz="2400">
                <a:latin typeface="Palatino Linotype" pitchFamily="18" charset="0"/>
              </a:rPr>
              <a:t>(Play</a:t>
            </a:r>
            <a:r>
              <a:rPr lang="en-GB" sz="2400" i="1">
                <a:latin typeface="Palatino Linotype" pitchFamily="18" charset="0"/>
              </a:rPr>
              <a:t>=No) = </a:t>
            </a:r>
            <a:r>
              <a:rPr lang="en-GB" sz="2400">
                <a:latin typeface="Palatino Linotype" pitchFamily="18" charset="0"/>
              </a:rPr>
              <a:t>5/14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2CC0E726-2BB3-46A7-B720-8D47D2FC7C0E}" type="slidenum">
              <a:rPr lang="en-GB" smtClean="0"/>
              <a:pPr defTabSz="1042988"/>
              <a:t>14</a:t>
            </a:fld>
            <a:endParaRPr lang="en-GB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7625"/>
            <a:ext cx="10223500" cy="1260475"/>
          </a:xfrm>
        </p:spPr>
        <p:txBody>
          <a:bodyPr/>
          <a:lstStyle/>
          <a:p>
            <a:pPr eaLnBrk="1" hangingPunct="1"/>
            <a:r>
              <a:rPr lang="en-US" b="0"/>
              <a:t>Example	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9993313" cy="56388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endParaRPr lang="en-US" b="1"/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sz="3200" b="1"/>
              <a:t>     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393700" y="1190625"/>
            <a:ext cx="10134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/>
          <a:lstStyle/>
          <a:p>
            <a:pPr marL="533400" indent="-5334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Test Phase</a:t>
            </a:r>
          </a:p>
          <a:p>
            <a:pPr marL="979488" lvl="1" indent="-457200" defTabSz="10429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Given a new instance, </a:t>
            </a:r>
          </a:p>
          <a:p>
            <a:pPr marL="979488" lvl="1" indent="-457200" defTabSz="1042988">
              <a:lnSpc>
                <a:spcPct val="90000"/>
              </a:lnSpc>
              <a:spcBef>
                <a:spcPct val="20000"/>
              </a:spcBef>
            </a:pPr>
            <a:r>
              <a:rPr lang="en-US" sz="2400" b="1">
                <a:latin typeface="Palatino Linotype" pitchFamily="18" charset="0"/>
              </a:rPr>
              <a:t>      </a:t>
            </a:r>
            <a:r>
              <a:rPr lang="en-US" sz="2400" b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US" sz="2000">
                <a:solidFill>
                  <a:schemeClr val="accent2"/>
                </a:solidFill>
                <a:latin typeface="Palatino Linotype" pitchFamily="18" charset="0"/>
              </a:rPr>
              <a:t>’=(Outlook=</a:t>
            </a:r>
            <a:r>
              <a:rPr lang="en-US" sz="2000" i="1">
                <a:solidFill>
                  <a:schemeClr val="accent2"/>
                </a:solidFill>
                <a:latin typeface="Palatino Linotype" pitchFamily="18" charset="0"/>
              </a:rPr>
              <a:t>Sunny, </a:t>
            </a:r>
            <a:r>
              <a:rPr lang="en-US" sz="2000">
                <a:solidFill>
                  <a:schemeClr val="accent2"/>
                </a:solidFill>
                <a:latin typeface="Palatino Linotype" pitchFamily="18" charset="0"/>
              </a:rPr>
              <a:t>Temperature=</a:t>
            </a:r>
            <a:r>
              <a:rPr lang="en-US" sz="2000" i="1">
                <a:solidFill>
                  <a:schemeClr val="accent2"/>
                </a:solidFill>
                <a:latin typeface="Palatino Linotype" pitchFamily="18" charset="0"/>
              </a:rPr>
              <a:t>Cool, </a:t>
            </a:r>
            <a:r>
              <a:rPr lang="en-US" sz="2000">
                <a:solidFill>
                  <a:schemeClr val="accent2"/>
                </a:solidFill>
                <a:latin typeface="Palatino Linotype" pitchFamily="18" charset="0"/>
              </a:rPr>
              <a:t>Humidity</a:t>
            </a:r>
            <a:r>
              <a:rPr lang="en-US" sz="2000" i="1">
                <a:solidFill>
                  <a:schemeClr val="accent2"/>
                </a:solidFill>
                <a:latin typeface="Palatino Linotype" pitchFamily="18" charset="0"/>
              </a:rPr>
              <a:t>=High, </a:t>
            </a:r>
            <a:r>
              <a:rPr lang="en-US" sz="2000">
                <a:solidFill>
                  <a:schemeClr val="accent2"/>
                </a:solidFill>
                <a:latin typeface="Palatino Linotype" pitchFamily="18" charset="0"/>
              </a:rPr>
              <a:t>Wind=</a:t>
            </a:r>
            <a:r>
              <a:rPr lang="en-US" sz="2000" i="1">
                <a:solidFill>
                  <a:schemeClr val="accent2"/>
                </a:solidFill>
                <a:latin typeface="Palatino Linotype" pitchFamily="18" charset="0"/>
              </a:rPr>
              <a:t>Strong</a:t>
            </a:r>
            <a:r>
              <a:rPr lang="en-US" sz="2000">
                <a:solidFill>
                  <a:schemeClr val="accent2"/>
                </a:solidFill>
                <a:latin typeface="Palatino Linotype" pitchFamily="18" charset="0"/>
              </a:rPr>
              <a:t>)</a:t>
            </a:r>
          </a:p>
          <a:p>
            <a:pPr marL="979488" lvl="1" indent="-457200" defTabSz="10429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Look up tables</a:t>
            </a:r>
          </a:p>
          <a:p>
            <a:pPr marL="979488" lvl="1" indent="-457200" defTabSz="10429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400">
              <a:solidFill>
                <a:schemeClr val="tx2"/>
              </a:solidFill>
              <a:latin typeface="Tahoma" pitchFamily="34" charset="0"/>
            </a:endParaRPr>
          </a:p>
          <a:p>
            <a:pPr marL="979488" lvl="1" indent="-457200" defTabSz="10429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400">
              <a:solidFill>
                <a:schemeClr val="tx2"/>
              </a:solidFill>
              <a:latin typeface="Tahoma" pitchFamily="34" charset="0"/>
            </a:endParaRPr>
          </a:p>
          <a:p>
            <a:pPr marL="979488" lvl="1" indent="-457200" defTabSz="10429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400">
              <a:solidFill>
                <a:schemeClr val="tx2"/>
              </a:solidFill>
              <a:latin typeface="Tahoma" pitchFamily="34" charset="0"/>
            </a:endParaRPr>
          </a:p>
          <a:p>
            <a:pPr marL="979488" lvl="1" indent="-457200" defTabSz="10429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400">
              <a:solidFill>
                <a:schemeClr val="tx2"/>
              </a:solidFill>
              <a:latin typeface="Tahoma" pitchFamily="34" charset="0"/>
            </a:endParaRPr>
          </a:p>
          <a:p>
            <a:pPr marL="979488" lvl="1" indent="-457200" defTabSz="10429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400">
              <a:solidFill>
                <a:schemeClr val="tx2"/>
              </a:solidFill>
              <a:latin typeface="Tahoma" pitchFamily="34" charset="0"/>
            </a:endParaRPr>
          </a:p>
          <a:p>
            <a:pPr marL="979488" lvl="1" indent="-457200" defTabSz="10429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MAP rule</a:t>
            </a:r>
          </a:p>
        </p:txBody>
      </p:sp>
      <p:sp>
        <p:nvSpPr>
          <p:cNvPr id="18439" name="Text Box 91"/>
          <p:cNvSpPr txBox="1">
            <a:spLocks noChangeArrowheads="1"/>
          </p:cNvSpPr>
          <p:nvPr/>
        </p:nvSpPr>
        <p:spPr bwMode="auto">
          <a:xfrm>
            <a:off x="5346700" y="2894013"/>
            <a:ext cx="3922713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42988">
              <a:lnSpc>
                <a:spcPct val="130000"/>
              </a:lnSpc>
            </a:pPr>
            <a:r>
              <a:rPr lang="en-GB" sz="1800">
                <a:latin typeface="Palatino Linotype" pitchFamily="18" charset="0"/>
              </a:rPr>
              <a:t>P(Outlook=S</a:t>
            </a:r>
            <a:r>
              <a:rPr lang="en-GB" sz="1800" i="1">
                <a:latin typeface="Palatino Linotype" pitchFamily="18" charset="0"/>
              </a:rPr>
              <a:t>unny</a:t>
            </a:r>
            <a:r>
              <a:rPr lang="en-GB" sz="1800">
                <a:latin typeface="Palatino Linotype" pitchFamily="18" charset="0"/>
              </a:rPr>
              <a:t>|Play=</a:t>
            </a:r>
            <a:r>
              <a:rPr lang="en-GB" sz="1800" i="1">
                <a:latin typeface="Palatino Linotype" pitchFamily="18" charset="0"/>
              </a:rPr>
              <a:t>No</a:t>
            </a:r>
            <a:r>
              <a:rPr lang="en-GB" sz="1800">
                <a:latin typeface="Palatino Linotype" pitchFamily="18" charset="0"/>
              </a:rPr>
              <a:t>) = 3/5</a:t>
            </a:r>
          </a:p>
          <a:p>
            <a:pPr defTabSz="1042988">
              <a:lnSpc>
                <a:spcPct val="130000"/>
              </a:lnSpc>
            </a:pPr>
            <a:r>
              <a:rPr lang="en-GB" sz="1800">
                <a:latin typeface="Palatino Linotype" pitchFamily="18" charset="0"/>
              </a:rPr>
              <a:t>P(Temperature=</a:t>
            </a:r>
            <a:r>
              <a:rPr lang="en-GB" sz="1800" i="1">
                <a:latin typeface="Palatino Linotype" pitchFamily="18" charset="0"/>
              </a:rPr>
              <a:t>Cool</a:t>
            </a:r>
            <a:r>
              <a:rPr lang="en-GB" sz="1800">
                <a:latin typeface="Palatino Linotype" pitchFamily="18" charset="0"/>
              </a:rPr>
              <a:t>|Play=</a:t>
            </a:r>
            <a:r>
              <a:rPr lang="en-GB" sz="1800" i="1">
                <a:latin typeface="Palatino Linotype" pitchFamily="18" charset="0"/>
              </a:rPr>
              <a:t>=No</a:t>
            </a:r>
            <a:r>
              <a:rPr lang="en-GB" sz="1800">
                <a:latin typeface="Palatino Linotype" pitchFamily="18" charset="0"/>
              </a:rPr>
              <a:t>) = 1/5</a:t>
            </a:r>
          </a:p>
          <a:p>
            <a:pPr defTabSz="1042988">
              <a:lnSpc>
                <a:spcPct val="130000"/>
              </a:lnSpc>
            </a:pPr>
            <a:r>
              <a:rPr lang="en-GB" sz="1800">
                <a:latin typeface="Palatino Linotype" pitchFamily="18" charset="0"/>
              </a:rPr>
              <a:t>P(Huminity=</a:t>
            </a:r>
            <a:r>
              <a:rPr lang="en-GB" sz="1800" i="1">
                <a:latin typeface="Palatino Linotype" pitchFamily="18" charset="0"/>
              </a:rPr>
              <a:t>High</a:t>
            </a:r>
            <a:r>
              <a:rPr lang="en-GB" sz="1800">
                <a:latin typeface="Palatino Linotype" pitchFamily="18" charset="0"/>
              </a:rPr>
              <a:t>|Play=</a:t>
            </a:r>
            <a:r>
              <a:rPr lang="en-GB" sz="1800" i="1">
                <a:latin typeface="Palatino Linotype" pitchFamily="18" charset="0"/>
              </a:rPr>
              <a:t>No</a:t>
            </a:r>
            <a:r>
              <a:rPr lang="en-GB" sz="1800">
                <a:latin typeface="Palatino Linotype" pitchFamily="18" charset="0"/>
              </a:rPr>
              <a:t>) = 4/5</a:t>
            </a:r>
          </a:p>
          <a:p>
            <a:pPr defTabSz="1042988">
              <a:lnSpc>
                <a:spcPct val="130000"/>
              </a:lnSpc>
            </a:pPr>
            <a:r>
              <a:rPr lang="en-GB" sz="1800">
                <a:latin typeface="Palatino Linotype" pitchFamily="18" charset="0"/>
              </a:rPr>
              <a:t>P(Wind=</a:t>
            </a:r>
            <a:r>
              <a:rPr lang="en-GB" sz="1800" i="1">
                <a:latin typeface="Palatino Linotype" pitchFamily="18" charset="0"/>
              </a:rPr>
              <a:t>Strong</a:t>
            </a:r>
            <a:r>
              <a:rPr lang="en-GB" sz="1800">
                <a:latin typeface="Palatino Linotype" pitchFamily="18" charset="0"/>
              </a:rPr>
              <a:t>|Play=</a:t>
            </a:r>
            <a:r>
              <a:rPr lang="en-GB" sz="1800" i="1">
                <a:latin typeface="Palatino Linotype" pitchFamily="18" charset="0"/>
              </a:rPr>
              <a:t>No</a:t>
            </a:r>
            <a:r>
              <a:rPr lang="en-GB" sz="1800">
                <a:latin typeface="Palatino Linotype" pitchFamily="18" charset="0"/>
              </a:rPr>
              <a:t>) = 3/5</a:t>
            </a:r>
          </a:p>
          <a:p>
            <a:pPr defTabSz="1042988">
              <a:lnSpc>
                <a:spcPct val="130000"/>
              </a:lnSpc>
            </a:pPr>
            <a:r>
              <a:rPr lang="en-GB" sz="1800">
                <a:latin typeface="Palatino Linotype" pitchFamily="18" charset="0"/>
              </a:rPr>
              <a:t>P(Play=</a:t>
            </a:r>
            <a:r>
              <a:rPr lang="en-GB" sz="1800" i="1">
                <a:latin typeface="Palatino Linotype" pitchFamily="18" charset="0"/>
              </a:rPr>
              <a:t>No</a:t>
            </a:r>
            <a:r>
              <a:rPr lang="en-GB" sz="1800">
                <a:latin typeface="Palatino Linotype" pitchFamily="18" charset="0"/>
              </a:rPr>
              <a:t>) = 5/14</a:t>
            </a:r>
          </a:p>
        </p:txBody>
      </p:sp>
      <p:sp>
        <p:nvSpPr>
          <p:cNvPr id="18440" name="Text Box 93"/>
          <p:cNvSpPr txBox="1">
            <a:spLocks noChangeArrowheads="1"/>
          </p:cNvSpPr>
          <p:nvPr/>
        </p:nvSpPr>
        <p:spPr bwMode="auto">
          <a:xfrm>
            <a:off x="1384300" y="2943225"/>
            <a:ext cx="3859213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042988">
              <a:lnSpc>
                <a:spcPct val="130000"/>
              </a:lnSpc>
            </a:pPr>
            <a:r>
              <a:rPr lang="en-GB" sz="1800">
                <a:latin typeface="Palatino Linotype" pitchFamily="18" charset="0"/>
              </a:rPr>
              <a:t>P(Outlook=</a:t>
            </a:r>
            <a:r>
              <a:rPr lang="en-GB" sz="1800" i="1">
                <a:latin typeface="Palatino Linotype" pitchFamily="18" charset="0"/>
              </a:rPr>
              <a:t>Sunny</a:t>
            </a:r>
            <a:r>
              <a:rPr lang="en-GB" sz="1800">
                <a:latin typeface="Palatino Linotype" pitchFamily="18" charset="0"/>
              </a:rPr>
              <a:t>|Play=</a:t>
            </a:r>
            <a:r>
              <a:rPr lang="en-GB" sz="1800" i="1">
                <a:latin typeface="Palatino Linotype" pitchFamily="18" charset="0"/>
              </a:rPr>
              <a:t>Yes</a:t>
            </a:r>
            <a:r>
              <a:rPr lang="en-GB" sz="1800">
                <a:latin typeface="Palatino Linotype" pitchFamily="18" charset="0"/>
              </a:rPr>
              <a:t>) = 2/9</a:t>
            </a:r>
          </a:p>
          <a:p>
            <a:pPr defTabSz="1042988">
              <a:lnSpc>
                <a:spcPct val="130000"/>
              </a:lnSpc>
            </a:pPr>
            <a:r>
              <a:rPr lang="en-GB" sz="1800">
                <a:latin typeface="Palatino Linotype" pitchFamily="18" charset="0"/>
              </a:rPr>
              <a:t>P(Temperature=</a:t>
            </a:r>
            <a:r>
              <a:rPr lang="en-GB" sz="1800" i="1">
                <a:latin typeface="Palatino Linotype" pitchFamily="18" charset="0"/>
              </a:rPr>
              <a:t>Cool</a:t>
            </a:r>
            <a:r>
              <a:rPr lang="en-GB" sz="1800">
                <a:latin typeface="Palatino Linotype" pitchFamily="18" charset="0"/>
              </a:rPr>
              <a:t>|Play=</a:t>
            </a:r>
            <a:r>
              <a:rPr lang="en-GB" sz="1800" i="1">
                <a:latin typeface="Palatino Linotype" pitchFamily="18" charset="0"/>
              </a:rPr>
              <a:t>Yes</a:t>
            </a:r>
            <a:r>
              <a:rPr lang="en-GB" sz="1800">
                <a:latin typeface="Palatino Linotype" pitchFamily="18" charset="0"/>
              </a:rPr>
              <a:t>) = 3/9</a:t>
            </a:r>
          </a:p>
          <a:p>
            <a:pPr defTabSz="1042988">
              <a:lnSpc>
                <a:spcPct val="130000"/>
              </a:lnSpc>
            </a:pPr>
            <a:r>
              <a:rPr lang="en-GB" sz="1800">
                <a:latin typeface="Palatino Linotype" pitchFamily="18" charset="0"/>
              </a:rPr>
              <a:t>P(Huminity=</a:t>
            </a:r>
            <a:r>
              <a:rPr lang="en-GB" sz="1800" i="1">
                <a:latin typeface="Palatino Linotype" pitchFamily="18" charset="0"/>
              </a:rPr>
              <a:t>High</a:t>
            </a:r>
            <a:r>
              <a:rPr lang="en-GB" sz="1800">
                <a:latin typeface="Palatino Linotype" pitchFamily="18" charset="0"/>
              </a:rPr>
              <a:t>|Play=</a:t>
            </a:r>
            <a:r>
              <a:rPr lang="en-GB" sz="1800" i="1">
                <a:latin typeface="Palatino Linotype" pitchFamily="18" charset="0"/>
              </a:rPr>
              <a:t>Yes</a:t>
            </a:r>
            <a:r>
              <a:rPr lang="en-GB" sz="1800">
                <a:latin typeface="Palatino Linotype" pitchFamily="18" charset="0"/>
              </a:rPr>
              <a:t>) = 3/9</a:t>
            </a:r>
          </a:p>
          <a:p>
            <a:pPr defTabSz="1042988">
              <a:lnSpc>
                <a:spcPct val="130000"/>
              </a:lnSpc>
            </a:pPr>
            <a:r>
              <a:rPr lang="en-GB" sz="1800">
                <a:latin typeface="Palatino Linotype" pitchFamily="18" charset="0"/>
              </a:rPr>
              <a:t>P(Wind=</a:t>
            </a:r>
            <a:r>
              <a:rPr lang="en-GB" sz="1800" i="1">
                <a:latin typeface="Palatino Linotype" pitchFamily="18" charset="0"/>
              </a:rPr>
              <a:t>Strong</a:t>
            </a:r>
            <a:r>
              <a:rPr lang="en-GB" sz="1800">
                <a:latin typeface="Palatino Linotype" pitchFamily="18" charset="0"/>
              </a:rPr>
              <a:t>|Play=</a:t>
            </a:r>
            <a:r>
              <a:rPr lang="en-GB" sz="1800" i="1">
                <a:latin typeface="Palatino Linotype" pitchFamily="18" charset="0"/>
              </a:rPr>
              <a:t>Yes</a:t>
            </a:r>
            <a:r>
              <a:rPr lang="en-GB" sz="1800">
                <a:latin typeface="Palatino Linotype" pitchFamily="18" charset="0"/>
              </a:rPr>
              <a:t>) = 3/9</a:t>
            </a:r>
          </a:p>
          <a:p>
            <a:pPr defTabSz="1042988">
              <a:lnSpc>
                <a:spcPct val="130000"/>
              </a:lnSpc>
            </a:pPr>
            <a:r>
              <a:rPr lang="en-GB" sz="1800">
                <a:latin typeface="Palatino Linotype" pitchFamily="18" charset="0"/>
              </a:rPr>
              <a:t>P(Play=</a:t>
            </a:r>
            <a:r>
              <a:rPr lang="en-GB" sz="1800" i="1">
                <a:latin typeface="Palatino Linotype" pitchFamily="18" charset="0"/>
              </a:rPr>
              <a:t>Yes</a:t>
            </a:r>
            <a:r>
              <a:rPr lang="en-GB" sz="1800">
                <a:latin typeface="Palatino Linotype" pitchFamily="18" charset="0"/>
              </a:rPr>
              <a:t>) = 9/14</a:t>
            </a:r>
          </a:p>
        </p:txBody>
      </p:sp>
      <p:sp>
        <p:nvSpPr>
          <p:cNvPr id="18441" name="Text Box 94"/>
          <p:cNvSpPr txBox="1">
            <a:spLocks noChangeArrowheads="1"/>
          </p:cNvSpPr>
          <p:nvPr/>
        </p:nvSpPr>
        <p:spPr bwMode="auto">
          <a:xfrm>
            <a:off x="1384300" y="5381625"/>
            <a:ext cx="85344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42988">
              <a:lnSpc>
                <a:spcPct val="130000"/>
              </a:lnSpc>
            </a:pPr>
            <a:r>
              <a:rPr lang="en-GB" sz="180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1800" i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sz="1800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200" b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sz="1800">
                <a:solidFill>
                  <a:schemeClr val="accent2"/>
                </a:solidFill>
                <a:latin typeface="Palatino Linotype" pitchFamily="18" charset="0"/>
              </a:rPr>
              <a:t>’):</a:t>
            </a:r>
            <a:r>
              <a:rPr lang="en-GB" sz="1800">
                <a:latin typeface="Palatino Linotype" pitchFamily="18" charset="0"/>
              </a:rPr>
              <a:t> [P(</a:t>
            </a:r>
            <a:r>
              <a:rPr lang="en-GB" sz="1800" i="1">
                <a:latin typeface="Palatino Linotype" pitchFamily="18" charset="0"/>
              </a:rPr>
              <a:t>Sunny</a:t>
            </a:r>
            <a:r>
              <a:rPr lang="en-GB" sz="1800">
                <a:latin typeface="Palatino Linotype" pitchFamily="18" charset="0"/>
              </a:rPr>
              <a:t>|Y</a:t>
            </a:r>
            <a:r>
              <a:rPr lang="en-GB" sz="1800" i="1">
                <a:latin typeface="Palatino Linotype" pitchFamily="18" charset="0"/>
              </a:rPr>
              <a:t>es</a:t>
            </a:r>
            <a:r>
              <a:rPr lang="en-GB" sz="1800">
                <a:latin typeface="Palatino Linotype" pitchFamily="18" charset="0"/>
              </a:rPr>
              <a:t>)P(</a:t>
            </a:r>
            <a:r>
              <a:rPr lang="en-GB" sz="1800" i="1">
                <a:latin typeface="Palatino Linotype" pitchFamily="18" charset="0"/>
              </a:rPr>
              <a:t>Cool</a:t>
            </a:r>
            <a:r>
              <a:rPr lang="en-GB" sz="1800">
                <a:latin typeface="Palatino Linotype" pitchFamily="18" charset="0"/>
              </a:rPr>
              <a:t>|</a:t>
            </a:r>
            <a:r>
              <a:rPr lang="en-GB" sz="1800" i="1">
                <a:latin typeface="Palatino Linotype" pitchFamily="18" charset="0"/>
              </a:rPr>
              <a:t>Yes</a:t>
            </a:r>
            <a:r>
              <a:rPr lang="en-GB" sz="1800">
                <a:latin typeface="Palatino Linotype" pitchFamily="18" charset="0"/>
              </a:rPr>
              <a:t>)P(</a:t>
            </a:r>
            <a:r>
              <a:rPr lang="en-GB" sz="1800" i="1">
                <a:latin typeface="Palatino Linotype" pitchFamily="18" charset="0"/>
              </a:rPr>
              <a:t>High</a:t>
            </a:r>
            <a:r>
              <a:rPr lang="en-GB" sz="1800">
                <a:latin typeface="Palatino Linotype" pitchFamily="18" charset="0"/>
              </a:rPr>
              <a:t>|Y</a:t>
            </a:r>
            <a:r>
              <a:rPr lang="en-GB" sz="1800" i="1">
                <a:latin typeface="Palatino Linotype" pitchFamily="18" charset="0"/>
              </a:rPr>
              <a:t>es</a:t>
            </a:r>
            <a:r>
              <a:rPr lang="en-GB" sz="1800">
                <a:latin typeface="Palatino Linotype" pitchFamily="18" charset="0"/>
              </a:rPr>
              <a:t>)P(</a:t>
            </a:r>
            <a:r>
              <a:rPr lang="en-GB" sz="1800" i="1">
                <a:latin typeface="Palatino Linotype" pitchFamily="18" charset="0"/>
              </a:rPr>
              <a:t>Strong</a:t>
            </a:r>
            <a:r>
              <a:rPr lang="en-GB" sz="1800">
                <a:latin typeface="Palatino Linotype" pitchFamily="18" charset="0"/>
              </a:rPr>
              <a:t>|</a:t>
            </a:r>
            <a:r>
              <a:rPr lang="en-GB" sz="1800" i="1">
                <a:latin typeface="Palatino Linotype" pitchFamily="18" charset="0"/>
              </a:rPr>
              <a:t>Yes</a:t>
            </a:r>
            <a:r>
              <a:rPr lang="en-GB" sz="1800">
                <a:latin typeface="Palatino Linotype" pitchFamily="18" charset="0"/>
              </a:rPr>
              <a:t>)]P(Play=</a:t>
            </a:r>
            <a:r>
              <a:rPr lang="en-GB" sz="1800" i="1">
                <a:latin typeface="Palatino Linotype" pitchFamily="18" charset="0"/>
              </a:rPr>
              <a:t>Yes</a:t>
            </a:r>
            <a:r>
              <a:rPr lang="en-GB" sz="1800">
                <a:latin typeface="Palatino Linotype" pitchFamily="18" charset="0"/>
              </a:rPr>
              <a:t>) = 0.0053</a:t>
            </a:r>
          </a:p>
          <a:p>
            <a:pPr defTabSz="1042988"/>
            <a:r>
              <a:rPr lang="en-GB" sz="1800">
                <a:latin typeface="Palatino Linotype" pitchFamily="18" charset="0"/>
              </a:rPr>
              <a:t> </a:t>
            </a:r>
            <a:r>
              <a:rPr lang="en-GB" sz="180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1800" i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sz="1800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200" b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sz="1800">
                <a:solidFill>
                  <a:schemeClr val="accent2"/>
                </a:solidFill>
                <a:latin typeface="Palatino Linotype" pitchFamily="18" charset="0"/>
              </a:rPr>
              <a:t>’):</a:t>
            </a:r>
            <a:r>
              <a:rPr lang="en-GB" sz="1800">
                <a:latin typeface="Palatino Linotype" pitchFamily="18" charset="0"/>
              </a:rPr>
              <a:t> [P(</a:t>
            </a:r>
            <a:r>
              <a:rPr lang="en-GB" sz="1800" i="1">
                <a:latin typeface="Palatino Linotype" pitchFamily="18" charset="0"/>
              </a:rPr>
              <a:t>Sunny</a:t>
            </a:r>
            <a:r>
              <a:rPr lang="en-GB" sz="1800">
                <a:latin typeface="Palatino Linotype" pitchFamily="18" charset="0"/>
              </a:rPr>
              <a:t>|N</a:t>
            </a:r>
            <a:r>
              <a:rPr lang="en-GB" sz="1800" i="1">
                <a:latin typeface="Palatino Linotype" pitchFamily="18" charset="0"/>
              </a:rPr>
              <a:t>o</a:t>
            </a:r>
            <a:r>
              <a:rPr lang="en-GB" sz="1800">
                <a:latin typeface="Palatino Linotype" pitchFamily="18" charset="0"/>
              </a:rPr>
              <a:t>) P(</a:t>
            </a:r>
            <a:r>
              <a:rPr lang="en-GB" sz="1800" i="1">
                <a:latin typeface="Palatino Linotype" pitchFamily="18" charset="0"/>
              </a:rPr>
              <a:t>Cool</a:t>
            </a:r>
            <a:r>
              <a:rPr lang="en-GB" sz="1800">
                <a:latin typeface="Palatino Linotype" pitchFamily="18" charset="0"/>
              </a:rPr>
              <a:t>|N</a:t>
            </a:r>
            <a:r>
              <a:rPr lang="en-GB" sz="1800" i="1">
                <a:latin typeface="Palatino Linotype" pitchFamily="18" charset="0"/>
              </a:rPr>
              <a:t>o</a:t>
            </a:r>
            <a:r>
              <a:rPr lang="en-GB" sz="1800">
                <a:latin typeface="Palatino Linotype" pitchFamily="18" charset="0"/>
              </a:rPr>
              <a:t>)P(</a:t>
            </a:r>
            <a:r>
              <a:rPr lang="en-GB" sz="1800" i="1">
                <a:latin typeface="Palatino Linotype" pitchFamily="18" charset="0"/>
              </a:rPr>
              <a:t>High</a:t>
            </a:r>
            <a:r>
              <a:rPr lang="en-GB" sz="1800">
                <a:latin typeface="Palatino Linotype" pitchFamily="18" charset="0"/>
              </a:rPr>
              <a:t>|</a:t>
            </a:r>
            <a:r>
              <a:rPr lang="en-GB" sz="1800" i="1">
                <a:latin typeface="Palatino Linotype" pitchFamily="18" charset="0"/>
              </a:rPr>
              <a:t>No</a:t>
            </a:r>
            <a:r>
              <a:rPr lang="en-GB" sz="1800">
                <a:latin typeface="Palatino Linotype" pitchFamily="18" charset="0"/>
              </a:rPr>
              <a:t>)P(</a:t>
            </a:r>
            <a:r>
              <a:rPr lang="en-GB" sz="1800" i="1">
                <a:latin typeface="Palatino Linotype" pitchFamily="18" charset="0"/>
              </a:rPr>
              <a:t>Strong</a:t>
            </a:r>
            <a:r>
              <a:rPr lang="en-GB" sz="1800">
                <a:latin typeface="Palatino Linotype" pitchFamily="18" charset="0"/>
              </a:rPr>
              <a:t>|</a:t>
            </a:r>
            <a:r>
              <a:rPr lang="en-GB" sz="1800" i="1">
                <a:latin typeface="Palatino Linotype" pitchFamily="18" charset="0"/>
              </a:rPr>
              <a:t>No</a:t>
            </a:r>
            <a:r>
              <a:rPr lang="en-GB" sz="1800">
                <a:latin typeface="Palatino Linotype" pitchFamily="18" charset="0"/>
              </a:rPr>
              <a:t>)]P(Play=</a:t>
            </a:r>
            <a:r>
              <a:rPr lang="en-GB" sz="1800" i="1">
                <a:latin typeface="Palatino Linotype" pitchFamily="18" charset="0"/>
              </a:rPr>
              <a:t>No</a:t>
            </a:r>
            <a:r>
              <a:rPr lang="en-GB" sz="1800">
                <a:latin typeface="Palatino Linotype" pitchFamily="18" charset="0"/>
              </a:rPr>
              <a:t>) = 0.0206</a:t>
            </a:r>
          </a:p>
          <a:p>
            <a:pPr defTabSz="1042988">
              <a:lnSpc>
                <a:spcPct val="50000"/>
              </a:lnSpc>
            </a:pPr>
            <a:endParaRPr lang="en-GB" sz="1800">
              <a:latin typeface="Palatino Linotype" pitchFamily="18" charset="0"/>
            </a:endParaRPr>
          </a:p>
          <a:p>
            <a:pPr defTabSz="1042988">
              <a:lnSpc>
                <a:spcPct val="130000"/>
              </a:lnSpc>
            </a:pPr>
            <a:r>
              <a:rPr lang="en-GB" sz="2000">
                <a:solidFill>
                  <a:schemeClr val="accent2"/>
                </a:solidFill>
                <a:latin typeface="Palatino Linotype" pitchFamily="18" charset="0"/>
              </a:rPr>
              <a:t>         Given the fact</a:t>
            </a:r>
            <a:r>
              <a:rPr lang="en-GB" sz="2000" b="1">
                <a:solidFill>
                  <a:schemeClr val="accent2"/>
                </a:solidFill>
                <a:latin typeface="Palatino Linotype" pitchFamily="18" charset="0"/>
              </a:rPr>
              <a:t> </a:t>
            </a:r>
            <a:r>
              <a:rPr lang="en-GB" sz="2000">
                <a:solidFill>
                  <a:schemeClr val="accent2"/>
                </a:solidFill>
                <a:latin typeface="Palatino Linotype" pitchFamily="18" charset="0"/>
              </a:rPr>
              <a:t>P(</a:t>
            </a:r>
            <a:r>
              <a:rPr lang="en-GB" sz="2000" i="1">
                <a:solidFill>
                  <a:schemeClr val="accent2"/>
                </a:solidFill>
                <a:latin typeface="Palatino Linotype" pitchFamily="18" charset="0"/>
              </a:rPr>
              <a:t>Yes</a:t>
            </a:r>
            <a:r>
              <a:rPr lang="en-GB" sz="2000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400" b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sz="2000">
                <a:solidFill>
                  <a:schemeClr val="accent2"/>
                </a:solidFill>
                <a:latin typeface="Palatino Linotype" pitchFamily="18" charset="0"/>
              </a:rPr>
              <a:t>’) &lt; P(</a:t>
            </a:r>
            <a:r>
              <a:rPr lang="en-GB" sz="2000" i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sz="2000">
                <a:solidFill>
                  <a:schemeClr val="accent2"/>
                </a:solidFill>
                <a:latin typeface="Palatino Linotype" pitchFamily="18" charset="0"/>
              </a:rPr>
              <a:t>|</a:t>
            </a:r>
            <a:r>
              <a:rPr lang="en-GB" sz="2400" b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sz="2000">
                <a:solidFill>
                  <a:schemeClr val="accent2"/>
                </a:solidFill>
                <a:latin typeface="Palatino Linotype" pitchFamily="18" charset="0"/>
              </a:rPr>
              <a:t>’), we label </a:t>
            </a:r>
            <a:r>
              <a:rPr lang="en-GB" sz="2400" b="1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GB" sz="2000">
                <a:solidFill>
                  <a:schemeClr val="accent2"/>
                </a:solidFill>
                <a:latin typeface="Palatino Linotype" pitchFamily="18" charset="0"/>
              </a:rPr>
              <a:t>’ to be “</a:t>
            </a:r>
            <a:r>
              <a:rPr lang="en-GB" sz="2000" i="1">
                <a:solidFill>
                  <a:schemeClr val="accent2"/>
                </a:solidFill>
                <a:latin typeface="Palatino Linotype" pitchFamily="18" charset="0"/>
              </a:rPr>
              <a:t>No</a:t>
            </a:r>
            <a:r>
              <a:rPr lang="en-GB" sz="2000">
                <a:solidFill>
                  <a:schemeClr val="accent2"/>
                </a:solidFill>
                <a:latin typeface="Palatino Linotype" pitchFamily="18" charset="0"/>
              </a:rPr>
              <a:t>”.</a:t>
            </a:r>
            <a:r>
              <a:rPr lang="en-GB" sz="2000">
                <a:latin typeface="Palatino Linotype" pitchFamily="18" charset="0"/>
              </a:rPr>
              <a:t>    </a:t>
            </a:r>
          </a:p>
          <a:p>
            <a:pPr defTabSz="1042988">
              <a:lnSpc>
                <a:spcPct val="130000"/>
              </a:lnSpc>
            </a:pPr>
            <a:endParaRPr lang="en-GB" sz="2000">
              <a:latin typeface="Palatino Linotype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51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39BA8099-111C-4122-A1D2-40338DFD7E3C}" type="slidenum">
              <a:rPr lang="en-GB" smtClean="0"/>
              <a:pPr defTabSz="1042988"/>
              <a:t>15</a:t>
            </a:fld>
            <a:endParaRPr lang="en-GB"/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7625"/>
            <a:ext cx="10223500" cy="1260475"/>
          </a:xfrm>
        </p:spPr>
        <p:txBody>
          <a:bodyPr/>
          <a:lstStyle/>
          <a:p>
            <a:pPr eaLnBrk="1" hangingPunct="1"/>
            <a:r>
              <a:rPr lang="en-US" b="0"/>
              <a:t>Relevant Issues	</a:t>
            </a:r>
          </a:p>
        </p:txBody>
      </p:sp>
      <p:sp>
        <p:nvSpPr>
          <p:cNvPr id="51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9993313" cy="56388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endParaRPr lang="en-US" b="1"/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sz="3200" b="1"/>
              <a:t>     </a:t>
            </a:r>
          </a:p>
        </p:txBody>
      </p:sp>
      <p:sp>
        <p:nvSpPr>
          <p:cNvPr id="5130" name="Rectangle 4"/>
          <p:cNvSpPr>
            <a:spLocks noChangeArrowheads="1"/>
          </p:cNvSpPr>
          <p:nvPr/>
        </p:nvSpPr>
        <p:spPr bwMode="auto">
          <a:xfrm>
            <a:off x="393700" y="1190625"/>
            <a:ext cx="10134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/>
          <a:lstStyle/>
          <a:p>
            <a:pPr marL="533400" indent="-5334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Violation of Independence Assumption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For many real world tasks,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Nevertheless, naïve Bayes works surprisingly well anyway!</a:t>
            </a:r>
          </a:p>
          <a:p>
            <a:pPr marL="533400" indent="-5334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Zero conditional probability Problem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If no example contains the attribute value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In this circumstance,                                        during test 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For a remedy, conditional probabilities estimated with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1423988" lvl="2" indent="-381000" defTabSz="1042988">
              <a:lnSpc>
                <a:spcPct val="120000"/>
              </a:lnSpc>
              <a:spcBef>
                <a:spcPct val="20000"/>
              </a:spcBef>
            </a:pPr>
            <a:r>
              <a:rPr lang="en-US" sz="2000">
                <a:latin typeface="Tahoma" pitchFamily="34" charset="0"/>
              </a:rPr>
              <a:t> 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5053013" y="1903413"/>
          <a:ext cx="41036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2" imgW="2019240" imgH="177480" progId="Equation.3">
                  <p:embed/>
                </p:oleObj>
              </mc:Choice>
              <mc:Fallback>
                <p:oleObj name="Equation" r:id="rId2" imgW="201924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1903413"/>
                        <a:ext cx="41036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7135813" y="3409950"/>
          <a:ext cx="33924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1562040" imgH="241200" progId="Equation.3">
                  <p:embed/>
                </p:oleObj>
              </mc:Choice>
              <mc:Fallback>
                <p:oleObj name="Equation" r:id="rId4" imgW="156204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3409950"/>
                        <a:ext cx="3392487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0"/>
          <p:cNvGraphicFramePr>
            <a:graphicFrameLocks noChangeAspect="1"/>
          </p:cNvGraphicFramePr>
          <p:nvPr/>
        </p:nvGraphicFramePr>
        <p:xfrm>
          <a:off x="4348163" y="3960813"/>
          <a:ext cx="36655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6" imgW="1803240" imgH="241200" progId="Equation.3">
                  <p:embed/>
                </p:oleObj>
              </mc:Choice>
              <mc:Fallback>
                <p:oleObj name="Equation" r:id="rId6" imgW="18032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3960813"/>
                        <a:ext cx="36655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1"/>
          <p:cNvGraphicFramePr>
            <a:graphicFrameLocks noChangeAspect="1"/>
          </p:cNvGraphicFramePr>
          <p:nvPr/>
        </p:nvGraphicFramePr>
        <p:xfrm>
          <a:off x="2119313" y="4937125"/>
          <a:ext cx="6911975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8" imgW="3238200" imgH="1079280" progId="Equation.3">
                  <p:embed/>
                </p:oleObj>
              </mc:Choice>
              <mc:Fallback>
                <p:oleObj name="Equation" r:id="rId8" imgW="3238200" imgH="1079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4937125"/>
                        <a:ext cx="6911975" cy="21764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61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D9981D45-5C1C-4569-8CCC-244C3F291744}" type="slidenum">
              <a:rPr lang="en-GB" smtClean="0"/>
              <a:pPr defTabSz="1042988"/>
              <a:t>16</a:t>
            </a:fld>
            <a:endParaRPr lang="en-GB"/>
          </a:p>
        </p:txBody>
      </p:sp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7625"/>
            <a:ext cx="10223500" cy="1260475"/>
          </a:xfrm>
        </p:spPr>
        <p:txBody>
          <a:bodyPr/>
          <a:lstStyle/>
          <a:p>
            <a:pPr eaLnBrk="1" hangingPunct="1"/>
            <a:r>
              <a:rPr lang="en-US" b="0"/>
              <a:t>Relevant Issues	</a:t>
            </a:r>
          </a:p>
        </p:txBody>
      </p:sp>
      <p:sp>
        <p:nvSpPr>
          <p:cNvPr id="6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9993313" cy="56388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endParaRPr lang="en-US" b="1"/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sz="3200" b="1"/>
              <a:t>     </a:t>
            </a:r>
          </a:p>
        </p:txBody>
      </p:sp>
      <p:sp>
        <p:nvSpPr>
          <p:cNvPr id="6155" name="Rectangle 4"/>
          <p:cNvSpPr>
            <a:spLocks noChangeArrowheads="1"/>
          </p:cNvSpPr>
          <p:nvPr/>
        </p:nvSpPr>
        <p:spPr bwMode="auto">
          <a:xfrm>
            <a:off x="393700" y="1190625"/>
            <a:ext cx="10134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/>
          <a:lstStyle/>
          <a:p>
            <a:pPr marL="533400" indent="-533400" defTabSz="1042988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Continuous-valued Input Attributes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Numberless values for an attribute 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Conditional probability modeled with the normal distribution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7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Learning Phase: </a:t>
            </a:r>
            <a:endParaRPr lang="en-GB" sz="2400" i="1">
              <a:latin typeface="Palatino Linotype" pitchFamily="18" charset="0"/>
              <a:cs typeface="Tahoma" pitchFamily="34" charset="0"/>
            </a:endParaRPr>
          </a:p>
          <a:p>
            <a:pPr marL="979488" lvl="1" indent="-457200" defTabSz="1042988"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     Output:         normal distributions and </a:t>
            </a: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Test Phase:</a:t>
            </a:r>
          </a:p>
          <a:p>
            <a:pPr marL="1423988" lvl="2" indent="-381000" defTabSz="1042988">
              <a:spcBef>
                <a:spcPct val="2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Calculate conditional probabilities with all the normal distributions</a:t>
            </a:r>
          </a:p>
          <a:p>
            <a:pPr marL="1423988" lvl="2" indent="-381000" defTabSz="1042988">
              <a:spcBef>
                <a:spcPct val="20000"/>
              </a:spcBef>
              <a:buFontTx/>
              <a:buChar char="•"/>
            </a:pPr>
            <a:r>
              <a:rPr lang="en-US" sz="2000">
                <a:latin typeface="Tahoma" pitchFamily="34" charset="0"/>
              </a:rPr>
              <a:t>Apply the MAP rule to make a decision</a:t>
            </a:r>
          </a:p>
          <a:p>
            <a:pPr marL="1423988" lvl="2" indent="-381000" defTabSz="1042988">
              <a:spcBef>
                <a:spcPct val="20000"/>
              </a:spcBef>
              <a:buFontTx/>
              <a:buChar char="•"/>
            </a:pPr>
            <a:endParaRPr lang="en-US" sz="2000">
              <a:latin typeface="Tahoma" pitchFamily="34" charset="0"/>
            </a:endParaRPr>
          </a:p>
        </p:txBody>
      </p:sp>
      <p:graphicFrame>
        <p:nvGraphicFramePr>
          <p:cNvPr id="6146" name="Object 9"/>
          <p:cNvGraphicFramePr>
            <a:graphicFrameLocks noChangeAspect="1"/>
          </p:cNvGraphicFramePr>
          <p:nvPr/>
        </p:nvGraphicFramePr>
        <p:xfrm>
          <a:off x="1390650" y="2854325"/>
          <a:ext cx="867568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2" imgW="3924000" imgH="838080" progId="Equation.3">
                  <p:embed/>
                </p:oleObj>
              </mc:Choice>
              <mc:Fallback>
                <p:oleObj name="Equation" r:id="rId2" imgW="392400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854325"/>
                        <a:ext cx="8675688" cy="1733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"/>
          <p:cNvGraphicFramePr>
            <a:graphicFrameLocks noChangeAspect="1"/>
          </p:cNvGraphicFramePr>
          <p:nvPr/>
        </p:nvGraphicFramePr>
        <p:xfrm>
          <a:off x="3709988" y="4772025"/>
          <a:ext cx="4227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1612800" imgH="177480" progId="Equation.3">
                  <p:embed/>
                </p:oleObj>
              </mc:Choice>
              <mc:Fallback>
                <p:oleObj name="Equation" r:id="rId4" imgW="161280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4772025"/>
                        <a:ext cx="42275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1"/>
          <p:cNvGraphicFramePr>
            <a:graphicFrameLocks noChangeAspect="1"/>
          </p:cNvGraphicFramePr>
          <p:nvPr/>
        </p:nvGraphicFramePr>
        <p:xfrm>
          <a:off x="2679700" y="5218113"/>
          <a:ext cx="685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6" imgW="279360" imgH="152280" progId="Equation.3">
                  <p:embed/>
                </p:oleObj>
              </mc:Choice>
              <mc:Fallback>
                <p:oleObj name="Equation" r:id="rId6" imgW="279360" imgH="152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5218113"/>
                        <a:ext cx="6858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2"/>
          <p:cNvGraphicFramePr>
            <a:graphicFrameLocks noChangeAspect="1"/>
          </p:cNvGraphicFramePr>
          <p:nvPr/>
        </p:nvGraphicFramePr>
        <p:xfrm>
          <a:off x="3114675" y="5686425"/>
          <a:ext cx="2613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8" imgW="1015920" imgH="177480" progId="Equation.3">
                  <p:embed/>
                </p:oleObj>
              </mc:Choice>
              <mc:Fallback>
                <p:oleObj name="Equation" r:id="rId8" imgW="101592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5686425"/>
                        <a:ext cx="26130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3"/>
          <p:cNvGraphicFramePr>
            <a:graphicFrameLocks noChangeAspect="1"/>
          </p:cNvGraphicFramePr>
          <p:nvPr/>
        </p:nvGraphicFramePr>
        <p:xfrm>
          <a:off x="6686550" y="5229225"/>
          <a:ext cx="2579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0" imgW="1002960" imgH="177480" progId="Equation.3">
                  <p:embed/>
                </p:oleObj>
              </mc:Choice>
              <mc:Fallback>
                <p:oleObj name="Equation" r:id="rId10" imgW="100296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5229225"/>
                        <a:ext cx="25796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219E62BF-2B6B-4516-ADFE-3B4C6BBE9621}" type="slidenum">
              <a:rPr lang="en-GB" smtClean="0"/>
              <a:pPr defTabSz="1042988"/>
              <a:t>17</a:t>
            </a:fld>
            <a:endParaRPr lang="en-GB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0299700" cy="1260475"/>
          </a:xfrm>
        </p:spPr>
        <p:txBody>
          <a:bodyPr/>
          <a:lstStyle/>
          <a:p>
            <a:pPr eaLnBrk="1" hangingPunct="1"/>
            <a:r>
              <a:rPr lang="en-US" b="0"/>
              <a:t>Conclusions</a:t>
            </a:r>
            <a:r>
              <a:rPr lang="en-US"/>
              <a:t>	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9993313" cy="609600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en-US"/>
              <a:t>Naïve Bayes based on the independence assumption</a:t>
            </a:r>
          </a:p>
          <a:p>
            <a:pPr marL="979488" lvl="1" indent="-457200" eaLnBrk="1" hangingPunct="1">
              <a:lnSpc>
                <a:spcPct val="120000"/>
              </a:lnSpc>
            </a:pPr>
            <a:r>
              <a:rPr lang="en-US"/>
              <a:t>Training is very easy and fast; just requiring considering each  attribute in each class separately</a:t>
            </a:r>
          </a:p>
          <a:p>
            <a:pPr marL="979488" lvl="1" indent="-457200" eaLnBrk="1" hangingPunct="1">
              <a:lnSpc>
                <a:spcPct val="120000"/>
              </a:lnSpc>
            </a:pPr>
            <a:r>
              <a:rPr lang="en-US"/>
              <a:t>Test is straightforward; just looking up tables or calculating conditional probabilities with normal distributions </a:t>
            </a:r>
          </a:p>
          <a:p>
            <a:pPr marL="533400" indent="-533400" eaLnBrk="1" hangingPunct="1">
              <a:lnSpc>
                <a:spcPct val="120000"/>
              </a:lnSpc>
            </a:pPr>
            <a:r>
              <a:rPr lang="en-US"/>
              <a:t>A popular generative model</a:t>
            </a:r>
          </a:p>
          <a:p>
            <a:pPr marL="979488" lvl="1" indent="-457200" eaLnBrk="1" hangingPunct="1">
              <a:lnSpc>
                <a:spcPct val="120000"/>
              </a:lnSpc>
            </a:pPr>
            <a:r>
              <a:rPr lang="en-US"/>
              <a:t>Performance competitive to most of state-of-the-art classifiers even in presence of violating independence assumption</a:t>
            </a:r>
          </a:p>
          <a:p>
            <a:pPr marL="979488" lvl="1" indent="-457200" eaLnBrk="1" hangingPunct="1">
              <a:lnSpc>
                <a:spcPct val="120000"/>
              </a:lnSpc>
            </a:pPr>
            <a:r>
              <a:rPr lang="en-US"/>
              <a:t>Many successful applications, e.g., spam mail filtering</a:t>
            </a:r>
          </a:p>
          <a:p>
            <a:pPr marL="979488" lvl="1" indent="-457200" eaLnBrk="1" hangingPunct="1">
              <a:lnSpc>
                <a:spcPct val="120000"/>
              </a:lnSpc>
            </a:pPr>
            <a:r>
              <a:rPr lang="en-US"/>
              <a:t>Apart from classification, naïve Bayes can do more…</a:t>
            </a:r>
            <a:r>
              <a:rPr lang="en-US" sz="2000"/>
              <a:t> 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sz="2400"/>
              <a:t>     </a:t>
            </a:r>
            <a:endParaRPr lang="en-US" sz="2000">
              <a:solidFill>
                <a:schemeClr val="accent2"/>
              </a:solidFill>
            </a:endParaRPr>
          </a:p>
          <a:p>
            <a:pPr marL="979488" lvl="1" indent="-457200" eaLnBrk="1" hangingPunct="1">
              <a:lnSpc>
                <a:spcPct val="110000"/>
              </a:lnSpc>
              <a:buFontTx/>
              <a:buNone/>
            </a:pPr>
            <a:r>
              <a:rPr lang="en-US" sz="2000"/>
              <a:t>   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CD86166C-DEAF-4F5E-B1C7-36D62B7FEE67}" type="slidenum">
              <a:rPr lang="en-GB" smtClean="0"/>
              <a:pPr defTabSz="1042988"/>
              <a:t>2</a:t>
            </a:fld>
            <a:endParaRPr lang="en-GB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0"/>
            <a:ext cx="10299700" cy="1260475"/>
          </a:xfrm>
        </p:spPr>
        <p:txBody>
          <a:bodyPr/>
          <a:lstStyle/>
          <a:p>
            <a:pPr eaLnBrk="1" hangingPunct="1"/>
            <a:r>
              <a:rPr lang="en-US" b="0"/>
              <a:t>Background</a:t>
            </a:r>
            <a:r>
              <a:rPr lang="en-US"/>
              <a:t>	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9993313" cy="54102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r>
              <a:rPr lang="en-US"/>
              <a:t>There are three methods to establish a classifier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/>
              <a:t>     </a:t>
            </a:r>
            <a:r>
              <a:rPr lang="en-US" sz="2400" i="1">
                <a:solidFill>
                  <a:schemeClr val="accent2"/>
                </a:solidFill>
              </a:rPr>
              <a:t>a</a:t>
            </a:r>
            <a:r>
              <a:rPr lang="en-US" sz="2400">
                <a:solidFill>
                  <a:schemeClr val="accent2"/>
                </a:solidFill>
              </a:rPr>
              <a:t>) Model a classification rule directly</a:t>
            </a:r>
          </a:p>
          <a:p>
            <a:pPr marL="979488" lvl="1" indent="-457200" eaLnBrk="1" hangingPunct="1">
              <a:lnSpc>
                <a:spcPct val="110000"/>
              </a:lnSpc>
              <a:buFontTx/>
              <a:buNone/>
            </a:pPr>
            <a:r>
              <a:rPr lang="en-US"/>
              <a:t>     </a:t>
            </a:r>
            <a:r>
              <a:rPr lang="en-US" sz="2200"/>
              <a:t>Examples: k-NN, decision trees, perceptron, SVM</a:t>
            </a:r>
            <a:r>
              <a:rPr lang="en-US" sz="2100"/>
              <a:t> </a:t>
            </a:r>
            <a:endParaRPr lang="en-US" sz="2200"/>
          </a:p>
          <a:p>
            <a:pPr marL="979488" lvl="1" indent="-457200" eaLnBrk="1" hangingPunct="1">
              <a:lnSpc>
                <a:spcPct val="110000"/>
              </a:lnSpc>
              <a:buFontTx/>
              <a:buNone/>
            </a:pPr>
            <a:r>
              <a:rPr lang="en-US"/>
              <a:t> </a:t>
            </a:r>
            <a:r>
              <a:rPr lang="en-US" i="1">
                <a:solidFill>
                  <a:schemeClr val="accent2"/>
                </a:solidFill>
              </a:rPr>
              <a:t>b</a:t>
            </a:r>
            <a:r>
              <a:rPr lang="en-US">
                <a:solidFill>
                  <a:schemeClr val="accent2"/>
                </a:solidFill>
              </a:rPr>
              <a:t>) Model the probability of class memberships given input data</a:t>
            </a:r>
          </a:p>
          <a:p>
            <a:pPr marL="979488" lvl="1" indent="-457200" eaLnBrk="1" hangingPunct="1">
              <a:lnSpc>
                <a:spcPct val="11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     </a:t>
            </a:r>
            <a:r>
              <a:rPr lang="en-US" sz="2200"/>
              <a:t>Example: multi-layered perceptron with the cross-entropy cost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/>
              <a:t>     </a:t>
            </a:r>
            <a:r>
              <a:rPr lang="en-US" i="1">
                <a:solidFill>
                  <a:schemeClr val="accent2"/>
                </a:solidFill>
              </a:rPr>
              <a:t>c</a:t>
            </a:r>
            <a:r>
              <a:rPr lang="en-US">
                <a:solidFill>
                  <a:schemeClr val="accent2"/>
                </a:solidFill>
              </a:rPr>
              <a:t>) </a:t>
            </a:r>
            <a:r>
              <a:rPr lang="en-US" sz="2400">
                <a:solidFill>
                  <a:schemeClr val="accent2"/>
                </a:solidFill>
              </a:rPr>
              <a:t>Make a probabilistic model of data within each class</a:t>
            </a:r>
          </a:p>
          <a:p>
            <a:pPr marL="979488" lvl="1" indent="-457200" eaLnBrk="1" hangingPunct="1">
              <a:lnSpc>
                <a:spcPct val="110000"/>
              </a:lnSpc>
              <a:buFontTx/>
              <a:buNone/>
            </a:pPr>
            <a:r>
              <a:rPr lang="en-US"/>
              <a:t>     </a:t>
            </a:r>
            <a:r>
              <a:rPr lang="en-US" sz="2200"/>
              <a:t>Examples: naive Bayes, model based classifiers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i="1"/>
              <a:t>a</a:t>
            </a:r>
            <a:r>
              <a:rPr lang="en-US"/>
              <a:t>) and </a:t>
            </a:r>
            <a:r>
              <a:rPr lang="en-US" i="1"/>
              <a:t>b</a:t>
            </a:r>
            <a:r>
              <a:rPr lang="en-US"/>
              <a:t>) are examples of </a:t>
            </a:r>
            <a:r>
              <a:rPr lang="en-US">
                <a:solidFill>
                  <a:srgbClr val="FF0000"/>
                </a:solidFill>
              </a:rPr>
              <a:t>discriminative </a:t>
            </a:r>
            <a:r>
              <a:rPr lang="en-US"/>
              <a:t>classification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i="1"/>
              <a:t>c</a:t>
            </a:r>
            <a:r>
              <a:rPr lang="en-US"/>
              <a:t>) is an example of </a:t>
            </a:r>
            <a:r>
              <a:rPr lang="en-US">
                <a:solidFill>
                  <a:srgbClr val="FF0000"/>
                </a:solidFill>
              </a:rPr>
              <a:t>generative</a:t>
            </a:r>
            <a:r>
              <a:rPr lang="en-US"/>
              <a:t> classification</a:t>
            </a:r>
          </a:p>
          <a:p>
            <a:pPr marL="533400" indent="-533400" eaLnBrk="1" hangingPunct="1">
              <a:lnSpc>
                <a:spcPct val="110000"/>
              </a:lnSpc>
            </a:pPr>
            <a:r>
              <a:rPr lang="en-US" i="1"/>
              <a:t>b</a:t>
            </a:r>
            <a:r>
              <a:rPr lang="en-US"/>
              <a:t>) and </a:t>
            </a:r>
            <a:r>
              <a:rPr lang="en-US" i="1"/>
              <a:t>c</a:t>
            </a:r>
            <a:r>
              <a:rPr lang="en-US"/>
              <a:t>) are both examples of </a:t>
            </a:r>
            <a:r>
              <a:rPr lang="en-US">
                <a:solidFill>
                  <a:srgbClr val="FF0000"/>
                </a:solidFill>
              </a:rPr>
              <a:t>probabilistic</a:t>
            </a:r>
            <a:r>
              <a:rPr lang="en-US"/>
              <a:t> classification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1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0D2D5B32-F8F4-4607-822E-C1443F773D52}" type="slidenum">
              <a:rPr lang="en-GB" smtClean="0"/>
              <a:pPr defTabSz="1042988"/>
              <a:t>3</a:t>
            </a:fld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7625"/>
            <a:ext cx="10223500" cy="1260475"/>
          </a:xfrm>
          <a:noFill/>
        </p:spPr>
        <p:txBody>
          <a:bodyPr/>
          <a:lstStyle/>
          <a:p>
            <a:pPr eaLnBrk="1" hangingPunct="1"/>
            <a:r>
              <a:rPr lang="en-US" b="0"/>
              <a:t>Probability Basics	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9993313" cy="56388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endParaRPr lang="en-US"/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sz="3200"/>
              <a:t>     </a:t>
            </a:r>
          </a:p>
        </p:txBody>
      </p:sp>
      <p:sp>
        <p:nvSpPr>
          <p:cNvPr id="1037" name="Rectangle 4"/>
          <p:cNvSpPr>
            <a:spLocks noChangeArrowheads="1"/>
          </p:cNvSpPr>
          <p:nvPr/>
        </p:nvSpPr>
        <p:spPr bwMode="auto">
          <a:xfrm>
            <a:off x="241300" y="1343025"/>
            <a:ext cx="10134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/>
          <a:lstStyle/>
          <a:p>
            <a:pPr marL="533400" indent="-533400" defTabSz="1042988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Prior, conditional and joint probability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Prior probability: </a:t>
            </a:r>
          </a:p>
          <a:p>
            <a:pPr marL="979488" lvl="1" indent="-457200" defTabSz="1042988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Conditional probability: </a:t>
            </a: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Joint probability: </a:t>
            </a: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Relationship:</a:t>
            </a: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Independence: </a:t>
            </a:r>
            <a:endParaRPr lang="en-US" sz="2800">
              <a:latin typeface="Tahoma" pitchFamily="34" charset="0"/>
            </a:endParaRPr>
          </a:p>
          <a:p>
            <a:pPr marL="533400" indent="-533400" defTabSz="1042988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Bayesian Rule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4508500" y="2540000"/>
          <a:ext cx="2476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1091880" imgH="177480" progId="Equation.3">
                  <p:embed/>
                </p:oleObj>
              </mc:Choice>
              <mc:Fallback>
                <p:oleObj name="Equation" r:id="rId2" imgW="109188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2540000"/>
                        <a:ext cx="24765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1177925" y="5229225"/>
          <a:ext cx="36147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218960" imgH="355320" progId="Equation.3">
                  <p:embed/>
                </p:oleObj>
              </mc:Choice>
              <mc:Fallback>
                <p:oleObj name="Equation" r:id="rId4" imgW="1218960" imgH="355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5229225"/>
                        <a:ext cx="3614738" cy="1054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3517900" y="1982788"/>
          <a:ext cx="8842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368280" imgH="177480" progId="Equation.3">
                  <p:embed/>
                </p:oleObj>
              </mc:Choice>
              <mc:Fallback>
                <p:oleObj name="Equation" r:id="rId6" imgW="36828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982788"/>
                        <a:ext cx="88423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0"/>
          <p:cNvGraphicFramePr>
            <a:graphicFrameLocks noChangeAspect="1"/>
          </p:cNvGraphicFramePr>
          <p:nvPr/>
        </p:nvGraphicFramePr>
        <p:xfrm>
          <a:off x="3594100" y="3019425"/>
          <a:ext cx="34845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8" imgW="1536480" imgH="177480" progId="Equation.3">
                  <p:embed/>
                </p:oleObj>
              </mc:Choice>
              <mc:Fallback>
                <p:oleObj name="Equation" r:id="rId8" imgW="153648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019425"/>
                        <a:ext cx="34845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1"/>
          <p:cNvGraphicFramePr>
            <a:graphicFrameLocks noChangeAspect="1"/>
          </p:cNvGraphicFramePr>
          <p:nvPr/>
        </p:nvGraphicFramePr>
        <p:xfrm>
          <a:off x="3060700" y="3476625"/>
          <a:ext cx="5359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0" imgW="2361960" imgH="177480" progId="Equation.3">
                  <p:embed/>
                </p:oleObj>
              </mc:Choice>
              <mc:Fallback>
                <p:oleObj name="Equation" r:id="rId10" imgW="236196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476625"/>
                        <a:ext cx="5359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2"/>
          <p:cNvGraphicFramePr>
            <a:graphicFrameLocks noChangeAspect="1"/>
          </p:cNvGraphicFramePr>
          <p:nvPr/>
        </p:nvGraphicFramePr>
        <p:xfrm>
          <a:off x="3365500" y="3987800"/>
          <a:ext cx="7200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2" imgW="3174840" imgH="177480" progId="Equation.3">
                  <p:embed/>
                </p:oleObj>
              </mc:Choice>
              <mc:Fallback>
                <p:oleObj name="Equation" r:id="rId12" imgW="317484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987800"/>
                        <a:ext cx="7200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13"/>
          <p:cNvGraphicFramePr>
            <a:graphicFrameLocks noChangeAspect="1"/>
          </p:cNvGraphicFramePr>
          <p:nvPr/>
        </p:nvGraphicFramePr>
        <p:xfrm>
          <a:off x="4813300" y="5229225"/>
          <a:ext cx="484663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4" imgW="1498320" imgH="317160" progId="Equation.3">
                  <p:embed/>
                </p:oleObj>
              </mc:Choice>
              <mc:Fallback>
                <p:oleObj name="Equation" r:id="rId14" imgW="149832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5229225"/>
                        <a:ext cx="4846638" cy="10271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693400" cy="660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851150" y="6637338"/>
            <a:ext cx="53467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>
            <a:spAutoFit/>
          </a:bodyPr>
          <a:lstStyle/>
          <a:p>
            <a:r>
              <a:rPr lang="en-US" sz="1800">
                <a:latin typeface="Calibri" pitchFamily="34" charset="0"/>
              </a:rPr>
              <a:t>Example by Dieter Fox</a:t>
            </a:r>
            <a:br>
              <a:rPr lang="en-US" sz="1800">
                <a:latin typeface="Calibri" pitchFamily="34" charset="0"/>
              </a:rPr>
            </a:br>
            <a:endParaRPr lang="en-US" sz="1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693400" cy="642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693400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1042988"/>
            <a:r>
              <a:rPr lang="en-GB"/>
              <a:t>COMP20411  Machine Learning</a:t>
            </a:r>
          </a:p>
        </p:txBody>
      </p:sp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42988"/>
            <a:fld id="{78768456-B0E9-45A9-813B-DCFEB606C0CC}" type="slidenum">
              <a:rPr lang="en-GB" smtClean="0"/>
              <a:pPr defTabSz="1042988"/>
              <a:t>7</a:t>
            </a:fld>
            <a:endParaRPr lang="en-GB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47625"/>
            <a:ext cx="10223500" cy="1260475"/>
          </a:xfrm>
        </p:spPr>
        <p:txBody>
          <a:bodyPr/>
          <a:lstStyle/>
          <a:p>
            <a:pPr eaLnBrk="1" hangingPunct="1"/>
            <a:r>
              <a:rPr lang="en-US" b="0"/>
              <a:t>Probabilistic Classification	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343025"/>
            <a:ext cx="9993313" cy="56388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</a:pPr>
            <a:endParaRPr lang="en-US"/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sz="3200"/>
              <a:t>     </a:t>
            </a:r>
          </a:p>
        </p:txBody>
      </p:sp>
      <p:sp>
        <p:nvSpPr>
          <p:cNvPr id="2058" name="Rectangle 4"/>
          <p:cNvSpPr>
            <a:spLocks noChangeArrowheads="1"/>
          </p:cNvSpPr>
          <p:nvPr/>
        </p:nvSpPr>
        <p:spPr bwMode="auto">
          <a:xfrm>
            <a:off x="393700" y="1343025"/>
            <a:ext cx="10134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306" tIns="52153" rIns="104306" bIns="52153"/>
          <a:lstStyle/>
          <a:p>
            <a:pPr marL="533400" indent="-533400" defTabSz="1042988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Establishing a probabilistic model for classification</a:t>
            </a: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Discriminative model</a:t>
            </a: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endParaRPr lang="en-US" sz="2400">
              <a:latin typeface="Tahoma" pitchFamily="34" charset="0"/>
            </a:endParaRP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Generative model</a:t>
            </a:r>
          </a:p>
          <a:p>
            <a:pPr marL="533400" indent="-533400" defTabSz="1042988">
              <a:lnSpc>
                <a:spcPct val="110000"/>
              </a:lnSpc>
              <a:spcBef>
                <a:spcPct val="20000"/>
              </a:spcBef>
            </a:pPr>
            <a:r>
              <a:rPr lang="en-US" sz="3200">
                <a:latin typeface="Tahoma" pitchFamily="34" charset="0"/>
              </a:rPr>
              <a:t>        </a:t>
            </a:r>
          </a:p>
          <a:p>
            <a:pPr marL="533400" indent="-533400" defTabSz="1042988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MAP classification rule</a:t>
            </a: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solidFill>
                  <a:srgbClr val="FF0000"/>
                </a:solidFill>
                <a:latin typeface="Tahoma" pitchFamily="34" charset="0"/>
              </a:rPr>
              <a:t>MAP</a:t>
            </a:r>
            <a:r>
              <a:rPr lang="en-US" sz="2400">
                <a:latin typeface="Tahoma" pitchFamily="34" charset="0"/>
              </a:rPr>
              <a:t>: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lang="en-US" sz="2400">
                <a:latin typeface="Tahoma" pitchFamily="34" charset="0"/>
              </a:rPr>
              <a:t>aximum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</a:rPr>
              <a:t>P</a:t>
            </a:r>
            <a:r>
              <a:rPr lang="en-US" sz="2400">
                <a:latin typeface="Tahoma" pitchFamily="34" charset="0"/>
              </a:rPr>
              <a:t>osterior</a:t>
            </a: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Assign </a:t>
            </a:r>
            <a:r>
              <a:rPr lang="en-US" sz="2400" b="1" i="1">
                <a:latin typeface="Palatino Linotype" pitchFamily="18" charset="0"/>
              </a:rPr>
              <a:t>x</a:t>
            </a:r>
            <a:r>
              <a:rPr lang="en-US" sz="2400">
                <a:latin typeface="Tahoma" pitchFamily="34" charset="0"/>
              </a:rPr>
              <a:t> to </a:t>
            </a:r>
            <a:r>
              <a:rPr lang="en-US" sz="2400" i="1">
                <a:latin typeface="Palatino Linotype" pitchFamily="18" charset="0"/>
              </a:rPr>
              <a:t>c* </a:t>
            </a:r>
            <a:r>
              <a:rPr lang="en-US" sz="2400">
                <a:latin typeface="Tahoma" pitchFamily="34" charset="0"/>
              </a:rPr>
              <a:t>if </a:t>
            </a:r>
          </a:p>
          <a:p>
            <a:pPr marL="533400" indent="-533400" defTabSz="1042988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Tahoma" pitchFamily="34" charset="0"/>
              </a:rPr>
              <a:t>Generative classification with the MAP rule</a:t>
            </a:r>
          </a:p>
          <a:p>
            <a:pPr marL="979488" lvl="1" indent="-457200" defTabSz="1042988">
              <a:lnSpc>
                <a:spcPct val="110000"/>
              </a:lnSpc>
              <a:spcBef>
                <a:spcPct val="20000"/>
              </a:spcBef>
              <a:buFontTx/>
              <a:buChar char="–"/>
            </a:pPr>
            <a:r>
              <a:rPr lang="en-US" sz="2400">
                <a:latin typeface="Tahoma" pitchFamily="34" charset="0"/>
              </a:rPr>
              <a:t>Apply Bayesian rule to convert: 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895600" y="2409825"/>
          <a:ext cx="49545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2" imgW="1892160" imgH="177480" progId="Equation.3">
                  <p:embed/>
                </p:oleObj>
              </mc:Choice>
              <mc:Fallback>
                <p:oleObj name="Equation" r:id="rId2" imgW="18921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09825"/>
                        <a:ext cx="4954588" cy="4651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2882900" y="3390900"/>
          <a:ext cx="4967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1892160" imgH="177480" progId="Equation.3">
                  <p:embed/>
                </p:oleObj>
              </mc:Choice>
              <mc:Fallback>
                <p:oleObj name="Equation" r:id="rId4" imgW="189216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390900"/>
                        <a:ext cx="4967288" cy="4667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3594100" y="5000625"/>
          <a:ext cx="66278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2705040" imgH="203040" progId="Equation.3">
                  <p:embed/>
                </p:oleObj>
              </mc:Choice>
              <mc:Fallback>
                <p:oleObj name="Equation" r:id="rId6" imgW="27050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5000625"/>
                        <a:ext cx="66278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8"/>
          <p:cNvGraphicFramePr>
            <a:graphicFrameLocks noChangeAspect="1"/>
          </p:cNvGraphicFramePr>
          <p:nvPr/>
        </p:nvGraphicFramePr>
        <p:xfrm>
          <a:off x="5699125" y="5919788"/>
          <a:ext cx="46767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8" imgW="1981080" imgH="355320" progId="Equation.3">
                  <p:embed/>
                </p:oleObj>
              </mc:Choice>
              <mc:Fallback>
                <p:oleObj name="Equation" r:id="rId8" imgW="1981080" imgH="355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5919788"/>
                        <a:ext cx="4676775" cy="9096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Histograms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1514475" y="2100263"/>
            <a:ext cx="0" cy="453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425575" y="6469063"/>
            <a:ext cx="837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960563" y="3360738"/>
            <a:ext cx="4365625" cy="3108325"/>
            <a:chOff x="1872" y="1920"/>
            <a:chExt cx="2352" cy="1776"/>
          </a:xfrm>
        </p:grpSpPr>
        <p:sp>
          <p:nvSpPr>
            <p:cNvPr id="14363" name="Line 6"/>
            <p:cNvSpPr>
              <a:spLocks noChangeShapeType="1"/>
            </p:cNvSpPr>
            <p:nvPr/>
          </p:nvSpPr>
          <p:spPr bwMode="auto">
            <a:xfrm flipV="1">
              <a:off x="1872" y="345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7"/>
            <p:cNvSpPr>
              <a:spLocks noChangeShapeType="1"/>
            </p:cNvSpPr>
            <p:nvPr/>
          </p:nvSpPr>
          <p:spPr bwMode="auto">
            <a:xfrm>
              <a:off x="1872" y="345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8"/>
            <p:cNvSpPr>
              <a:spLocks noChangeShapeType="1"/>
            </p:cNvSpPr>
            <p:nvPr/>
          </p:nvSpPr>
          <p:spPr bwMode="auto">
            <a:xfrm flipV="1">
              <a:off x="2112" y="292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9"/>
            <p:cNvSpPr>
              <a:spLocks noChangeShapeType="1"/>
            </p:cNvSpPr>
            <p:nvPr/>
          </p:nvSpPr>
          <p:spPr bwMode="auto">
            <a:xfrm>
              <a:off x="2112" y="29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10"/>
            <p:cNvSpPr>
              <a:spLocks noChangeShapeType="1"/>
            </p:cNvSpPr>
            <p:nvPr/>
          </p:nvSpPr>
          <p:spPr bwMode="auto">
            <a:xfrm flipV="1">
              <a:off x="2304" y="25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11"/>
            <p:cNvSpPr>
              <a:spLocks noChangeShapeType="1"/>
            </p:cNvSpPr>
            <p:nvPr/>
          </p:nvSpPr>
          <p:spPr bwMode="auto">
            <a:xfrm>
              <a:off x="2304" y="25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12"/>
            <p:cNvSpPr>
              <a:spLocks noChangeShapeType="1"/>
            </p:cNvSpPr>
            <p:nvPr/>
          </p:nvSpPr>
          <p:spPr bwMode="auto">
            <a:xfrm flipV="1">
              <a:off x="2592" y="192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13"/>
            <p:cNvSpPr>
              <a:spLocks noChangeShapeType="1"/>
            </p:cNvSpPr>
            <p:nvPr/>
          </p:nvSpPr>
          <p:spPr bwMode="auto">
            <a:xfrm>
              <a:off x="2592" y="19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14"/>
            <p:cNvSpPr>
              <a:spLocks noChangeShapeType="1"/>
            </p:cNvSpPr>
            <p:nvPr/>
          </p:nvSpPr>
          <p:spPr bwMode="auto">
            <a:xfrm>
              <a:off x="2928" y="192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Line 15"/>
            <p:cNvSpPr>
              <a:spLocks noChangeShapeType="1"/>
            </p:cNvSpPr>
            <p:nvPr/>
          </p:nvSpPr>
          <p:spPr bwMode="auto">
            <a:xfrm>
              <a:off x="2928" y="201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Line 16"/>
            <p:cNvSpPr>
              <a:spLocks noChangeShapeType="1"/>
            </p:cNvSpPr>
            <p:nvPr/>
          </p:nvSpPr>
          <p:spPr bwMode="auto">
            <a:xfrm>
              <a:off x="3168" y="201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Line 17"/>
            <p:cNvSpPr>
              <a:spLocks noChangeShapeType="1"/>
            </p:cNvSpPr>
            <p:nvPr/>
          </p:nvSpPr>
          <p:spPr bwMode="auto">
            <a:xfrm>
              <a:off x="3168" y="230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18"/>
            <p:cNvSpPr>
              <a:spLocks noChangeShapeType="1"/>
            </p:cNvSpPr>
            <p:nvPr/>
          </p:nvSpPr>
          <p:spPr bwMode="auto">
            <a:xfrm>
              <a:off x="3456" y="230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19"/>
            <p:cNvSpPr>
              <a:spLocks noChangeShapeType="1"/>
            </p:cNvSpPr>
            <p:nvPr/>
          </p:nvSpPr>
          <p:spPr bwMode="auto">
            <a:xfrm>
              <a:off x="3456" y="264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Line 20"/>
            <p:cNvSpPr>
              <a:spLocks noChangeShapeType="1"/>
            </p:cNvSpPr>
            <p:nvPr/>
          </p:nvSpPr>
          <p:spPr bwMode="auto">
            <a:xfrm>
              <a:off x="3984" y="2640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Line 21"/>
            <p:cNvSpPr>
              <a:spLocks noChangeShapeType="1"/>
            </p:cNvSpPr>
            <p:nvPr/>
          </p:nvSpPr>
          <p:spPr bwMode="auto">
            <a:xfrm>
              <a:off x="3984" y="350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22"/>
            <p:cNvSpPr>
              <a:spLocks noChangeShapeType="1"/>
            </p:cNvSpPr>
            <p:nvPr/>
          </p:nvSpPr>
          <p:spPr bwMode="auto">
            <a:xfrm>
              <a:off x="4224" y="350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2" name="Group 23"/>
          <p:cNvGrpSpPr>
            <a:grpSpLocks/>
          </p:cNvGrpSpPr>
          <p:nvPr/>
        </p:nvGrpSpPr>
        <p:grpSpPr bwMode="auto">
          <a:xfrm>
            <a:off x="4187825" y="3948113"/>
            <a:ext cx="4722813" cy="2520950"/>
            <a:chOff x="3216" y="2256"/>
            <a:chExt cx="2544" cy="1440"/>
          </a:xfrm>
        </p:grpSpPr>
        <p:sp>
          <p:nvSpPr>
            <p:cNvPr id="14348" name="Line 24"/>
            <p:cNvSpPr>
              <a:spLocks noChangeShapeType="1"/>
            </p:cNvSpPr>
            <p:nvPr/>
          </p:nvSpPr>
          <p:spPr bwMode="auto">
            <a:xfrm flipV="1">
              <a:off x="3216" y="340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25"/>
            <p:cNvSpPr>
              <a:spLocks noChangeShapeType="1"/>
            </p:cNvSpPr>
            <p:nvPr/>
          </p:nvSpPr>
          <p:spPr bwMode="auto">
            <a:xfrm>
              <a:off x="3216" y="340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26"/>
            <p:cNvSpPr>
              <a:spLocks noChangeShapeType="1"/>
            </p:cNvSpPr>
            <p:nvPr/>
          </p:nvSpPr>
          <p:spPr bwMode="auto">
            <a:xfrm flipV="1">
              <a:off x="3504" y="31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27"/>
            <p:cNvSpPr>
              <a:spLocks noChangeShapeType="1"/>
            </p:cNvSpPr>
            <p:nvPr/>
          </p:nvSpPr>
          <p:spPr bwMode="auto">
            <a:xfrm>
              <a:off x="3504" y="3168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28"/>
            <p:cNvSpPr>
              <a:spLocks noChangeShapeType="1"/>
            </p:cNvSpPr>
            <p:nvPr/>
          </p:nvSpPr>
          <p:spPr bwMode="auto">
            <a:xfrm flipV="1">
              <a:off x="4128" y="2544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29"/>
            <p:cNvSpPr>
              <a:spLocks noChangeShapeType="1"/>
            </p:cNvSpPr>
            <p:nvPr/>
          </p:nvSpPr>
          <p:spPr bwMode="auto">
            <a:xfrm>
              <a:off x="4128" y="25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30"/>
            <p:cNvSpPr>
              <a:spLocks noChangeShapeType="1"/>
            </p:cNvSpPr>
            <p:nvPr/>
          </p:nvSpPr>
          <p:spPr bwMode="auto">
            <a:xfrm flipV="1">
              <a:off x="4416" y="22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31"/>
            <p:cNvSpPr>
              <a:spLocks noChangeShapeType="1"/>
            </p:cNvSpPr>
            <p:nvPr/>
          </p:nvSpPr>
          <p:spPr bwMode="auto">
            <a:xfrm>
              <a:off x="4416" y="225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32"/>
            <p:cNvSpPr>
              <a:spLocks noChangeShapeType="1"/>
            </p:cNvSpPr>
            <p:nvPr/>
          </p:nvSpPr>
          <p:spPr bwMode="auto">
            <a:xfrm>
              <a:off x="4848" y="225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33"/>
            <p:cNvSpPr>
              <a:spLocks noChangeShapeType="1"/>
            </p:cNvSpPr>
            <p:nvPr/>
          </p:nvSpPr>
          <p:spPr bwMode="auto">
            <a:xfrm>
              <a:off x="4848" y="26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34"/>
            <p:cNvSpPr>
              <a:spLocks noChangeShapeType="1"/>
            </p:cNvSpPr>
            <p:nvPr/>
          </p:nvSpPr>
          <p:spPr bwMode="auto">
            <a:xfrm>
              <a:off x="5184" y="26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35"/>
            <p:cNvSpPr>
              <a:spLocks noChangeShapeType="1"/>
            </p:cNvSpPr>
            <p:nvPr/>
          </p:nvSpPr>
          <p:spPr bwMode="auto">
            <a:xfrm>
              <a:off x="5184" y="28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Line 36"/>
            <p:cNvSpPr>
              <a:spLocks noChangeShapeType="1"/>
            </p:cNvSpPr>
            <p:nvPr/>
          </p:nvSpPr>
          <p:spPr bwMode="auto">
            <a:xfrm>
              <a:off x="5568" y="288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Line 37"/>
            <p:cNvSpPr>
              <a:spLocks noChangeShapeType="1"/>
            </p:cNvSpPr>
            <p:nvPr/>
          </p:nvSpPr>
          <p:spPr bwMode="auto">
            <a:xfrm>
              <a:off x="5568" y="340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38"/>
            <p:cNvSpPr>
              <a:spLocks noChangeShapeType="1"/>
            </p:cNvSpPr>
            <p:nvPr/>
          </p:nvSpPr>
          <p:spPr bwMode="auto">
            <a:xfrm>
              <a:off x="5760" y="34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3" name="Text Box 39"/>
          <p:cNvSpPr txBox="1">
            <a:spLocks noChangeArrowheads="1"/>
          </p:cNvSpPr>
          <p:nvPr/>
        </p:nvSpPr>
        <p:spPr bwMode="auto">
          <a:xfrm>
            <a:off x="9694863" y="6451600"/>
            <a:ext cx="53022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06" tIns="52153" rIns="104306" bIns="52153">
            <a:spAutoFit/>
          </a:bodyPr>
          <a:lstStyle/>
          <a:p>
            <a:r>
              <a:rPr lang="en-US">
                <a:latin typeface="Times" pitchFamily="1" charset="0"/>
              </a:rPr>
              <a:t>x</a:t>
            </a:r>
          </a:p>
        </p:txBody>
      </p:sp>
      <p:sp>
        <p:nvSpPr>
          <p:cNvPr id="14344" name="Text Box 40"/>
          <p:cNvSpPr txBox="1">
            <a:spLocks noChangeArrowheads="1"/>
          </p:cNvSpPr>
          <p:nvPr/>
        </p:nvSpPr>
        <p:spPr bwMode="auto">
          <a:xfrm>
            <a:off x="3011488" y="2838450"/>
            <a:ext cx="85090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06" tIns="52153" rIns="104306" bIns="52153">
            <a:spAutoFit/>
          </a:bodyPr>
          <a:lstStyle/>
          <a:p>
            <a:r>
              <a:rPr lang="en-US">
                <a:latin typeface="Times" pitchFamily="1" charset="0"/>
              </a:rPr>
              <a:t>C</a:t>
            </a:r>
            <a:r>
              <a:rPr lang="en-US" baseline="-25000">
                <a:latin typeface="Times" pitchFamily="1" charset="0"/>
              </a:rPr>
              <a:t>1</a:t>
            </a:r>
            <a:endParaRPr lang="en-US">
              <a:latin typeface="Times" pitchFamily="1" charset="0"/>
            </a:endParaRPr>
          </a:p>
        </p:txBody>
      </p:sp>
      <p:sp>
        <p:nvSpPr>
          <p:cNvPr id="14345" name="Text Box 41"/>
          <p:cNvSpPr txBox="1">
            <a:spLocks noChangeArrowheads="1"/>
          </p:cNvSpPr>
          <p:nvPr/>
        </p:nvSpPr>
        <p:spPr bwMode="auto">
          <a:xfrm>
            <a:off x="6575425" y="3427413"/>
            <a:ext cx="852488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06" tIns="52153" rIns="104306" bIns="52153">
            <a:spAutoFit/>
          </a:bodyPr>
          <a:lstStyle/>
          <a:p>
            <a:r>
              <a:rPr lang="en-US">
                <a:latin typeface="Times" pitchFamily="1" charset="0"/>
              </a:rPr>
              <a:t>C</a:t>
            </a:r>
            <a:r>
              <a:rPr lang="en-US" baseline="-25000">
                <a:latin typeface="Times" pitchFamily="1" charset="0"/>
              </a:rPr>
              <a:t>2</a:t>
            </a:r>
            <a:endParaRPr lang="en-US">
              <a:latin typeface="Times" pitchFamily="1" charset="0"/>
            </a:endParaRPr>
          </a:p>
        </p:txBody>
      </p:sp>
      <p:sp>
        <p:nvSpPr>
          <p:cNvPr id="14346" name="Text Box 42"/>
          <p:cNvSpPr txBox="1">
            <a:spLocks noChangeArrowheads="1"/>
          </p:cNvSpPr>
          <p:nvPr/>
        </p:nvSpPr>
        <p:spPr bwMode="auto">
          <a:xfrm>
            <a:off x="712788" y="1998663"/>
            <a:ext cx="1312862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06" tIns="52153" rIns="104306" bIns="52153">
            <a:spAutoFit/>
          </a:bodyPr>
          <a:lstStyle/>
          <a:p>
            <a:r>
              <a:rPr lang="en-US">
                <a:latin typeface="Times" pitchFamily="1" charset="0"/>
              </a:rPr>
              <a:t>P(x)</a:t>
            </a:r>
          </a:p>
        </p:txBody>
      </p:sp>
      <p:sp>
        <p:nvSpPr>
          <p:cNvPr id="14347" name="Rectangle 42"/>
          <p:cNvSpPr>
            <a:spLocks noChangeArrowheads="1"/>
          </p:cNvSpPr>
          <p:nvPr/>
        </p:nvSpPr>
        <p:spPr bwMode="auto">
          <a:xfrm>
            <a:off x="4279900" y="6980238"/>
            <a:ext cx="2679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Slide by Stephen Marsland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Posterior Probability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1514475" y="2100263"/>
            <a:ext cx="0" cy="453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425575" y="6469063"/>
            <a:ext cx="8377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514475" y="3108325"/>
            <a:ext cx="2584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098925" y="3092450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083050" y="35972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616450" y="3597275"/>
            <a:ext cx="0" cy="587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616450" y="4184650"/>
            <a:ext cx="9810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5597525" y="4184650"/>
            <a:ext cx="0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5575300" y="5697538"/>
            <a:ext cx="484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6059488" y="5681663"/>
            <a:ext cx="0" cy="336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6454775" y="3108325"/>
            <a:ext cx="23177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9694863" y="6451600"/>
            <a:ext cx="53022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06" tIns="52153" rIns="104306" bIns="52153">
            <a:spAutoFit/>
          </a:bodyPr>
          <a:lstStyle/>
          <a:p>
            <a:r>
              <a:rPr lang="en-US">
                <a:latin typeface="Times" pitchFamily="1" charset="0"/>
              </a:rPr>
              <a:t>x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22300" y="1341438"/>
            <a:ext cx="18700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06" tIns="52153" rIns="104306" bIns="52153">
            <a:spAutoFit/>
          </a:bodyPr>
          <a:lstStyle/>
          <a:p>
            <a:r>
              <a:rPr lang="en-US">
                <a:latin typeface="Times" pitchFamily="1" charset="0"/>
              </a:rPr>
              <a:t>P(C|x)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037263" y="5995988"/>
            <a:ext cx="484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6505575" y="59801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104306" tIns="52153" rIns="104306" bIns="52153" anchor="ctr"/>
          <a:lstStyle/>
          <a:p>
            <a:endParaRPr lang="en-US"/>
          </a:p>
        </p:txBody>
      </p:sp>
      <p:grpSp>
        <p:nvGrpSpPr>
          <p:cNvPr id="15378" name="Group 18"/>
          <p:cNvGrpSpPr>
            <a:grpSpLocks/>
          </p:cNvGrpSpPr>
          <p:nvPr/>
        </p:nvGrpSpPr>
        <p:grpSpPr bwMode="auto">
          <a:xfrm flipV="1">
            <a:off x="4071938" y="3124200"/>
            <a:ext cx="2438400" cy="3392488"/>
            <a:chOff x="3582" y="1863"/>
            <a:chExt cx="1314" cy="1938"/>
          </a:xfrm>
        </p:grpSpPr>
        <p:sp>
          <p:nvSpPr>
            <p:cNvPr id="15383" name="Line 19"/>
            <p:cNvSpPr>
              <a:spLocks noChangeShapeType="1"/>
            </p:cNvSpPr>
            <p:nvPr/>
          </p:nvSpPr>
          <p:spPr bwMode="auto">
            <a:xfrm flipV="1">
              <a:off x="3591" y="186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Line 20"/>
            <p:cNvSpPr>
              <a:spLocks noChangeShapeType="1"/>
            </p:cNvSpPr>
            <p:nvPr/>
          </p:nvSpPr>
          <p:spPr bwMode="auto">
            <a:xfrm flipV="1">
              <a:off x="3582" y="215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21"/>
            <p:cNvSpPr>
              <a:spLocks noChangeShapeType="1"/>
            </p:cNvSpPr>
            <p:nvPr/>
          </p:nvSpPr>
          <p:spPr bwMode="auto">
            <a:xfrm flipV="1">
              <a:off x="3870" y="2151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Line 22"/>
            <p:cNvSpPr>
              <a:spLocks noChangeShapeType="1"/>
            </p:cNvSpPr>
            <p:nvPr/>
          </p:nvSpPr>
          <p:spPr bwMode="auto">
            <a:xfrm flipV="1">
              <a:off x="3870" y="2487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7" name="Line 23"/>
            <p:cNvSpPr>
              <a:spLocks noChangeShapeType="1"/>
            </p:cNvSpPr>
            <p:nvPr/>
          </p:nvSpPr>
          <p:spPr bwMode="auto">
            <a:xfrm flipV="1">
              <a:off x="4398" y="2487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24"/>
            <p:cNvSpPr>
              <a:spLocks noChangeShapeType="1"/>
            </p:cNvSpPr>
            <p:nvPr/>
          </p:nvSpPr>
          <p:spPr bwMode="auto">
            <a:xfrm flipV="1">
              <a:off x="4386" y="3351"/>
              <a:ext cx="2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Line 25"/>
            <p:cNvSpPr>
              <a:spLocks noChangeShapeType="1"/>
            </p:cNvSpPr>
            <p:nvPr/>
          </p:nvSpPr>
          <p:spPr bwMode="auto">
            <a:xfrm flipV="1">
              <a:off x="4647" y="334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26"/>
            <p:cNvSpPr>
              <a:spLocks noChangeShapeType="1"/>
            </p:cNvSpPr>
            <p:nvPr/>
          </p:nvSpPr>
          <p:spPr bwMode="auto">
            <a:xfrm flipV="1">
              <a:off x="4635" y="3522"/>
              <a:ext cx="2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Line 27"/>
            <p:cNvSpPr>
              <a:spLocks noChangeShapeType="1"/>
            </p:cNvSpPr>
            <p:nvPr/>
          </p:nvSpPr>
          <p:spPr bwMode="auto">
            <a:xfrm flipV="1">
              <a:off x="4887" y="351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9" name="Text Box 28"/>
          <p:cNvSpPr txBox="1">
            <a:spLocks noChangeArrowheads="1"/>
          </p:cNvSpPr>
          <p:nvPr/>
        </p:nvSpPr>
        <p:spPr bwMode="auto">
          <a:xfrm>
            <a:off x="962025" y="2838450"/>
            <a:ext cx="53022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06" tIns="52153" rIns="104306" bIns="52153">
            <a:spAutoFit/>
          </a:bodyPr>
          <a:lstStyle/>
          <a:p>
            <a:r>
              <a:rPr lang="en-US">
                <a:latin typeface="Times" pitchFamily="1" charset="0"/>
              </a:rPr>
              <a:t>1</a:t>
            </a:r>
          </a:p>
        </p:txBody>
      </p:sp>
      <p:sp>
        <p:nvSpPr>
          <p:cNvPr id="15380" name="Text Box 29"/>
          <p:cNvSpPr txBox="1">
            <a:spLocks noChangeArrowheads="1"/>
          </p:cNvSpPr>
          <p:nvPr/>
        </p:nvSpPr>
        <p:spPr bwMode="auto">
          <a:xfrm>
            <a:off x="962025" y="6115050"/>
            <a:ext cx="530225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06" tIns="52153" rIns="104306" bIns="52153">
            <a:spAutoFit/>
          </a:bodyPr>
          <a:lstStyle/>
          <a:p>
            <a:r>
              <a:rPr lang="en-US">
                <a:latin typeface="Times" pitchFamily="1" charset="0"/>
              </a:rPr>
              <a:t>0</a:t>
            </a:r>
          </a:p>
        </p:txBody>
      </p:sp>
      <p:pic>
        <p:nvPicPr>
          <p:cNvPr id="8222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3100" y="1798638"/>
            <a:ext cx="611822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82" name="Rectangle 30"/>
          <p:cNvSpPr>
            <a:spLocks noChangeArrowheads="1"/>
          </p:cNvSpPr>
          <p:nvPr/>
        </p:nvSpPr>
        <p:spPr bwMode="auto">
          <a:xfrm>
            <a:off x="4279900" y="6980238"/>
            <a:ext cx="2679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Slide by Stephen Marsland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6554</TotalTime>
  <Words>912</Words>
  <Application>Microsoft Office PowerPoint</Application>
  <PresentationFormat>Custom</PresentationFormat>
  <Paragraphs>234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Palatino Linotype</vt:lpstr>
      <vt:lpstr>Tahoma</vt:lpstr>
      <vt:lpstr>Times</vt:lpstr>
      <vt:lpstr>Times New Roman</vt:lpstr>
      <vt:lpstr>Default Design</vt:lpstr>
      <vt:lpstr>Equation</vt:lpstr>
      <vt:lpstr>Naïve Bayes Classifier Outline</vt:lpstr>
      <vt:lpstr>Background </vt:lpstr>
      <vt:lpstr>Probability Basics </vt:lpstr>
      <vt:lpstr>PowerPoint Presentation</vt:lpstr>
      <vt:lpstr>PowerPoint Presentation</vt:lpstr>
      <vt:lpstr>PowerPoint Presentation</vt:lpstr>
      <vt:lpstr>Probabilistic Classification </vt:lpstr>
      <vt:lpstr>Feature Histograms</vt:lpstr>
      <vt:lpstr>Posterior Probability</vt:lpstr>
      <vt:lpstr>Naïve Bayes </vt:lpstr>
      <vt:lpstr>Naïve Bayes </vt:lpstr>
      <vt:lpstr>Example </vt:lpstr>
      <vt:lpstr>Example </vt:lpstr>
      <vt:lpstr>Example </vt:lpstr>
      <vt:lpstr>Relevant Issues </vt:lpstr>
      <vt:lpstr>Relevant Issues </vt:lpstr>
      <vt:lpstr>Conclusions 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- Naive Bayes Classifier</dc:title>
  <dc:creator>Ke Chen</dc:creator>
  <cp:lastModifiedBy>Madhurima Rawat</cp:lastModifiedBy>
  <cp:revision>701</cp:revision>
  <dcterms:created xsi:type="dcterms:W3CDTF">2003-09-05T20:43:05Z</dcterms:created>
  <dcterms:modified xsi:type="dcterms:W3CDTF">2023-07-12T14:50:46Z</dcterms:modified>
</cp:coreProperties>
</file>