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5" r:id="rId3"/>
    <p:sldId id="258" r:id="rId4"/>
    <p:sldId id="268" r:id="rId5"/>
    <p:sldId id="269" r:id="rId6"/>
    <p:sldId id="267" r:id="rId7"/>
    <p:sldId id="274" r:id="rId8"/>
    <p:sldId id="277" r:id="rId9"/>
    <p:sldId id="278" r:id="rId10"/>
    <p:sldId id="279" r:id="rId11"/>
    <p:sldId id="273" r:id="rId12"/>
    <p:sldId id="260" r:id="rId13"/>
    <p:sldId id="261" r:id="rId14"/>
    <p:sldId id="280" r:id="rId15"/>
    <p:sldId id="284" r:id="rId16"/>
    <p:sldId id="281" r:id="rId17"/>
    <p:sldId id="282" r:id="rId18"/>
    <p:sldId id="283" r:id="rId19"/>
    <p:sldId id="263" r:id="rId20"/>
    <p:sldId id="286" r:id="rId21"/>
    <p:sldId id="285" r:id="rId22"/>
    <p:sldId id="288" r:id="rId23"/>
    <p:sldId id="290" r:id="rId24"/>
    <p:sldId id="291" r:id="rId25"/>
    <p:sldId id="262" r:id="rId26"/>
    <p:sldId id="294" r:id="rId27"/>
    <p:sldId id="272" r:id="rId28"/>
    <p:sldId id="287" r:id="rId29"/>
    <p:sldId id="271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E0EA97-D74C-41B6-8CC4-BE61EFFEF5A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A860FD-D443-446D-9B31-511765781624}">
      <dgm:prSet/>
      <dgm:spPr/>
      <dgm:t>
        <a:bodyPr/>
        <a:lstStyle/>
        <a:p>
          <a:r>
            <a:rPr lang="en-US" dirty="0"/>
            <a:t>For each dimension…</a:t>
          </a:r>
        </a:p>
      </dgm:t>
    </dgm:pt>
    <dgm:pt modelId="{E93CF386-E8ED-457A-B62F-444E20E838A8}" type="parTrans" cxnId="{8EE4A405-E6EE-4D8D-8D10-35F0822DEBB6}">
      <dgm:prSet/>
      <dgm:spPr/>
      <dgm:t>
        <a:bodyPr/>
        <a:lstStyle/>
        <a:p>
          <a:endParaRPr lang="en-US"/>
        </a:p>
      </dgm:t>
    </dgm:pt>
    <dgm:pt modelId="{F830AAB5-16AB-4AE3-B6E8-3CDA1E6CCD55}" type="sibTrans" cxnId="{8EE4A405-E6EE-4D8D-8D10-35F0822DEBB6}">
      <dgm:prSet/>
      <dgm:spPr/>
      <dgm:t>
        <a:bodyPr/>
        <a:lstStyle/>
        <a:p>
          <a:endParaRPr lang="en-US"/>
        </a:p>
      </dgm:t>
    </dgm:pt>
    <dgm:pt modelId="{DF5F4CE3-C0DC-4F28-828F-2B4D020445F8}">
      <dgm:prSet/>
      <dgm:spPr/>
      <dgm:t>
        <a:bodyPr/>
        <a:lstStyle/>
        <a:p>
          <a:r>
            <a:rPr lang="en-US" dirty="0"/>
            <a:t>Numerical</a:t>
          </a:r>
        </a:p>
      </dgm:t>
    </dgm:pt>
    <dgm:pt modelId="{E69ABE8B-A2CA-4419-AEA3-97F558A029C2}" type="parTrans" cxnId="{33B2B6FE-B79A-4FCB-9A5B-88AC3B5784E5}">
      <dgm:prSet/>
      <dgm:spPr/>
      <dgm:t>
        <a:bodyPr/>
        <a:lstStyle/>
        <a:p>
          <a:endParaRPr lang="en-US"/>
        </a:p>
      </dgm:t>
    </dgm:pt>
    <dgm:pt modelId="{C689EC70-AEE7-41AE-A278-3E33827BA339}" type="sibTrans" cxnId="{33B2B6FE-B79A-4FCB-9A5B-88AC3B5784E5}">
      <dgm:prSet/>
      <dgm:spPr/>
      <dgm:t>
        <a:bodyPr/>
        <a:lstStyle/>
        <a:p>
          <a:endParaRPr lang="en-US"/>
        </a:p>
      </dgm:t>
    </dgm:pt>
    <dgm:pt modelId="{E58BB635-D572-4074-BB74-E0EFF31DE284}">
      <dgm:prSet/>
      <dgm:spPr/>
      <dgm:t>
        <a:bodyPr/>
        <a:lstStyle/>
        <a:p>
          <a:r>
            <a:rPr lang="en-US" dirty="0"/>
            <a:t>Categorical</a:t>
          </a:r>
        </a:p>
      </dgm:t>
    </dgm:pt>
    <dgm:pt modelId="{9EE35564-BDDD-4006-BF9F-604F9A7FDAA0}" type="parTrans" cxnId="{81057198-CDFC-4D52-BDB3-FB454C15FDA9}">
      <dgm:prSet/>
      <dgm:spPr/>
      <dgm:t>
        <a:bodyPr/>
        <a:lstStyle/>
        <a:p>
          <a:endParaRPr lang="en-US"/>
        </a:p>
      </dgm:t>
    </dgm:pt>
    <dgm:pt modelId="{7C0370E0-5EC0-4E05-A74F-1EECEAAED976}" type="sibTrans" cxnId="{81057198-CDFC-4D52-BDB3-FB454C15FDA9}">
      <dgm:prSet/>
      <dgm:spPr/>
      <dgm:t>
        <a:bodyPr/>
        <a:lstStyle/>
        <a:p>
          <a:endParaRPr lang="en-US"/>
        </a:p>
      </dgm:t>
    </dgm:pt>
    <dgm:pt modelId="{F6C45F7B-A858-4B03-8929-102457CD99AF}">
      <dgm:prSet/>
      <dgm:spPr/>
      <dgm:t>
        <a:bodyPr/>
        <a:lstStyle/>
        <a:p>
          <a:r>
            <a:rPr lang="en-US" dirty="0"/>
            <a:t>Continuous</a:t>
          </a:r>
        </a:p>
      </dgm:t>
    </dgm:pt>
    <dgm:pt modelId="{224FF39F-16D8-4482-B6BB-65825489CC6A}" type="parTrans" cxnId="{B7C94B51-526A-41FB-97AD-3F51707CF13A}">
      <dgm:prSet/>
      <dgm:spPr/>
      <dgm:t>
        <a:bodyPr/>
        <a:lstStyle/>
        <a:p>
          <a:endParaRPr lang="en-US"/>
        </a:p>
      </dgm:t>
    </dgm:pt>
    <dgm:pt modelId="{CBE0B05C-7674-44D2-87CF-C7E3AE0CB331}" type="sibTrans" cxnId="{B7C94B51-526A-41FB-97AD-3F51707CF13A}">
      <dgm:prSet/>
      <dgm:spPr/>
      <dgm:t>
        <a:bodyPr/>
        <a:lstStyle/>
        <a:p>
          <a:endParaRPr lang="en-US"/>
        </a:p>
      </dgm:t>
    </dgm:pt>
    <dgm:pt modelId="{60ACB003-9A3A-41A4-9FB5-ECD867ADC3E2}">
      <dgm:prSet/>
      <dgm:spPr/>
      <dgm:t>
        <a:bodyPr/>
        <a:lstStyle/>
        <a:p>
          <a:r>
            <a:rPr lang="en-US" dirty="0"/>
            <a:t>Discrete</a:t>
          </a:r>
        </a:p>
      </dgm:t>
    </dgm:pt>
    <dgm:pt modelId="{297C45CF-7983-4A88-BFE5-6A740FDA4AB8}" type="parTrans" cxnId="{DD56E0B8-F744-4AF8-AC35-62DCD9DD5175}">
      <dgm:prSet/>
      <dgm:spPr/>
      <dgm:t>
        <a:bodyPr/>
        <a:lstStyle/>
        <a:p>
          <a:endParaRPr lang="en-US"/>
        </a:p>
      </dgm:t>
    </dgm:pt>
    <dgm:pt modelId="{E02E3847-B41C-41BB-8EC5-77B827F51FA0}" type="sibTrans" cxnId="{DD56E0B8-F744-4AF8-AC35-62DCD9DD5175}">
      <dgm:prSet/>
      <dgm:spPr/>
      <dgm:t>
        <a:bodyPr/>
        <a:lstStyle/>
        <a:p>
          <a:endParaRPr lang="en-US"/>
        </a:p>
      </dgm:t>
    </dgm:pt>
    <dgm:pt modelId="{1A82F04C-62AA-4856-ACAC-0318D7836A88}">
      <dgm:prSet/>
      <dgm:spPr/>
      <dgm:t>
        <a:bodyPr/>
        <a:lstStyle/>
        <a:p>
          <a:r>
            <a:rPr lang="en-US" dirty="0"/>
            <a:t>Nominal</a:t>
          </a:r>
        </a:p>
      </dgm:t>
    </dgm:pt>
    <dgm:pt modelId="{892DFE9C-9BD1-47B3-B380-DD22C490DD61}" type="parTrans" cxnId="{D2F16330-1CDD-44A3-90E2-A854AB1F1DDE}">
      <dgm:prSet/>
      <dgm:spPr/>
      <dgm:t>
        <a:bodyPr/>
        <a:lstStyle/>
        <a:p>
          <a:endParaRPr lang="en-US"/>
        </a:p>
      </dgm:t>
    </dgm:pt>
    <dgm:pt modelId="{AB8A2136-5CB5-4192-A9D5-6C6F84E0E50B}" type="sibTrans" cxnId="{D2F16330-1CDD-44A3-90E2-A854AB1F1DDE}">
      <dgm:prSet/>
      <dgm:spPr/>
      <dgm:t>
        <a:bodyPr/>
        <a:lstStyle/>
        <a:p>
          <a:endParaRPr lang="en-US"/>
        </a:p>
      </dgm:t>
    </dgm:pt>
    <dgm:pt modelId="{F0401D03-5EFD-41A7-B84B-439933121B45}">
      <dgm:prSet/>
      <dgm:spPr/>
      <dgm:t>
        <a:bodyPr/>
        <a:lstStyle/>
        <a:p>
          <a:r>
            <a:rPr lang="en-US" dirty="0"/>
            <a:t>Ordinal</a:t>
          </a:r>
        </a:p>
      </dgm:t>
    </dgm:pt>
    <dgm:pt modelId="{2D1C63C3-CC43-45A4-8161-31B451DB4F98}" type="parTrans" cxnId="{1D609429-2B92-4B8F-9A17-5E7A6E97CE11}">
      <dgm:prSet/>
      <dgm:spPr/>
      <dgm:t>
        <a:bodyPr/>
        <a:lstStyle/>
        <a:p>
          <a:endParaRPr lang="en-US"/>
        </a:p>
      </dgm:t>
    </dgm:pt>
    <dgm:pt modelId="{1AF0CC85-CA8E-473F-B7DB-23670778A603}" type="sibTrans" cxnId="{1D609429-2B92-4B8F-9A17-5E7A6E97CE11}">
      <dgm:prSet/>
      <dgm:spPr/>
      <dgm:t>
        <a:bodyPr/>
        <a:lstStyle/>
        <a:p>
          <a:endParaRPr lang="en-US"/>
        </a:p>
      </dgm:t>
    </dgm:pt>
    <dgm:pt modelId="{6CDF8C28-4557-4F63-8CE2-FD19DFE22493}" type="pres">
      <dgm:prSet presAssocID="{7CE0EA97-D74C-41B6-8CC4-BE61EFFEF5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0BA3F4-C6A1-43C0-8D20-BF1351EFDB14}" type="pres">
      <dgm:prSet presAssocID="{FCA860FD-D443-446D-9B31-511765781624}" presName="hierRoot1" presStyleCnt="0">
        <dgm:presLayoutVars>
          <dgm:hierBranch val="init"/>
        </dgm:presLayoutVars>
      </dgm:prSet>
      <dgm:spPr/>
    </dgm:pt>
    <dgm:pt modelId="{B79E3323-EC94-4E0F-A055-A53FE8860133}" type="pres">
      <dgm:prSet presAssocID="{FCA860FD-D443-446D-9B31-511765781624}" presName="rootComposite1" presStyleCnt="0"/>
      <dgm:spPr/>
    </dgm:pt>
    <dgm:pt modelId="{0B5104AE-FC22-494D-B9A5-C08CB91D26A5}" type="pres">
      <dgm:prSet presAssocID="{FCA860FD-D443-446D-9B31-511765781624}" presName="rootText1" presStyleLbl="node0" presStyleIdx="0" presStyleCnt="1">
        <dgm:presLayoutVars>
          <dgm:chPref val="3"/>
        </dgm:presLayoutVars>
      </dgm:prSet>
      <dgm:spPr/>
    </dgm:pt>
    <dgm:pt modelId="{648E8CED-A76C-4745-A9D0-53C37432D280}" type="pres">
      <dgm:prSet presAssocID="{FCA860FD-D443-446D-9B31-511765781624}" presName="rootConnector1" presStyleLbl="node1" presStyleIdx="0" presStyleCnt="0"/>
      <dgm:spPr/>
    </dgm:pt>
    <dgm:pt modelId="{938C0EE5-088E-4FFF-B774-2346E53E8D51}" type="pres">
      <dgm:prSet presAssocID="{FCA860FD-D443-446D-9B31-511765781624}" presName="hierChild2" presStyleCnt="0"/>
      <dgm:spPr/>
    </dgm:pt>
    <dgm:pt modelId="{366A8EF8-C4F1-4226-9E49-5D6CA8EC5583}" type="pres">
      <dgm:prSet presAssocID="{E69ABE8B-A2CA-4419-AEA3-97F558A029C2}" presName="Name37" presStyleLbl="parChTrans1D2" presStyleIdx="0" presStyleCnt="2"/>
      <dgm:spPr/>
    </dgm:pt>
    <dgm:pt modelId="{DC4B1689-E524-49B6-8167-906E4EDD51D2}" type="pres">
      <dgm:prSet presAssocID="{DF5F4CE3-C0DC-4F28-828F-2B4D020445F8}" presName="hierRoot2" presStyleCnt="0">
        <dgm:presLayoutVars>
          <dgm:hierBranch/>
        </dgm:presLayoutVars>
      </dgm:prSet>
      <dgm:spPr/>
    </dgm:pt>
    <dgm:pt modelId="{1AEF9FC3-163D-4123-A9B7-9319078D2ED6}" type="pres">
      <dgm:prSet presAssocID="{DF5F4CE3-C0DC-4F28-828F-2B4D020445F8}" presName="rootComposite" presStyleCnt="0"/>
      <dgm:spPr/>
    </dgm:pt>
    <dgm:pt modelId="{73B624F6-A124-40C9-B0B7-F80D8DA071EB}" type="pres">
      <dgm:prSet presAssocID="{DF5F4CE3-C0DC-4F28-828F-2B4D020445F8}" presName="rootText" presStyleLbl="node2" presStyleIdx="0" presStyleCnt="2">
        <dgm:presLayoutVars>
          <dgm:chPref val="3"/>
        </dgm:presLayoutVars>
      </dgm:prSet>
      <dgm:spPr/>
    </dgm:pt>
    <dgm:pt modelId="{D5E8DCE7-1EEC-4510-8B07-330344ADC007}" type="pres">
      <dgm:prSet presAssocID="{DF5F4CE3-C0DC-4F28-828F-2B4D020445F8}" presName="rootConnector" presStyleLbl="node2" presStyleIdx="0" presStyleCnt="2"/>
      <dgm:spPr/>
    </dgm:pt>
    <dgm:pt modelId="{2262C6EA-330B-4D47-8605-70B7E911C14D}" type="pres">
      <dgm:prSet presAssocID="{DF5F4CE3-C0DC-4F28-828F-2B4D020445F8}" presName="hierChild4" presStyleCnt="0"/>
      <dgm:spPr/>
    </dgm:pt>
    <dgm:pt modelId="{11DB1ED5-A797-4E34-896C-AE2A21384393}" type="pres">
      <dgm:prSet presAssocID="{224FF39F-16D8-4482-B6BB-65825489CC6A}" presName="Name35" presStyleLbl="parChTrans1D3" presStyleIdx="0" presStyleCnt="4"/>
      <dgm:spPr/>
    </dgm:pt>
    <dgm:pt modelId="{6986A05D-A20C-4F75-B3C6-78428BDD4FE8}" type="pres">
      <dgm:prSet presAssocID="{F6C45F7B-A858-4B03-8929-102457CD99AF}" presName="hierRoot2" presStyleCnt="0">
        <dgm:presLayoutVars>
          <dgm:hierBranch val="init"/>
        </dgm:presLayoutVars>
      </dgm:prSet>
      <dgm:spPr/>
    </dgm:pt>
    <dgm:pt modelId="{297341DF-BF92-4482-A96F-F551B5442446}" type="pres">
      <dgm:prSet presAssocID="{F6C45F7B-A858-4B03-8929-102457CD99AF}" presName="rootComposite" presStyleCnt="0"/>
      <dgm:spPr/>
    </dgm:pt>
    <dgm:pt modelId="{EF9A0CDC-8C85-423A-9EA4-494E51ACAC62}" type="pres">
      <dgm:prSet presAssocID="{F6C45F7B-A858-4B03-8929-102457CD99AF}" presName="rootText" presStyleLbl="node3" presStyleIdx="0" presStyleCnt="4">
        <dgm:presLayoutVars>
          <dgm:chPref val="3"/>
        </dgm:presLayoutVars>
      </dgm:prSet>
      <dgm:spPr/>
    </dgm:pt>
    <dgm:pt modelId="{72186D8A-FC77-4200-A9F0-4817B8B6B895}" type="pres">
      <dgm:prSet presAssocID="{F6C45F7B-A858-4B03-8929-102457CD99AF}" presName="rootConnector" presStyleLbl="node3" presStyleIdx="0" presStyleCnt="4"/>
      <dgm:spPr/>
    </dgm:pt>
    <dgm:pt modelId="{B21905C3-A605-4CBC-A382-2B858287F6BA}" type="pres">
      <dgm:prSet presAssocID="{F6C45F7B-A858-4B03-8929-102457CD99AF}" presName="hierChild4" presStyleCnt="0"/>
      <dgm:spPr/>
    </dgm:pt>
    <dgm:pt modelId="{2D689D6D-077D-47BC-B268-040A5DBF9CB3}" type="pres">
      <dgm:prSet presAssocID="{F6C45F7B-A858-4B03-8929-102457CD99AF}" presName="hierChild5" presStyleCnt="0"/>
      <dgm:spPr/>
    </dgm:pt>
    <dgm:pt modelId="{516E7DEC-C6F7-4415-92FF-0AA19879EAC6}" type="pres">
      <dgm:prSet presAssocID="{297C45CF-7983-4A88-BFE5-6A740FDA4AB8}" presName="Name35" presStyleLbl="parChTrans1D3" presStyleIdx="1" presStyleCnt="4"/>
      <dgm:spPr/>
    </dgm:pt>
    <dgm:pt modelId="{EE115F00-482A-48B1-BE8E-5887347A7B21}" type="pres">
      <dgm:prSet presAssocID="{60ACB003-9A3A-41A4-9FB5-ECD867ADC3E2}" presName="hierRoot2" presStyleCnt="0">
        <dgm:presLayoutVars>
          <dgm:hierBranch val="init"/>
        </dgm:presLayoutVars>
      </dgm:prSet>
      <dgm:spPr/>
    </dgm:pt>
    <dgm:pt modelId="{A2333168-2BC9-40E6-B62B-C1C66B0D4662}" type="pres">
      <dgm:prSet presAssocID="{60ACB003-9A3A-41A4-9FB5-ECD867ADC3E2}" presName="rootComposite" presStyleCnt="0"/>
      <dgm:spPr/>
    </dgm:pt>
    <dgm:pt modelId="{6FB8CB21-CC3C-425E-B6C1-311587DCB136}" type="pres">
      <dgm:prSet presAssocID="{60ACB003-9A3A-41A4-9FB5-ECD867ADC3E2}" presName="rootText" presStyleLbl="node3" presStyleIdx="1" presStyleCnt="4">
        <dgm:presLayoutVars>
          <dgm:chPref val="3"/>
        </dgm:presLayoutVars>
      </dgm:prSet>
      <dgm:spPr/>
    </dgm:pt>
    <dgm:pt modelId="{E2180EB8-FD56-45FE-9569-D259E32DB0FA}" type="pres">
      <dgm:prSet presAssocID="{60ACB003-9A3A-41A4-9FB5-ECD867ADC3E2}" presName="rootConnector" presStyleLbl="node3" presStyleIdx="1" presStyleCnt="4"/>
      <dgm:spPr/>
    </dgm:pt>
    <dgm:pt modelId="{7F3AB373-9D3A-4C72-A664-08A626F9CA78}" type="pres">
      <dgm:prSet presAssocID="{60ACB003-9A3A-41A4-9FB5-ECD867ADC3E2}" presName="hierChild4" presStyleCnt="0"/>
      <dgm:spPr/>
    </dgm:pt>
    <dgm:pt modelId="{A5FCCC6E-2FD5-4738-A342-7F2772EF77B1}" type="pres">
      <dgm:prSet presAssocID="{60ACB003-9A3A-41A4-9FB5-ECD867ADC3E2}" presName="hierChild5" presStyleCnt="0"/>
      <dgm:spPr/>
    </dgm:pt>
    <dgm:pt modelId="{8C8E8E03-ED94-4E55-B4EF-D600985785F8}" type="pres">
      <dgm:prSet presAssocID="{DF5F4CE3-C0DC-4F28-828F-2B4D020445F8}" presName="hierChild5" presStyleCnt="0"/>
      <dgm:spPr/>
    </dgm:pt>
    <dgm:pt modelId="{599D5357-0501-4A98-B32A-7B57CEC470C8}" type="pres">
      <dgm:prSet presAssocID="{9EE35564-BDDD-4006-BF9F-604F9A7FDAA0}" presName="Name37" presStyleLbl="parChTrans1D2" presStyleIdx="1" presStyleCnt="2"/>
      <dgm:spPr/>
    </dgm:pt>
    <dgm:pt modelId="{357A5C82-DF72-49E9-B092-62CA36470B64}" type="pres">
      <dgm:prSet presAssocID="{E58BB635-D572-4074-BB74-E0EFF31DE284}" presName="hierRoot2" presStyleCnt="0">
        <dgm:presLayoutVars>
          <dgm:hierBranch/>
        </dgm:presLayoutVars>
      </dgm:prSet>
      <dgm:spPr/>
    </dgm:pt>
    <dgm:pt modelId="{B0B5E3CF-C142-4E9B-986C-E1D7E100F99D}" type="pres">
      <dgm:prSet presAssocID="{E58BB635-D572-4074-BB74-E0EFF31DE284}" presName="rootComposite" presStyleCnt="0"/>
      <dgm:spPr/>
    </dgm:pt>
    <dgm:pt modelId="{F5368DA3-0918-402A-9E26-7DE8087B5ECC}" type="pres">
      <dgm:prSet presAssocID="{E58BB635-D572-4074-BB74-E0EFF31DE284}" presName="rootText" presStyleLbl="node2" presStyleIdx="1" presStyleCnt="2">
        <dgm:presLayoutVars>
          <dgm:chPref val="3"/>
        </dgm:presLayoutVars>
      </dgm:prSet>
      <dgm:spPr/>
    </dgm:pt>
    <dgm:pt modelId="{C1AC89A1-3CEF-4D35-A258-66A37585F786}" type="pres">
      <dgm:prSet presAssocID="{E58BB635-D572-4074-BB74-E0EFF31DE284}" presName="rootConnector" presStyleLbl="node2" presStyleIdx="1" presStyleCnt="2"/>
      <dgm:spPr/>
    </dgm:pt>
    <dgm:pt modelId="{413305F4-E6A7-455A-AD30-240F07C8F014}" type="pres">
      <dgm:prSet presAssocID="{E58BB635-D572-4074-BB74-E0EFF31DE284}" presName="hierChild4" presStyleCnt="0"/>
      <dgm:spPr/>
    </dgm:pt>
    <dgm:pt modelId="{81DB8C64-0BC0-4676-9D3F-3D73F7D9FAF5}" type="pres">
      <dgm:prSet presAssocID="{892DFE9C-9BD1-47B3-B380-DD22C490DD61}" presName="Name35" presStyleLbl="parChTrans1D3" presStyleIdx="2" presStyleCnt="4"/>
      <dgm:spPr/>
    </dgm:pt>
    <dgm:pt modelId="{2E2448CC-50A2-4588-BC41-0F33FC0F8045}" type="pres">
      <dgm:prSet presAssocID="{1A82F04C-62AA-4856-ACAC-0318D7836A88}" presName="hierRoot2" presStyleCnt="0">
        <dgm:presLayoutVars>
          <dgm:hierBranch val="init"/>
        </dgm:presLayoutVars>
      </dgm:prSet>
      <dgm:spPr/>
    </dgm:pt>
    <dgm:pt modelId="{DEF5D0E8-F57E-493F-9F77-89C8348A4444}" type="pres">
      <dgm:prSet presAssocID="{1A82F04C-62AA-4856-ACAC-0318D7836A88}" presName="rootComposite" presStyleCnt="0"/>
      <dgm:spPr/>
    </dgm:pt>
    <dgm:pt modelId="{2EF3ECE0-A770-4189-BA77-100A7DED18BE}" type="pres">
      <dgm:prSet presAssocID="{1A82F04C-62AA-4856-ACAC-0318D7836A88}" presName="rootText" presStyleLbl="node3" presStyleIdx="2" presStyleCnt="4">
        <dgm:presLayoutVars>
          <dgm:chPref val="3"/>
        </dgm:presLayoutVars>
      </dgm:prSet>
      <dgm:spPr/>
    </dgm:pt>
    <dgm:pt modelId="{D31FAB48-83E6-40CC-808A-43BE7BC9D170}" type="pres">
      <dgm:prSet presAssocID="{1A82F04C-62AA-4856-ACAC-0318D7836A88}" presName="rootConnector" presStyleLbl="node3" presStyleIdx="2" presStyleCnt="4"/>
      <dgm:spPr/>
    </dgm:pt>
    <dgm:pt modelId="{7B1DCB91-C514-49AF-8171-C56BEC8995CE}" type="pres">
      <dgm:prSet presAssocID="{1A82F04C-62AA-4856-ACAC-0318D7836A88}" presName="hierChild4" presStyleCnt="0"/>
      <dgm:spPr/>
    </dgm:pt>
    <dgm:pt modelId="{BF46E280-2C0D-4BFD-8D6B-B3BDC89D9532}" type="pres">
      <dgm:prSet presAssocID="{1A82F04C-62AA-4856-ACAC-0318D7836A88}" presName="hierChild5" presStyleCnt="0"/>
      <dgm:spPr/>
    </dgm:pt>
    <dgm:pt modelId="{46864364-A7AF-47D8-9691-ED903C2A6DD1}" type="pres">
      <dgm:prSet presAssocID="{2D1C63C3-CC43-45A4-8161-31B451DB4F98}" presName="Name35" presStyleLbl="parChTrans1D3" presStyleIdx="3" presStyleCnt="4"/>
      <dgm:spPr/>
    </dgm:pt>
    <dgm:pt modelId="{1C388B9F-DE55-4ED7-B00D-FC988B93AF84}" type="pres">
      <dgm:prSet presAssocID="{F0401D03-5EFD-41A7-B84B-439933121B45}" presName="hierRoot2" presStyleCnt="0">
        <dgm:presLayoutVars>
          <dgm:hierBranch val="init"/>
        </dgm:presLayoutVars>
      </dgm:prSet>
      <dgm:spPr/>
    </dgm:pt>
    <dgm:pt modelId="{01887336-91FB-47C1-AE4F-D29B1A68BC6D}" type="pres">
      <dgm:prSet presAssocID="{F0401D03-5EFD-41A7-B84B-439933121B45}" presName="rootComposite" presStyleCnt="0"/>
      <dgm:spPr/>
    </dgm:pt>
    <dgm:pt modelId="{845CBD32-08F5-454D-9F0F-284DB745FCA8}" type="pres">
      <dgm:prSet presAssocID="{F0401D03-5EFD-41A7-B84B-439933121B45}" presName="rootText" presStyleLbl="node3" presStyleIdx="3" presStyleCnt="4">
        <dgm:presLayoutVars>
          <dgm:chPref val="3"/>
        </dgm:presLayoutVars>
      </dgm:prSet>
      <dgm:spPr/>
    </dgm:pt>
    <dgm:pt modelId="{979C0B8F-9441-4E3C-A052-F59B4B42D4AB}" type="pres">
      <dgm:prSet presAssocID="{F0401D03-5EFD-41A7-B84B-439933121B45}" presName="rootConnector" presStyleLbl="node3" presStyleIdx="3" presStyleCnt="4"/>
      <dgm:spPr/>
    </dgm:pt>
    <dgm:pt modelId="{4295FC02-DDA6-479C-9A19-AA2D63DB91DB}" type="pres">
      <dgm:prSet presAssocID="{F0401D03-5EFD-41A7-B84B-439933121B45}" presName="hierChild4" presStyleCnt="0"/>
      <dgm:spPr/>
    </dgm:pt>
    <dgm:pt modelId="{77BFB28D-893F-4C00-99AB-195A1312AA7B}" type="pres">
      <dgm:prSet presAssocID="{F0401D03-5EFD-41A7-B84B-439933121B45}" presName="hierChild5" presStyleCnt="0"/>
      <dgm:spPr/>
    </dgm:pt>
    <dgm:pt modelId="{123A51D0-6510-4C70-BCF0-353847C88ACB}" type="pres">
      <dgm:prSet presAssocID="{E58BB635-D572-4074-BB74-E0EFF31DE284}" presName="hierChild5" presStyleCnt="0"/>
      <dgm:spPr/>
    </dgm:pt>
    <dgm:pt modelId="{53803BC1-D8C6-4087-B9A2-A4CAB954D571}" type="pres">
      <dgm:prSet presAssocID="{FCA860FD-D443-446D-9B31-511765781624}" presName="hierChild3" presStyleCnt="0"/>
      <dgm:spPr/>
    </dgm:pt>
  </dgm:ptLst>
  <dgm:cxnLst>
    <dgm:cxn modelId="{1BAC0202-B41C-4C37-8E3F-D1942F39E81E}" type="presOf" srcId="{F6C45F7B-A858-4B03-8929-102457CD99AF}" destId="{72186D8A-FC77-4200-A9F0-4817B8B6B895}" srcOrd="1" destOrd="0" presId="urn:microsoft.com/office/officeart/2005/8/layout/orgChart1"/>
    <dgm:cxn modelId="{1BDC3E05-49AA-4C52-BA17-69FF3B89AFAF}" type="presOf" srcId="{E58BB635-D572-4074-BB74-E0EFF31DE284}" destId="{C1AC89A1-3CEF-4D35-A258-66A37585F786}" srcOrd="1" destOrd="0" presId="urn:microsoft.com/office/officeart/2005/8/layout/orgChart1"/>
    <dgm:cxn modelId="{8EE4A405-E6EE-4D8D-8D10-35F0822DEBB6}" srcId="{7CE0EA97-D74C-41B6-8CC4-BE61EFFEF5AE}" destId="{FCA860FD-D443-446D-9B31-511765781624}" srcOrd="0" destOrd="0" parTransId="{E93CF386-E8ED-457A-B62F-444E20E838A8}" sibTransId="{F830AAB5-16AB-4AE3-B6E8-3CDA1E6CCD55}"/>
    <dgm:cxn modelId="{67F75E15-7C56-476F-9D18-9A845938C0CE}" type="presOf" srcId="{FCA860FD-D443-446D-9B31-511765781624}" destId="{0B5104AE-FC22-494D-B9A5-C08CB91D26A5}" srcOrd="0" destOrd="0" presId="urn:microsoft.com/office/officeart/2005/8/layout/orgChart1"/>
    <dgm:cxn modelId="{8098231A-5B1A-4BFF-BEC8-B24E0296C032}" type="presOf" srcId="{F0401D03-5EFD-41A7-B84B-439933121B45}" destId="{845CBD32-08F5-454D-9F0F-284DB745FCA8}" srcOrd="0" destOrd="0" presId="urn:microsoft.com/office/officeart/2005/8/layout/orgChart1"/>
    <dgm:cxn modelId="{904B0D1F-AB51-462A-82D2-96C52FC019B2}" type="presOf" srcId="{FCA860FD-D443-446D-9B31-511765781624}" destId="{648E8CED-A76C-4745-A9D0-53C37432D280}" srcOrd="1" destOrd="0" presId="urn:microsoft.com/office/officeart/2005/8/layout/orgChart1"/>
    <dgm:cxn modelId="{90675F20-DDB9-48D8-9DC0-97DB745BA721}" type="presOf" srcId="{E58BB635-D572-4074-BB74-E0EFF31DE284}" destId="{F5368DA3-0918-402A-9E26-7DE8087B5ECC}" srcOrd="0" destOrd="0" presId="urn:microsoft.com/office/officeart/2005/8/layout/orgChart1"/>
    <dgm:cxn modelId="{22C07724-8DD7-4C88-B876-0002C90E388E}" type="presOf" srcId="{1A82F04C-62AA-4856-ACAC-0318D7836A88}" destId="{D31FAB48-83E6-40CC-808A-43BE7BC9D170}" srcOrd="1" destOrd="0" presId="urn:microsoft.com/office/officeart/2005/8/layout/orgChart1"/>
    <dgm:cxn modelId="{1D609429-2B92-4B8F-9A17-5E7A6E97CE11}" srcId="{E58BB635-D572-4074-BB74-E0EFF31DE284}" destId="{F0401D03-5EFD-41A7-B84B-439933121B45}" srcOrd="1" destOrd="0" parTransId="{2D1C63C3-CC43-45A4-8161-31B451DB4F98}" sibTransId="{1AF0CC85-CA8E-473F-B7DB-23670778A603}"/>
    <dgm:cxn modelId="{F832F22A-1798-4554-BEB4-9B79A45C7445}" type="presOf" srcId="{DF5F4CE3-C0DC-4F28-828F-2B4D020445F8}" destId="{73B624F6-A124-40C9-B0B7-F80D8DA071EB}" srcOrd="0" destOrd="0" presId="urn:microsoft.com/office/officeart/2005/8/layout/orgChart1"/>
    <dgm:cxn modelId="{D2F16330-1CDD-44A3-90E2-A854AB1F1DDE}" srcId="{E58BB635-D572-4074-BB74-E0EFF31DE284}" destId="{1A82F04C-62AA-4856-ACAC-0318D7836A88}" srcOrd="0" destOrd="0" parTransId="{892DFE9C-9BD1-47B3-B380-DD22C490DD61}" sibTransId="{AB8A2136-5CB5-4192-A9D5-6C6F84E0E50B}"/>
    <dgm:cxn modelId="{6CE0E33D-E58F-4DFB-A888-139AE3599EE0}" type="presOf" srcId="{F0401D03-5EFD-41A7-B84B-439933121B45}" destId="{979C0B8F-9441-4E3C-A052-F59B4B42D4AB}" srcOrd="1" destOrd="0" presId="urn:microsoft.com/office/officeart/2005/8/layout/orgChart1"/>
    <dgm:cxn modelId="{7B28735E-FC0C-4F38-99C0-D3087B1E88A5}" type="presOf" srcId="{F6C45F7B-A858-4B03-8929-102457CD99AF}" destId="{EF9A0CDC-8C85-423A-9EA4-494E51ACAC62}" srcOrd="0" destOrd="0" presId="urn:microsoft.com/office/officeart/2005/8/layout/orgChart1"/>
    <dgm:cxn modelId="{9E44CD60-0EE3-4858-8785-F72604E8FDAD}" type="presOf" srcId="{2D1C63C3-CC43-45A4-8161-31B451DB4F98}" destId="{46864364-A7AF-47D8-9691-ED903C2A6DD1}" srcOrd="0" destOrd="0" presId="urn:microsoft.com/office/officeart/2005/8/layout/orgChart1"/>
    <dgm:cxn modelId="{D785C36A-0035-443E-9C43-BCC148EE3D4A}" type="presOf" srcId="{7CE0EA97-D74C-41B6-8CC4-BE61EFFEF5AE}" destId="{6CDF8C28-4557-4F63-8CE2-FD19DFE22493}" srcOrd="0" destOrd="0" presId="urn:microsoft.com/office/officeart/2005/8/layout/orgChart1"/>
    <dgm:cxn modelId="{E2C45E70-9DB8-4DEC-B62D-465754257381}" type="presOf" srcId="{E69ABE8B-A2CA-4419-AEA3-97F558A029C2}" destId="{366A8EF8-C4F1-4226-9E49-5D6CA8EC5583}" srcOrd="0" destOrd="0" presId="urn:microsoft.com/office/officeart/2005/8/layout/orgChart1"/>
    <dgm:cxn modelId="{B7C94B51-526A-41FB-97AD-3F51707CF13A}" srcId="{DF5F4CE3-C0DC-4F28-828F-2B4D020445F8}" destId="{F6C45F7B-A858-4B03-8929-102457CD99AF}" srcOrd="0" destOrd="0" parTransId="{224FF39F-16D8-4482-B6BB-65825489CC6A}" sibTransId="{CBE0B05C-7674-44D2-87CF-C7E3AE0CB331}"/>
    <dgm:cxn modelId="{7041E977-6859-42B3-93D8-CC4A2D7E014A}" type="presOf" srcId="{60ACB003-9A3A-41A4-9FB5-ECD867ADC3E2}" destId="{E2180EB8-FD56-45FE-9569-D259E32DB0FA}" srcOrd="1" destOrd="0" presId="urn:microsoft.com/office/officeart/2005/8/layout/orgChart1"/>
    <dgm:cxn modelId="{AFE6057B-A1F4-447A-88C3-8C7AA2677374}" type="presOf" srcId="{60ACB003-9A3A-41A4-9FB5-ECD867ADC3E2}" destId="{6FB8CB21-CC3C-425E-B6C1-311587DCB136}" srcOrd="0" destOrd="0" presId="urn:microsoft.com/office/officeart/2005/8/layout/orgChart1"/>
    <dgm:cxn modelId="{15CBFF8C-437A-49F6-8CC7-D8D9072F8B33}" type="presOf" srcId="{1A82F04C-62AA-4856-ACAC-0318D7836A88}" destId="{2EF3ECE0-A770-4189-BA77-100A7DED18BE}" srcOrd="0" destOrd="0" presId="urn:microsoft.com/office/officeart/2005/8/layout/orgChart1"/>
    <dgm:cxn modelId="{81057198-CDFC-4D52-BDB3-FB454C15FDA9}" srcId="{FCA860FD-D443-446D-9B31-511765781624}" destId="{E58BB635-D572-4074-BB74-E0EFF31DE284}" srcOrd="1" destOrd="0" parTransId="{9EE35564-BDDD-4006-BF9F-604F9A7FDAA0}" sibTransId="{7C0370E0-5EC0-4E05-A74F-1EECEAAED976}"/>
    <dgm:cxn modelId="{071A389B-0426-4A18-B1C3-6E902FEE18E7}" type="presOf" srcId="{9EE35564-BDDD-4006-BF9F-604F9A7FDAA0}" destId="{599D5357-0501-4A98-B32A-7B57CEC470C8}" srcOrd="0" destOrd="0" presId="urn:microsoft.com/office/officeart/2005/8/layout/orgChart1"/>
    <dgm:cxn modelId="{4726F89D-8C43-44BC-9686-D312ACE55BE9}" type="presOf" srcId="{DF5F4CE3-C0DC-4F28-828F-2B4D020445F8}" destId="{D5E8DCE7-1EEC-4510-8B07-330344ADC007}" srcOrd="1" destOrd="0" presId="urn:microsoft.com/office/officeart/2005/8/layout/orgChart1"/>
    <dgm:cxn modelId="{E7E0B3A9-CACF-4A50-9BC9-78EDEE8E9543}" type="presOf" srcId="{892DFE9C-9BD1-47B3-B380-DD22C490DD61}" destId="{81DB8C64-0BC0-4676-9D3F-3D73F7D9FAF5}" srcOrd="0" destOrd="0" presId="urn:microsoft.com/office/officeart/2005/8/layout/orgChart1"/>
    <dgm:cxn modelId="{DD56E0B8-F744-4AF8-AC35-62DCD9DD5175}" srcId="{DF5F4CE3-C0DC-4F28-828F-2B4D020445F8}" destId="{60ACB003-9A3A-41A4-9FB5-ECD867ADC3E2}" srcOrd="1" destOrd="0" parTransId="{297C45CF-7983-4A88-BFE5-6A740FDA4AB8}" sibTransId="{E02E3847-B41C-41BB-8EC5-77B827F51FA0}"/>
    <dgm:cxn modelId="{6ED1C4DB-D4EA-41E8-8368-CD2E07B26060}" type="presOf" srcId="{224FF39F-16D8-4482-B6BB-65825489CC6A}" destId="{11DB1ED5-A797-4E34-896C-AE2A21384393}" srcOrd="0" destOrd="0" presId="urn:microsoft.com/office/officeart/2005/8/layout/orgChart1"/>
    <dgm:cxn modelId="{33B2B6FE-B79A-4FCB-9A5B-88AC3B5784E5}" srcId="{FCA860FD-D443-446D-9B31-511765781624}" destId="{DF5F4CE3-C0DC-4F28-828F-2B4D020445F8}" srcOrd="0" destOrd="0" parTransId="{E69ABE8B-A2CA-4419-AEA3-97F558A029C2}" sibTransId="{C689EC70-AEE7-41AE-A278-3E33827BA339}"/>
    <dgm:cxn modelId="{87B087FF-5830-4995-BB61-C7A32DED7E3D}" type="presOf" srcId="{297C45CF-7983-4A88-BFE5-6A740FDA4AB8}" destId="{516E7DEC-C6F7-4415-92FF-0AA19879EAC6}" srcOrd="0" destOrd="0" presId="urn:microsoft.com/office/officeart/2005/8/layout/orgChart1"/>
    <dgm:cxn modelId="{D605B84E-3C90-47E8-B9DC-504C946329E8}" type="presParOf" srcId="{6CDF8C28-4557-4F63-8CE2-FD19DFE22493}" destId="{2A0BA3F4-C6A1-43C0-8D20-BF1351EFDB14}" srcOrd="0" destOrd="0" presId="urn:microsoft.com/office/officeart/2005/8/layout/orgChart1"/>
    <dgm:cxn modelId="{82A2F0F4-1A12-4485-BA9D-7EE760A393D3}" type="presParOf" srcId="{2A0BA3F4-C6A1-43C0-8D20-BF1351EFDB14}" destId="{B79E3323-EC94-4E0F-A055-A53FE8860133}" srcOrd="0" destOrd="0" presId="urn:microsoft.com/office/officeart/2005/8/layout/orgChart1"/>
    <dgm:cxn modelId="{0DE7FAAC-BE35-493B-BFFF-049DEB5A8EF6}" type="presParOf" srcId="{B79E3323-EC94-4E0F-A055-A53FE8860133}" destId="{0B5104AE-FC22-494D-B9A5-C08CB91D26A5}" srcOrd="0" destOrd="0" presId="urn:microsoft.com/office/officeart/2005/8/layout/orgChart1"/>
    <dgm:cxn modelId="{C3B742EE-F449-4EB3-80D6-6E5EBEB7104C}" type="presParOf" srcId="{B79E3323-EC94-4E0F-A055-A53FE8860133}" destId="{648E8CED-A76C-4745-A9D0-53C37432D280}" srcOrd="1" destOrd="0" presId="urn:microsoft.com/office/officeart/2005/8/layout/orgChart1"/>
    <dgm:cxn modelId="{7D41F827-DF59-464A-97BB-6B70516C6D93}" type="presParOf" srcId="{2A0BA3F4-C6A1-43C0-8D20-BF1351EFDB14}" destId="{938C0EE5-088E-4FFF-B774-2346E53E8D51}" srcOrd="1" destOrd="0" presId="urn:microsoft.com/office/officeart/2005/8/layout/orgChart1"/>
    <dgm:cxn modelId="{29012932-0700-4A75-8DF5-4EF3DC03F253}" type="presParOf" srcId="{938C0EE5-088E-4FFF-B774-2346E53E8D51}" destId="{366A8EF8-C4F1-4226-9E49-5D6CA8EC5583}" srcOrd="0" destOrd="0" presId="urn:microsoft.com/office/officeart/2005/8/layout/orgChart1"/>
    <dgm:cxn modelId="{3394F2F1-1705-4457-94B9-343C6B9B0275}" type="presParOf" srcId="{938C0EE5-088E-4FFF-B774-2346E53E8D51}" destId="{DC4B1689-E524-49B6-8167-906E4EDD51D2}" srcOrd="1" destOrd="0" presId="urn:microsoft.com/office/officeart/2005/8/layout/orgChart1"/>
    <dgm:cxn modelId="{6A01EFE4-F8C9-4D4C-B50A-1B02CCB3B008}" type="presParOf" srcId="{DC4B1689-E524-49B6-8167-906E4EDD51D2}" destId="{1AEF9FC3-163D-4123-A9B7-9319078D2ED6}" srcOrd="0" destOrd="0" presId="urn:microsoft.com/office/officeart/2005/8/layout/orgChart1"/>
    <dgm:cxn modelId="{545C22A3-07E8-46BD-9B37-D7EE3101A35A}" type="presParOf" srcId="{1AEF9FC3-163D-4123-A9B7-9319078D2ED6}" destId="{73B624F6-A124-40C9-B0B7-F80D8DA071EB}" srcOrd="0" destOrd="0" presId="urn:microsoft.com/office/officeart/2005/8/layout/orgChart1"/>
    <dgm:cxn modelId="{CF3FFADA-3607-4439-95DA-EAA1F6D0DB60}" type="presParOf" srcId="{1AEF9FC3-163D-4123-A9B7-9319078D2ED6}" destId="{D5E8DCE7-1EEC-4510-8B07-330344ADC007}" srcOrd="1" destOrd="0" presId="urn:microsoft.com/office/officeart/2005/8/layout/orgChart1"/>
    <dgm:cxn modelId="{EC32CEA1-AB56-4439-9D8F-EDA40589FC01}" type="presParOf" srcId="{DC4B1689-E524-49B6-8167-906E4EDD51D2}" destId="{2262C6EA-330B-4D47-8605-70B7E911C14D}" srcOrd="1" destOrd="0" presId="urn:microsoft.com/office/officeart/2005/8/layout/orgChart1"/>
    <dgm:cxn modelId="{1711EA5D-227E-478F-9985-0771133B9D6F}" type="presParOf" srcId="{2262C6EA-330B-4D47-8605-70B7E911C14D}" destId="{11DB1ED5-A797-4E34-896C-AE2A21384393}" srcOrd="0" destOrd="0" presId="urn:microsoft.com/office/officeart/2005/8/layout/orgChart1"/>
    <dgm:cxn modelId="{ADCB6E72-9C96-41C5-AC53-3113D7FC8A23}" type="presParOf" srcId="{2262C6EA-330B-4D47-8605-70B7E911C14D}" destId="{6986A05D-A20C-4F75-B3C6-78428BDD4FE8}" srcOrd="1" destOrd="0" presId="urn:microsoft.com/office/officeart/2005/8/layout/orgChart1"/>
    <dgm:cxn modelId="{715DCF69-D9E5-4A9B-BC27-8AE962981FAD}" type="presParOf" srcId="{6986A05D-A20C-4F75-B3C6-78428BDD4FE8}" destId="{297341DF-BF92-4482-A96F-F551B5442446}" srcOrd="0" destOrd="0" presId="urn:microsoft.com/office/officeart/2005/8/layout/orgChart1"/>
    <dgm:cxn modelId="{D78D6DF6-A8B4-416F-9035-34E922A0454B}" type="presParOf" srcId="{297341DF-BF92-4482-A96F-F551B5442446}" destId="{EF9A0CDC-8C85-423A-9EA4-494E51ACAC62}" srcOrd="0" destOrd="0" presId="urn:microsoft.com/office/officeart/2005/8/layout/orgChart1"/>
    <dgm:cxn modelId="{A9A437CC-D636-4CCE-8381-95491922ED18}" type="presParOf" srcId="{297341DF-BF92-4482-A96F-F551B5442446}" destId="{72186D8A-FC77-4200-A9F0-4817B8B6B895}" srcOrd="1" destOrd="0" presId="urn:microsoft.com/office/officeart/2005/8/layout/orgChart1"/>
    <dgm:cxn modelId="{2B775A12-9BCB-47B7-846B-94A8CA16749B}" type="presParOf" srcId="{6986A05D-A20C-4F75-B3C6-78428BDD4FE8}" destId="{B21905C3-A605-4CBC-A382-2B858287F6BA}" srcOrd="1" destOrd="0" presId="urn:microsoft.com/office/officeart/2005/8/layout/orgChart1"/>
    <dgm:cxn modelId="{F414D2C5-935B-431F-9F5E-B2106D206DC7}" type="presParOf" srcId="{6986A05D-A20C-4F75-B3C6-78428BDD4FE8}" destId="{2D689D6D-077D-47BC-B268-040A5DBF9CB3}" srcOrd="2" destOrd="0" presId="urn:microsoft.com/office/officeart/2005/8/layout/orgChart1"/>
    <dgm:cxn modelId="{1E3E0716-3FC1-4588-80C5-7428474EA1D2}" type="presParOf" srcId="{2262C6EA-330B-4D47-8605-70B7E911C14D}" destId="{516E7DEC-C6F7-4415-92FF-0AA19879EAC6}" srcOrd="2" destOrd="0" presId="urn:microsoft.com/office/officeart/2005/8/layout/orgChart1"/>
    <dgm:cxn modelId="{EA974898-8CE6-4351-A961-03A8929F3B2B}" type="presParOf" srcId="{2262C6EA-330B-4D47-8605-70B7E911C14D}" destId="{EE115F00-482A-48B1-BE8E-5887347A7B21}" srcOrd="3" destOrd="0" presId="urn:microsoft.com/office/officeart/2005/8/layout/orgChart1"/>
    <dgm:cxn modelId="{20C2EF53-AFEA-4205-BA6A-1582D0EE7468}" type="presParOf" srcId="{EE115F00-482A-48B1-BE8E-5887347A7B21}" destId="{A2333168-2BC9-40E6-B62B-C1C66B0D4662}" srcOrd="0" destOrd="0" presId="urn:microsoft.com/office/officeart/2005/8/layout/orgChart1"/>
    <dgm:cxn modelId="{393E6A47-FC0D-4A75-9DDA-B76E2C58839A}" type="presParOf" srcId="{A2333168-2BC9-40E6-B62B-C1C66B0D4662}" destId="{6FB8CB21-CC3C-425E-B6C1-311587DCB136}" srcOrd="0" destOrd="0" presId="urn:microsoft.com/office/officeart/2005/8/layout/orgChart1"/>
    <dgm:cxn modelId="{DC8B5999-6886-4AC1-A1FF-199D0160BFA4}" type="presParOf" srcId="{A2333168-2BC9-40E6-B62B-C1C66B0D4662}" destId="{E2180EB8-FD56-45FE-9569-D259E32DB0FA}" srcOrd="1" destOrd="0" presId="urn:microsoft.com/office/officeart/2005/8/layout/orgChart1"/>
    <dgm:cxn modelId="{56C74B18-955A-46A7-9501-773BDD058011}" type="presParOf" srcId="{EE115F00-482A-48B1-BE8E-5887347A7B21}" destId="{7F3AB373-9D3A-4C72-A664-08A626F9CA78}" srcOrd="1" destOrd="0" presId="urn:microsoft.com/office/officeart/2005/8/layout/orgChart1"/>
    <dgm:cxn modelId="{8359D09D-CCBD-4815-8E0B-253581D72A0F}" type="presParOf" srcId="{EE115F00-482A-48B1-BE8E-5887347A7B21}" destId="{A5FCCC6E-2FD5-4738-A342-7F2772EF77B1}" srcOrd="2" destOrd="0" presId="urn:microsoft.com/office/officeart/2005/8/layout/orgChart1"/>
    <dgm:cxn modelId="{0A74666B-D4B0-4AF0-9132-8F354BCB9E72}" type="presParOf" srcId="{DC4B1689-E524-49B6-8167-906E4EDD51D2}" destId="{8C8E8E03-ED94-4E55-B4EF-D600985785F8}" srcOrd="2" destOrd="0" presId="urn:microsoft.com/office/officeart/2005/8/layout/orgChart1"/>
    <dgm:cxn modelId="{AC032A56-4807-4A23-B7BA-5A926A42F831}" type="presParOf" srcId="{938C0EE5-088E-4FFF-B774-2346E53E8D51}" destId="{599D5357-0501-4A98-B32A-7B57CEC470C8}" srcOrd="2" destOrd="0" presId="urn:microsoft.com/office/officeart/2005/8/layout/orgChart1"/>
    <dgm:cxn modelId="{83784748-4943-4583-81C0-21F346031E10}" type="presParOf" srcId="{938C0EE5-088E-4FFF-B774-2346E53E8D51}" destId="{357A5C82-DF72-49E9-B092-62CA36470B64}" srcOrd="3" destOrd="0" presId="urn:microsoft.com/office/officeart/2005/8/layout/orgChart1"/>
    <dgm:cxn modelId="{0C5E0309-830D-401B-956B-2652EFA6AD05}" type="presParOf" srcId="{357A5C82-DF72-49E9-B092-62CA36470B64}" destId="{B0B5E3CF-C142-4E9B-986C-E1D7E100F99D}" srcOrd="0" destOrd="0" presId="urn:microsoft.com/office/officeart/2005/8/layout/orgChart1"/>
    <dgm:cxn modelId="{1891C4FF-02FD-49C0-91FB-457A2C4E557F}" type="presParOf" srcId="{B0B5E3CF-C142-4E9B-986C-E1D7E100F99D}" destId="{F5368DA3-0918-402A-9E26-7DE8087B5ECC}" srcOrd="0" destOrd="0" presId="urn:microsoft.com/office/officeart/2005/8/layout/orgChart1"/>
    <dgm:cxn modelId="{6AF9F68E-C79B-4151-B959-795EA8DD83DB}" type="presParOf" srcId="{B0B5E3CF-C142-4E9B-986C-E1D7E100F99D}" destId="{C1AC89A1-3CEF-4D35-A258-66A37585F786}" srcOrd="1" destOrd="0" presId="urn:microsoft.com/office/officeart/2005/8/layout/orgChart1"/>
    <dgm:cxn modelId="{2C5E9E47-7C20-47EB-9AEB-416FF8CA64AD}" type="presParOf" srcId="{357A5C82-DF72-49E9-B092-62CA36470B64}" destId="{413305F4-E6A7-455A-AD30-240F07C8F014}" srcOrd="1" destOrd="0" presId="urn:microsoft.com/office/officeart/2005/8/layout/orgChart1"/>
    <dgm:cxn modelId="{C6BC1FBF-3B75-4F55-AFA2-BF8A6139F42B}" type="presParOf" srcId="{413305F4-E6A7-455A-AD30-240F07C8F014}" destId="{81DB8C64-0BC0-4676-9D3F-3D73F7D9FAF5}" srcOrd="0" destOrd="0" presId="urn:microsoft.com/office/officeart/2005/8/layout/orgChart1"/>
    <dgm:cxn modelId="{91493E44-0444-42AF-B906-545F018AA874}" type="presParOf" srcId="{413305F4-E6A7-455A-AD30-240F07C8F014}" destId="{2E2448CC-50A2-4588-BC41-0F33FC0F8045}" srcOrd="1" destOrd="0" presId="urn:microsoft.com/office/officeart/2005/8/layout/orgChart1"/>
    <dgm:cxn modelId="{21E2D3E5-FE4D-4FE0-8BD1-5216858888E8}" type="presParOf" srcId="{2E2448CC-50A2-4588-BC41-0F33FC0F8045}" destId="{DEF5D0E8-F57E-493F-9F77-89C8348A4444}" srcOrd="0" destOrd="0" presId="urn:microsoft.com/office/officeart/2005/8/layout/orgChart1"/>
    <dgm:cxn modelId="{9E9BB99B-87C9-4C95-A59E-A147FE9F1003}" type="presParOf" srcId="{DEF5D0E8-F57E-493F-9F77-89C8348A4444}" destId="{2EF3ECE0-A770-4189-BA77-100A7DED18BE}" srcOrd="0" destOrd="0" presId="urn:microsoft.com/office/officeart/2005/8/layout/orgChart1"/>
    <dgm:cxn modelId="{D81B3555-6103-4D01-BE7C-B8B84CC74EA1}" type="presParOf" srcId="{DEF5D0E8-F57E-493F-9F77-89C8348A4444}" destId="{D31FAB48-83E6-40CC-808A-43BE7BC9D170}" srcOrd="1" destOrd="0" presId="urn:microsoft.com/office/officeart/2005/8/layout/orgChart1"/>
    <dgm:cxn modelId="{406AFB1C-6329-41C3-A718-D3ADA1E34E1F}" type="presParOf" srcId="{2E2448CC-50A2-4588-BC41-0F33FC0F8045}" destId="{7B1DCB91-C514-49AF-8171-C56BEC8995CE}" srcOrd="1" destOrd="0" presId="urn:microsoft.com/office/officeart/2005/8/layout/orgChart1"/>
    <dgm:cxn modelId="{23734EF5-A51F-4A03-90A3-6C90BE23AC2A}" type="presParOf" srcId="{2E2448CC-50A2-4588-BC41-0F33FC0F8045}" destId="{BF46E280-2C0D-4BFD-8D6B-B3BDC89D9532}" srcOrd="2" destOrd="0" presId="urn:microsoft.com/office/officeart/2005/8/layout/orgChart1"/>
    <dgm:cxn modelId="{D6FA2C96-4115-4AEB-9C9B-7E1ABFB2C32B}" type="presParOf" srcId="{413305F4-E6A7-455A-AD30-240F07C8F014}" destId="{46864364-A7AF-47D8-9691-ED903C2A6DD1}" srcOrd="2" destOrd="0" presId="urn:microsoft.com/office/officeart/2005/8/layout/orgChart1"/>
    <dgm:cxn modelId="{736DDCC9-827E-435D-99AB-202F56BC8FF0}" type="presParOf" srcId="{413305F4-E6A7-455A-AD30-240F07C8F014}" destId="{1C388B9F-DE55-4ED7-B00D-FC988B93AF84}" srcOrd="3" destOrd="0" presId="urn:microsoft.com/office/officeart/2005/8/layout/orgChart1"/>
    <dgm:cxn modelId="{57509373-EAF4-453C-AEDE-76603EABC2A5}" type="presParOf" srcId="{1C388B9F-DE55-4ED7-B00D-FC988B93AF84}" destId="{01887336-91FB-47C1-AE4F-D29B1A68BC6D}" srcOrd="0" destOrd="0" presId="urn:microsoft.com/office/officeart/2005/8/layout/orgChart1"/>
    <dgm:cxn modelId="{B261E2C6-0801-4693-91A9-EF4DA8CFEFB8}" type="presParOf" srcId="{01887336-91FB-47C1-AE4F-D29B1A68BC6D}" destId="{845CBD32-08F5-454D-9F0F-284DB745FCA8}" srcOrd="0" destOrd="0" presId="urn:microsoft.com/office/officeart/2005/8/layout/orgChart1"/>
    <dgm:cxn modelId="{BFA04EC0-C40C-4AA8-BD1A-7DDC9A937D4C}" type="presParOf" srcId="{01887336-91FB-47C1-AE4F-D29B1A68BC6D}" destId="{979C0B8F-9441-4E3C-A052-F59B4B42D4AB}" srcOrd="1" destOrd="0" presId="urn:microsoft.com/office/officeart/2005/8/layout/orgChart1"/>
    <dgm:cxn modelId="{5F72131A-1F5E-4DAC-936D-5A3EFEA3BB73}" type="presParOf" srcId="{1C388B9F-DE55-4ED7-B00D-FC988B93AF84}" destId="{4295FC02-DDA6-479C-9A19-AA2D63DB91DB}" srcOrd="1" destOrd="0" presId="urn:microsoft.com/office/officeart/2005/8/layout/orgChart1"/>
    <dgm:cxn modelId="{CEE700C1-1751-4D88-BC76-E0B4F2DF2EF1}" type="presParOf" srcId="{1C388B9F-DE55-4ED7-B00D-FC988B93AF84}" destId="{77BFB28D-893F-4C00-99AB-195A1312AA7B}" srcOrd="2" destOrd="0" presId="urn:microsoft.com/office/officeart/2005/8/layout/orgChart1"/>
    <dgm:cxn modelId="{56946FB8-134A-44F1-B7F3-6C0252A9D5D5}" type="presParOf" srcId="{357A5C82-DF72-49E9-B092-62CA36470B64}" destId="{123A51D0-6510-4C70-BCF0-353847C88ACB}" srcOrd="2" destOrd="0" presId="urn:microsoft.com/office/officeart/2005/8/layout/orgChart1"/>
    <dgm:cxn modelId="{5B57CEB0-89E6-403F-BC5A-D6CF76CD38B2}" type="presParOf" srcId="{2A0BA3F4-C6A1-43C0-8D20-BF1351EFDB14}" destId="{53803BC1-D8C6-4087-B9A2-A4CAB954D57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64364-A7AF-47D8-9691-ED903C2A6DD1}">
      <dsp:nvSpPr>
        <dsp:cNvPr id="0" name=""/>
        <dsp:cNvSpPr/>
      </dsp:nvSpPr>
      <dsp:spPr>
        <a:xfrm>
          <a:off x="6263291" y="2706884"/>
          <a:ext cx="1074245" cy="372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39"/>
              </a:lnTo>
              <a:lnTo>
                <a:pt x="1074245" y="186439"/>
              </a:lnTo>
              <a:lnTo>
                <a:pt x="1074245" y="3728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B8C64-0BC0-4676-9D3F-3D73F7D9FAF5}">
      <dsp:nvSpPr>
        <dsp:cNvPr id="0" name=""/>
        <dsp:cNvSpPr/>
      </dsp:nvSpPr>
      <dsp:spPr>
        <a:xfrm>
          <a:off x="5189045" y="2706884"/>
          <a:ext cx="1074245" cy="372878"/>
        </a:xfrm>
        <a:custGeom>
          <a:avLst/>
          <a:gdLst/>
          <a:ahLst/>
          <a:cxnLst/>
          <a:rect l="0" t="0" r="0" b="0"/>
          <a:pathLst>
            <a:path>
              <a:moveTo>
                <a:pt x="1074245" y="0"/>
              </a:moveTo>
              <a:lnTo>
                <a:pt x="1074245" y="186439"/>
              </a:lnTo>
              <a:lnTo>
                <a:pt x="0" y="186439"/>
              </a:lnTo>
              <a:lnTo>
                <a:pt x="0" y="3728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D5357-0501-4A98-B32A-7B57CEC470C8}">
      <dsp:nvSpPr>
        <dsp:cNvPr id="0" name=""/>
        <dsp:cNvSpPr/>
      </dsp:nvSpPr>
      <dsp:spPr>
        <a:xfrm>
          <a:off x="4114800" y="1446199"/>
          <a:ext cx="2148491" cy="372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39"/>
              </a:lnTo>
              <a:lnTo>
                <a:pt x="2148491" y="186439"/>
              </a:lnTo>
              <a:lnTo>
                <a:pt x="2148491" y="372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6E7DEC-C6F7-4415-92FF-0AA19879EAC6}">
      <dsp:nvSpPr>
        <dsp:cNvPr id="0" name=""/>
        <dsp:cNvSpPr/>
      </dsp:nvSpPr>
      <dsp:spPr>
        <a:xfrm>
          <a:off x="1966308" y="2706884"/>
          <a:ext cx="1074245" cy="372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39"/>
              </a:lnTo>
              <a:lnTo>
                <a:pt x="1074245" y="186439"/>
              </a:lnTo>
              <a:lnTo>
                <a:pt x="1074245" y="3728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B1ED5-A797-4E34-896C-AE2A21384393}">
      <dsp:nvSpPr>
        <dsp:cNvPr id="0" name=""/>
        <dsp:cNvSpPr/>
      </dsp:nvSpPr>
      <dsp:spPr>
        <a:xfrm>
          <a:off x="892063" y="2706884"/>
          <a:ext cx="1074245" cy="372878"/>
        </a:xfrm>
        <a:custGeom>
          <a:avLst/>
          <a:gdLst/>
          <a:ahLst/>
          <a:cxnLst/>
          <a:rect l="0" t="0" r="0" b="0"/>
          <a:pathLst>
            <a:path>
              <a:moveTo>
                <a:pt x="1074245" y="0"/>
              </a:moveTo>
              <a:lnTo>
                <a:pt x="1074245" y="186439"/>
              </a:lnTo>
              <a:lnTo>
                <a:pt x="0" y="186439"/>
              </a:lnTo>
              <a:lnTo>
                <a:pt x="0" y="3728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A8EF8-C4F1-4226-9E49-5D6CA8EC5583}">
      <dsp:nvSpPr>
        <dsp:cNvPr id="0" name=""/>
        <dsp:cNvSpPr/>
      </dsp:nvSpPr>
      <dsp:spPr>
        <a:xfrm>
          <a:off x="1966308" y="1446199"/>
          <a:ext cx="2148491" cy="372878"/>
        </a:xfrm>
        <a:custGeom>
          <a:avLst/>
          <a:gdLst/>
          <a:ahLst/>
          <a:cxnLst/>
          <a:rect l="0" t="0" r="0" b="0"/>
          <a:pathLst>
            <a:path>
              <a:moveTo>
                <a:pt x="2148491" y="0"/>
              </a:moveTo>
              <a:lnTo>
                <a:pt x="2148491" y="186439"/>
              </a:lnTo>
              <a:lnTo>
                <a:pt x="0" y="186439"/>
              </a:lnTo>
              <a:lnTo>
                <a:pt x="0" y="372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104AE-FC22-494D-B9A5-C08CB91D26A5}">
      <dsp:nvSpPr>
        <dsp:cNvPr id="0" name=""/>
        <dsp:cNvSpPr/>
      </dsp:nvSpPr>
      <dsp:spPr>
        <a:xfrm>
          <a:off x="3226993" y="558393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For each dimension…</a:t>
          </a:r>
        </a:p>
      </dsp:txBody>
      <dsp:txXfrm>
        <a:off x="3226993" y="558393"/>
        <a:ext cx="1775612" cy="887806"/>
      </dsp:txXfrm>
    </dsp:sp>
    <dsp:sp modelId="{73B624F6-A124-40C9-B0B7-F80D8DA071EB}">
      <dsp:nvSpPr>
        <dsp:cNvPr id="0" name=""/>
        <dsp:cNvSpPr/>
      </dsp:nvSpPr>
      <dsp:spPr>
        <a:xfrm>
          <a:off x="1078502" y="1819078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Numerical</a:t>
          </a:r>
        </a:p>
      </dsp:txBody>
      <dsp:txXfrm>
        <a:off x="1078502" y="1819078"/>
        <a:ext cx="1775612" cy="887806"/>
      </dsp:txXfrm>
    </dsp:sp>
    <dsp:sp modelId="{EF9A0CDC-8C85-423A-9EA4-494E51ACAC62}">
      <dsp:nvSpPr>
        <dsp:cNvPr id="0" name=""/>
        <dsp:cNvSpPr/>
      </dsp:nvSpPr>
      <dsp:spPr>
        <a:xfrm>
          <a:off x="4256" y="3079763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Continuous</a:t>
          </a:r>
        </a:p>
      </dsp:txBody>
      <dsp:txXfrm>
        <a:off x="4256" y="3079763"/>
        <a:ext cx="1775612" cy="887806"/>
      </dsp:txXfrm>
    </dsp:sp>
    <dsp:sp modelId="{6FB8CB21-CC3C-425E-B6C1-311587DCB136}">
      <dsp:nvSpPr>
        <dsp:cNvPr id="0" name=""/>
        <dsp:cNvSpPr/>
      </dsp:nvSpPr>
      <dsp:spPr>
        <a:xfrm>
          <a:off x="2152748" y="3079763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Discrete</a:t>
          </a:r>
        </a:p>
      </dsp:txBody>
      <dsp:txXfrm>
        <a:off x="2152748" y="3079763"/>
        <a:ext cx="1775612" cy="887806"/>
      </dsp:txXfrm>
    </dsp:sp>
    <dsp:sp modelId="{F5368DA3-0918-402A-9E26-7DE8087B5ECC}">
      <dsp:nvSpPr>
        <dsp:cNvPr id="0" name=""/>
        <dsp:cNvSpPr/>
      </dsp:nvSpPr>
      <dsp:spPr>
        <a:xfrm>
          <a:off x="5375484" y="1819078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Categorical</a:t>
          </a:r>
        </a:p>
      </dsp:txBody>
      <dsp:txXfrm>
        <a:off x="5375484" y="1819078"/>
        <a:ext cx="1775612" cy="887806"/>
      </dsp:txXfrm>
    </dsp:sp>
    <dsp:sp modelId="{2EF3ECE0-A770-4189-BA77-100A7DED18BE}">
      <dsp:nvSpPr>
        <dsp:cNvPr id="0" name=""/>
        <dsp:cNvSpPr/>
      </dsp:nvSpPr>
      <dsp:spPr>
        <a:xfrm>
          <a:off x="4301239" y="3079763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Nominal</a:t>
          </a:r>
        </a:p>
      </dsp:txBody>
      <dsp:txXfrm>
        <a:off x="4301239" y="3079763"/>
        <a:ext cx="1775612" cy="887806"/>
      </dsp:txXfrm>
    </dsp:sp>
    <dsp:sp modelId="{845CBD32-08F5-454D-9F0F-284DB745FCA8}">
      <dsp:nvSpPr>
        <dsp:cNvPr id="0" name=""/>
        <dsp:cNvSpPr/>
      </dsp:nvSpPr>
      <dsp:spPr>
        <a:xfrm>
          <a:off x="6449730" y="3079763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Ordinal</a:t>
          </a:r>
        </a:p>
      </dsp:txBody>
      <dsp:txXfrm>
        <a:off x="6449730" y="3079763"/>
        <a:ext cx="1775612" cy="887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3E7F-3AB7-458C-8C00-A4BB86DA1E2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1FA7-0BFE-44BD-AD49-9107A5AA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3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3E7F-3AB7-458C-8C00-A4BB86DA1E2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1FA7-0BFE-44BD-AD49-9107A5AA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3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3E7F-3AB7-458C-8C00-A4BB86DA1E2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1FA7-0BFE-44BD-AD49-9107A5AA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3E7F-3AB7-458C-8C00-A4BB86DA1E2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1FA7-0BFE-44BD-AD49-9107A5AA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3E7F-3AB7-458C-8C00-A4BB86DA1E2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1FA7-0BFE-44BD-AD49-9107A5AA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8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3E7F-3AB7-458C-8C00-A4BB86DA1E2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1FA7-0BFE-44BD-AD49-9107A5AA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0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3E7F-3AB7-458C-8C00-A4BB86DA1E2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1FA7-0BFE-44BD-AD49-9107A5AA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7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3E7F-3AB7-458C-8C00-A4BB86DA1E2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1FA7-0BFE-44BD-AD49-9107A5AA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2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3E7F-3AB7-458C-8C00-A4BB86DA1E2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1FA7-0BFE-44BD-AD49-9107A5AA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7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3E7F-3AB7-458C-8C00-A4BB86DA1E2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1FA7-0BFE-44BD-AD49-9107A5AA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2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3E7F-3AB7-458C-8C00-A4BB86DA1E2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31FA7-0BFE-44BD-AD49-9107A5AA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3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33E7F-3AB7-458C-8C00-A4BB86DA1E2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31FA7-0BFE-44BD-AD49-9107A5AA2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3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Summarizing the Sample</a:t>
            </a:r>
            <a:br>
              <a:rPr lang="en-US" dirty="0"/>
            </a:br>
            <a:r>
              <a:rPr lang="en-US" dirty="0"/>
              <a:t>Lecture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Once we obtained our sample, we would like to </a:t>
            </a:r>
            <a:r>
              <a:rPr lang="en-US" u="sng" dirty="0"/>
              <a:t>summarize</a:t>
            </a:r>
            <a:r>
              <a:rPr lang="en-US" dirty="0"/>
              <a:t> it.</a:t>
            </a:r>
          </a:p>
          <a:p>
            <a:endParaRPr lang="en-US" dirty="0"/>
          </a:p>
          <a:p>
            <a:r>
              <a:rPr lang="en-US" dirty="0"/>
              <a:t>Depending on the </a:t>
            </a:r>
            <a:r>
              <a:rPr lang="en-US" u="sng" dirty="0">
                <a:solidFill>
                  <a:srgbClr val="FF0000"/>
                </a:solidFill>
              </a:rPr>
              <a:t>type</a:t>
            </a:r>
            <a:r>
              <a:rPr lang="en-US" dirty="0"/>
              <a:t> of the data (</a:t>
            </a:r>
            <a:r>
              <a:rPr lang="en-US" u="sng" dirty="0"/>
              <a:t>numerical</a:t>
            </a:r>
            <a:r>
              <a:rPr lang="en-US" dirty="0"/>
              <a:t> or </a:t>
            </a:r>
            <a:r>
              <a:rPr lang="en-US" u="sng" dirty="0"/>
              <a:t>categorical</a:t>
            </a:r>
            <a:r>
              <a:rPr lang="en-US" dirty="0"/>
              <a:t>) and the </a:t>
            </a:r>
            <a:r>
              <a:rPr lang="en-US" u="sng" dirty="0">
                <a:solidFill>
                  <a:srgbClr val="FF0000"/>
                </a:solidFill>
              </a:rPr>
              <a:t>dimension</a:t>
            </a:r>
            <a:r>
              <a:rPr lang="en-US" dirty="0"/>
              <a:t> (</a:t>
            </a:r>
            <a:r>
              <a:rPr lang="en-US" dirty="0" err="1"/>
              <a:t>univariate</a:t>
            </a:r>
            <a:r>
              <a:rPr lang="en-US" dirty="0"/>
              <a:t>, paired, etc.), there are different methods of summarizing the data.</a:t>
            </a:r>
          </a:p>
          <a:p>
            <a:pPr lvl="1"/>
            <a:r>
              <a:rPr lang="en-US" u="sng" dirty="0"/>
              <a:t>Numerical</a:t>
            </a:r>
            <a:r>
              <a:rPr lang="en-US" dirty="0"/>
              <a:t> data have two subtypes: </a:t>
            </a:r>
            <a:r>
              <a:rPr lang="en-US" u="sng" dirty="0"/>
              <a:t>discrete</a:t>
            </a:r>
            <a:r>
              <a:rPr lang="en-US" dirty="0"/>
              <a:t> or </a:t>
            </a:r>
            <a:r>
              <a:rPr lang="en-US" u="sng" dirty="0"/>
              <a:t>continuous</a:t>
            </a:r>
          </a:p>
          <a:p>
            <a:pPr lvl="1"/>
            <a:r>
              <a:rPr lang="en-US" u="sng" dirty="0"/>
              <a:t>Categorical</a:t>
            </a:r>
            <a:r>
              <a:rPr lang="en-US" dirty="0"/>
              <a:t> data have two subtypes: </a:t>
            </a:r>
            <a:r>
              <a:rPr lang="en-US" u="sng" dirty="0"/>
              <a:t>nominal</a:t>
            </a:r>
            <a:r>
              <a:rPr lang="en-US" dirty="0"/>
              <a:t> or </a:t>
            </a:r>
            <a:r>
              <a:rPr lang="en-US" u="sng" dirty="0"/>
              <a:t>ordinal</a:t>
            </a:r>
          </a:p>
          <a:p>
            <a:endParaRPr lang="en-US" dirty="0"/>
          </a:p>
          <a:p>
            <a:r>
              <a:rPr lang="en-US" dirty="0"/>
              <a:t>Graphical summaries:</a:t>
            </a:r>
          </a:p>
          <a:p>
            <a:pPr lvl="1"/>
            <a:r>
              <a:rPr lang="en-US" b="1" dirty="0"/>
              <a:t>Histograms</a:t>
            </a:r>
            <a:r>
              <a:rPr lang="en-US" dirty="0"/>
              <a:t>: Visual summary of the sample distribution </a:t>
            </a:r>
          </a:p>
          <a:p>
            <a:pPr lvl="1"/>
            <a:r>
              <a:rPr lang="en-US" b="1" dirty="0" err="1"/>
              <a:t>Quantile-Quantile</a:t>
            </a:r>
            <a:r>
              <a:rPr lang="en-US" b="1" dirty="0"/>
              <a:t> Plot</a:t>
            </a:r>
            <a:r>
              <a:rPr lang="en-US" dirty="0"/>
              <a:t>: Compare the sample to a known distribution</a:t>
            </a:r>
          </a:p>
          <a:p>
            <a:pPr lvl="1"/>
            <a:r>
              <a:rPr lang="en-US" b="1" dirty="0"/>
              <a:t>Scatterplot</a:t>
            </a:r>
            <a:r>
              <a:rPr lang="en-US" dirty="0"/>
              <a:t>: Compare two pairs of points in X/Y axis.</a:t>
            </a:r>
          </a:p>
        </p:txBody>
      </p:sp>
    </p:spTree>
    <p:extLst>
      <p:ext uri="{BB962C8B-B14F-4D97-AF65-F5344CB8AC3E}">
        <p14:creationId xmlns:p14="http://schemas.microsoft.com/office/powerpoint/2010/main" val="340854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about categorical data?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8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Summaries for categorical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u="sng" dirty="0"/>
              <a:t>Frequency/Counts</a:t>
            </a:r>
            <a:r>
              <a:rPr lang="en-US" dirty="0"/>
              <a:t>: how frequent is one category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Generally use tables to count the frequency or proportions from the total</a:t>
            </a:r>
          </a:p>
          <a:p>
            <a:endParaRPr lang="en-US" dirty="0"/>
          </a:p>
          <a:p>
            <a:r>
              <a:rPr lang="en-US" dirty="0"/>
              <a:t>Example: Stat 431 class composition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048440"/>
              </p:ext>
            </p:extLst>
          </p:nvPr>
        </p:nvGraphicFramePr>
        <p:xfrm>
          <a:off x="1524000" y="4876800"/>
          <a:ext cx="6096000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Undergrad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Proportions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92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Are there visual summaries of the data?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Histograms, boxplots, scatterplots, and QQ plots</a:t>
            </a:r>
          </a:p>
        </p:txBody>
      </p:sp>
    </p:spTree>
    <p:extLst>
      <p:ext uri="{BB962C8B-B14F-4D97-AF65-F5344CB8AC3E}">
        <p14:creationId xmlns:p14="http://schemas.microsoft.com/office/powerpoint/2010/main" val="2052177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numerical</a:t>
            </a:r>
            <a:r>
              <a:rPr lang="en-US" dirty="0"/>
              <a:t> data</a:t>
            </a:r>
          </a:p>
          <a:p>
            <a:endParaRPr lang="en-US" dirty="0"/>
          </a:p>
          <a:p>
            <a:r>
              <a:rPr lang="en-US" dirty="0"/>
              <a:t>A method to show the “shape” of the data by tallying frequencies of the measurements in the sample</a:t>
            </a:r>
          </a:p>
          <a:p>
            <a:endParaRPr lang="en-US" dirty="0"/>
          </a:p>
          <a:p>
            <a:r>
              <a:rPr lang="en-US" dirty="0"/>
              <a:t>Characteristics to look for:</a:t>
            </a:r>
          </a:p>
          <a:p>
            <a:pPr lvl="1"/>
            <a:r>
              <a:rPr lang="en-US" u="sng" dirty="0"/>
              <a:t>Modality</a:t>
            </a:r>
            <a:r>
              <a:rPr lang="en-US" dirty="0"/>
              <a:t>: Uniform, </a:t>
            </a:r>
            <a:r>
              <a:rPr lang="en-US" dirty="0" err="1"/>
              <a:t>unimodal</a:t>
            </a:r>
            <a:r>
              <a:rPr lang="en-US" dirty="0"/>
              <a:t>, bimodal, etc.</a:t>
            </a:r>
          </a:p>
          <a:p>
            <a:pPr lvl="1"/>
            <a:r>
              <a:rPr lang="en-US" u="sng" dirty="0"/>
              <a:t>Skew</a:t>
            </a:r>
            <a:r>
              <a:rPr lang="en-US" dirty="0"/>
              <a:t>: Symmetric (no skew), right/positive-skewed, left/negative-skewed distributions</a:t>
            </a:r>
          </a:p>
          <a:p>
            <a:pPr lvl="1"/>
            <a:r>
              <a:rPr lang="en-US" u="sng" dirty="0" err="1"/>
              <a:t>Quantiles</a:t>
            </a:r>
            <a:r>
              <a:rPr lang="en-US" dirty="0"/>
              <a:t>: Fat tails/skinny tails</a:t>
            </a:r>
          </a:p>
          <a:p>
            <a:pPr lvl="1"/>
            <a:r>
              <a:rPr lang="en-US" dirty="0"/>
              <a:t>Outliers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1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228600"/>
            <a:ext cx="9000169" cy="6377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271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24296"/>
            <a:ext cx="8763000" cy="6209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477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numerical</a:t>
            </a:r>
            <a:r>
              <a:rPr lang="en-US" dirty="0"/>
              <a:t> data</a:t>
            </a:r>
          </a:p>
          <a:p>
            <a:endParaRPr lang="en-US" dirty="0"/>
          </a:p>
          <a:p>
            <a:r>
              <a:rPr lang="en-US" dirty="0"/>
              <a:t>Another way to visualize the “shape” of the data. Can identify…</a:t>
            </a:r>
          </a:p>
          <a:p>
            <a:pPr lvl="1"/>
            <a:r>
              <a:rPr lang="en-US" dirty="0"/>
              <a:t>Symmetric, right/positive-skewed, and left/negative-skewed distributions</a:t>
            </a:r>
          </a:p>
          <a:p>
            <a:pPr lvl="1"/>
            <a:r>
              <a:rPr lang="en-US" dirty="0"/>
              <a:t>Fat tails/skinny tails</a:t>
            </a:r>
          </a:p>
          <a:p>
            <a:pPr lvl="1"/>
            <a:r>
              <a:rPr lang="en-US" dirty="0"/>
              <a:t>Outliers</a:t>
            </a:r>
          </a:p>
          <a:p>
            <a:endParaRPr lang="en-US" dirty="0"/>
          </a:p>
          <a:p>
            <a:r>
              <a:rPr lang="en-US" dirty="0"/>
              <a:t>However, boxplots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identify </a:t>
            </a:r>
            <a:r>
              <a:rPr lang="en-US" dirty="0">
                <a:solidFill>
                  <a:srgbClr val="FF0000"/>
                </a:solidFill>
              </a:rPr>
              <a:t>modes</a:t>
            </a:r>
            <a:r>
              <a:rPr lang="en-US" dirty="0"/>
              <a:t> (e.g. </a:t>
            </a:r>
            <a:r>
              <a:rPr lang="en-US" dirty="0" err="1"/>
              <a:t>unimodal</a:t>
            </a:r>
            <a:r>
              <a:rPr lang="en-US" dirty="0"/>
              <a:t>, bimodal, etc.)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6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304800"/>
            <a:ext cx="6604566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2200" y="598670"/>
            <a:ext cx="447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2133600"/>
            <a:ext cx="447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28363" y="4223266"/>
            <a:ext cx="447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31545" y="5638800"/>
            <a:ext cx="447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62475" y="1186934"/>
                <a:ext cx="189805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Upper Fence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0.75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+1.5∗</m:t>
                    </m:r>
                    <m:r>
                      <a:rPr lang="en-US" b="0" i="1" smtClean="0">
                        <a:latin typeface="Cambria Math"/>
                      </a:rPr>
                      <m:t>𝐼𝑄𝑅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475" y="1186934"/>
                <a:ext cx="1898055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2894" t="-471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324600" y="751070"/>
            <a:ext cx="447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598470" y="5105400"/>
                <a:ext cx="189805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Fence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0.25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−1.5∗</m:t>
                    </m:r>
                    <m:r>
                      <a:rPr lang="en-US" b="0" i="1" smtClean="0">
                        <a:latin typeface="Cambria Math"/>
                      </a:rPr>
                      <m:t>𝐼𝑄𝑅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470" y="5105400"/>
                <a:ext cx="1898055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2564" t="-471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876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52400"/>
            <a:ext cx="8925565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3187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Quantile-Quantile</a:t>
            </a:r>
            <a:r>
              <a:rPr lang="en-US" dirty="0"/>
              <a:t> Plots (QQ Plots)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numerical</a:t>
            </a:r>
            <a:r>
              <a:rPr lang="en-US" dirty="0"/>
              <a:t> data: visually compare collected data with a known distribution</a:t>
            </a:r>
          </a:p>
          <a:p>
            <a:endParaRPr lang="en-US" dirty="0"/>
          </a:p>
          <a:p>
            <a:r>
              <a:rPr lang="en-US" dirty="0"/>
              <a:t>Most common one is the </a:t>
            </a:r>
            <a:r>
              <a:rPr lang="en-US" dirty="0">
                <a:solidFill>
                  <a:srgbClr val="FF0000"/>
                </a:solidFill>
              </a:rPr>
              <a:t>Normal QQ plots </a:t>
            </a:r>
          </a:p>
          <a:p>
            <a:pPr lvl="1"/>
            <a:r>
              <a:rPr lang="en-US" dirty="0"/>
              <a:t>We check to see whether the sample follows a normal distribution</a:t>
            </a:r>
          </a:p>
          <a:p>
            <a:pPr lvl="1"/>
            <a:r>
              <a:rPr lang="en-US" dirty="0"/>
              <a:t>This is a common assumption in statistical inference that your sample comes from a normal distribution</a:t>
            </a:r>
          </a:p>
          <a:p>
            <a:endParaRPr lang="en-US" dirty="0"/>
          </a:p>
          <a:p>
            <a:r>
              <a:rPr lang="en-US" u="sng" dirty="0"/>
              <a:t>Summary</a:t>
            </a:r>
            <a:r>
              <a:rPr lang="en-US" dirty="0"/>
              <a:t>: If your scatterplot </a:t>
            </a:r>
            <a:r>
              <a:rPr lang="en-US" dirty="0">
                <a:solidFill>
                  <a:srgbClr val="FF0000"/>
                </a:solidFill>
              </a:rPr>
              <a:t>“hugs” the line</a:t>
            </a:r>
            <a:r>
              <a:rPr lang="en-US" dirty="0"/>
              <a:t>, there is good reason to believe that </a:t>
            </a:r>
            <a:r>
              <a:rPr lang="en-US" dirty="0">
                <a:solidFill>
                  <a:srgbClr val="FF0000"/>
                </a:solidFill>
              </a:rPr>
              <a:t>your data follows the said distribution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157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Steps to Summarize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Classify </a:t>
            </a:r>
            <a:r>
              <a:rPr lang="en-US" dirty="0"/>
              <a:t>sample into different type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Depending on the 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/>
              <a:t>, use appropriate </a:t>
            </a:r>
            <a:r>
              <a:rPr lang="en-US" dirty="0">
                <a:solidFill>
                  <a:srgbClr val="FF0000"/>
                </a:solidFill>
              </a:rPr>
              <a:t>numerical</a:t>
            </a:r>
            <a:r>
              <a:rPr lang="en-US" dirty="0"/>
              <a:t> summaries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Depending on the 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/>
              <a:t>, use appropriate </a:t>
            </a:r>
            <a:r>
              <a:rPr lang="en-US" dirty="0">
                <a:solidFill>
                  <a:srgbClr val="FF0000"/>
                </a:solidFill>
              </a:rPr>
              <a:t>visual</a:t>
            </a:r>
            <a:r>
              <a:rPr lang="en-US" dirty="0"/>
              <a:t> summaries</a:t>
            </a:r>
          </a:p>
        </p:txBody>
      </p:sp>
    </p:spTree>
    <p:extLst>
      <p:ext uri="{BB962C8B-B14F-4D97-AF65-F5344CB8AC3E}">
        <p14:creationId xmlns:p14="http://schemas.microsoft.com/office/powerpoint/2010/main" val="6105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9646"/>
            <a:ext cx="6705600" cy="638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748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Normal QQ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z-scores: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X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Plot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theoretical normal </a:t>
                </a:r>
                <a:r>
                  <a:rPr lang="en-US" dirty="0" err="1"/>
                  <a:t>quantile</a:t>
                </a:r>
                <a:r>
                  <a:rPr lang="en-US" dirty="0"/>
                  <a:t> against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ordered z-scores (i.e.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marL="914400" lvl="1" indent="-514350"/>
                <a:r>
                  <a:rPr lang="en-US" dirty="0"/>
                  <a:t>Remember,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b="0" dirty="0"/>
                  <a:t> is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b="0" dirty="0"/>
                  <a:t> sample </a:t>
                </a:r>
                <a:r>
                  <a:rPr lang="en-US" b="0" dirty="0" err="1"/>
                  <a:t>quantile</a:t>
                </a:r>
                <a:r>
                  <a:rPr lang="en-US" b="0" dirty="0"/>
                  <a:t> (see numerical summary table)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Plot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b="0" dirty="0"/>
                  <a:t> line to compare the sample to the theoretical normal </a:t>
                </a:r>
                <a:r>
                  <a:rPr lang="en-US" b="0" dirty="0" err="1"/>
                  <a:t>quantile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b="-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25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your data is not normal…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perform transformations to make it look normal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u="sng" dirty="0"/>
              <a:t>right/positively-skewed data</a:t>
            </a:r>
            <a:r>
              <a:rPr lang="en-US" dirty="0"/>
              <a:t>: Log/square root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u="sng" dirty="0"/>
              <a:t>left/negatively-skewed data</a:t>
            </a:r>
            <a:r>
              <a:rPr lang="en-US" dirty="0"/>
              <a:t>: exponential/square</a:t>
            </a:r>
          </a:p>
        </p:txBody>
      </p:sp>
    </p:spTree>
    <p:extLst>
      <p:ext uri="{BB962C8B-B14F-4D97-AF65-F5344CB8AC3E}">
        <p14:creationId xmlns:p14="http://schemas.microsoft.com/office/powerpoint/2010/main" val="662491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18028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772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the three visual techniques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200" y="1535113"/>
            <a:ext cx="4040188" cy="639762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0" y="2174875"/>
            <a:ext cx="3200400" cy="3235325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/>
              <a:t>Advantages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With properly-sized bins, histograms can summarize any shape of the data (modes, skew, </a:t>
            </a:r>
            <a:r>
              <a:rPr lang="en-US" dirty="0" err="1"/>
              <a:t>quantiles</a:t>
            </a:r>
            <a:r>
              <a:rPr lang="en-US" dirty="0"/>
              <a:t>, outliers)</a:t>
            </a:r>
          </a:p>
          <a:p>
            <a:r>
              <a:rPr lang="en-US" u="sng" dirty="0"/>
              <a:t>Disadvantages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Difficult to compare side-by-side (takes up too much space in a plot)</a:t>
            </a:r>
          </a:p>
          <a:p>
            <a:pPr lvl="1"/>
            <a:r>
              <a:rPr lang="en-US" dirty="0"/>
              <a:t>Depending on the size of the bins, interpretation may be different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44825" y="1535113"/>
            <a:ext cx="4041775" cy="639762"/>
          </a:xfrm>
        </p:spPr>
        <p:txBody>
          <a:bodyPr/>
          <a:lstStyle/>
          <a:p>
            <a:r>
              <a:rPr lang="en-US" dirty="0"/>
              <a:t>Boxplots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51175" y="2209800"/>
            <a:ext cx="3121025" cy="3429000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/>
              <a:t>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Don’t have to tweak with “graphical” parameters (i.e. bin size in histograms)</a:t>
            </a:r>
          </a:p>
          <a:p>
            <a:pPr lvl="1"/>
            <a:r>
              <a:rPr lang="en-US" dirty="0"/>
              <a:t>Summarize skew, </a:t>
            </a:r>
            <a:r>
              <a:rPr lang="en-US" dirty="0" err="1"/>
              <a:t>quantiles</a:t>
            </a:r>
            <a:r>
              <a:rPr lang="en-US" dirty="0"/>
              <a:t>, and outliers</a:t>
            </a:r>
          </a:p>
          <a:p>
            <a:pPr lvl="1"/>
            <a:r>
              <a:rPr lang="en-US" dirty="0"/>
              <a:t>Can compare several measurements side-by-side</a:t>
            </a:r>
          </a:p>
          <a:p>
            <a:r>
              <a:rPr lang="en-US" u="sng" dirty="0"/>
              <a:t>Disadvantages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Cannot distinguish modes!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092825" y="2133600"/>
            <a:ext cx="2822575" cy="3962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Can identify whether the data came from a certain distribution</a:t>
            </a:r>
          </a:p>
          <a:p>
            <a:pPr lvl="1"/>
            <a:r>
              <a:rPr lang="en-US" dirty="0"/>
              <a:t>Don’t have to tweak with “graphical” parameters (i.e. bin size in histograms)</a:t>
            </a:r>
          </a:p>
          <a:p>
            <a:pPr lvl="1"/>
            <a:r>
              <a:rPr lang="en-US" dirty="0"/>
              <a:t>Summarize </a:t>
            </a:r>
            <a:r>
              <a:rPr lang="en-US" dirty="0" err="1"/>
              <a:t>quantiles</a:t>
            </a:r>
            <a:endParaRPr lang="en-US" dirty="0"/>
          </a:p>
          <a:p>
            <a:r>
              <a:rPr lang="en-US" u="sng" dirty="0"/>
              <a:t>Disadvantages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Difficult to compare side-by-side</a:t>
            </a:r>
          </a:p>
          <a:p>
            <a:pPr lvl="1"/>
            <a:r>
              <a:rPr lang="en-US" dirty="0"/>
              <a:t>Difficult to distinguish skews, modes, and outliers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018212" y="1524000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QQ Plots</a:t>
            </a:r>
          </a:p>
        </p:txBody>
      </p:sp>
    </p:spTree>
    <p:extLst>
      <p:ext uri="{BB962C8B-B14F-4D97-AF65-F5344CB8AC3E}">
        <p14:creationId xmlns:p14="http://schemas.microsoft.com/office/powerpoint/2010/main" val="234058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multidimensional, numerical</a:t>
                </a:r>
                <a:r>
                  <a:rPr lang="en-US" dirty="0"/>
                  <a:t>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Plot points on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dimensional axis</a:t>
                </a:r>
              </a:p>
              <a:p>
                <a:endParaRPr lang="en-US" dirty="0"/>
              </a:p>
              <a:p>
                <a:r>
                  <a:rPr lang="en-US" dirty="0"/>
                  <a:t>Characteristics to look for:</a:t>
                </a:r>
              </a:p>
              <a:p>
                <a:pPr lvl="1"/>
                <a:r>
                  <a:rPr lang="en-US" dirty="0"/>
                  <a:t>Clusters</a:t>
                </a:r>
              </a:p>
              <a:p>
                <a:pPr lvl="1"/>
                <a:r>
                  <a:rPr lang="en-US" dirty="0"/>
                  <a:t>General patterns</a:t>
                </a:r>
              </a:p>
              <a:p>
                <a:endParaRPr lang="en-US" dirty="0"/>
              </a:p>
              <a:p>
                <a:r>
                  <a:rPr lang="en-US" dirty="0"/>
                  <a:t>See previous slide on sample correlation for examples. See R code for cool 3D animation of the scatterplot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129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Once we obtain a sample, we want to </a:t>
            </a:r>
            <a:r>
              <a:rPr lang="en-US" dirty="0">
                <a:solidFill>
                  <a:srgbClr val="FF0000"/>
                </a:solidFill>
              </a:rPr>
              <a:t>summarize</a:t>
            </a:r>
            <a:r>
              <a:rPr lang="en-US" dirty="0"/>
              <a:t> it.</a:t>
            </a:r>
          </a:p>
          <a:p>
            <a:endParaRPr lang="en-US" dirty="0"/>
          </a:p>
          <a:p>
            <a:r>
              <a:rPr lang="en-US" dirty="0"/>
              <a:t>There are numerical and visual summaries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Numerical summaries</a:t>
            </a:r>
            <a:r>
              <a:rPr lang="en-US" dirty="0"/>
              <a:t> depend on the data type (numerical or categorical)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Graphical summaries</a:t>
            </a:r>
            <a:r>
              <a:rPr lang="en-US" dirty="0"/>
              <a:t> discussed here are mostly designed for numerical data</a:t>
            </a:r>
          </a:p>
          <a:p>
            <a:endParaRPr lang="en-US" dirty="0"/>
          </a:p>
          <a:p>
            <a:r>
              <a:rPr lang="en-US" dirty="0"/>
              <a:t>We can also look at multidimensional data and examine the relationship between two measurement </a:t>
            </a:r>
          </a:p>
          <a:p>
            <a:pPr lvl="1"/>
            <a:r>
              <a:rPr lang="en-US" dirty="0"/>
              <a:t>E.g. sample correlation and scatterplots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23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13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the QQ plot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You will prove it in a homework assignment </a:t>
                </a:r>
                <a:r>
                  <a:rPr lang="en-US" dirty="0">
                    <a:sym typeface="Wingdings" pitchFamily="2" charset="2"/>
                  </a:rPr>
                  <a:t></a:t>
                </a:r>
              </a:p>
              <a:p>
                <a:endParaRPr lang="en-US" dirty="0">
                  <a:sym typeface="Wingdings" pitchFamily="2" charset="2"/>
                </a:endParaRPr>
              </a:p>
              <a:p>
                <a:r>
                  <a:rPr lang="en-US" dirty="0">
                    <a:sym typeface="Wingdings" pitchFamily="2" charset="2"/>
                  </a:rPr>
                  <a:t>Basically, it has to do with the fact that if</a:t>
                </a:r>
                <a:r>
                  <a:rPr lang="en-US" dirty="0"/>
                  <a:t> your sample came from a normal distribution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),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den>
                    </m:f>
                    <m:r>
                      <a:rPr lang="en-US" b="0" i="1" smtClean="0">
                        <a:latin typeface="Cambria Math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is a t-distribution. </a:t>
                </a:r>
              </a:p>
              <a:p>
                <a:endParaRPr lang="en-US" dirty="0"/>
              </a:p>
              <a:p>
                <a:r>
                  <a:rPr lang="en-US" dirty="0"/>
                  <a:t>With large samples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≥30)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≈</m:t>
                    </m:r>
                    <m:r>
                      <a:rPr lang="en-US" b="0" i="1" dirty="0" smtClean="0">
                        <a:latin typeface="Cambria Math"/>
                      </a:rPr>
                      <m:t>𝑁</m:t>
                    </m:r>
                    <m:r>
                      <a:rPr lang="en-US" b="0" i="1" dirty="0" smtClean="0">
                        <a:latin typeface="Cambria Math"/>
                      </a:rPr>
                      <m:t>(0,1)</m:t>
                    </m:r>
                  </m:oMath>
                </a14:m>
                <a:r>
                  <a:rPr lang="en-US" dirty="0"/>
                  <a:t>. Thus, if your sample is truly normal, then it should follow the theoretical </a:t>
                </a:r>
                <a:r>
                  <a:rPr lang="en-US" dirty="0" err="1"/>
                  <a:t>quantiles</a:t>
                </a:r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If this is confusing to you, wait till lecture on sampling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695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234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Interpolation in Sample </a:t>
            </a:r>
            <a:r>
              <a:rPr lang="en-US" dirty="0" err="1"/>
              <a:t>Quantiles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If you want an estimate of the sample </a:t>
                </a:r>
                <a:r>
                  <a:rPr lang="en-US" dirty="0" err="1"/>
                  <a:t>quantile</a:t>
                </a:r>
                <a:r>
                  <a:rPr lang="en-US" dirty="0"/>
                  <a:t> that is not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, then you do a linear interpolation</a:t>
                </a:r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a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/>
                  <a:t>,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=1,…,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Fit a line,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, with two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+1)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Plug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 as your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/>
                  <a:t> and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.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will be your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quantile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674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98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257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Data/Sample: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0" dirty="0"/>
                  <a:t>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(i.e. the number of measurements per unit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="0" dirty="0"/>
                  <a:t>)</a:t>
                </a:r>
              </a:p>
              <a:p>
                <a:pPr lvl="1"/>
                <a:r>
                  <a:rPr lang="en-US" b="0" dirty="0" err="1">
                    <a:solidFill>
                      <a:srgbClr val="FF0000"/>
                    </a:solidFill>
                  </a:rPr>
                  <a:t>Univariate</a:t>
                </a:r>
                <a:r>
                  <a:rPr lang="en-US" b="0" dirty="0"/>
                  <a:t>: one measurement for unit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="0" dirty="0"/>
                  <a:t> (height)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Multivariate</a:t>
                </a:r>
                <a:r>
                  <a:rPr lang="en-US" dirty="0"/>
                  <a:t>: multiple measurements for unit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(height, weight, sex)</a:t>
                </a:r>
              </a:p>
              <a:p>
                <a:endParaRPr lang="en-US" dirty="0"/>
              </a:p>
              <a:p>
                <a:r>
                  <a:rPr lang="en-US" b="0" dirty="0"/>
                  <a:t>For each dimension,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can be </a:t>
                </a:r>
                <a:r>
                  <a:rPr lang="en-US" u="sng" dirty="0">
                    <a:solidFill>
                      <a:srgbClr val="FF0000"/>
                    </a:solidFill>
                  </a:rPr>
                  <a:t>numerical</a:t>
                </a:r>
                <a:r>
                  <a:rPr lang="en-US" b="0" dirty="0"/>
                  <a:t> or </a:t>
                </a:r>
                <a:r>
                  <a:rPr lang="en-US" b="0" u="sng" dirty="0">
                    <a:solidFill>
                      <a:srgbClr val="FF0000"/>
                    </a:solidFill>
                  </a:rPr>
                  <a:t>categorical</a:t>
                </a:r>
              </a:p>
              <a:p>
                <a:endParaRPr lang="en-US" u="sng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Numerical variables</a:t>
                </a:r>
              </a:p>
              <a:p>
                <a:pPr lvl="1"/>
                <a:r>
                  <a:rPr lang="en-US" u="sng" dirty="0"/>
                  <a:t>Discrete</a:t>
                </a:r>
                <a:r>
                  <a:rPr lang="en-US" dirty="0"/>
                  <a:t>: human population, natural numbers, (0,5,10,15,20,25,etc..) </a:t>
                </a:r>
              </a:p>
              <a:p>
                <a:pPr lvl="1"/>
                <a:r>
                  <a:rPr lang="en-US" u="sng" dirty="0"/>
                  <a:t>Continuous</a:t>
                </a:r>
                <a:r>
                  <a:rPr lang="en-US" dirty="0"/>
                  <a:t>: height, weight</a:t>
                </a:r>
              </a:p>
              <a:p>
                <a:pPr marL="457200" lvl="1" indent="0">
                  <a:buNone/>
                </a:pPr>
                <a:endParaRPr lang="en-US" u="sng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Categorical variables</a:t>
                </a:r>
              </a:p>
              <a:p>
                <a:pPr lvl="1"/>
                <a:r>
                  <a:rPr lang="en-US" u="sng" dirty="0"/>
                  <a:t>Nominal</a:t>
                </a:r>
                <a:r>
                  <a:rPr lang="en-US" dirty="0"/>
                  <a:t>: categories have no ordering (sex: male/female)</a:t>
                </a:r>
              </a:p>
              <a:p>
                <a:pPr lvl="1"/>
                <a:r>
                  <a:rPr lang="en-US" u="sng" dirty="0"/>
                  <a:t>Ordinal</a:t>
                </a:r>
                <a:r>
                  <a:rPr lang="en-US" dirty="0"/>
                  <a:t>: categories are ordered (grade: A/B/C/D/F, rating: high/low)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257800"/>
              </a:xfrm>
              <a:blipFill rotWithShape="1">
                <a:blip r:embed="rId2"/>
                <a:stretch>
                  <a:fillRect l="-815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3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20863"/>
            <a:ext cx="8915400" cy="597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57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820052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816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Summaries for numerical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u="sng" dirty="0"/>
              <a:t>Center/location</a:t>
            </a:r>
            <a:r>
              <a:rPr lang="en-US" dirty="0"/>
              <a:t>: measures the “</a:t>
            </a:r>
            <a:r>
              <a:rPr lang="en-US" dirty="0">
                <a:solidFill>
                  <a:srgbClr val="FF0000"/>
                </a:solidFill>
              </a:rPr>
              <a:t>center</a:t>
            </a:r>
            <a:r>
              <a:rPr lang="en-US" dirty="0"/>
              <a:t>” of the data</a:t>
            </a:r>
          </a:p>
          <a:p>
            <a:pPr lvl="1"/>
            <a:r>
              <a:rPr lang="en-US" dirty="0"/>
              <a:t>Examples: sample mean and sample median</a:t>
            </a:r>
          </a:p>
          <a:p>
            <a:endParaRPr lang="en-US" dirty="0"/>
          </a:p>
          <a:p>
            <a:r>
              <a:rPr lang="en-US" u="sng" dirty="0"/>
              <a:t>Spread/Dispersion</a:t>
            </a:r>
            <a:r>
              <a:rPr lang="en-US" dirty="0"/>
              <a:t>: measures the “</a:t>
            </a:r>
            <a:r>
              <a:rPr lang="en-US" dirty="0">
                <a:solidFill>
                  <a:srgbClr val="FF0000"/>
                </a:solidFill>
              </a:rPr>
              <a:t>spread</a:t>
            </a:r>
            <a:r>
              <a:rPr lang="en-US" dirty="0"/>
              <a:t>”  or “fatness” of the data</a:t>
            </a:r>
          </a:p>
          <a:p>
            <a:pPr lvl="1"/>
            <a:r>
              <a:rPr lang="en-US" dirty="0"/>
              <a:t>Examples: sample variance, interquartile range</a:t>
            </a:r>
            <a:endParaRPr lang="en-US" u="sng" dirty="0"/>
          </a:p>
          <a:p>
            <a:endParaRPr lang="en-US" dirty="0"/>
          </a:p>
          <a:p>
            <a:r>
              <a:rPr lang="en-US" u="sng" dirty="0"/>
              <a:t>Order/Rank</a:t>
            </a:r>
            <a:r>
              <a:rPr lang="en-US" dirty="0"/>
              <a:t>: measures the </a:t>
            </a:r>
            <a:r>
              <a:rPr lang="en-US" dirty="0">
                <a:solidFill>
                  <a:srgbClr val="FF0000"/>
                </a:solidFill>
              </a:rPr>
              <a:t>ordering/ranking</a:t>
            </a:r>
            <a:r>
              <a:rPr lang="en-US" dirty="0"/>
              <a:t> of the data</a:t>
            </a:r>
          </a:p>
          <a:p>
            <a:pPr lvl="1"/>
            <a:r>
              <a:rPr lang="en-US" dirty="0"/>
              <a:t>Examples: order statistics and sample </a:t>
            </a:r>
            <a:r>
              <a:rPr lang="en-US" dirty="0" err="1"/>
              <a:t>quantiles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8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293346"/>
                  </p:ext>
                </p:extLst>
              </p:nvPr>
            </p:nvGraphicFramePr>
            <p:xfrm>
              <a:off x="76200" y="435673"/>
              <a:ext cx="8991600" cy="6041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754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3871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0989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Type of</a:t>
                          </a:r>
                          <a:r>
                            <a:rPr lang="en-US" sz="1600" baseline="0" dirty="0"/>
                            <a:t> Sample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Notes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66686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Sample mean,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en-US" sz="1600" b="0" i="1" dirty="0" smtClean="0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Continuous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sz="1600" dirty="0"/>
                            <a:t>Summarizes</a:t>
                          </a:r>
                          <a:r>
                            <a:rPr lang="en-US" sz="1600" baseline="0" dirty="0"/>
                            <a:t> the </a:t>
                          </a:r>
                          <a:r>
                            <a:rPr lang="en-US" sz="1600" baseline="0" dirty="0">
                              <a:solidFill>
                                <a:srgbClr val="7030A0"/>
                              </a:solidFill>
                            </a:rPr>
                            <a:t>“center” </a:t>
                          </a:r>
                          <a:r>
                            <a:rPr lang="en-US" sz="1600" baseline="0" dirty="0"/>
                            <a:t>of the data</a:t>
                          </a:r>
                        </a:p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sz="1600" baseline="0" dirty="0"/>
                            <a:t>Sensitive to outliers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2348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Sample variance,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  <m:r>
                                <a:rPr lang="en-US" sz="1600" b="0" i="1" dirty="0" smtClean="0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dirty="0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6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Continuous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sz="1600" dirty="0"/>
                            <a:t>Summarizes the </a:t>
                          </a:r>
                          <a:r>
                            <a:rPr lang="en-US" sz="1600" dirty="0">
                              <a:solidFill>
                                <a:srgbClr val="FF0000"/>
                              </a:solidFill>
                            </a:rPr>
                            <a:t>“spread” </a:t>
                          </a:r>
                          <a:r>
                            <a:rPr lang="en-US" sz="1600" dirty="0"/>
                            <a:t>of the data</a:t>
                          </a:r>
                        </a:p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sz="1600" dirty="0"/>
                            <a:t>Outliers may</a:t>
                          </a:r>
                          <a:r>
                            <a:rPr lang="en-US" sz="1600" baseline="0" dirty="0"/>
                            <a:t> inflate this value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0989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Order statistic,</a:t>
                          </a:r>
                          <a:r>
                            <a:rPr lang="en-US" sz="16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)</m:t>
                                  </m:r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Continuous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aseline="0" dirty="0" err="1"/>
                            <a:t>i</a:t>
                          </a:r>
                          <a:r>
                            <a:rPr lang="en-US" sz="1600" baseline="30000" dirty="0" err="1"/>
                            <a:t>th</a:t>
                          </a:r>
                          <a:r>
                            <a:rPr lang="en-US" sz="1600" baseline="0" dirty="0"/>
                            <a:t> largest value of the sample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sz="1600" dirty="0"/>
                            <a:t>Summarizes</a:t>
                          </a:r>
                          <a:r>
                            <a:rPr lang="en-US" sz="1600" baseline="0" dirty="0"/>
                            <a:t> the </a:t>
                          </a:r>
                          <a:r>
                            <a:rPr lang="en-US" sz="1600" baseline="0" dirty="0">
                              <a:solidFill>
                                <a:srgbClr val="00B050"/>
                              </a:solidFill>
                            </a:rPr>
                            <a:t>order/rank </a:t>
                          </a:r>
                          <a:r>
                            <a:rPr lang="en-US" sz="1600" baseline="0" dirty="0"/>
                            <a:t>of the data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56499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Sample</a:t>
                          </a:r>
                          <a:r>
                            <a:rPr lang="en-US" sz="1600" baseline="0" dirty="0"/>
                            <a:t> m</a:t>
                          </a:r>
                          <a:r>
                            <a:rPr lang="en-US" sz="1600" dirty="0"/>
                            <a:t>edian,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0.5</m:t>
                                  </m:r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Continuous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1600" dirty="0"/>
                            <a:t> is even:</a:t>
                          </a:r>
                          <a:r>
                            <a:rPr lang="en-US" sz="1600" baseline="0" dirty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16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baseline="0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sz="16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sz="16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600" b="0" i="1" baseline="0" smtClean="0">
                                                      <a:latin typeface="Cambria Math"/>
                                                    </a:rPr>
                                                    <m:t>𝑛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sz="1600" b="0" i="1" baseline="0" smtClean="0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sub>
                                      </m:sSub>
                                      <m:r>
                                        <a:rPr lang="en-US" sz="1600" b="0" i="1" baseline="0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baseline="0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sz="1600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sz="1600" b="0" i="1" baseline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600" b="0" i="1" baseline="0" smtClean="0">
                                                      <a:latin typeface="Cambria Math"/>
                                                    </a:rPr>
                                                    <m:t>𝑛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sz="1600" b="0" i="1" baseline="0" smtClean="0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US" sz="1600" b="0" i="1" baseline="0" smtClean="0">
                                                  <a:latin typeface="Cambria Math"/>
                                                </a:rPr>
                                                <m:t>+1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endParaRPr lang="en-US" sz="1600" dirty="0"/>
                        </a:p>
                        <a:p>
                          <a:r>
                            <a:rPr lang="en-US" sz="1600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600" dirty="0"/>
                            <a:t> is odd: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+0.5</m:t>
                                      </m:r>
                                    </m:e>
                                  </m:d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600" dirty="0"/>
                            <a:t>Summarizes</a:t>
                          </a:r>
                          <a:r>
                            <a:rPr lang="en-US" sz="1600" baseline="0" dirty="0"/>
                            <a:t> the </a:t>
                          </a:r>
                          <a:r>
                            <a:rPr lang="en-US" sz="1600" baseline="0" dirty="0">
                              <a:solidFill>
                                <a:srgbClr val="7030A0"/>
                              </a:solidFill>
                            </a:rPr>
                            <a:t>“center” </a:t>
                          </a:r>
                          <a:r>
                            <a:rPr lang="en-US" sz="1600" baseline="0" dirty="0"/>
                            <a:t>of the data</a:t>
                          </a:r>
                        </a:p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600" baseline="0" dirty="0"/>
                            <a:t>Robust to outliers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00819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Sample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600" dirty="0"/>
                            <a:t> quartiles,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𝛼</m:t>
                                  </m:r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0≤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Continuous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If</a:t>
                          </a:r>
                          <a:r>
                            <a:rPr lang="en-US" sz="16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baseline="0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sz="1600" b="0" i="1" baseline="0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1600" b="0" i="1" baseline="0" smtClean="0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600" dirty="0"/>
                            <a:t> for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=1,…,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600" dirty="0"/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)</m:t>
                                  </m:r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  <a:p>
                          <a:r>
                            <a:rPr lang="en-US" sz="1600" dirty="0"/>
                            <a:t>Otherwise,</a:t>
                          </a:r>
                          <a:r>
                            <a:rPr lang="en-US" sz="1600" baseline="0" dirty="0"/>
                            <a:t> do linear interpolation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sz="1600" dirty="0"/>
                            <a:t>Summarizes</a:t>
                          </a:r>
                          <a:r>
                            <a:rPr lang="en-US" sz="1600" baseline="0" dirty="0"/>
                            <a:t> the </a:t>
                          </a:r>
                          <a:r>
                            <a:rPr lang="en-US" sz="1600" baseline="0" dirty="0">
                              <a:solidFill>
                                <a:srgbClr val="00B050"/>
                              </a:solidFill>
                            </a:rPr>
                            <a:t>order/rank</a:t>
                          </a:r>
                          <a:r>
                            <a:rPr lang="en-US" sz="1600" baseline="0" dirty="0"/>
                            <a:t> of the data</a:t>
                          </a:r>
                        </a:p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600" baseline="0" dirty="0"/>
                            <a:t>Robust to outliers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866686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Sample</a:t>
                          </a:r>
                          <a:r>
                            <a:rPr lang="en-US" sz="1600" baseline="0" dirty="0"/>
                            <a:t> </a:t>
                          </a:r>
                          <a:r>
                            <a:rPr lang="en-US" sz="1600" dirty="0"/>
                            <a:t>Interquartile</a:t>
                          </a:r>
                          <a:r>
                            <a:rPr lang="en-US" sz="1600" baseline="0" dirty="0"/>
                            <a:t> Range (Sample IQR)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Continuous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0.75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0.25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sz="1600" dirty="0"/>
                            <a:t>Summarizes</a:t>
                          </a:r>
                          <a:r>
                            <a:rPr lang="en-US" sz="1600" baseline="0" dirty="0"/>
                            <a:t> the </a:t>
                          </a:r>
                          <a:r>
                            <a:rPr lang="en-US" sz="1600" baseline="0" dirty="0">
                              <a:solidFill>
                                <a:srgbClr val="FF0000"/>
                              </a:solidFill>
                            </a:rPr>
                            <a:t>“spread” </a:t>
                          </a:r>
                          <a:r>
                            <a:rPr lang="en-US" sz="1600" baseline="0" dirty="0"/>
                            <a:t>of the data</a:t>
                          </a:r>
                        </a:p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sz="1600" baseline="0" dirty="0"/>
                            <a:t>Robust to outliers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293346"/>
                  </p:ext>
                </p:extLst>
              </p:nvPr>
            </p:nvGraphicFramePr>
            <p:xfrm>
              <a:off x="76200" y="435673"/>
              <a:ext cx="8991600" cy="6041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/>
                    <a:gridCol w="1143000"/>
                    <a:gridCol w="3175450"/>
                    <a:gridCol w="2387150"/>
                  </a:tblGrid>
                  <a:tr h="60989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Summary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Type of</a:t>
                          </a:r>
                          <a:r>
                            <a:rPr lang="en-US" sz="1600" baseline="0" dirty="0" smtClean="0"/>
                            <a:t> Sample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Formula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Notes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866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67" t="-72535" r="-293333" b="-531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Continuous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8462" t="-72535" r="-75385" b="-531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sz="1600" dirty="0" smtClean="0"/>
                            <a:t>Summarizes</a:t>
                          </a:r>
                          <a:r>
                            <a:rPr lang="en-US" sz="1600" baseline="0" dirty="0" smtClean="0"/>
                            <a:t> the </a:t>
                          </a:r>
                          <a:r>
                            <a:rPr lang="en-US" sz="1600" baseline="0" dirty="0" smtClean="0">
                              <a:solidFill>
                                <a:srgbClr val="7030A0"/>
                              </a:solidFill>
                            </a:rPr>
                            <a:t>“center” </a:t>
                          </a:r>
                          <a:r>
                            <a:rPr lang="en-US" sz="1600" baseline="0" dirty="0" smtClean="0"/>
                            <a:t>of the data</a:t>
                          </a:r>
                        </a:p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sz="1600" baseline="0" dirty="0" smtClean="0"/>
                            <a:t>Sensitive to outliers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11234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67" t="-132432" r="-293333" b="-30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Continuous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8462" t="-132432" r="-75385" b="-30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sz="1600" dirty="0" smtClean="0"/>
                            <a:t>Summarizes the </a:t>
                          </a:r>
                          <a:r>
                            <a:rPr lang="en-US" sz="1600" dirty="0" smtClean="0">
                              <a:solidFill>
                                <a:srgbClr val="FF0000"/>
                              </a:solidFill>
                            </a:rPr>
                            <a:t>“spread” </a:t>
                          </a:r>
                          <a:r>
                            <a:rPr lang="en-US" sz="1600" dirty="0" smtClean="0"/>
                            <a:t>of the data</a:t>
                          </a:r>
                        </a:p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sz="1600" dirty="0" smtClean="0"/>
                            <a:t>Outliers may</a:t>
                          </a:r>
                          <a:r>
                            <a:rPr lang="en-US" sz="1600" baseline="0" dirty="0" smtClean="0"/>
                            <a:t> inflate this value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6098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67" t="-430000" r="-293333" b="-4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Continuous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aseline="0" dirty="0" err="1" smtClean="0"/>
                            <a:t>i</a:t>
                          </a:r>
                          <a:r>
                            <a:rPr lang="en-US" sz="1600" baseline="30000" dirty="0" err="1" smtClean="0"/>
                            <a:t>th</a:t>
                          </a:r>
                          <a:r>
                            <a:rPr lang="en-US" sz="1600" baseline="0" dirty="0" smtClean="0"/>
                            <a:t> largest value of the sample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sz="1600" dirty="0" smtClean="0"/>
                            <a:t>Summarizes</a:t>
                          </a:r>
                          <a:r>
                            <a:rPr lang="en-US" sz="1600" baseline="0" dirty="0" smtClean="0"/>
                            <a:t> the </a:t>
                          </a:r>
                          <a:r>
                            <a:rPr lang="en-US" sz="1600" baseline="0" dirty="0" smtClean="0">
                              <a:solidFill>
                                <a:srgbClr val="00B050"/>
                              </a:solidFill>
                            </a:rPr>
                            <a:t>order/rank </a:t>
                          </a:r>
                          <a:r>
                            <a:rPr lang="en-US" sz="1600" baseline="0" dirty="0" smtClean="0"/>
                            <a:t>of the data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9564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67" t="-339744" r="-293333" b="-2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Continuous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8462" t="-339744" r="-75385" b="-2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600" dirty="0" smtClean="0"/>
                            <a:t>Summarizes</a:t>
                          </a:r>
                          <a:r>
                            <a:rPr lang="en-US" sz="1600" baseline="0" dirty="0" smtClean="0"/>
                            <a:t> the </a:t>
                          </a:r>
                          <a:r>
                            <a:rPr lang="en-US" sz="1600" baseline="0" dirty="0" smtClean="0">
                              <a:solidFill>
                                <a:srgbClr val="7030A0"/>
                              </a:solidFill>
                            </a:rPr>
                            <a:t>“center” </a:t>
                          </a:r>
                          <a:r>
                            <a:rPr lang="en-US" sz="1600" baseline="0" dirty="0" smtClean="0"/>
                            <a:t>of the data</a:t>
                          </a:r>
                        </a:p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600" baseline="0" dirty="0" smtClean="0"/>
                            <a:t>Robust to outliers</a:t>
                          </a:r>
                        </a:p>
                      </a:txBody>
                      <a:tcPr/>
                    </a:tc>
                  </a:tr>
                  <a:tr h="1008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67" t="-413253" r="-293333" b="-891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Continuous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8462" t="-413253" r="-75385" b="-891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sz="1600" dirty="0" smtClean="0"/>
                            <a:t>Summarizes</a:t>
                          </a:r>
                          <a:r>
                            <a:rPr lang="en-US" sz="1600" baseline="0" dirty="0" smtClean="0"/>
                            <a:t> the </a:t>
                          </a:r>
                          <a:r>
                            <a:rPr lang="en-US" sz="1600" baseline="0" dirty="0" smtClean="0">
                              <a:solidFill>
                                <a:srgbClr val="00B050"/>
                              </a:solidFill>
                            </a:rPr>
                            <a:t>order/rank</a:t>
                          </a:r>
                          <a:r>
                            <a:rPr lang="en-US" sz="1600" baseline="0" dirty="0" smtClean="0"/>
                            <a:t> of the data</a:t>
                          </a:r>
                        </a:p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600" baseline="0" dirty="0" smtClean="0"/>
                            <a:t>Robust to outliers</a:t>
                          </a:r>
                        </a:p>
                      </a:txBody>
                      <a:tcPr/>
                    </a:tc>
                  </a:tr>
                  <a:tr h="866686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Sample</a:t>
                          </a:r>
                          <a:r>
                            <a:rPr lang="en-US" sz="1600" baseline="0" dirty="0" smtClean="0"/>
                            <a:t> </a:t>
                          </a:r>
                          <a:r>
                            <a:rPr lang="en-US" sz="1600" dirty="0" smtClean="0"/>
                            <a:t>Interquartile</a:t>
                          </a:r>
                          <a:r>
                            <a:rPr lang="en-US" sz="1600" baseline="0" dirty="0" smtClean="0"/>
                            <a:t> Range (Sample IQR)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Continuous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8462" t="-600000" r="-75385" b="-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sz="1600" dirty="0" smtClean="0"/>
                            <a:t>Summarizes</a:t>
                          </a:r>
                          <a:r>
                            <a:rPr lang="en-US" sz="1600" baseline="0" dirty="0" smtClean="0"/>
                            <a:t> the </a:t>
                          </a:r>
                          <a:r>
                            <a:rPr lang="en-US" sz="1600" baseline="0" dirty="0" smtClean="0">
                              <a:solidFill>
                                <a:srgbClr val="FF0000"/>
                              </a:solidFill>
                            </a:rPr>
                            <a:t>“spread” </a:t>
                          </a:r>
                          <a:r>
                            <a:rPr lang="en-US" sz="1600" baseline="0" dirty="0" smtClean="0"/>
                            <a:t>of the data</a:t>
                          </a:r>
                        </a:p>
                        <a:p>
                          <a:pPr marL="285750" indent="-285750">
                            <a:buFont typeface="Arial" pitchFamily="34" charset="0"/>
                            <a:buChar char="•"/>
                          </a:pPr>
                          <a:r>
                            <a:rPr lang="en-US" sz="1600" baseline="0" dirty="0" smtClean="0"/>
                            <a:t>Robust to outliers</a:t>
                          </a:r>
                          <a:endParaRPr lang="en-US" sz="160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0330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numerical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Each dimension in multivariate data is </a:t>
            </a:r>
            <a:r>
              <a:rPr lang="en-US" u="sng" dirty="0" err="1">
                <a:solidFill>
                  <a:srgbClr val="FF0000"/>
                </a:solidFill>
              </a:rPr>
              <a:t>univariate</a:t>
            </a:r>
            <a:r>
              <a:rPr lang="en-US" dirty="0"/>
              <a:t> and hence, we can use the numerical summaries from </a:t>
            </a:r>
            <a:r>
              <a:rPr lang="en-US" dirty="0" err="1"/>
              <a:t>univariate</a:t>
            </a:r>
            <a:r>
              <a:rPr lang="en-US" dirty="0"/>
              <a:t> data (e.g. sample mean, sample variance)</a:t>
            </a:r>
          </a:p>
          <a:p>
            <a:endParaRPr lang="en-US" dirty="0"/>
          </a:p>
          <a:p>
            <a:r>
              <a:rPr lang="en-US" dirty="0"/>
              <a:t>However, to study two measurements and </a:t>
            </a:r>
            <a:r>
              <a:rPr lang="en-US" dirty="0">
                <a:solidFill>
                  <a:srgbClr val="FF0000"/>
                </a:solidFill>
              </a:rPr>
              <a:t>their relationship</a:t>
            </a:r>
            <a:r>
              <a:rPr lang="en-US" dirty="0"/>
              <a:t>, there are numerical summaries to analyze it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Sample Correlation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Sample Covariance</a:t>
            </a:r>
          </a:p>
        </p:txBody>
      </p:sp>
    </p:spTree>
    <p:extLst>
      <p:ext uri="{BB962C8B-B14F-4D97-AF65-F5344CB8AC3E}">
        <p14:creationId xmlns:p14="http://schemas.microsoft.com/office/powerpoint/2010/main" val="192365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Correlation and 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Measures </a:t>
                </a:r>
                <a:r>
                  <a:rPr lang="en-US" dirty="0">
                    <a:solidFill>
                      <a:srgbClr val="FF0000"/>
                    </a:solidFill>
                  </a:rPr>
                  <a:t>linear</a:t>
                </a:r>
                <a:r>
                  <a:rPr lang="en-US" dirty="0"/>
                  <a:t> relationship between two measurements,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−1≤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𝜌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≤1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Sign indicates proportional (positive) or inversely proportional (negative) relationship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have a perfect linear relationship,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𝜌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or -1</a:t>
                </a:r>
              </a:p>
              <a:p>
                <a:endParaRPr lang="en-US" dirty="0"/>
              </a:p>
              <a:p>
                <a:r>
                  <a:rPr lang="en-US" dirty="0"/>
                  <a:t>Sample covariance =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𝜌</m:t>
                        </m:r>
                      </m:e>
                    </m:acc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37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7374"/>
            <a:ext cx="8763000" cy="648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85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1413</Words>
  <Application>Microsoft Office PowerPoint</Application>
  <PresentationFormat>On-screen Show (4:3)</PresentationFormat>
  <Paragraphs>221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Cambria Math</vt:lpstr>
      <vt:lpstr>Office Theme</vt:lpstr>
      <vt:lpstr>Summarizing the Sample Lecture Summary</vt:lpstr>
      <vt:lpstr>Three Steps to Summarize Data</vt:lpstr>
      <vt:lpstr>Data Classification</vt:lpstr>
      <vt:lpstr>Data Types</vt:lpstr>
      <vt:lpstr>Summaries for numerical data</vt:lpstr>
      <vt:lpstr>PowerPoint Presentation</vt:lpstr>
      <vt:lpstr>Multivariate numerical data</vt:lpstr>
      <vt:lpstr>Sample Correlation and Covariance</vt:lpstr>
      <vt:lpstr>PowerPoint Presentation</vt:lpstr>
      <vt:lpstr>How about categorical data?</vt:lpstr>
      <vt:lpstr>Summaries for categorical data</vt:lpstr>
      <vt:lpstr>Are there visual summaries of the data?</vt:lpstr>
      <vt:lpstr>Histograms</vt:lpstr>
      <vt:lpstr>PowerPoint Presentation</vt:lpstr>
      <vt:lpstr>PowerPoint Presentation</vt:lpstr>
      <vt:lpstr>Boxplots</vt:lpstr>
      <vt:lpstr>PowerPoint Presentation</vt:lpstr>
      <vt:lpstr>PowerPoint Presentation</vt:lpstr>
      <vt:lpstr>Quantile-Quantile Plots (QQ Plots)</vt:lpstr>
      <vt:lpstr>PowerPoint Presentation</vt:lpstr>
      <vt:lpstr>Making a Normal QQ plot</vt:lpstr>
      <vt:lpstr>If your data is not normal…</vt:lpstr>
      <vt:lpstr>PowerPoint Presentation</vt:lpstr>
      <vt:lpstr>Comparing the three visual techniques</vt:lpstr>
      <vt:lpstr>Scatterplots</vt:lpstr>
      <vt:lpstr>Lecture Summary</vt:lpstr>
      <vt:lpstr>Extra Slides</vt:lpstr>
      <vt:lpstr>Why does the QQ plot work?</vt:lpstr>
      <vt:lpstr>Linear Interpolation in Sample Quantiles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Summarizing Data</dc:title>
  <dc:creator>Kang, Hyunseung</dc:creator>
  <cp:lastModifiedBy>Madhurima Rawat</cp:lastModifiedBy>
  <cp:revision>55</cp:revision>
  <dcterms:created xsi:type="dcterms:W3CDTF">2012-06-12T22:32:18Z</dcterms:created>
  <dcterms:modified xsi:type="dcterms:W3CDTF">2023-07-12T15:30:03Z</dcterms:modified>
</cp:coreProperties>
</file>