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4"/>
  </p:sldMasterIdLst>
  <p:notesMasterIdLst>
    <p:notesMasterId r:id="rId23"/>
  </p:notesMasterIdLst>
  <p:sldIdLst>
    <p:sldId id="256" r:id="rId5"/>
    <p:sldId id="257" r:id="rId6"/>
    <p:sldId id="275" r:id="rId7"/>
    <p:sldId id="258" r:id="rId8"/>
    <p:sldId id="266" r:id="rId9"/>
    <p:sldId id="259" r:id="rId10"/>
    <p:sldId id="261" r:id="rId11"/>
    <p:sldId id="262" r:id="rId12"/>
    <p:sldId id="263" r:id="rId13"/>
    <p:sldId id="268" r:id="rId14"/>
    <p:sldId id="270" r:id="rId15"/>
    <p:sldId id="267" r:id="rId16"/>
    <p:sldId id="269" r:id="rId17"/>
    <p:sldId id="271" r:id="rId18"/>
    <p:sldId id="272" r:id="rId19"/>
    <p:sldId id="274" r:id="rId20"/>
    <p:sldId id="273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CF167-B15C-4654-8871-C074556B2497}" type="doc">
      <dgm:prSet loTypeId="urn:microsoft.com/office/officeart/2005/8/layout/vList5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487BDF2-2456-4110-AA32-6EE685CA8556}">
      <dgm:prSet/>
      <dgm:spPr/>
      <dgm:t>
        <a:bodyPr/>
        <a:lstStyle/>
        <a:p>
          <a:r>
            <a:rPr lang="en-US"/>
            <a:t>Binary Classification for Marijuana Use Prediction</a:t>
          </a:r>
        </a:p>
      </dgm:t>
    </dgm:pt>
    <dgm:pt modelId="{EAC4F740-40F1-4D14-BB8C-74A9C503A20A}" type="parTrans" cxnId="{84955DDC-825B-4124-933A-5A108A2204F3}">
      <dgm:prSet/>
      <dgm:spPr/>
      <dgm:t>
        <a:bodyPr/>
        <a:lstStyle/>
        <a:p>
          <a:endParaRPr lang="en-US"/>
        </a:p>
      </dgm:t>
    </dgm:pt>
    <dgm:pt modelId="{BCBC5EEC-3F06-4EFA-B801-53F91942415B}" type="sibTrans" cxnId="{84955DDC-825B-4124-933A-5A108A2204F3}">
      <dgm:prSet/>
      <dgm:spPr/>
      <dgm:t>
        <a:bodyPr/>
        <a:lstStyle/>
        <a:p>
          <a:endParaRPr lang="en-US"/>
        </a:p>
      </dgm:t>
    </dgm:pt>
    <dgm:pt modelId="{79A299E3-9518-4AF1-9A0E-2CBBD528DF59}">
      <dgm:prSet/>
      <dgm:spPr/>
      <dgm:t>
        <a:bodyPr/>
        <a:lstStyle/>
        <a:p>
          <a:r>
            <a:rPr lang="en-US"/>
            <a:t>Best Model: Boosting</a:t>
          </a:r>
        </a:p>
      </dgm:t>
    </dgm:pt>
    <dgm:pt modelId="{E17DE09D-4BB2-4EA4-AC39-9E3CD313B50B}" type="parTrans" cxnId="{42022D20-8E34-4976-BF30-4021A7A71335}">
      <dgm:prSet/>
      <dgm:spPr/>
      <dgm:t>
        <a:bodyPr/>
        <a:lstStyle/>
        <a:p>
          <a:endParaRPr lang="en-US"/>
        </a:p>
      </dgm:t>
    </dgm:pt>
    <dgm:pt modelId="{3DE898E3-4232-4067-BF78-658CC6EE455B}" type="sibTrans" cxnId="{42022D20-8E34-4976-BF30-4021A7A71335}">
      <dgm:prSet/>
      <dgm:spPr/>
      <dgm:t>
        <a:bodyPr/>
        <a:lstStyle/>
        <a:p>
          <a:endParaRPr lang="en-US"/>
        </a:p>
      </dgm:t>
    </dgm:pt>
    <dgm:pt modelId="{A78FDEC9-1DE5-42DE-B411-0F3C2CA50D90}">
      <dgm:prSet/>
      <dgm:spPr/>
      <dgm:t>
        <a:bodyPr/>
        <a:lstStyle/>
        <a:p>
          <a:r>
            <a:rPr lang="en-US"/>
            <a:t>Top Predictors: School punishment, peer influence, parental disapproval</a:t>
          </a:r>
        </a:p>
      </dgm:t>
    </dgm:pt>
    <dgm:pt modelId="{EFA826AB-6BAA-45ED-8421-BC3C55EB1BEB}" type="parTrans" cxnId="{43958F78-B175-4F27-B438-1DEBABBC32A5}">
      <dgm:prSet/>
      <dgm:spPr/>
      <dgm:t>
        <a:bodyPr/>
        <a:lstStyle/>
        <a:p>
          <a:endParaRPr lang="en-US"/>
        </a:p>
      </dgm:t>
    </dgm:pt>
    <dgm:pt modelId="{85ACB348-D13F-4A96-ADC3-1ED0333A607F}" type="sibTrans" cxnId="{43958F78-B175-4F27-B438-1DEBABBC32A5}">
      <dgm:prSet/>
      <dgm:spPr/>
      <dgm:t>
        <a:bodyPr/>
        <a:lstStyle/>
        <a:p>
          <a:endParaRPr lang="en-US"/>
        </a:p>
      </dgm:t>
    </dgm:pt>
    <dgm:pt modelId="{EEA348EA-17DF-4303-9C37-617C3502C0D8}">
      <dgm:prSet/>
      <dgm:spPr/>
      <dgm:t>
        <a:bodyPr/>
        <a:lstStyle/>
        <a:p>
          <a:r>
            <a:rPr lang="en-US"/>
            <a:t>Multi-Class Classification for Alcohol Frequency Prediction</a:t>
          </a:r>
        </a:p>
      </dgm:t>
    </dgm:pt>
    <dgm:pt modelId="{40ED7D32-C5CA-44E6-86D1-6396FB37A940}" type="parTrans" cxnId="{4FF5AC93-25E6-4BB5-9D24-CF71346F7BAF}">
      <dgm:prSet/>
      <dgm:spPr/>
      <dgm:t>
        <a:bodyPr/>
        <a:lstStyle/>
        <a:p>
          <a:endParaRPr lang="en-US"/>
        </a:p>
      </dgm:t>
    </dgm:pt>
    <dgm:pt modelId="{DA37BBF2-0570-4D64-94F1-9A52F3B3AB2A}" type="sibTrans" cxnId="{4FF5AC93-25E6-4BB5-9D24-CF71346F7BAF}">
      <dgm:prSet/>
      <dgm:spPr/>
      <dgm:t>
        <a:bodyPr/>
        <a:lstStyle/>
        <a:p>
          <a:endParaRPr lang="en-US"/>
        </a:p>
      </dgm:t>
    </dgm:pt>
    <dgm:pt modelId="{E54AC15A-8A78-4765-B23F-BBE595D26643}">
      <dgm:prSet/>
      <dgm:spPr/>
      <dgm:t>
        <a:bodyPr/>
        <a:lstStyle/>
        <a:p>
          <a:r>
            <a:rPr lang="en-US" dirty="0"/>
            <a:t>Best Model: Random Forest</a:t>
          </a:r>
        </a:p>
      </dgm:t>
    </dgm:pt>
    <dgm:pt modelId="{2ADB7B95-90DE-4CEE-BE99-B1CD031EFA05}" type="parTrans" cxnId="{5A5FA9B1-AD74-4386-B2E2-76E007409B34}">
      <dgm:prSet/>
      <dgm:spPr/>
      <dgm:t>
        <a:bodyPr/>
        <a:lstStyle/>
        <a:p>
          <a:endParaRPr lang="en-US"/>
        </a:p>
      </dgm:t>
    </dgm:pt>
    <dgm:pt modelId="{E27938E2-4F20-4EA8-B56D-6A2B857DB628}" type="sibTrans" cxnId="{5A5FA9B1-AD74-4386-B2E2-76E007409B34}">
      <dgm:prSet/>
      <dgm:spPr/>
      <dgm:t>
        <a:bodyPr/>
        <a:lstStyle/>
        <a:p>
          <a:endParaRPr lang="en-US"/>
        </a:p>
      </dgm:t>
    </dgm:pt>
    <dgm:pt modelId="{F29D4B7F-9330-4D79-8A70-6B6FC10A96FB}">
      <dgm:prSet/>
      <dgm:spPr/>
      <dgm:t>
        <a:bodyPr/>
        <a:lstStyle/>
        <a:p>
          <a:r>
            <a:rPr lang="en-US" dirty="0"/>
            <a:t>Class imbalance observed for rare classes</a:t>
          </a:r>
        </a:p>
      </dgm:t>
    </dgm:pt>
    <dgm:pt modelId="{6EBDA0C3-BE03-40F8-A7CB-06FA7D157E8A}" type="parTrans" cxnId="{E1E3CAF9-EF55-4DDC-89E4-9EA5FB4EA764}">
      <dgm:prSet/>
      <dgm:spPr/>
      <dgm:t>
        <a:bodyPr/>
        <a:lstStyle/>
        <a:p>
          <a:endParaRPr lang="en-US"/>
        </a:p>
      </dgm:t>
    </dgm:pt>
    <dgm:pt modelId="{0001DA56-2990-4E88-B5A8-28083AD9D738}" type="sibTrans" cxnId="{E1E3CAF9-EF55-4DDC-89E4-9EA5FB4EA764}">
      <dgm:prSet/>
      <dgm:spPr/>
      <dgm:t>
        <a:bodyPr/>
        <a:lstStyle/>
        <a:p>
          <a:endParaRPr lang="en-US"/>
        </a:p>
      </dgm:t>
    </dgm:pt>
    <dgm:pt modelId="{E1B8C452-A017-4BB1-A29A-F0B2CE55BB4D}">
      <dgm:prSet/>
      <dgm:spPr/>
      <dgm:t>
        <a:bodyPr/>
        <a:lstStyle/>
        <a:p>
          <a:r>
            <a:rPr lang="en-US"/>
            <a:t>Top Predictors: Income, race, grades</a:t>
          </a:r>
        </a:p>
      </dgm:t>
    </dgm:pt>
    <dgm:pt modelId="{AB64AF04-1DDB-4E65-B4B7-9F2EF1DB4233}" type="parTrans" cxnId="{66A43ABB-A593-49A6-8744-33BCF4AE3A52}">
      <dgm:prSet/>
      <dgm:spPr/>
      <dgm:t>
        <a:bodyPr/>
        <a:lstStyle/>
        <a:p>
          <a:endParaRPr lang="en-US"/>
        </a:p>
      </dgm:t>
    </dgm:pt>
    <dgm:pt modelId="{885C7BCA-7E63-4BF8-BE70-B6DCAF6F2A36}" type="sibTrans" cxnId="{66A43ABB-A593-49A6-8744-33BCF4AE3A52}">
      <dgm:prSet/>
      <dgm:spPr/>
      <dgm:t>
        <a:bodyPr/>
        <a:lstStyle/>
        <a:p>
          <a:endParaRPr lang="en-US"/>
        </a:p>
      </dgm:t>
    </dgm:pt>
    <dgm:pt modelId="{8D1F4684-D634-427F-ADE2-7FA7FD3C0D67}">
      <dgm:prSet/>
      <dgm:spPr/>
      <dgm:t>
        <a:bodyPr/>
        <a:lstStyle/>
        <a:p>
          <a:r>
            <a:rPr lang="en-US"/>
            <a:t>Regression to Cigarette Use Days Prediction accuracy</a:t>
          </a:r>
        </a:p>
      </dgm:t>
    </dgm:pt>
    <dgm:pt modelId="{8195ABEE-9E67-47F6-B7EF-C6E9E2ED5862}" type="parTrans" cxnId="{E0FF99F4-0376-4CCC-A0EC-45A7B32E106B}">
      <dgm:prSet/>
      <dgm:spPr/>
      <dgm:t>
        <a:bodyPr/>
        <a:lstStyle/>
        <a:p>
          <a:endParaRPr lang="en-US"/>
        </a:p>
      </dgm:t>
    </dgm:pt>
    <dgm:pt modelId="{AABD62AD-3A99-437A-A5CB-78BBAA218C55}" type="sibTrans" cxnId="{E0FF99F4-0376-4CCC-A0EC-45A7B32E106B}">
      <dgm:prSet/>
      <dgm:spPr/>
      <dgm:t>
        <a:bodyPr/>
        <a:lstStyle/>
        <a:p>
          <a:endParaRPr lang="en-US"/>
        </a:p>
      </dgm:t>
    </dgm:pt>
    <dgm:pt modelId="{7E7B7C39-B60E-4382-8FB8-CFB391673784}">
      <dgm:prSet/>
      <dgm:spPr/>
      <dgm:t>
        <a:bodyPr/>
        <a:lstStyle/>
        <a:p>
          <a:r>
            <a:rPr lang="en-US"/>
            <a:t>Best Model: Random Forest </a:t>
          </a:r>
        </a:p>
      </dgm:t>
    </dgm:pt>
    <dgm:pt modelId="{697F0BB4-DDD7-418B-8E10-64486969E7E0}" type="parTrans" cxnId="{7F19E148-9927-4BD6-821D-536A1584AD78}">
      <dgm:prSet/>
      <dgm:spPr/>
      <dgm:t>
        <a:bodyPr/>
        <a:lstStyle/>
        <a:p>
          <a:endParaRPr lang="en-US"/>
        </a:p>
      </dgm:t>
    </dgm:pt>
    <dgm:pt modelId="{1EE3F41B-880C-4C81-B2C7-C22E7656194A}" type="sibTrans" cxnId="{7F19E148-9927-4BD6-821D-536A1584AD78}">
      <dgm:prSet/>
      <dgm:spPr/>
      <dgm:t>
        <a:bodyPr/>
        <a:lstStyle/>
        <a:p>
          <a:endParaRPr lang="en-US"/>
        </a:p>
      </dgm:t>
    </dgm:pt>
    <dgm:pt modelId="{028FF2D3-0373-4891-AE74-E0917091442E}">
      <dgm:prSet/>
      <dgm:spPr/>
      <dgm:t>
        <a:bodyPr/>
        <a:lstStyle/>
        <a:p>
          <a:r>
            <a:rPr lang="en-US"/>
            <a:t>Key Drivers: Parental smoking, stolen items, poverty level</a:t>
          </a:r>
        </a:p>
      </dgm:t>
    </dgm:pt>
    <dgm:pt modelId="{D5126711-AE68-4341-85BF-527F21926AC0}" type="parTrans" cxnId="{6E225A6E-8EF1-4171-AE88-73D06A2C2B80}">
      <dgm:prSet/>
      <dgm:spPr/>
      <dgm:t>
        <a:bodyPr/>
        <a:lstStyle/>
        <a:p>
          <a:endParaRPr lang="en-US"/>
        </a:p>
      </dgm:t>
    </dgm:pt>
    <dgm:pt modelId="{F1C27776-3D58-430D-BCF4-54CE167B7C59}" type="sibTrans" cxnId="{6E225A6E-8EF1-4171-AE88-73D06A2C2B80}">
      <dgm:prSet/>
      <dgm:spPr/>
      <dgm:t>
        <a:bodyPr/>
        <a:lstStyle/>
        <a:p>
          <a:endParaRPr lang="en-US"/>
        </a:p>
      </dgm:t>
    </dgm:pt>
    <dgm:pt modelId="{B2237F96-2097-4A53-9C7A-C25CA6D82940}">
      <dgm:prSet/>
      <dgm:spPr/>
      <dgm:t>
        <a:bodyPr/>
        <a:lstStyle/>
        <a:p>
          <a:r>
            <a:rPr lang="en-US" dirty="0"/>
            <a:t>Actionable Insight: Family focused, and guidance could reduce youth smoking</a:t>
          </a:r>
        </a:p>
      </dgm:t>
    </dgm:pt>
    <dgm:pt modelId="{DC7B10FB-D9C3-42A6-8633-1AC8DDFBFBB5}" type="parTrans" cxnId="{88A3FF61-C7A0-4D00-AB16-53D6EA352ACA}">
      <dgm:prSet/>
      <dgm:spPr/>
      <dgm:t>
        <a:bodyPr/>
        <a:lstStyle/>
        <a:p>
          <a:endParaRPr lang="en-US"/>
        </a:p>
      </dgm:t>
    </dgm:pt>
    <dgm:pt modelId="{15F68DD3-8FAE-443B-91C2-34A3B1333BCE}" type="sibTrans" cxnId="{88A3FF61-C7A0-4D00-AB16-53D6EA352ACA}">
      <dgm:prSet/>
      <dgm:spPr/>
      <dgm:t>
        <a:bodyPr/>
        <a:lstStyle/>
        <a:p>
          <a:endParaRPr lang="en-US"/>
        </a:p>
      </dgm:t>
    </dgm:pt>
    <dgm:pt modelId="{EF5E630F-2CD2-4E02-99FC-92481516CDE5}" type="pres">
      <dgm:prSet presAssocID="{DD3CF167-B15C-4654-8871-C074556B2497}" presName="Name0" presStyleCnt="0">
        <dgm:presLayoutVars>
          <dgm:dir/>
          <dgm:animLvl val="lvl"/>
          <dgm:resizeHandles val="exact"/>
        </dgm:presLayoutVars>
      </dgm:prSet>
      <dgm:spPr/>
    </dgm:pt>
    <dgm:pt modelId="{94351F96-08E8-4254-BB0E-F93E7A0B36B2}" type="pres">
      <dgm:prSet presAssocID="{7487BDF2-2456-4110-AA32-6EE685CA8556}" presName="linNode" presStyleCnt="0"/>
      <dgm:spPr/>
    </dgm:pt>
    <dgm:pt modelId="{69217849-3AE1-429C-A32E-0E578441A800}" type="pres">
      <dgm:prSet presAssocID="{7487BDF2-2456-4110-AA32-6EE685CA855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4644FB2-9184-4BC4-96EB-0B15B098F9B8}" type="pres">
      <dgm:prSet presAssocID="{7487BDF2-2456-4110-AA32-6EE685CA8556}" presName="descendantText" presStyleLbl="alignAccFollowNode1" presStyleIdx="0" presStyleCnt="3">
        <dgm:presLayoutVars>
          <dgm:bulletEnabled val="1"/>
        </dgm:presLayoutVars>
      </dgm:prSet>
      <dgm:spPr/>
    </dgm:pt>
    <dgm:pt modelId="{D058CF6A-713A-4167-9E9F-1193F575AB04}" type="pres">
      <dgm:prSet presAssocID="{BCBC5EEC-3F06-4EFA-B801-53F91942415B}" presName="sp" presStyleCnt="0"/>
      <dgm:spPr/>
    </dgm:pt>
    <dgm:pt modelId="{3CCBF663-F253-4812-B464-E03EAD1E33EC}" type="pres">
      <dgm:prSet presAssocID="{EEA348EA-17DF-4303-9C37-617C3502C0D8}" presName="linNode" presStyleCnt="0"/>
      <dgm:spPr/>
    </dgm:pt>
    <dgm:pt modelId="{4BB6C028-7416-4BD7-B25B-0AD487069700}" type="pres">
      <dgm:prSet presAssocID="{EEA348EA-17DF-4303-9C37-617C3502C0D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9F1853B-CC7A-4FED-A8B4-73FD6BF53C8E}" type="pres">
      <dgm:prSet presAssocID="{EEA348EA-17DF-4303-9C37-617C3502C0D8}" presName="descendantText" presStyleLbl="alignAccFollowNode1" presStyleIdx="1" presStyleCnt="3">
        <dgm:presLayoutVars>
          <dgm:bulletEnabled val="1"/>
        </dgm:presLayoutVars>
      </dgm:prSet>
      <dgm:spPr/>
    </dgm:pt>
    <dgm:pt modelId="{4E312E54-99F5-436A-A4CB-CD6F2C5C2006}" type="pres">
      <dgm:prSet presAssocID="{DA37BBF2-0570-4D64-94F1-9A52F3B3AB2A}" presName="sp" presStyleCnt="0"/>
      <dgm:spPr/>
    </dgm:pt>
    <dgm:pt modelId="{53A93A74-C63E-41C5-AA07-B4F9635B70F1}" type="pres">
      <dgm:prSet presAssocID="{8D1F4684-D634-427F-ADE2-7FA7FD3C0D67}" presName="linNode" presStyleCnt="0"/>
      <dgm:spPr/>
    </dgm:pt>
    <dgm:pt modelId="{DD94D70A-794B-488F-B95B-E2FC93D73D7E}" type="pres">
      <dgm:prSet presAssocID="{8D1F4684-D634-427F-ADE2-7FA7FD3C0D6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2DFD269-DAFA-4C7B-862A-06A0D01767ED}" type="pres">
      <dgm:prSet presAssocID="{8D1F4684-D634-427F-ADE2-7FA7FD3C0D67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BEBBD400-68A2-4FC6-A22E-AA2188D3F45B}" type="presOf" srcId="{F29D4B7F-9330-4D79-8A70-6B6FC10A96FB}" destId="{59F1853B-CC7A-4FED-A8B4-73FD6BF53C8E}" srcOrd="0" destOrd="1" presId="urn:microsoft.com/office/officeart/2005/8/layout/vList5"/>
    <dgm:cxn modelId="{37D63707-25D7-4A19-A1BD-5FB98DF6797E}" type="presOf" srcId="{7487BDF2-2456-4110-AA32-6EE685CA8556}" destId="{69217849-3AE1-429C-A32E-0E578441A800}" srcOrd="0" destOrd="0" presId="urn:microsoft.com/office/officeart/2005/8/layout/vList5"/>
    <dgm:cxn modelId="{42022D20-8E34-4976-BF30-4021A7A71335}" srcId="{7487BDF2-2456-4110-AA32-6EE685CA8556}" destId="{79A299E3-9518-4AF1-9A0E-2CBBD528DF59}" srcOrd="0" destOrd="0" parTransId="{E17DE09D-4BB2-4EA4-AC39-9E3CD313B50B}" sibTransId="{3DE898E3-4232-4067-BF78-658CC6EE455B}"/>
    <dgm:cxn modelId="{F5815324-0237-4A6D-AF45-33A7AAE06FBD}" type="presOf" srcId="{E54AC15A-8A78-4765-B23F-BBE595D26643}" destId="{59F1853B-CC7A-4FED-A8B4-73FD6BF53C8E}" srcOrd="0" destOrd="0" presId="urn:microsoft.com/office/officeart/2005/8/layout/vList5"/>
    <dgm:cxn modelId="{137C732A-ECE0-4C90-9D08-AFE3488B92B8}" type="presOf" srcId="{028FF2D3-0373-4891-AE74-E0917091442E}" destId="{32DFD269-DAFA-4C7B-862A-06A0D01767ED}" srcOrd="0" destOrd="1" presId="urn:microsoft.com/office/officeart/2005/8/layout/vList5"/>
    <dgm:cxn modelId="{95249032-C568-4CD5-8F13-8BEACEC27C8D}" type="presOf" srcId="{DD3CF167-B15C-4654-8871-C074556B2497}" destId="{EF5E630F-2CD2-4E02-99FC-92481516CDE5}" srcOrd="0" destOrd="0" presId="urn:microsoft.com/office/officeart/2005/8/layout/vList5"/>
    <dgm:cxn modelId="{ADC1D632-D51C-445B-8129-122A77419A51}" type="presOf" srcId="{7E7B7C39-B60E-4382-8FB8-CFB391673784}" destId="{32DFD269-DAFA-4C7B-862A-06A0D01767ED}" srcOrd="0" destOrd="0" presId="urn:microsoft.com/office/officeart/2005/8/layout/vList5"/>
    <dgm:cxn modelId="{88A3FF61-C7A0-4D00-AB16-53D6EA352ACA}" srcId="{8D1F4684-D634-427F-ADE2-7FA7FD3C0D67}" destId="{B2237F96-2097-4A53-9C7A-C25CA6D82940}" srcOrd="2" destOrd="0" parTransId="{DC7B10FB-D9C3-42A6-8633-1AC8DDFBFBB5}" sibTransId="{15F68DD3-8FAE-443B-91C2-34A3B1333BCE}"/>
    <dgm:cxn modelId="{7F19E148-9927-4BD6-821D-536A1584AD78}" srcId="{8D1F4684-D634-427F-ADE2-7FA7FD3C0D67}" destId="{7E7B7C39-B60E-4382-8FB8-CFB391673784}" srcOrd="0" destOrd="0" parTransId="{697F0BB4-DDD7-418B-8E10-64486969E7E0}" sibTransId="{1EE3F41B-880C-4C81-B2C7-C22E7656194A}"/>
    <dgm:cxn modelId="{6E225A6E-8EF1-4171-AE88-73D06A2C2B80}" srcId="{8D1F4684-D634-427F-ADE2-7FA7FD3C0D67}" destId="{028FF2D3-0373-4891-AE74-E0917091442E}" srcOrd="1" destOrd="0" parTransId="{D5126711-AE68-4341-85BF-527F21926AC0}" sibTransId="{F1C27776-3D58-430D-BCF4-54CE167B7C59}"/>
    <dgm:cxn modelId="{43958F78-B175-4F27-B438-1DEBABBC32A5}" srcId="{7487BDF2-2456-4110-AA32-6EE685CA8556}" destId="{A78FDEC9-1DE5-42DE-B411-0F3C2CA50D90}" srcOrd="1" destOrd="0" parTransId="{EFA826AB-6BAA-45ED-8421-BC3C55EB1BEB}" sibTransId="{85ACB348-D13F-4A96-ADC3-1ED0333A607F}"/>
    <dgm:cxn modelId="{4FF5AC93-25E6-4BB5-9D24-CF71346F7BAF}" srcId="{DD3CF167-B15C-4654-8871-C074556B2497}" destId="{EEA348EA-17DF-4303-9C37-617C3502C0D8}" srcOrd="1" destOrd="0" parTransId="{40ED7D32-C5CA-44E6-86D1-6396FB37A940}" sibTransId="{DA37BBF2-0570-4D64-94F1-9A52F3B3AB2A}"/>
    <dgm:cxn modelId="{7551F0AC-9756-45AA-B56E-10547BB996DF}" type="presOf" srcId="{79A299E3-9518-4AF1-9A0E-2CBBD528DF59}" destId="{34644FB2-9184-4BC4-96EB-0B15B098F9B8}" srcOrd="0" destOrd="0" presId="urn:microsoft.com/office/officeart/2005/8/layout/vList5"/>
    <dgm:cxn modelId="{5A5FA9B1-AD74-4386-B2E2-76E007409B34}" srcId="{EEA348EA-17DF-4303-9C37-617C3502C0D8}" destId="{E54AC15A-8A78-4765-B23F-BBE595D26643}" srcOrd="0" destOrd="0" parTransId="{2ADB7B95-90DE-4CEE-BE99-B1CD031EFA05}" sibTransId="{E27938E2-4F20-4EA8-B56D-6A2B857DB628}"/>
    <dgm:cxn modelId="{66A43ABB-A593-49A6-8744-33BCF4AE3A52}" srcId="{EEA348EA-17DF-4303-9C37-617C3502C0D8}" destId="{E1B8C452-A017-4BB1-A29A-F0B2CE55BB4D}" srcOrd="2" destOrd="0" parTransId="{AB64AF04-1DDB-4E65-B4B7-9F2EF1DB4233}" sibTransId="{885C7BCA-7E63-4BF8-BE70-B6DCAF6F2A36}"/>
    <dgm:cxn modelId="{B77DFBCA-53A4-4B16-A384-74C97383A29B}" type="presOf" srcId="{E1B8C452-A017-4BB1-A29A-F0B2CE55BB4D}" destId="{59F1853B-CC7A-4FED-A8B4-73FD6BF53C8E}" srcOrd="0" destOrd="2" presId="urn:microsoft.com/office/officeart/2005/8/layout/vList5"/>
    <dgm:cxn modelId="{044DCFCD-8AE6-49B4-9D69-6C445B600D9F}" type="presOf" srcId="{EEA348EA-17DF-4303-9C37-617C3502C0D8}" destId="{4BB6C028-7416-4BD7-B25B-0AD487069700}" srcOrd="0" destOrd="0" presId="urn:microsoft.com/office/officeart/2005/8/layout/vList5"/>
    <dgm:cxn modelId="{485C39D9-2705-47B8-80F0-3C55A71BA76E}" type="presOf" srcId="{B2237F96-2097-4A53-9C7A-C25CA6D82940}" destId="{32DFD269-DAFA-4C7B-862A-06A0D01767ED}" srcOrd="0" destOrd="2" presId="urn:microsoft.com/office/officeart/2005/8/layout/vList5"/>
    <dgm:cxn modelId="{84955DDC-825B-4124-933A-5A108A2204F3}" srcId="{DD3CF167-B15C-4654-8871-C074556B2497}" destId="{7487BDF2-2456-4110-AA32-6EE685CA8556}" srcOrd="0" destOrd="0" parTransId="{EAC4F740-40F1-4D14-BB8C-74A9C503A20A}" sibTransId="{BCBC5EEC-3F06-4EFA-B801-53F91942415B}"/>
    <dgm:cxn modelId="{06D818DD-4077-45CA-B45A-2B3873EA055B}" type="presOf" srcId="{8D1F4684-D634-427F-ADE2-7FA7FD3C0D67}" destId="{DD94D70A-794B-488F-B95B-E2FC93D73D7E}" srcOrd="0" destOrd="0" presId="urn:microsoft.com/office/officeart/2005/8/layout/vList5"/>
    <dgm:cxn modelId="{2A9697EA-4EC3-45C3-AD9B-E7111C230E39}" type="presOf" srcId="{A78FDEC9-1DE5-42DE-B411-0F3C2CA50D90}" destId="{34644FB2-9184-4BC4-96EB-0B15B098F9B8}" srcOrd="0" destOrd="1" presId="urn:microsoft.com/office/officeart/2005/8/layout/vList5"/>
    <dgm:cxn modelId="{E0FF99F4-0376-4CCC-A0EC-45A7B32E106B}" srcId="{DD3CF167-B15C-4654-8871-C074556B2497}" destId="{8D1F4684-D634-427F-ADE2-7FA7FD3C0D67}" srcOrd="2" destOrd="0" parTransId="{8195ABEE-9E67-47F6-B7EF-C6E9E2ED5862}" sibTransId="{AABD62AD-3A99-437A-A5CB-78BBAA218C55}"/>
    <dgm:cxn modelId="{E1E3CAF9-EF55-4DDC-89E4-9EA5FB4EA764}" srcId="{EEA348EA-17DF-4303-9C37-617C3502C0D8}" destId="{F29D4B7F-9330-4D79-8A70-6B6FC10A96FB}" srcOrd="1" destOrd="0" parTransId="{6EBDA0C3-BE03-40F8-A7CB-06FA7D157E8A}" sibTransId="{0001DA56-2990-4E88-B5A8-28083AD9D738}"/>
    <dgm:cxn modelId="{38ECE926-6ABA-4A8F-95D4-D07289FF08E3}" type="presParOf" srcId="{EF5E630F-2CD2-4E02-99FC-92481516CDE5}" destId="{94351F96-08E8-4254-BB0E-F93E7A0B36B2}" srcOrd="0" destOrd="0" presId="urn:microsoft.com/office/officeart/2005/8/layout/vList5"/>
    <dgm:cxn modelId="{DB4666BD-E6DC-4543-865B-4910A6A732F4}" type="presParOf" srcId="{94351F96-08E8-4254-BB0E-F93E7A0B36B2}" destId="{69217849-3AE1-429C-A32E-0E578441A800}" srcOrd="0" destOrd="0" presId="urn:microsoft.com/office/officeart/2005/8/layout/vList5"/>
    <dgm:cxn modelId="{125C2283-188D-4C92-8990-EE14932EBD45}" type="presParOf" srcId="{94351F96-08E8-4254-BB0E-F93E7A0B36B2}" destId="{34644FB2-9184-4BC4-96EB-0B15B098F9B8}" srcOrd="1" destOrd="0" presId="urn:microsoft.com/office/officeart/2005/8/layout/vList5"/>
    <dgm:cxn modelId="{F48815BF-2E3C-41D1-B895-BA28FDC9B65C}" type="presParOf" srcId="{EF5E630F-2CD2-4E02-99FC-92481516CDE5}" destId="{D058CF6A-713A-4167-9E9F-1193F575AB04}" srcOrd="1" destOrd="0" presId="urn:microsoft.com/office/officeart/2005/8/layout/vList5"/>
    <dgm:cxn modelId="{75CF3E56-F0D6-47F7-A25D-ADB668C94FA0}" type="presParOf" srcId="{EF5E630F-2CD2-4E02-99FC-92481516CDE5}" destId="{3CCBF663-F253-4812-B464-E03EAD1E33EC}" srcOrd="2" destOrd="0" presId="urn:microsoft.com/office/officeart/2005/8/layout/vList5"/>
    <dgm:cxn modelId="{E9A9AC3F-E368-4F62-A1AA-2D38712343D3}" type="presParOf" srcId="{3CCBF663-F253-4812-B464-E03EAD1E33EC}" destId="{4BB6C028-7416-4BD7-B25B-0AD487069700}" srcOrd="0" destOrd="0" presId="urn:microsoft.com/office/officeart/2005/8/layout/vList5"/>
    <dgm:cxn modelId="{CEDE2FA9-9345-41EA-AA28-409F3AF09A99}" type="presParOf" srcId="{3CCBF663-F253-4812-B464-E03EAD1E33EC}" destId="{59F1853B-CC7A-4FED-A8B4-73FD6BF53C8E}" srcOrd="1" destOrd="0" presId="urn:microsoft.com/office/officeart/2005/8/layout/vList5"/>
    <dgm:cxn modelId="{486A93AA-9CC5-4C6C-98B4-FAF08699C57F}" type="presParOf" srcId="{EF5E630F-2CD2-4E02-99FC-92481516CDE5}" destId="{4E312E54-99F5-436A-A4CB-CD6F2C5C2006}" srcOrd="3" destOrd="0" presId="urn:microsoft.com/office/officeart/2005/8/layout/vList5"/>
    <dgm:cxn modelId="{14B1DC97-FE8C-4038-B323-580B8835C99C}" type="presParOf" srcId="{EF5E630F-2CD2-4E02-99FC-92481516CDE5}" destId="{53A93A74-C63E-41C5-AA07-B4F9635B70F1}" srcOrd="4" destOrd="0" presId="urn:microsoft.com/office/officeart/2005/8/layout/vList5"/>
    <dgm:cxn modelId="{B68E87FE-C2EB-4921-9179-D7DFD81B9743}" type="presParOf" srcId="{53A93A74-C63E-41C5-AA07-B4F9635B70F1}" destId="{DD94D70A-794B-488F-B95B-E2FC93D73D7E}" srcOrd="0" destOrd="0" presId="urn:microsoft.com/office/officeart/2005/8/layout/vList5"/>
    <dgm:cxn modelId="{8EA019DF-9BCE-4130-95D5-44E7ED3E6348}" type="presParOf" srcId="{53A93A74-C63E-41C5-AA07-B4F9635B70F1}" destId="{32DFD269-DAFA-4C7B-862A-06A0D01767E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644FB2-9184-4BC4-96EB-0B15B098F9B8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Best Model: Boosting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Top Predictors: School punishment, peer influence, parental disapproval</a:t>
          </a:r>
        </a:p>
      </dsp:txBody>
      <dsp:txXfrm rot="-5400000">
        <a:off x="3785616" y="197117"/>
        <a:ext cx="6675221" cy="1012303"/>
      </dsp:txXfrm>
    </dsp:sp>
    <dsp:sp modelId="{69217849-3AE1-429C-A32E-0E578441A800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Binary Classification for Marijuana Use Prediction</a:t>
          </a:r>
        </a:p>
      </dsp:txBody>
      <dsp:txXfrm>
        <a:off x="68454" y="70578"/>
        <a:ext cx="3648708" cy="1265378"/>
      </dsp:txXfrm>
    </dsp:sp>
    <dsp:sp modelId="{59F1853B-CC7A-4FED-A8B4-73FD6BF53C8E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Best Model: Random Forest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Class imbalance observed for rare classes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Top Predictors: Income, race, grades</a:t>
          </a:r>
        </a:p>
      </dsp:txBody>
      <dsp:txXfrm rot="-5400000">
        <a:off x="3785616" y="1669517"/>
        <a:ext cx="6675221" cy="1012303"/>
      </dsp:txXfrm>
    </dsp:sp>
    <dsp:sp modelId="{4BB6C028-7416-4BD7-B25B-0AD487069700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Multi-Class Classification for Alcohol Frequency Prediction</a:t>
          </a:r>
        </a:p>
      </dsp:txBody>
      <dsp:txXfrm>
        <a:off x="68454" y="1542979"/>
        <a:ext cx="3648708" cy="1265378"/>
      </dsp:txXfrm>
    </dsp:sp>
    <dsp:sp modelId="{32DFD269-DAFA-4C7B-862A-06A0D01767ED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Best Model: Random Forest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Key Drivers: Parental smoking, stolen items, poverty level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Actionable Insight: Family focused, and guidance could reduce youth smoking</a:t>
          </a:r>
        </a:p>
      </dsp:txBody>
      <dsp:txXfrm rot="-5400000">
        <a:off x="3785616" y="3141918"/>
        <a:ext cx="6675221" cy="1012303"/>
      </dsp:txXfrm>
    </dsp:sp>
    <dsp:sp modelId="{DD94D70A-794B-488F-B95B-E2FC93D73D7E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Regression to Cigarette Use Days Prediction accuracy</a:t>
          </a:r>
        </a:p>
      </dsp:txBody>
      <dsp:txXfrm>
        <a:off x="68454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B2162-6DE8-4BE5-8277-9C0DD4A95CB8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3A687-28A9-45A4-B564-5D659BB7F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343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3A687-28A9-45A4-B564-5D659BB7F19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638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D986-77E1-9B7C-5C52-E916A05EF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8DD3F-D6BD-96A7-A3D2-82229DAF8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75CD2-2CB0-8AC4-4F5D-413EFF97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4/23/2025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B5102-702A-8FAD-C5F9-2DAB846D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19C32-CCC2-1C2D-7460-E86474DD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2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49F4-3723-FAEA-79E2-DF718F94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22A0B-6847-906C-325B-253AA6DD3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DF172-A52A-B613-1667-286F777A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89F39-747E-BDC2-8805-61B2E344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AF355-4B83-8ECE-F6D1-E703E8C1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7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35132F-E6CF-4546-B6BF-72543CD6D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6FCFB-DF92-E916-8427-9FFD90869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55EDC-6608-6DBF-0FA3-212FD7A4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41515-4A45-3751-930F-AEE5558F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BE1AB-F912-9030-B6CA-0CD9A1B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9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A640-7F80-B763-5C9D-891C1ACA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12F0A-25A9-82C5-F847-31A08C05E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70B32-2095-DB68-13AB-49B1F8ED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1BE99-31C1-3E81-73C6-9E6D8D0F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70420-1377-2E11-4050-AC009029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6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C609-E771-8CA4-43F6-A75DB1B4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F6874-1E94-D09A-C70B-FEFA0F5B3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417EA-B18D-E11D-3FF5-F8C96D8F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F21FB-C80D-AE64-3840-77FB4D627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73B81-B6E1-0B02-E70C-32AD6638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93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E020-0836-4A61-7569-BBFA6FC6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8DD68-8EA6-F0A4-CC5A-3C99D57F3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9F0FB-7DD6-7E1A-7C62-7227260E1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4FE98-F663-1655-AA85-B5309F7E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F91D3-E1E8-5669-1269-5ED2DB1C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05FBF-FFE6-A8A3-44EA-8D0775DD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6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565D-1E6B-98E2-3D67-AD004867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C44CE-6276-5FDA-45E7-A98002C82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60236-D549-F418-76CE-DFBE923A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EBF551-3FC5-7034-8124-2B8FCFF98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669B01-9181-1401-18D2-7D2DB8FE0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8D557-03AE-E46B-ECCF-39FDC51C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FAEC4F-F831-129F-444A-7CA052A3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9003F-AE21-5B64-AB67-9A16DBC1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5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F45D-A68E-4016-15B2-B90CD344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C28E1-6F3E-D6BA-1D8A-A087C537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56E6E-0330-68DB-75DD-CF4FFEE4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A9E21-4DDE-B502-E3B2-42927F20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034F88-C6F6-8CC1-2D6E-AD0DF3AFB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4/23/2025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F3410-149E-C707-28BA-3F5B9E45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4E478-1484-76C6-C8FF-CFD2A4E2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17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F4DD-39B0-F29F-03B9-76F827D1E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73DAB-4B12-049C-133C-A6F9AE919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79F65-48A8-0135-31F5-5651785A0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434CD-7B91-5B80-5D51-420C52903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30836-9350-3E47-9C1A-6157A4E0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55939-3144-46AB-6A2B-13C949C2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6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1A833-B7A3-C6B9-4711-3CE0E0AC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75A3A-268B-3C71-0200-5AF2859D5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1FCF-5D72-5406-2AE7-4BAA2999F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F88CE-E267-387A-1A37-86B7A64C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7427D-59C9-F528-6BE0-9C319FA2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6BA7F-B845-A0EC-3262-4AC6C05C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4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68E298-7B59-25D5-02FF-EBA26E29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8E970-9392-F68C-AC0B-DC2B5CE00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F403B-12C6-D2F0-0282-0BF9FCC5E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4/23/2025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07C12-C248-0132-36C4-AB2ADDC5C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C1C85-AA92-686D-8E9E-9793AC1F3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5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ocumentation.org/packages/rpart/versions/4.1.24/topics/rpart" TargetMode="External"/><Relationship Id="rId2" Type="http://schemas.openxmlformats.org/officeDocument/2006/relationships/hyperlink" Target="https://www.rdocumentation.org/packages/caret/versions/6.0-94/topics/createDataParti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documentation.org/packages/gbm/versions/2.2.2/topics/gbm.perf" TargetMode="External"/><Relationship Id="rId4" Type="http://schemas.openxmlformats.org/officeDocument/2006/relationships/hyperlink" Target="https://www.rdocumentation.org/packages/rpart.plot/versions/3.1.2/topics/rpart.plo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Hrish-ProCoder/SML2_Hrishabh_Kulkarn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opedia.org/decision-trees-for-machine-lear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andlow.github.io/posts/machine-learning/decision-tree-explain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A2173-3E97-7380-745D-823CA0248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/>
              <a:t>Youth Drug Use Analysis Using Decision Tree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652F6-B07F-421B-AF7F-01143D49F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>
                <a:latin typeface="Inter" pitchFamily="34" charset="0"/>
                <a:ea typeface="Inter" pitchFamily="34" charset="-122"/>
                <a:cs typeface="Inter" pitchFamily="34" charset="-120"/>
              </a:rPr>
              <a:t>Report By:  Hrishabh Kulkarni</a:t>
            </a:r>
            <a:endParaRPr lang="en-US"/>
          </a:p>
          <a:p>
            <a:pPr algn="r"/>
            <a:r>
              <a:rPr lang="en-US">
                <a:latin typeface="Inter" pitchFamily="34" charset="0"/>
                <a:ea typeface="Inter" pitchFamily="34" charset="-122"/>
                <a:cs typeface="Inter" pitchFamily="34" charset="-120"/>
              </a:rPr>
              <a:t>Professor:  Dr. Ariana Mendible</a:t>
            </a:r>
            <a:endParaRPr lang="en-US"/>
          </a:p>
          <a:p>
            <a:pPr algn="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96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8335B-8330-D310-06D7-06A9168A5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/>
              <a:t>Multi-Class Classification - 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E6F1C-207C-6C4C-102A-81487F236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92256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Predicting Alcohol Usage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70E90B-97DC-C4D1-5E2A-09F4C2B9E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006412"/>
              </p:ext>
            </p:extLst>
          </p:nvPr>
        </p:nvGraphicFramePr>
        <p:xfrm>
          <a:off x="6093701" y="3147060"/>
          <a:ext cx="5772912" cy="2561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186">
                  <a:extLst>
                    <a:ext uri="{9D8B030D-6E8A-4147-A177-3AD203B41FA5}">
                      <a16:colId xmlns:a16="http://schemas.microsoft.com/office/drawing/2014/main" val="2714828523"/>
                    </a:ext>
                  </a:extLst>
                </a:gridCol>
                <a:gridCol w="1024707">
                  <a:extLst>
                    <a:ext uri="{9D8B030D-6E8A-4147-A177-3AD203B41FA5}">
                      <a16:colId xmlns:a16="http://schemas.microsoft.com/office/drawing/2014/main" val="1310186687"/>
                    </a:ext>
                  </a:extLst>
                </a:gridCol>
                <a:gridCol w="670572">
                  <a:extLst>
                    <a:ext uri="{9D8B030D-6E8A-4147-A177-3AD203B41FA5}">
                      <a16:colId xmlns:a16="http://schemas.microsoft.com/office/drawing/2014/main" val="95857635"/>
                    </a:ext>
                  </a:extLst>
                </a:gridCol>
                <a:gridCol w="670572">
                  <a:extLst>
                    <a:ext uri="{9D8B030D-6E8A-4147-A177-3AD203B41FA5}">
                      <a16:colId xmlns:a16="http://schemas.microsoft.com/office/drawing/2014/main" val="3735370639"/>
                    </a:ext>
                  </a:extLst>
                </a:gridCol>
                <a:gridCol w="670572">
                  <a:extLst>
                    <a:ext uri="{9D8B030D-6E8A-4147-A177-3AD203B41FA5}">
                      <a16:colId xmlns:a16="http://schemas.microsoft.com/office/drawing/2014/main" val="2224869540"/>
                    </a:ext>
                  </a:extLst>
                </a:gridCol>
                <a:gridCol w="670572">
                  <a:extLst>
                    <a:ext uri="{9D8B030D-6E8A-4147-A177-3AD203B41FA5}">
                      <a16:colId xmlns:a16="http://schemas.microsoft.com/office/drawing/2014/main" val="2953410964"/>
                    </a:ext>
                  </a:extLst>
                </a:gridCol>
                <a:gridCol w="1101731">
                  <a:extLst>
                    <a:ext uri="{9D8B030D-6E8A-4147-A177-3AD203B41FA5}">
                      <a16:colId xmlns:a16="http://schemas.microsoft.com/office/drawing/2014/main" val="3953471183"/>
                    </a:ext>
                  </a:extLst>
                </a:gridCol>
              </a:tblGrid>
              <a:tr h="733402">
                <a:tc>
                  <a:txBody>
                    <a:bodyPr/>
                    <a:lstStyle/>
                    <a:p>
                      <a:r>
                        <a:rPr lang="en-IN" sz="13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IN" sz="1300" dirty="0"/>
                    </a:p>
                  </a:txBody>
                  <a:tcPr marL="69245" marR="69245" marT="34622" marB="34622"/>
                </a:tc>
                <a:tc>
                  <a:txBody>
                    <a:bodyPr/>
                    <a:lstStyle/>
                    <a:p>
                      <a:r>
                        <a:rPr lang="en-IN" sz="13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(%)</a:t>
                      </a:r>
                      <a:endParaRPr lang="en-IN" sz="1300" dirty="0"/>
                    </a:p>
                  </a:txBody>
                  <a:tcPr marL="69245" marR="69245" marT="34622" marB="34622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Precision (%)</a:t>
                      </a:r>
                      <a:endParaRPr lang="en-IN" sz="1300" dirty="0"/>
                    </a:p>
                  </a:txBody>
                  <a:tcPr marL="69245" marR="69245" marT="34622" marB="34622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Recall (%)</a:t>
                      </a:r>
                      <a:endParaRPr lang="en-IN" sz="1300" dirty="0"/>
                    </a:p>
                  </a:txBody>
                  <a:tcPr marL="69245" marR="69245" marT="34622" marB="34622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F1 (%)</a:t>
                      </a:r>
                      <a:endParaRPr lang="en-IN" sz="1300" dirty="0"/>
                    </a:p>
                  </a:txBody>
                  <a:tcPr marL="69245" marR="69245" marT="34622" marB="34622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OOB Error (%)</a:t>
                      </a:r>
                      <a:endParaRPr lang="en-IN" sz="1300" dirty="0"/>
                    </a:p>
                  </a:txBody>
                  <a:tcPr marL="69245" marR="69245" marT="34622" marB="34622"/>
                </a:tc>
                <a:tc>
                  <a:txBody>
                    <a:bodyPr/>
                    <a:lstStyle/>
                    <a:p>
                      <a:r>
                        <a:rPr lang="en-IN" sz="13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Predictors</a:t>
                      </a:r>
                      <a:endParaRPr lang="en-IN" sz="1300"/>
                    </a:p>
                  </a:txBody>
                  <a:tcPr marL="69245" marR="69245" marT="34622" marB="34622"/>
                </a:tc>
                <a:extLst>
                  <a:ext uri="{0D108BD9-81ED-4DB2-BD59-A6C34878D82A}">
                    <a16:rowId xmlns:a16="http://schemas.microsoft.com/office/drawing/2014/main" val="1580091182"/>
                  </a:ext>
                </a:extLst>
              </a:tr>
              <a:tr h="705729">
                <a:tc>
                  <a:txBody>
                    <a:bodyPr/>
                    <a:lstStyle/>
                    <a:p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  <a:endParaRPr lang="en-IN" sz="1300" b="0" dirty="0"/>
                    </a:p>
                  </a:txBody>
                  <a:tcPr marL="69245" marR="69245" marT="34622" marB="34622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83.15</a:t>
                      </a:r>
                      <a:endParaRPr lang="en-IN" sz="1300" b="1" dirty="0"/>
                    </a:p>
                  </a:txBody>
                  <a:tcPr marL="69245" marR="69245" marT="34622" marB="34622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42.69</a:t>
                      </a:r>
                      <a:endParaRPr lang="en-IN" sz="1300" b="1" dirty="0"/>
                    </a:p>
                  </a:txBody>
                  <a:tcPr marL="69245" marR="69245" marT="34622" marB="34622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32.39</a:t>
                      </a:r>
                      <a:endParaRPr lang="en-IN" sz="1300" b="1" dirty="0"/>
                    </a:p>
                  </a:txBody>
                  <a:tcPr marL="69245" marR="69245" marT="34622" marB="34622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90.89</a:t>
                      </a:r>
                      <a:endParaRPr lang="en-IN" sz="1300" b="1" dirty="0"/>
                    </a:p>
                  </a:txBody>
                  <a:tcPr marL="69245" marR="69245" marT="34622" marB="34622"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-</a:t>
                      </a:r>
                      <a:endParaRPr lang="en-IN" sz="1300" b="1" dirty="0"/>
                    </a:p>
                  </a:txBody>
                  <a:tcPr marL="69245" marR="69245" marT="34622" marB="34622"/>
                </a:tc>
                <a:tc>
                  <a:txBody>
                    <a:bodyPr/>
                    <a:lstStyle/>
                    <a:p>
                      <a:r>
                        <a:rPr lang="en-IN" sz="13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Income</a:t>
                      </a:r>
                      <a:endParaRPr lang="en-IN" sz="1300"/>
                    </a:p>
                  </a:txBody>
                  <a:tcPr marL="69245" marR="69245" marT="34622" marB="34622"/>
                </a:tc>
                <a:extLst>
                  <a:ext uri="{0D108BD9-81ED-4DB2-BD59-A6C34878D82A}">
                    <a16:rowId xmlns:a16="http://schemas.microsoft.com/office/drawing/2014/main" val="646326102"/>
                  </a:ext>
                </a:extLst>
              </a:tr>
              <a:tr h="416141">
                <a:tc>
                  <a:txBody>
                    <a:bodyPr/>
                    <a:lstStyle/>
                    <a:p>
                      <a:r>
                        <a:rPr lang="en-IN" sz="13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Bagging</a:t>
                      </a:r>
                      <a:endParaRPr lang="en-IN" sz="1300"/>
                    </a:p>
                  </a:txBody>
                  <a:tcPr marL="69245" marR="69245" marT="34622" marB="34622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83.71</a:t>
                      </a:r>
                      <a:endParaRPr lang="en-IN" sz="1300" dirty="0"/>
                    </a:p>
                  </a:txBody>
                  <a:tcPr marL="69245" marR="69245" marT="34622" marB="34622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42.69</a:t>
                      </a:r>
                      <a:endParaRPr lang="en-IN" sz="1300" dirty="0"/>
                    </a:p>
                  </a:txBody>
                  <a:tcPr marL="69245" marR="69245" marT="34622" marB="34622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32.39</a:t>
                      </a:r>
                      <a:endParaRPr lang="en-IN" sz="1300" dirty="0"/>
                    </a:p>
                  </a:txBody>
                  <a:tcPr marL="69245" marR="69245" marT="34622" marB="34622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90.89</a:t>
                      </a:r>
                      <a:endParaRPr lang="en-IN" sz="1300" dirty="0"/>
                    </a:p>
                  </a:txBody>
                  <a:tcPr marL="69245" marR="69245" marT="34622" marB="34622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16.27</a:t>
                      </a:r>
                      <a:endParaRPr lang="en-IN" sz="1300" dirty="0"/>
                    </a:p>
                  </a:txBody>
                  <a:tcPr marL="69245" marR="69245" marT="34622" marB="34622"/>
                </a:tc>
                <a:tc>
                  <a:txBody>
                    <a:bodyPr/>
                    <a:lstStyle/>
                    <a:p>
                      <a:r>
                        <a:rPr lang="en-IN" sz="13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Race</a:t>
                      </a:r>
                      <a:endParaRPr lang="en-IN" sz="1300"/>
                    </a:p>
                  </a:txBody>
                  <a:tcPr marL="69245" marR="69245" marT="34622" marB="34622"/>
                </a:tc>
                <a:extLst>
                  <a:ext uri="{0D108BD9-81ED-4DB2-BD59-A6C34878D82A}">
                    <a16:rowId xmlns:a16="http://schemas.microsoft.com/office/drawing/2014/main" val="2839057216"/>
                  </a:ext>
                </a:extLst>
              </a:tr>
              <a:tr h="705729">
                <a:tc>
                  <a:txBody>
                    <a:bodyPr/>
                    <a:lstStyle/>
                    <a:p>
                      <a:r>
                        <a:rPr lang="en-IN" sz="13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en-IN" sz="1300" b="1"/>
                    </a:p>
                  </a:txBody>
                  <a:tcPr marL="69245" marR="69245" marT="34622" marB="34622"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85.58</a:t>
                      </a:r>
                      <a:endParaRPr lang="en-IN" sz="1300" b="1" dirty="0"/>
                    </a:p>
                  </a:txBody>
                  <a:tcPr marL="69245" marR="69245" marT="34622" marB="34622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42.69</a:t>
                      </a:r>
                      <a:endParaRPr lang="en-IN" sz="1300" b="1" dirty="0"/>
                    </a:p>
                  </a:txBody>
                  <a:tcPr marL="69245" marR="69245" marT="34622" marB="34622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32.39</a:t>
                      </a:r>
                      <a:endParaRPr lang="en-IN" sz="1300" b="1" dirty="0"/>
                    </a:p>
                  </a:txBody>
                  <a:tcPr marL="69245" marR="69245" marT="34622" marB="34622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90.89</a:t>
                      </a:r>
                      <a:endParaRPr lang="en-IN" sz="1300" b="1" dirty="0"/>
                    </a:p>
                  </a:txBody>
                  <a:tcPr marL="69245" marR="69245" marT="34622" marB="34622"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14.99</a:t>
                      </a:r>
                      <a:endParaRPr lang="en-IN" sz="1300" b="1" dirty="0"/>
                    </a:p>
                  </a:txBody>
                  <a:tcPr marL="69245" marR="69245" marT="34622" marB="34622"/>
                </a:tc>
                <a:tc>
                  <a:txBody>
                    <a:bodyPr/>
                    <a:lstStyle/>
                    <a:p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Grades</a:t>
                      </a:r>
                      <a:endParaRPr lang="en-IN" sz="1300" dirty="0"/>
                    </a:p>
                  </a:txBody>
                  <a:tcPr marL="69245" marR="69245" marT="34622" marB="34622"/>
                </a:tc>
                <a:extLst>
                  <a:ext uri="{0D108BD9-81ED-4DB2-BD59-A6C34878D82A}">
                    <a16:rowId xmlns:a16="http://schemas.microsoft.com/office/drawing/2014/main" val="34910254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83F8D7A-D775-F367-90B1-E4B6B461F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99" y="2697669"/>
            <a:ext cx="5072961" cy="31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14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4E9777-DF7E-45E5-B387-86C306DA6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A4FA93-5256-C54D-0DE2-BAE85C642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573896"/>
            <a:ext cx="3639746" cy="1414145"/>
          </a:xfrm>
        </p:spPr>
        <p:txBody>
          <a:bodyPr anchor="b">
            <a:normAutofit/>
          </a:bodyPr>
          <a:lstStyle/>
          <a:p>
            <a:r>
              <a:rPr lang="en-IN" sz="3300"/>
              <a:t>Regression - 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1C12E-B917-1776-B7E8-4A754F7E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646" y="2411447"/>
            <a:ext cx="3634877" cy="1077610"/>
          </a:xfrm>
        </p:spPr>
        <p:txBody>
          <a:bodyPr anchor="ctr">
            <a:normAutofit/>
          </a:bodyPr>
          <a:lstStyle/>
          <a:p>
            <a:r>
              <a:rPr lang="en-IN" sz="1800"/>
              <a:t>Predicting Cigarette Use Days</a:t>
            </a:r>
          </a:p>
          <a:p>
            <a:endParaRPr lang="en-IN"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110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35D5A6-AB7A-4677-8D44-034515D66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4757" y="703666"/>
            <a:ext cx="7168911" cy="56381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410B5F-746E-8F95-4F47-3DD00DF96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90" y="3115571"/>
            <a:ext cx="4628673" cy="26524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6E4D8F-44EB-1AC7-B30F-FE699B026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630" y="776312"/>
            <a:ext cx="4095203" cy="19353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0E50FE-14CF-9115-35F8-E26AE58DF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541" y="1200857"/>
            <a:ext cx="2900924" cy="1125395"/>
          </a:xfrm>
          <a:prstGeom prst="rect">
            <a:avLst/>
          </a:prstGeom>
        </p:spPr>
      </p:pic>
      <p:sp>
        <p:nvSpPr>
          <p:cNvPr id="9" name="AutoShape 4">
            <a:extLst>
              <a:ext uri="{FF2B5EF4-FFF2-40B4-BE49-F238E27FC236}">
                <a16:creationId xmlns:a16="http://schemas.microsoft.com/office/drawing/2014/main" id="{66EFCD86-F4A0-827F-FD15-5B456F301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88FA79-A4A2-E6CD-A45D-63479A205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63415"/>
              </p:ext>
            </p:extLst>
          </p:nvPr>
        </p:nvGraphicFramePr>
        <p:xfrm>
          <a:off x="4977540" y="3276600"/>
          <a:ext cx="6823343" cy="2285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597">
                  <a:extLst>
                    <a:ext uri="{9D8B030D-6E8A-4147-A177-3AD203B41FA5}">
                      <a16:colId xmlns:a16="http://schemas.microsoft.com/office/drawing/2014/main" val="2787187545"/>
                    </a:ext>
                  </a:extLst>
                </a:gridCol>
                <a:gridCol w="1126582">
                  <a:extLst>
                    <a:ext uri="{9D8B030D-6E8A-4147-A177-3AD203B41FA5}">
                      <a16:colId xmlns:a16="http://schemas.microsoft.com/office/drawing/2014/main" val="1516746595"/>
                    </a:ext>
                  </a:extLst>
                </a:gridCol>
                <a:gridCol w="1050709">
                  <a:extLst>
                    <a:ext uri="{9D8B030D-6E8A-4147-A177-3AD203B41FA5}">
                      <a16:colId xmlns:a16="http://schemas.microsoft.com/office/drawing/2014/main" val="2770987912"/>
                    </a:ext>
                  </a:extLst>
                </a:gridCol>
                <a:gridCol w="910415">
                  <a:extLst>
                    <a:ext uri="{9D8B030D-6E8A-4147-A177-3AD203B41FA5}">
                      <a16:colId xmlns:a16="http://schemas.microsoft.com/office/drawing/2014/main" val="1004597265"/>
                    </a:ext>
                  </a:extLst>
                </a:gridCol>
                <a:gridCol w="880352">
                  <a:extLst>
                    <a:ext uri="{9D8B030D-6E8A-4147-A177-3AD203B41FA5}">
                      <a16:colId xmlns:a16="http://schemas.microsoft.com/office/drawing/2014/main" val="1418245055"/>
                    </a:ext>
                  </a:extLst>
                </a:gridCol>
                <a:gridCol w="1530688">
                  <a:extLst>
                    <a:ext uri="{9D8B030D-6E8A-4147-A177-3AD203B41FA5}">
                      <a16:colId xmlns:a16="http://schemas.microsoft.com/office/drawing/2014/main" val="388309134"/>
                    </a:ext>
                  </a:extLst>
                </a:gridCol>
              </a:tblGrid>
              <a:tr h="401917">
                <a:tc>
                  <a:txBody>
                    <a:bodyPr/>
                    <a:lstStyle/>
                    <a:p>
                      <a:r>
                        <a:rPr lang="en-IN" sz="15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IN" sz="1500"/>
                    </a:p>
                  </a:txBody>
                  <a:tcPr marL="77278" marR="77278" marT="38639" marB="38639"/>
                </a:tc>
                <a:tc>
                  <a:txBody>
                    <a:bodyPr/>
                    <a:lstStyle/>
                    <a:p>
                      <a:r>
                        <a:rPr lang="en-IN" sz="15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MSE</a:t>
                      </a:r>
                      <a:endParaRPr lang="en-IN" sz="1500"/>
                    </a:p>
                  </a:txBody>
                  <a:tcPr marL="77278" marR="77278" marT="38639" marB="38639"/>
                </a:tc>
                <a:tc>
                  <a:txBody>
                    <a:bodyPr/>
                    <a:lstStyle/>
                    <a:p>
                      <a:r>
                        <a:rPr lang="en-IN" sz="15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RMSE</a:t>
                      </a:r>
                      <a:endParaRPr lang="en-IN" sz="1500" dirty="0"/>
                    </a:p>
                  </a:txBody>
                  <a:tcPr marL="77278" marR="77278" marT="38639" marB="38639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MAE</a:t>
                      </a:r>
                      <a:endParaRPr lang="en-IN" sz="1500"/>
                    </a:p>
                  </a:txBody>
                  <a:tcPr marL="77278" marR="77278" marT="38639" marB="38639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R^2</a:t>
                      </a:r>
                      <a:endParaRPr lang="en-IN" sz="1500"/>
                    </a:p>
                  </a:txBody>
                  <a:tcPr marL="77278" marR="77278" marT="38639" marB="38639"/>
                </a:tc>
                <a:tc>
                  <a:txBody>
                    <a:bodyPr/>
                    <a:lstStyle/>
                    <a:p>
                      <a:r>
                        <a:rPr lang="en-IN" sz="15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Predictors</a:t>
                      </a:r>
                      <a:endParaRPr lang="en-IN" sz="1500"/>
                    </a:p>
                  </a:txBody>
                  <a:tcPr marL="77278" marR="77278" marT="38639" marB="38639"/>
                </a:tc>
                <a:extLst>
                  <a:ext uri="{0D108BD9-81ED-4DB2-BD59-A6C34878D82A}">
                    <a16:rowId xmlns:a16="http://schemas.microsoft.com/office/drawing/2014/main" val="3932965631"/>
                  </a:ext>
                </a:extLst>
              </a:tr>
              <a:tr h="401917">
                <a:tc>
                  <a:txBody>
                    <a:bodyPr/>
                    <a:lstStyle/>
                    <a:p>
                      <a:r>
                        <a:rPr lang="en-IN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  <a:endParaRPr lang="en-IN" sz="1500"/>
                    </a:p>
                  </a:txBody>
                  <a:tcPr marL="77278" marR="77278" marT="38639" marB="38639"/>
                </a:tc>
                <a:tc>
                  <a:txBody>
                    <a:bodyPr/>
                    <a:lstStyle/>
                    <a:p>
                      <a:r>
                        <a:rPr lang="en-IN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125.32</a:t>
                      </a:r>
                      <a:endParaRPr lang="en-IN" sz="1500"/>
                    </a:p>
                  </a:txBody>
                  <a:tcPr marL="77278" marR="77278" marT="38639" marB="38639"/>
                </a:tc>
                <a:tc>
                  <a:txBody>
                    <a:bodyPr/>
                    <a:lstStyle/>
                    <a:p>
                      <a:r>
                        <a:rPr lang="en-IN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11.19</a:t>
                      </a:r>
                      <a:endParaRPr lang="en-IN" sz="1500"/>
                    </a:p>
                  </a:txBody>
                  <a:tcPr marL="77278" marR="77278" marT="38639" marB="38639"/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2.46</a:t>
                      </a:r>
                    </a:p>
                  </a:txBody>
                  <a:tcPr marL="77278" marR="77278" marT="38639" marB="38639"/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0.88</a:t>
                      </a:r>
                    </a:p>
                  </a:txBody>
                  <a:tcPr marL="77278" marR="77278" marT="38639" marB="38639"/>
                </a:tc>
                <a:tc>
                  <a:txBody>
                    <a:bodyPr/>
                    <a:lstStyle/>
                    <a:p>
                      <a:r>
                        <a:rPr lang="en-IN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Parents Smoke</a:t>
                      </a:r>
                      <a:endParaRPr lang="en-IN" sz="1500"/>
                    </a:p>
                  </a:txBody>
                  <a:tcPr marL="77278" marR="77278" marT="38639" marB="38639"/>
                </a:tc>
                <a:extLst>
                  <a:ext uri="{0D108BD9-81ED-4DB2-BD59-A6C34878D82A}">
                    <a16:rowId xmlns:a16="http://schemas.microsoft.com/office/drawing/2014/main" val="3728262714"/>
                  </a:ext>
                </a:extLst>
              </a:tr>
              <a:tr h="401917">
                <a:tc>
                  <a:txBody>
                    <a:bodyPr/>
                    <a:lstStyle/>
                    <a:p>
                      <a:r>
                        <a:rPr lang="en-IN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Bagging</a:t>
                      </a:r>
                      <a:endParaRPr lang="en-IN" sz="1500"/>
                    </a:p>
                  </a:txBody>
                  <a:tcPr marL="77278" marR="77278" marT="38639" marB="38639"/>
                </a:tc>
                <a:tc>
                  <a:txBody>
                    <a:bodyPr/>
                    <a:lstStyle/>
                    <a:p>
                      <a:r>
                        <a:rPr lang="en-IN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125.94</a:t>
                      </a:r>
                      <a:endParaRPr lang="en-IN" sz="1500"/>
                    </a:p>
                  </a:txBody>
                  <a:tcPr marL="77278" marR="77278" marT="38639" marB="38639"/>
                </a:tc>
                <a:tc>
                  <a:txBody>
                    <a:bodyPr/>
                    <a:lstStyle/>
                    <a:p>
                      <a:r>
                        <a:rPr lang="en-IN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11.22</a:t>
                      </a:r>
                      <a:endParaRPr lang="en-IN" sz="1500"/>
                    </a:p>
                  </a:txBody>
                  <a:tcPr marL="77278" marR="77278" marT="38639" marB="38639"/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2.44</a:t>
                      </a:r>
                    </a:p>
                  </a:txBody>
                  <a:tcPr marL="77278" marR="77278" marT="38639" marB="38639"/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1.20</a:t>
                      </a:r>
                    </a:p>
                  </a:txBody>
                  <a:tcPr marL="77278" marR="77278" marT="38639" marB="38639"/>
                </a:tc>
                <a:tc>
                  <a:txBody>
                    <a:bodyPr/>
                    <a:lstStyle/>
                    <a:p>
                      <a:r>
                        <a:rPr lang="en-IN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Poverty Level</a:t>
                      </a:r>
                      <a:endParaRPr lang="en-IN" sz="1500"/>
                    </a:p>
                  </a:txBody>
                  <a:tcPr marL="77278" marR="77278" marT="38639" marB="38639"/>
                </a:tc>
                <a:extLst>
                  <a:ext uri="{0D108BD9-81ED-4DB2-BD59-A6C34878D82A}">
                    <a16:rowId xmlns:a16="http://schemas.microsoft.com/office/drawing/2014/main" val="3777670898"/>
                  </a:ext>
                </a:extLst>
              </a:tr>
              <a:tr h="677581">
                <a:tc>
                  <a:txBody>
                    <a:bodyPr/>
                    <a:lstStyle/>
                    <a:p>
                      <a:r>
                        <a:rPr lang="en-IN" sz="15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en-IN" sz="1500"/>
                    </a:p>
                  </a:txBody>
                  <a:tcPr marL="77278" marR="77278" marT="38639" marB="38639"/>
                </a:tc>
                <a:tc>
                  <a:txBody>
                    <a:bodyPr/>
                    <a:lstStyle/>
                    <a:p>
                      <a:r>
                        <a:rPr lang="en-IN" sz="15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123.84</a:t>
                      </a:r>
                      <a:endParaRPr lang="en-IN" sz="1500"/>
                    </a:p>
                  </a:txBody>
                  <a:tcPr marL="77278" marR="77278" marT="38639" marB="38639"/>
                </a:tc>
                <a:tc>
                  <a:txBody>
                    <a:bodyPr/>
                    <a:lstStyle/>
                    <a:p>
                      <a:r>
                        <a:rPr lang="en-IN" sz="15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11.13</a:t>
                      </a:r>
                      <a:endParaRPr lang="en-IN" sz="1500" b="1"/>
                    </a:p>
                  </a:txBody>
                  <a:tcPr marL="77278" marR="77278" marT="38639" marB="38639"/>
                </a:tc>
                <a:tc>
                  <a:txBody>
                    <a:bodyPr/>
                    <a:lstStyle/>
                    <a:p>
                      <a:r>
                        <a:rPr lang="en-IN" sz="1500" b="1"/>
                        <a:t>2.41</a:t>
                      </a:r>
                    </a:p>
                  </a:txBody>
                  <a:tcPr marL="77278" marR="77278" marT="38639" marB="38639"/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2.08</a:t>
                      </a:r>
                      <a:endParaRPr lang="en-IN" sz="1500" b="1"/>
                    </a:p>
                  </a:txBody>
                  <a:tcPr marL="77278" marR="77278" marT="38639" marB="38639"/>
                </a:tc>
                <a:tc>
                  <a:txBody>
                    <a:bodyPr/>
                    <a:lstStyle/>
                    <a:p>
                      <a:r>
                        <a:rPr lang="en-IN" sz="15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Parents Smoke (28.6%)</a:t>
                      </a:r>
                      <a:endParaRPr lang="en-IN" sz="1500" b="1"/>
                    </a:p>
                  </a:txBody>
                  <a:tcPr marL="77278" marR="77278" marT="38639" marB="38639"/>
                </a:tc>
                <a:extLst>
                  <a:ext uri="{0D108BD9-81ED-4DB2-BD59-A6C34878D82A}">
                    <a16:rowId xmlns:a16="http://schemas.microsoft.com/office/drawing/2014/main" val="2636442640"/>
                  </a:ext>
                </a:extLst>
              </a:tr>
              <a:tr h="401917">
                <a:tc>
                  <a:txBody>
                    <a:bodyPr/>
                    <a:lstStyle/>
                    <a:p>
                      <a:r>
                        <a:rPr lang="en-IN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Boosting</a:t>
                      </a:r>
                      <a:endParaRPr lang="en-IN" sz="1500"/>
                    </a:p>
                  </a:txBody>
                  <a:tcPr marL="77278" marR="77278" marT="38639" marB="38639"/>
                </a:tc>
                <a:tc>
                  <a:txBody>
                    <a:bodyPr/>
                    <a:lstStyle/>
                    <a:p>
                      <a:r>
                        <a:rPr lang="en-IN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125.94</a:t>
                      </a:r>
                      <a:endParaRPr lang="en-IN" sz="1500"/>
                    </a:p>
                  </a:txBody>
                  <a:tcPr marL="77278" marR="77278" marT="38639" marB="38639"/>
                </a:tc>
                <a:tc>
                  <a:txBody>
                    <a:bodyPr/>
                    <a:lstStyle/>
                    <a:p>
                      <a:r>
                        <a:rPr lang="en-IN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11.22</a:t>
                      </a:r>
                      <a:endParaRPr lang="en-IN" sz="1500"/>
                    </a:p>
                  </a:txBody>
                  <a:tcPr marL="77278" marR="77278" marT="38639" marB="38639"/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2.44</a:t>
                      </a:r>
                    </a:p>
                  </a:txBody>
                  <a:tcPr marL="77278" marR="77278" marT="38639" marB="38639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1.20</a:t>
                      </a:r>
                    </a:p>
                  </a:txBody>
                  <a:tcPr marL="77278" marR="77278" marT="38639" marB="38639"/>
                </a:tc>
                <a:tc>
                  <a:txBody>
                    <a:bodyPr/>
                    <a:lstStyle/>
                    <a:p>
                      <a:r>
                        <a:rPr lang="en-I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Stolen Items</a:t>
                      </a:r>
                      <a:endParaRPr lang="en-IN" sz="1500" dirty="0"/>
                    </a:p>
                  </a:txBody>
                  <a:tcPr marL="77278" marR="77278" marT="38639" marB="38639"/>
                </a:tc>
                <a:extLst>
                  <a:ext uri="{0D108BD9-81ED-4DB2-BD59-A6C34878D82A}">
                    <a16:rowId xmlns:a16="http://schemas.microsoft.com/office/drawing/2014/main" val="2718934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02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484DF7-77DF-00A8-18F7-96180662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IN" sz="4000"/>
              <a:t>Binary Classification - 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1E8B-3001-5F7C-1F7E-CDF570B21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899160"/>
            <a:ext cx="5178960" cy="132917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What Drives Youth Marijuana Use?</a:t>
            </a:r>
          </a:p>
          <a:p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32D2DA-E37B-B4B7-70D1-A4719C69A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04" y="3508078"/>
            <a:ext cx="5167185" cy="3190736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B23DD6-5F50-E14E-8D84-DED178549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336175"/>
              </p:ext>
            </p:extLst>
          </p:nvPr>
        </p:nvGraphicFramePr>
        <p:xfrm>
          <a:off x="5682789" y="2147054"/>
          <a:ext cx="5851139" cy="3713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319">
                  <a:extLst>
                    <a:ext uri="{9D8B030D-6E8A-4147-A177-3AD203B41FA5}">
                      <a16:colId xmlns:a16="http://schemas.microsoft.com/office/drawing/2014/main" val="8639846"/>
                    </a:ext>
                  </a:extLst>
                </a:gridCol>
                <a:gridCol w="1459994">
                  <a:extLst>
                    <a:ext uri="{9D8B030D-6E8A-4147-A177-3AD203B41FA5}">
                      <a16:colId xmlns:a16="http://schemas.microsoft.com/office/drawing/2014/main" val="3101381890"/>
                    </a:ext>
                  </a:extLst>
                </a:gridCol>
                <a:gridCol w="1571614">
                  <a:extLst>
                    <a:ext uri="{9D8B030D-6E8A-4147-A177-3AD203B41FA5}">
                      <a16:colId xmlns:a16="http://schemas.microsoft.com/office/drawing/2014/main" val="3224404663"/>
                    </a:ext>
                  </a:extLst>
                </a:gridCol>
                <a:gridCol w="1337212">
                  <a:extLst>
                    <a:ext uri="{9D8B030D-6E8A-4147-A177-3AD203B41FA5}">
                      <a16:colId xmlns:a16="http://schemas.microsoft.com/office/drawing/2014/main" val="511988843"/>
                    </a:ext>
                  </a:extLst>
                </a:gridCol>
              </a:tblGrid>
              <a:tr h="616080">
                <a:tc>
                  <a:txBody>
                    <a:bodyPr/>
                    <a:lstStyle/>
                    <a:p>
                      <a:r>
                        <a:rPr lang="en-IN" sz="14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Insight</a:t>
                      </a:r>
                      <a:endParaRPr lang="en-IN" sz="1400"/>
                    </a:p>
                  </a:txBody>
                  <a:tcPr marL="70972" marR="70972" marT="35486" marB="35486"/>
                </a:tc>
                <a:tc>
                  <a:txBody>
                    <a:bodyPr/>
                    <a:lstStyle/>
                    <a:p>
                      <a:r>
                        <a:rPr lang="en-IN" sz="14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Takeaway</a:t>
                      </a:r>
                      <a:endParaRPr lang="en-IN" sz="1400"/>
                    </a:p>
                  </a:txBody>
                  <a:tcPr marL="70972" marR="70972" marT="35486" marB="35486"/>
                </a:tc>
                <a:tc>
                  <a:txBody>
                    <a:bodyPr/>
                    <a:lstStyle/>
                    <a:p>
                      <a:r>
                        <a:rPr lang="en-IN" sz="14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 Answered</a:t>
                      </a:r>
                      <a:endParaRPr lang="en-IN" sz="1400"/>
                    </a:p>
                  </a:txBody>
                  <a:tcPr marL="70972" marR="70972" marT="35486" marB="35486"/>
                </a:tc>
                <a:tc>
                  <a:txBody>
                    <a:bodyPr/>
                    <a:lstStyle/>
                    <a:p>
                      <a:r>
                        <a:rPr lang="en-IN" sz="14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Predictors</a:t>
                      </a:r>
                      <a:endParaRPr lang="en-IN" sz="1400"/>
                    </a:p>
                  </a:txBody>
                  <a:tcPr marL="70972" marR="70972" marT="35486" marB="35486"/>
                </a:tc>
                <a:extLst>
                  <a:ext uri="{0D108BD9-81ED-4DB2-BD59-A6C34878D82A}">
                    <a16:rowId xmlns:a16="http://schemas.microsoft.com/office/drawing/2014/main" val="1732330765"/>
                  </a:ext>
                </a:extLst>
              </a:tr>
              <a:tr h="1115604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Boosting outperforms others</a:t>
                      </a:r>
                    </a:p>
                  </a:txBody>
                  <a:tcPr marL="70972" marR="70972" marT="35486" marB="35486"/>
                </a:tc>
                <a:tc>
                  <a:txBody>
                    <a:bodyPr/>
                    <a:lstStyle/>
                    <a:p>
                      <a:r>
                        <a:rPr lang="en-IN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for imbalanced data (AUC &gt;0.9)</a:t>
                      </a:r>
                      <a:endParaRPr lang="en-IN" sz="1400"/>
                    </a:p>
                  </a:txBody>
                  <a:tcPr marL="70972" marR="70972" marT="35486" marB="35486"/>
                </a:tc>
                <a:tc>
                  <a:txBody>
                    <a:bodyPr/>
                    <a:lstStyle/>
                    <a:p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reliably predict users?</a:t>
                      </a:r>
                      <a:endParaRPr lang="en-IN" sz="1400"/>
                    </a:p>
                  </a:txBody>
                  <a:tcPr marL="70972" marR="70972" marT="35486" marB="35486"/>
                </a:tc>
                <a:tc>
                  <a:txBody>
                    <a:bodyPr/>
                    <a:lstStyle/>
                    <a:p>
                      <a:r>
                        <a:rPr lang="en-IN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School Punishment</a:t>
                      </a:r>
                      <a:endParaRPr lang="en-IN" sz="1400"/>
                    </a:p>
                  </a:txBody>
                  <a:tcPr marL="70972" marR="70972" marT="35486" marB="35486"/>
                </a:tc>
                <a:extLst>
                  <a:ext uri="{0D108BD9-81ED-4DB2-BD59-A6C34878D82A}">
                    <a16:rowId xmlns:a16="http://schemas.microsoft.com/office/drawing/2014/main" val="2885538642"/>
                  </a:ext>
                </a:extLst>
              </a:tr>
              <a:tr h="1115604">
                <a:tc>
                  <a:txBody>
                    <a:bodyPr/>
                    <a:lstStyle/>
                    <a:p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specificity in trees/RF</a:t>
                      </a:r>
                      <a:endParaRPr lang="en-IN" sz="1400"/>
                    </a:p>
                  </a:txBody>
                  <a:tcPr marL="70972" marR="70972" marT="35486" marB="35486"/>
                </a:tc>
                <a:tc>
                  <a:txBody>
                    <a:bodyPr/>
                    <a:lstStyle/>
                    <a:p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Struggles to identify users (Specificity ~47%)</a:t>
                      </a:r>
                      <a:endParaRPr lang="en-IN" sz="1400"/>
                    </a:p>
                  </a:txBody>
                  <a:tcPr marL="70972" marR="70972" marT="35486" marB="35486"/>
                </a:tc>
                <a:tc>
                  <a:txBody>
                    <a:bodyPr/>
                    <a:lstStyle/>
                    <a:p>
                      <a:r>
                        <a:rPr lang="en-IN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Why are users misclassified?</a:t>
                      </a:r>
                      <a:endParaRPr lang="en-IN" sz="1400"/>
                    </a:p>
                  </a:txBody>
                  <a:tcPr marL="70972" marR="70972" marT="35486" marB="35486"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Friends Use MJ</a:t>
                      </a:r>
                      <a:endParaRPr lang="en-IN" sz="1400" dirty="0"/>
                    </a:p>
                  </a:txBody>
                  <a:tcPr marL="70972" marR="70972" marT="35486" marB="35486"/>
                </a:tc>
                <a:extLst>
                  <a:ext uri="{0D108BD9-81ED-4DB2-BD59-A6C34878D82A}">
                    <a16:rowId xmlns:a16="http://schemas.microsoft.com/office/drawing/2014/main" val="2573926447"/>
                  </a:ext>
                </a:extLst>
              </a:tr>
              <a:tr h="865841">
                <a:tc>
                  <a:txBody>
                    <a:bodyPr/>
                    <a:lstStyle/>
                    <a:p>
                      <a:r>
                        <a:rPr lang="en-IN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Peer/parental influence critical</a:t>
                      </a:r>
                      <a:endParaRPr lang="en-IN" sz="1400"/>
                    </a:p>
                  </a:txBody>
                  <a:tcPr marL="70972" marR="70972" marT="35486" marB="35486"/>
                </a:tc>
                <a:tc>
                  <a:txBody>
                    <a:bodyPr/>
                    <a:lstStyle/>
                    <a:p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Interventions should target peer groups</a:t>
                      </a:r>
                      <a:endParaRPr lang="en-IN" sz="1400"/>
                    </a:p>
                  </a:txBody>
                  <a:tcPr marL="70972" marR="70972" marT="35486" marB="35486"/>
                </a:tc>
                <a:tc>
                  <a:txBody>
                    <a:bodyPr/>
                    <a:lstStyle/>
                    <a:p>
                      <a:r>
                        <a:rPr lang="en-IN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factors matter most?</a:t>
                      </a:r>
                      <a:endParaRPr lang="en-IN" sz="1400"/>
                    </a:p>
                  </a:txBody>
                  <a:tcPr marL="70972" marR="70972" marT="35486" marB="35486"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Friends Offered MJ</a:t>
                      </a:r>
                      <a:endParaRPr lang="en-IN" sz="1400" dirty="0"/>
                    </a:p>
                  </a:txBody>
                  <a:tcPr marL="70972" marR="70972" marT="35486" marB="35486"/>
                </a:tc>
                <a:extLst>
                  <a:ext uri="{0D108BD9-81ED-4DB2-BD59-A6C34878D82A}">
                    <a16:rowId xmlns:a16="http://schemas.microsoft.com/office/drawing/2014/main" val="3394347446"/>
                  </a:ext>
                </a:extLst>
              </a:tr>
            </a:tbl>
          </a:graphicData>
        </a:graphic>
      </p:graphicFrame>
      <p:pic>
        <p:nvPicPr>
          <p:cNvPr id="7" name="Picture 6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8C683EB0-FD8C-1139-968F-8C59AE154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909" y="2147054"/>
            <a:ext cx="30765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17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0755B-0A01-A9C5-DEBF-41715E4C8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IN" sz="3200"/>
              <a:t>Multi-Class Classification - Key Insights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1DF44-DB7F-C428-0117-9242B2C23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1057738"/>
            <a:ext cx="6002636" cy="117500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Why Alcohol Frequency Models Fail</a:t>
            </a:r>
          </a:p>
          <a:p>
            <a:endParaRPr lang="en-IN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DF18C6-DD09-4D46-2B7C-F8DA842B6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432431"/>
              </p:ext>
            </p:extLst>
          </p:nvPr>
        </p:nvGraphicFramePr>
        <p:xfrm>
          <a:off x="557784" y="2765319"/>
          <a:ext cx="11164826" cy="3421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209">
                  <a:extLst>
                    <a:ext uri="{9D8B030D-6E8A-4147-A177-3AD203B41FA5}">
                      <a16:colId xmlns:a16="http://schemas.microsoft.com/office/drawing/2014/main" val="2838580230"/>
                    </a:ext>
                  </a:extLst>
                </a:gridCol>
                <a:gridCol w="2777209">
                  <a:extLst>
                    <a:ext uri="{9D8B030D-6E8A-4147-A177-3AD203B41FA5}">
                      <a16:colId xmlns:a16="http://schemas.microsoft.com/office/drawing/2014/main" val="1624310635"/>
                    </a:ext>
                  </a:extLst>
                </a:gridCol>
                <a:gridCol w="2833199">
                  <a:extLst>
                    <a:ext uri="{9D8B030D-6E8A-4147-A177-3AD203B41FA5}">
                      <a16:colId xmlns:a16="http://schemas.microsoft.com/office/drawing/2014/main" val="2227027571"/>
                    </a:ext>
                  </a:extLst>
                </a:gridCol>
                <a:gridCol w="2777209">
                  <a:extLst>
                    <a:ext uri="{9D8B030D-6E8A-4147-A177-3AD203B41FA5}">
                      <a16:colId xmlns:a16="http://schemas.microsoft.com/office/drawing/2014/main" val="2583192881"/>
                    </a:ext>
                  </a:extLst>
                </a:gridCol>
              </a:tblGrid>
              <a:tr h="416227">
                <a:tc>
                  <a:txBody>
                    <a:bodyPr/>
                    <a:lstStyle/>
                    <a:p>
                      <a:pPr algn="l"/>
                      <a:r>
                        <a:rPr lang="en-IN" sz="1800" b="1">
                          <a:solidFill>
                            <a:srgbClr val="F5F5F5"/>
                          </a:solidFill>
                          <a:effectLst/>
                        </a:rPr>
                        <a:t>Key Insight</a:t>
                      </a:r>
                    </a:p>
                  </a:txBody>
                  <a:tcPr marL="91619" marR="104721" marT="52360" marB="52360" anchor="ctr"/>
                </a:tc>
                <a:tc>
                  <a:txBody>
                    <a:bodyPr/>
                    <a:lstStyle/>
                    <a:p>
                      <a:r>
                        <a:rPr lang="en-IN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Takeaway</a:t>
                      </a:r>
                      <a:endParaRPr lang="en-IN" sz="1800"/>
                    </a:p>
                  </a:txBody>
                  <a:tcPr marL="91619" marR="91619" marT="45810" marB="45810"/>
                </a:tc>
                <a:tc>
                  <a:txBody>
                    <a:bodyPr/>
                    <a:lstStyle/>
                    <a:p>
                      <a:r>
                        <a:rPr lang="en-IN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 Answered</a:t>
                      </a:r>
                      <a:endParaRPr lang="en-IN" sz="1800"/>
                    </a:p>
                  </a:txBody>
                  <a:tcPr marL="91619" marR="91619" marT="45810" marB="45810"/>
                </a:tc>
                <a:tc>
                  <a:txBody>
                    <a:bodyPr/>
                    <a:lstStyle/>
                    <a:p>
                      <a:r>
                        <a:rPr lang="en-IN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Predictors</a:t>
                      </a:r>
                      <a:endParaRPr lang="en-IN" sz="1800"/>
                    </a:p>
                  </a:txBody>
                  <a:tcPr marL="91619" marR="91619" marT="45810" marB="45810"/>
                </a:tc>
                <a:extLst>
                  <a:ext uri="{0D108BD9-81ED-4DB2-BD59-A6C34878D82A}">
                    <a16:rowId xmlns:a16="http://schemas.microsoft.com/office/drawing/2014/main" val="110951761"/>
                  </a:ext>
                </a:extLst>
              </a:tr>
              <a:tr h="1502556">
                <a:tc>
                  <a:txBody>
                    <a:bodyPr/>
                    <a:lstStyle/>
                    <a:p>
                      <a:r>
                        <a:rPr lang="en-US" sz="1800"/>
                        <a:t>Random Forest achieved the highest accuracy (85.6%)</a:t>
                      </a:r>
                      <a:endParaRPr lang="en-IN" sz="1800"/>
                    </a:p>
                  </a:txBody>
                  <a:tcPr marL="91619" marR="91619" marT="45810" marB="4581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Ensemble methods (RF, Bagging) outperform single trees.</a:t>
                      </a:r>
                      <a:endParaRPr lang="en-IN" sz="1800"/>
                    </a:p>
                  </a:txBody>
                  <a:tcPr marL="91619" marR="91619" marT="45810" marB="4581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Predict whether a student is a Seldom (1-49 days), Sometimes (50-99 days) or Frequent (100-365 days)</a:t>
                      </a:r>
                      <a:endParaRPr lang="en-IN" sz="1800" dirty="0"/>
                    </a:p>
                  </a:txBody>
                  <a:tcPr marL="91619" marR="91619" marT="45810" marB="45810"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Income, Race, Grades</a:t>
                      </a:r>
                      <a:endParaRPr lang="en-IN" sz="1800" dirty="0"/>
                    </a:p>
                  </a:txBody>
                  <a:tcPr marL="91619" marR="91619" marT="45810" marB="45810"/>
                </a:tc>
                <a:extLst>
                  <a:ext uri="{0D108BD9-81ED-4DB2-BD59-A6C34878D82A}">
                    <a16:rowId xmlns:a16="http://schemas.microsoft.com/office/drawing/2014/main" val="2941852910"/>
                  </a:ext>
                </a:extLst>
              </a:tr>
              <a:tr h="1502556">
                <a:tc>
                  <a:txBody>
                    <a:bodyPr/>
                    <a:lstStyle/>
                    <a:p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imbalance</a:t>
                      </a:r>
                      <a:endParaRPr lang="en-IN" sz="1800"/>
                    </a:p>
                  </a:txBody>
                  <a:tcPr marL="91619" marR="91619" marT="45810" marB="4581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52.8% Seldom, 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31.7% Frequent, 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15.5% Sometimes (likely depresses performance on minority class)</a:t>
                      </a:r>
                      <a:endParaRPr lang="en-IN" sz="1800" dirty="0"/>
                    </a:p>
                  </a:txBody>
                  <a:tcPr marL="91619" marR="91619" marT="45810" marB="4581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Does class imbalance affect minority classes?</a:t>
                      </a:r>
                      <a:endParaRPr lang="en-IN" sz="1800" dirty="0"/>
                    </a:p>
                  </a:txBody>
                  <a:tcPr marL="91619" marR="91619" marT="45810" marB="45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Income, Race, Grades</a:t>
                      </a:r>
                      <a:endParaRPr lang="en-IN" sz="1800" dirty="0"/>
                    </a:p>
                  </a:txBody>
                  <a:tcPr marL="91619" marR="91619" marT="45810" marB="45810"/>
                </a:tc>
                <a:extLst>
                  <a:ext uri="{0D108BD9-81ED-4DB2-BD59-A6C34878D82A}">
                    <a16:rowId xmlns:a16="http://schemas.microsoft.com/office/drawing/2014/main" val="3141946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657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D2763-CB0E-8290-8B64-7747E958E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>
            <a:normAutofit/>
          </a:bodyPr>
          <a:lstStyle/>
          <a:p>
            <a:r>
              <a:rPr lang="en-IN" sz="2800"/>
              <a:t>Regression - Key Insights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0B9D2-FCE1-6D0E-53A0-3116A0F8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152"/>
            <a:ext cx="4056530" cy="3429000"/>
          </a:xfrm>
        </p:spPr>
        <p:txBody>
          <a:bodyPr>
            <a:normAutofit/>
          </a:bodyPr>
          <a:lstStyle/>
          <a:p>
            <a:r>
              <a:rPr lang="en-US" sz="1800"/>
              <a:t>What Predicts Youth Cigarette Use?</a:t>
            </a:r>
          </a:p>
          <a:p>
            <a:endParaRPr lang="en-IN" sz="18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483829-D797-7D33-449C-A9A047C37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634110"/>
              </p:ext>
            </p:extLst>
          </p:nvPr>
        </p:nvGraphicFramePr>
        <p:xfrm>
          <a:off x="5612001" y="611123"/>
          <a:ext cx="6080821" cy="3057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01">
                  <a:extLst>
                    <a:ext uri="{9D8B030D-6E8A-4147-A177-3AD203B41FA5}">
                      <a16:colId xmlns:a16="http://schemas.microsoft.com/office/drawing/2014/main" val="1919332611"/>
                    </a:ext>
                  </a:extLst>
                </a:gridCol>
                <a:gridCol w="1563377">
                  <a:extLst>
                    <a:ext uri="{9D8B030D-6E8A-4147-A177-3AD203B41FA5}">
                      <a16:colId xmlns:a16="http://schemas.microsoft.com/office/drawing/2014/main" val="1842112743"/>
                    </a:ext>
                  </a:extLst>
                </a:gridCol>
                <a:gridCol w="1620938">
                  <a:extLst>
                    <a:ext uri="{9D8B030D-6E8A-4147-A177-3AD203B41FA5}">
                      <a16:colId xmlns:a16="http://schemas.microsoft.com/office/drawing/2014/main" val="1141987488"/>
                    </a:ext>
                  </a:extLst>
                </a:gridCol>
                <a:gridCol w="1310105">
                  <a:extLst>
                    <a:ext uri="{9D8B030D-6E8A-4147-A177-3AD203B41FA5}">
                      <a16:colId xmlns:a16="http://schemas.microsoft.com/office/drawing/2014/main" val="3159327384"/>
                    </a:ext>
                  </a:extLst>
                </a:gridCol>
              </a:tblGrid>
              <a:tr h="586085">
                <a:tc>
                  <a:txBody>
                    <a:bodyPr/>
                    <a:lstStyle/>
                    <a:p>
                      <a:r>
                        <a:rPr lang="en-IN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Insight</a:t>
                      </a:r>
                      <a:endParaRPr lang="en-IN" sz="1600" dirty="0"/>
                    </a:p>
                  </a:txBody>
                  <a:tcPr marL="79201" marR="79201" marT="39600" marB="39600"/>
                </a:tc>
                <a:tc>
                  <a:txBody>
                    <a:bodyPr/>
                    <a:lstStyle/>
                    <a:p>
                      <a:r>
                        <a:rPr lang="en-IN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Takeaway</a:t>
                      </a:r>
                      <a:endParaRPr lang="en-IN" sz="1600" dirty="0"/>
                    </a:p>
                  </a:txBody>
                  <a:tcPr marL="79201" marR="79201" marT="39600" marB="39600"/>
                </a:tc>
                <a:tc>
                  <a:txBody>
                    <a:bodyPr/>
                    <a:lstStyle/>
                    <a:p>
                      <a:r>
                        <a:rPr lang="en-IN" sz="16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 Answered</a:t>
                      </a:r>
                      <a:endParaRPr lang="en-IN" sz="1600"/>
                    </a:p>
                  </a:txBody>
                  <a:tcPr marL="79201" marR="79201" marT="39600" marB="39600"/>
                </a:tc>
                <a:tc>
                  <a:txBody>
                    <a:bodyPr/>
                    <a:lstStyle/>
                    <a:p>
                      <a:r>
                        <a:rPr lang="en-IN" sz="16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Predictors</a:t>
                      </a:r>
                      <a:endParaRPr lang="en-IN" sz="1600"/>
                    </a:p>
                  </a:txBody>
                  <a:tcPr marL="79201" marR="79201" marT="39600" marB="39600"/>
                </a:tc>
                <a:extLst>
                  <a:ext uri="{0D108BD9-81ED-4DB2-BD59-A6C34878D82A}">
                    <a16:rowId xmlns:a16="http://schemas.microsoft.com/office/drawing/2014/main" val="2285434282"/>
                  </a:ext>
                </a:extLst>
              </a:tr>
              <a:tr h="823687">
                <a:tc>
                  <a:txBody>
                    <a:bodyPr/>
                    <a:lstStyle/>
                    <a:p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is most accurate</a:t>
                      </a:r>
                      <a:endParaRPr lang="en-IN" sz="1600"/>
                    </a:p>
                  </a:txBody>
                  <a:tcPr marL="79201" marR="79201" marT="39600" marB="39600"/>
                </a:tc>
                <a:tc>
                  <a:txBody>
                    <a:bodyPr/>
                    <a:lstStyle/>
                    <a:p>
                      <a:r>
                        <a:rPr lang="en-IN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Lowest MSE (123.84)</a:t>
                      </a:r>
                      <a:endParaRPr lang="en-IN" sz="1600" b="1" dirty="0"/>
                    </a:p>
                  </a:txBody>
                  <a:tcPr marL="79201" marR="79201" marT="39600" marB="39600"/>
                </a:tc>
                <a:tc>
                  <a:txBody>
                    <a:bodyPr/>
                    <a:lstStyle/>
                    <a:p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model is best for counts?</a:t>
                      </a:r>
                      <a:endParaRPr lang="en-IN" sz="1600"/>
                    </a:p>
                  </a:txBody>
                  <a:tcPr marL="79201" marR="79201" marT="39600" marB="39600"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IN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Parents Smoke</a:t>
                      </a:r>
                      <a:endParaRPr lang="en-IN" sz="1600" b="1" dirty="0"/>
                    </a:p>
                  </a:txBody>
                  <a:tcPr marL="79201" marR="79201" marT="39600" marB="39600"/>
                </a:tc>
                <a:extLst>
                  <a:ext uri="{0D108BD9-81ED-4DB2-BD59-A6C34878D82A}">
                    <a16:rowId xmlns:a16="http://schemas.microsoft.com/office/drawing/2014/main" val="2955134563"/>
                  </a:ext>
                </a:extLst>
              </a:tr>
              <a:tr h="823687">
                <a:tc>
                  <a:txBody>
                    <a:bodyPr/>
                    <a:lstStyle/>
                    <a:p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Parental smoking has linear effect</a:t>
                      </a:r>
                      <a:endParaRPr lang="en-IN" sz="1600"/>
                    </a:p>
                  </a:txBody>
                  <a:tcPr marL="79201" marR="79201" marT="39600" marB="39600"/>
                </a:tc>
                <a:tc>
                  <a:txBody>
                    <a:bodyPr/>
                    <a:lstStyle/>
                    <a:p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parental use -&gt; higher youth use</a:t>
                      </a:r>
                      <a:endParaRPr lang="en-IN" sz="1600"/>
                    </a:p>
                  </a:txBody>
                  <a:tcPr marL="79201" marR="79201" marT="39600" marB="39600"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parents influence use?</a:t>
                      </a:r>
                      <a:endParaRPr lang="en-IN" sz="1600" dirty="0"/>
                    </a:p>
                  </a:txBody>
                  <a:tcPr marL="79201" marR="79201" marT="39600" marB="39600"/>
                </a:tc>
                <a:tc>
                  <a:txBody>
                    <a:bodyPr/>
                    <a:lstStyle/>
                    <a:p>
                      <a:r>
                        <a:rPr lang="en-IN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Stolen Items</a:t>
                      </a:r>
                      <a:endParaRPr lang="en-IN" sz="1600"/>
                    </a:p>
                  </a:txBody>
                  <a:tcPr marL="79201" marR="79201" marT="39600" marB="39600"/>
                </a:tc>
                <a:extLst>
                  <a:ext uri="{0D108BD9-81ED-4DB2-BD59-A6C34878D82A}">
                    <a16:rowId xmlns:a16="http://schemas.microsoft.com/office/drawing/2014/main" val="445809275"/>
                  </a:ext>
                </a:extLst>
              </a:tr>
              <a:tr h="823687">
                <a:tc>
                  <a:txBody>
                    <a:bodyPr/>
                    <a:lstStyle/>
                    <a:p>
                      <a:r>
                        <a:rPr lang="en-IN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Socio-economic factors matter</a:t>
                      </a:r>
                      <a:endParaRPr lang="en-IN" sz="1600"/>
                    </a:p>
                  </a:txBody>
                  <a:tcPr marL="79201" marR="79201" marT="39600" marB="39600"/>
                </a:tc>
                <a:tc>
                  <a:txBody>
                    <a:bodyPr/>
                    <a:lstStyle/>
                    <a:p>
                      <a:r>
                        <a:rPr lang="en-IN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Poverty Level impacts use</a:t>
                      </a:r>
                      <a:endParaRPr lang="en-IN" sz="1600"/>
                    </a:p>
                  </a:txBody>
                  <a:tcPr marL="79201" marR="79201" marT="39600" marB="39600"/>
                </a:tc>
                <a:tc>
                  <a:txBody>
                    <a:bodyPr/>
                    <a:lstStyle/>
                    <a:p>
                      <a:r>
                        <a:rPr lang="en-IN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external factors matter?</a:t>
                      </a:r>
                      <a:endParaRPr lang="en-IN" sz="1600"/>
                    </a:p>
                  </a:txBody>
                  <a:tcPr marL="79201" marR="79201" marT="39600" marB="39600"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Friends Smoke</a:t>
                      </a:r>
                      <a:endParaRPr lang="en-IN" sz="1600" dirty="0"/>
                    </a:p>
                  </a:txBody>
                  <a:tcPr marL="79201" marR="79201" marT="39600" marB="39600"/>
                </a:tc>
                <a:extLst>
                  <a:ext uri="{0D108BD9-81ED-4DB2-BD59-A6C34878D82A}">
                    <a16:rowId xmlns:a16="http://schemas.microsoft.com/office/drawing/2014/main" val="109286961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0B8E7D22-C0D9-4BBA-35E2-2B36F2D65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67" y="3704845"/>
            <a:ext cx="10532868" cy="28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CC8E00-EE2F-7B08-2A5E-DF8EEB71237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5B419-3349-EF30-1998-A82C7FDBD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IN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F9F9270-EE44-08A4-66F6-0731C4D3EA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6308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8669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D5B3-E7DB-0262-E525-18E7564C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Citation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390DA-441E-9E91-2E3E-2AB4D551B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[1] M. Kuhn, "caret: Classification and Regression Training," R package version 6.0-94, 2020. [Online]. Available: </a:t>
            </a:r>
            <a:r>
              <a:rPr lang="en-IN" dirty="0">
                <a:hlinkClick r:id="rId2"/>
              </a:rPr>
              <a:t>https://www.rdocumentation.org/packages/caret/versions/6.0-94/topics/createDataPartition</a:t>
            </a:r>
            <a:endParaRPr lang="en-IN" dirty="0"/>
          </a:p>
          <a:p>
            <a:endParaRPr lang="en-IN" dirty="0"/>
          </a:p>
          <a:p>
            <a:r>
              <a:rPr lang="en-US" dirty="0"/>
              <a:t>[2] T. </a:t>
            </a:r>
            <a:r>
              <a:rPr lang="en-US" dirty="0" err="1"/>
              <a:t>Therneau</a:t>
            </a:r>
            <a:r>
              <a:rPr lang="en-US" dirty="0"/>
              <a:t> and B. Atkinson, "</a:t>
            </a:r>
            <a:r>
              <a:rPr lang="en-US" dirty="0" err="1"/>
              <a:t>rpart</a:t>
            </a:r>
            <a:r>
              <a:rPr lang="en-US" dirty="0"/>
              <a:t>: Recursive Partitioning and Regression Trees," R package version 4.1.24, 2022. [Online]. Available: </a:t>
            </a:r>
            <a:r>
              <a:rPr lang="en-US" dirty="0">
                <a:hlinkClick r:id="rId3"/>
              </a:rPr>
              <a:t>https://www.rdocumentation.org/packages/rpart/versions/4.1.24/topics/rpart</a:t>
            </a:r>
            <a:endParaRPr lang="en-US" dirty="0"/>
          </a:p>
          <a:p>
            <a:endParaRPr lang="en-US" dirty="0"/>
          </a:p>
          <a:p>
            <a:r>
              <a:rPr lang="en-IN" dirty="0"/>
              <a:t>[3] S. </a:t>
            </a:r>
            <a:r>
              <a:rPr lang="en-IN" dirty="0" err="1"/>
              <a:t>Milborrow</a:t>
            </a:r>
            <a:r>
              <a:rPr lang="en-IN" dirty="0"/>
              <a:t>, "</a:t>
            </a:r>
            <a:r>
              <a:rPr lang="en-IN" dirty="0" err="1"/>
              <a:t>rpart.plot</a:t>
            </a:r>
            <a:r>
              <a:rPr lang="en-IN" dirty="0"/>
              <a:t>: Plot '</a:t>
            </a:r>
            <a:r>
              <a:rPr lang="en-IN" dirty="0" err="1"/>
              <a:t>rpart</a:t>
            </a:r>
            <a:r>
              <a:rPr lang="en-IN" dirty="0"/>
              <a:t>' Models," R package version 3.1.2, 2022. [Online]. Available: </a:t>
            </a:r>
            <a:r>
              <a:rPr lang="en-IN" dirty="0">
                <a:hlinkClick r:id="rId4"/>
              </a:rPr>
              <a:t>https://www.rdocumentation.org/packages/rpart.plot/versions/3.1.2/topics/rpart.plot</a:t>
            </a:r>
            <a:endParaRPr lang="en-IN" dirty="0"/>
          </a:p>
          <a:p>
            <a:endParaRPr lang="en-IN" dirty="0"/>
          </a:p>
          <a:p>
            <a:r>
              <a:rPr lang="en-US" dirty="0"/>
              <a:t>[4] G. Ridgeway, "</a:t>
            </a:r>
            <a:r>
              <a:rPr lang="en-US" dirty="0" err="1"/>
              <a:t>gbm</a:t>
            </a:r>
            <a:r>
              <a:rPr lang="en-US" dirty="0"/>
              <a:t>: Generalized Boosted Regression Models," R package version 2.2.2, 2022. [Online]. Available: </a:t>
            </a:r>
            <a:r>
              <a:rPr lang="en-US" dirty="0">
                <a:hlinkClick r:id="rId5"/>
              </a:rPr>
              <a:t>https://www.rdocumentation.org/packages/gbm/versions/2.2.2/topics/gbm.perf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4502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64FF-91EA-91DE-E114-CB83BDDE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AF092-82FD-7940-05AB-5A0444899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add geographic or school-specific features to capture environmental factors.</a:t>
            </a:r>
          </a:p>
          <a:p>
            <a:endParaRPr lang="en-US" dirty="0"/>
          </a:p>
          <a:p>
            <a:r>
              <a:rPr lang="en-US" dirty="0"/>
              <a:t>To use SMOTE for handling oversampling of rare classes.</a:t>
            </a:r>
          </a:p>
          <a:p>
            <a:endParaRPr lang="en-US" dirty="0"/>
          </a:p>
          <a:p>
            <a:r>
              <a:rPr lang="en-IN" dirty="0"/>
              <a:t>To implement XG Boost with class weights which handles data in a better way.</a:t>
            </a:r>
          </a:p>
          <a:p>
            <a:endParaRPr lang="en-IN" dirty="0"/>
          </a:p>
          <a:p>
            <a:r>
              <a:rPr lang="en-IN" dirty="0"/>
              <a:t>To create interactions Parents Smoke + Friends Smoke</a:t>
            </a:r>
          </a:p>
          <a:p>
            <a:endParaRPr lang="en-IN" dirty="0"/>
          </a:p>
          <a:p>
            <a:r>
              <a:rPr lang="en-IN" dirty="0"/>
              <a:t>To consider mental health as stress level influence.</a:t>
            </a:r>
          </a:p>
        </p:txBody>
      </p:sp>
    </p:spTree>
    <p:extLst>
      <p:ext uri="{BB962C8B-B14F-4D97-AF65-F5344CB8AC3E}">
        <p14:creationId xmlns:p14="http://schemas.microsoft.com/office/powerpoint/2010/main" val="2528381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A13A1-2858-0CE6-A3D5-D4AE13AA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hlinkClick r:id="rId2"/>
              </a:rPr>
              <a:t>GitHub Repository Link</a:t>
            </a:r>
            <a:endParaRPr lang="en-US" sz="600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F917E0-89FB-6928-E738-A3B1964E54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2" b="-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0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0">
            <a:extLst>
              <a:ext uri="{FF2B5EF4-FFF2-40B4-BE49-F238E27FC236}">
                <a16:creationId xmlns:a16="http://schemas.microsoft.com/office/drawing/2014/main" id="{1C0F3B58-B98C-C361-D551-BCE955E1CFE7}"/>
              </a:ext>
            </a:extLst>
          </p:cNvPr>
          <p:cNvSpPr/>
          <p:nvPr/>
        </p:nvSpPr>
        <p:spPr>
          <a:xfrm>
            <a:off x="756630" y="176664"/>
            <a:ext cx="45719" cy="6511171"/>
          </a:xfrm>
          <a:prstGeom prst="roundRect">
            <a:avLst>
              <a:gd name="adj" fmla="val 312558"/>
            </a:avLst>
          </a:prstGeom>
          <a:solidFill>
            <a:srgbClr val="B2D4E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0A2BE31D-C072-478C-02DF-AB374991DC3E}"/>
              </a:ext>
            </a:extLst>
          </p:cNvPr>
          <p:cNvSpPr/>
          <p:nvPr/>
        </p:nvSpPr>
        <p:spPr>
          <a:xfrm>
            <a:off x="501479" y="431815"/>
            <a:ext cx="557413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16B1BE90-F4AF-E13B-8251-30751B5F9944}"/>
              </a:ext>
            </a:extLst>
          </p:cNvPr>
          <p:cNvSpPr/>
          <p:nvPr/>
        </p:nvSpPr>
        <p:spPr>
          <a:xfrm>
            <a:off x="578036" y="463724"/>
            <a:ext cx="390163" cy="446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endParaRPr lang="en-US" sz="280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982C29F3-ABDA-4950-AC0B-F0757C8E681E}"/>
              </a:ext>
            </a:extLst>
          </p:cNvPr>
          <p:cNvSpPr/>
          <p:nvPr/>
        </p:nvSpPr>
        <p:spPr>
          <a:xfrm>
            <a:off x="1465409" y="403478"/>
            <a:ext cx="3902277" cy="446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About: </a:t>
            </a:r>
            <a:endParaRPr lang="en-US" sz="280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AD0047AE-CF91-63FA-8E6B-F0A50F139808}"/>
              </a:ext>
            </a:extLst>
          </p:cNvPr>
          <p:cNvSpPr/>
          <p:nvPr/>
        </p:nvSpPr>
        <p:spPr>
          <a:xfrm>
            <a:off x="1465410" y="986170"/>
            <a:ext cx="102623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There was a National survey done on Drug Use And Health by National Survey on Drug Use and Health (NSDUH) full dataset is publicly available</a:t>
            </a:r>
            <a:endParaRPr lang="en-US" sz="1750" dirty="0"/>
          </a:p>
        </p:txBody>
      </p:sp>
      <p:sp>
        <p:nvSpPr>
          <p:cNvPr id="9" name="Shape 5">
            <a:extLst>
              <a:ext uri="{FF2B5EF4-FFF2-40B4-BE49-F238E27FC236}">
                <a16:creationId xmlns:a16="http://schemas.microsoft.com/office/drawing/2014/main" id="{83F41A92-DC31-0333-96B4-2D6074CF9E6C}"/>
              </a:ext>
            </a:extLst>
          </p:cNvPr>
          <p:cNvSpPr/>
          <p:nvPr/>
        </p:nvSpPr>
        <p:spPr>
          <a:xfrm>
            <a:off x="501479" y="2420754"/>
            <a:ext cx="557413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5907FB3C-898B-FC20-EA03-E8801BC99592}"/>
              </a:ext>
            </a:extLst>
          </p:cNvPr>
          <p:cNvSpPr/>
          <p:nvPr/>
        </p:nvSpPr>
        <p:spPr>
          <a:xfrm>
            <a:off x="578036" y="2452663"/>
            <a:ext cx="390163" cy="446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endParaRPr lang="en-US" sz="2800" dirty="0"/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8C1A704A-DF09-6FE1-1154-B3E7438B0C68}"/>
              </a:ext>
            </a:extLst>
          </p:cNvPr>
          <p:cNvSpPr/>
          <p:nvPr/>
        </p:nvSpPr>
        <p:spPr>
          <a:xfrm>
            <a:off x="1465409" y="2392417"/>
            <a:ext cx="3902277" cy="446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Mission</a:t>
            </a:r>
            <a:endParaRPr lang="en-US" sz="2800" dirty="0"/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6E9B3981-7E05-507A-129F-448B18169115}"/>
              </a:ext>
            </a:extLst>
          </p:cNvPr>
          <p:cNvSpPr/>
          <p:nvPr/>
        </p:nvSpPr>
        <p:spPr>
          <a:xfrm>
            <a:off x="1465411" y="2975109"/>
            <a:ext cx="10262398" cy="9072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Analysis on three different drug type using Decision Tree Methods and Ensemble Learning Methods.</a:t>
            </a:r>
            <a:endParaRPr lang="en-US" sz="1750" dirty="0"/>
          </a:p>
        </p:txBody>
      </p:sp>
      <p:sp>
        <p:nvSpPr>
          <p:cNvPr id="13" name="Shape 9">
            <a:extLst>
              <a:ext uri="{FF2B5EF4-FFF2-40B4-BE49-F238E27FC236}">
                <a16:creationId xmlns:a16="http://schemas.microsoft.com/office/drawing/2014/main" id="{2359347D-1365-6AEA-F8EE-A51F83AF8167}"/>
              </a:ext>
            </a:extLst>
          </p:cNvPr>
          <p:cNvSpPr/>
          <p:nvPr/>
        </p:nvSpPr>
        <p:spPr>
          <a:xfrm>
            <a:off x="501479" y="4046791"/>
            <a:ext cx="557413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0">
            <a:extLst>
              <a:ext uri="{FF2B5EF4-FFF2-40B4-BE49-F238E27FC236}">
                <a16:creationId xmlns:a16="http://schemas.microsoft.com/office/drawing/2014/main" id="{3D4AEF61-886D-67D1-5E6B-CA904C57103E}"/>
              </a:ext>
            </a:extLst>
          </p:cNvPr>
          <p:cNvSpPr/>
          <p:nvPr/>
        </p:nvSpPr>
        <p:spPr>
          <a:xfrm>
            <a:off x="578036" y="4078699"/>
            <a:ext cx="390163" cy="446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endParaRPr lang="en-US" sz="2800" dirty="0"/>
          </a:p>
        </p:txBody>
      </p:sp>
      <p:sp>
        <p:nvSpPr>
          <p:cNvPr id="15" name="Text 11">
            <a:extLst>
              <a:ext uri="{FF2B5EF4-FFF2-40B4-BE49-F238E27FC236}">
                <a16:creationId xmlns:a16="http://schemas.microsoft.com/office/drawing/2014/main" id="{E2E251ED-7856-0F1D-DBAF-1E2F132DDD5E}"/>
              </a:ext>
            </a:extLst>
          </p:cNvPr>
          <p:cNvSpPr/>
          <p:nvPr/>
        </p:nvSpPr>
        <p:spPr>
          <a:xfrm>
            <a:off x="1465409" y="4018454"/>
            <a:ext cx="3902277" cy="446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Dataset Contents</a:t>
            </a:r>
            <a:endParaRPr lang="en-US" sz="2800" dirty="0"/>
          </a:p>
        </p:txBody>
      </p:sp>
      <p:sp>
        <p:nvSpPr>
          <p:cNvPr id="16" name="Text 12">
            <a:extLst>
              <a:ext uri="{FF2B5EF4-FFF2-40B4-BE49-F238E27FC236}">
                <a16:creationId xmlns:a16="http://schemas.microsoft.com/office/drawing/2014/main" id="{744B21DC-46E3-11D9-B297-4B3F0A114BC2}"/>
              </a:ext>
            </a:extLst>
          </p:cNvPr>
          <p:cNvSpPr/>
          <p:nvPr/>
        </p:nvSpPr>
        <p:spPr>
          <a:xfrm>
            <a:off x="1465410" y="4601146"/>
            <a:ext cx="102623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Demographics</a:t>
            </a:r>
            <a:endParaRPr lang="en-US" sz="1750" dirty="0"/>
          </a:p>
        </p:txBody>
      </p:sp>
      <p:sp>
        <p:nvSpPr>
          <p:cNvPr id="17" name="Text 13">
            <a:extLst>
              <a:ext uri="{FF2B5EF4-FFF2-40B4-BE49-F238E27FC236}">
                <a16:creationId xmlns:a16="http://schemas.microsoft.com/office/drawing/2014/main" id="{42B3B088-2B79-432D-53F9-02876CF3EF80}"/>
              </a:ext>
            </a:extLst>
          </p:cNvPr>
          <p:cNvSpPr/>
          <p:nvPr/>
        </p:nvSpPr>
        <p:spPr>
          <a:xfrm>
            <a:off x="1465410" y="5100137"/>
            <a:ext cx="102623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Parental Behaviors</a:t>
            </a:r>
            <a:endParaRPr lang="en-US" sz="1750" dirty="0"/>
          </a:p>
        </p:txBody>
      </p:sp>
      <p:sp>
        <p:nvSpPr>
          <p:cNvPr id="18" name="Text 14">
            <a:extLst>
              <a:ext uri="{FF2B5EF4-FFF2-40B4-BE49-F238E27FC236}">
                <a16:creationId xmlns:a16="http://schemas.microsoft.com/office/drawing/2014/main" id="{A895060F-C57E-B043-F8DD-48A74991748D}"/>
              </a:ext>
            </a:extLst>
          </p:cNvPr>
          <p:cNvSpPr/>
          <p:nvPr/>
        </p:nvSpPr>
        <p:spPr>
          <a:xfrm>
            <a:off x="1465410" y="5599127"/>
            <a:ext cx="102623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Personal Experiences</a:t>
            </a:r>
            <a:endParaRPr lang="en-US" sz="1750" dirty="0"/>
          </a:p>
        </p:txBody>
      </p:sp>
      <p:sp>
        <p:nvSpPr>
          <p:cNvPr id="19" name="Text 15">
            <a:extLst>
              <a:ext uri="{FF2B5EF4-FFF2-40B4-BE49-F238E27FC236}">
                <a16:creationId xmlns:a16="http://schemas.microsoft.com/office/drawing/2014/main" id="{F7683956-99CC-E249-01E9-206D1DDDCDB4}"/>
              </a:ext>
            </a:extLst>
          </p:cNvPr>
          <p:cNvSpPr/>
          <p:nvPr/>
        </p:nvSpPr>
        <p:spPr>
          <a:xfrm>
            <a:off x="1465410" y="6098118"/>
            <a:ext cx="102623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Social Influences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17205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B860A-C6EE-7E4D-EA35-DB7DF585A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948"/>
            <a:ext cx="2899189" cy="114337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Theoretical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3BEBD-3BF9-0136-54DE-CFA72A43E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1400" b="1" u="sng" dirty="0"/>
              <a:t>DECISION TREE</a:t>
            </a:r>
          </a:p>
          <a:p>
            <a:r>
              <a:rPr lang="en-US" sz="1400" dirty="0"/>
              <a:t>Recursively splits data into nodes based on feature thresholds.</a:t>
            </a:r>
          </a:p>
          <a:p>
            <a:r>
              <a:rPr lang="en-US" sz="1400" dirty="0"/>
              <a:t>Parameters: </a:t>
            </a:r>
            <a:r>
              <a:rPr lang="en-US" sz="1400" dirty="0" err="1"/>
              <a:t>minsplit</a:t>
            </a:r>
            <a:r>
              <a:rPr lang="en-US" sz="1400" dirty="0"/>
              <a:t>, </a:t>
            </a:r>
            <a:r>
              <a:rPr lang="en-US" sz="1400" dirty="0" err="1"/>
              <a:t>max_depth</a:t>
            </a:r>
            <a:r>
              <a:rPr lang="en-US" sz="1400" dirty="0"/>
              <a:t>, subset helps maximize tree depth</a:t>
            </a:r>
          </a:p>
          <a:p>
            <a:endParaRPr lang="en-US" sz="1400" dirty="0"/>
          </a:p>
          <a:p>
            <a:endParaRPr lang="en-US" sz="1400" dirty="0"/>
          </a:p>
          <a:p>
            <a:pPr marL="0"/>
            <a:r>
              <a:rPr lang="en-US" sz="1400" b="1" u="sng" dirty="0"/>
              <a:t>BAGGING</a:t>
            </a:r>
          </a:p>
          <a:p>
            <a:r>
              <a:rPr lang="en-US" sz="1400" dirty="0"/>
              <a:t>Trains multiple trees on bootstrapped data as on averages predictions.</a:t>
            </a:r>
          </a:p>
          <a:p>
            <a:r>
              <a:rPr lang="en-US" sz="1400" dirty="0" err="1"/>
              <a:t>Mtry</a:t>
            </a:r>
            <a:r>
              <a:rPr lang="en-US" sz="1400" dirty="0"/>
              <a:t> is all features considered per split, (all value of predictors).</a:t>
            </a:r>
          </a:p>
          <a:p>
            <a:r>
              <a:rPr lang="en-US" sz="1400" dirty="0" err="1"/>
              <a:t>oob_score</a:t>
            </a:r>
            <a:r>
              <a:rPr lang="en-US" sz="1400" dirty="0"/>
              <a:t> samples used for validation, called out-of-bag.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49392ED-A045-85EC-DABD-95ECBA85150B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u="sng" dirty="0"/>
              <a:t>RANDOM</a:t>
            </a:r>
            <a:r>
              <a:rPr lang="en-US" sz="1300" b="1" dirty="0"/>
              <a:t> </a:t>
            </a:r>
            <a:r>
              <a:rPr lang="en-US" sz="1300" b="1" u="sng" dirty="0"/>
              <a:t>FOREST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Same as bagging but selecting random feature subsets</a:t>
            </a:r>
            <a:br>
              <a:rPr lang="en-US" sz="1300" dirty="0"/>
            </a:br>
            <a:r>
              <a:rPr lang="en-US" sz="1300" dirty="0"/>
              <a:t>per split.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 err="1"/>
              <a:t>mtry</a:t>
            </a:r>
            <a:r>
              <a:rPr lang="en-US" sz="1300" dirty="0"/>
              <a:t> is sqrt(p) for classification and p/3 for regression.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 err="1"/>
              <a:t>N_tress</a:t>
            </a:r>
            <a:r>
              <a:rPr lang="en-US" sz="1300" dirty="0"/>
              <a:t> or </a:t>
            </a:r>
            <a:r>
              <a:rPr lang="en-US" sz="1300" dirty="0" err="1"/>
              <a:t>n_estimators</a:t>
            </a:r>
            <a:r>
              <a:rPr lang="en-US" sz="1300" dirty="0"/>
              <a:t> for no. of tress.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13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u="sng" dirty="0"/>
              <a:t>BOOSTING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Sequentially builds trees to correct errors of prior models.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It does is weighted voting.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 err="1"/>
              <a:t>Max_depth</a:t>
            </a:r>
            <a:r>
              <a:rPr lang="en-US" sz="1300" dirty="0"/>
              <a:t> &amp; Shrinkage help to maximize and reduce each tree’s support.</a:t>
            </a:r>
          </a:p>
        </p:txBody>
      </p:sp>
      <p:pic>
        <p:nvPicPr>
          <p:cNvPr id="11" name="Picture 10" descr="A diagram of decision tree&#10;&#10;AI-generated content may be incorrect.">
            <a:extLst>
              <a:ext uri="{FF2B5EF4-FFF2-40B4-BE49-F238E27FC236}">
                <a16:creationId xmlns:a16="http://schemas.microsoft.com/office/drawing/2014/main" id="{5EC2B2F9-EF2B-7820-AD8A-5F9438C89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532" y="1290320"/>
            <a:ext cx="3878567" cy="2325041"/>
          </a:xfrm>
          <a:prstGeom prst="rect">
            <a:avLst/>
          </a:prstGeom>
        </p:spPr>
      </p:pic>
      <p:pic>
        <p:nvPicPr>
          <p:cNvPr id="12" name="Picture 11" descr="A diagram of a family&#10;&#10;AI-generated content may be incorrect.">
            <a:extLst>
              <a:ext uri="{FF2B5EF4-FFF2-40B4-BE49-F238E27FC236}">
                <a16:creationId xmlns:a16="http://schemas.microsoft.com/office/drawing/2014/main" id="{B5EB783E-F446-B16D-749D-5D8946E35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8533" y="3710142"/>
            <a:ext cx="3849376" cy="268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2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739628-C9A6-FF18-BF95-92B9A3887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407288"/>
              </p:ext>
            </p:extLst>
          </p:nvPr>
        </p:nvGraphicFramePr>
        <p:xfrm>
          <a:off x="1200497" y="643467"/>
          <a:ext cx="9791007" cy="5583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7355">
                  <a:extLst>
                    <a:ext uri="{9D8B030D-6E8A-4147-A177-3AD203B41FA5}">
                      <a16:colId xmlns:a16="http://schemas.microsoft.com/office/drawing/2014/main" val="2163510789"/>
                    </a:ext>
                  </a:extLst>
                </a:gridCol>
                <a:gridCol w="2501417">
                  <a:extLst>
                    <a:ext uri="{9D8B030D-6E8A-4147-A177-3AD203B41FA5}">
                      <a16:colId xmlns:a16="http://schemas.microsoft.com/office/drawing/2014/main" val="3335377824"/>
                    </a:ext>
                  </a:extLst>
                </a:gridCol>
                <a:gridCol w="2446177">
                  <a:extLst>
                    <a:ext uri="{9D8B030D-6E8A-4147-A177-3AD203B41FA5}">
                      <a16:colId xmlns:a16="http://schemas.microsoft.com/office/drawing/2014/main" val="4028683561"/>
                    </a:ext>
                  </a:extLst>
                </a:gridCol>
                <a:gridCol w="2436058">
                  <a:extLst>
                    <a:ext uri="{9D8B030D-6E8A-4147-A177-3AD203B41FA5}">
                      <a16:colId xmlns:a16="http://schemas.microsoft.com/office/drawing/2014/main" val="3015827268"/>
                    </a:ext>
                  </a:extLst>
                </a:gridCol>
              </a:tblGrid>
              <a:tr h="6407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MODELS</a:t>
                      </a:r>
                    </a:p>
                  </a:txBody>
                  <a:tcPr marL="84714" marR="84714" marT="42357" marB="4235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>
                          <a:solidFill>
                            <a:schemeClr val="bg1"/>
                          </a:solidFill>
                          <a:latin typeface="Petrona Bold" pitchFamily="34" charset="0"/>
                          <a:ea typeface="Petrona Bold" pitchFamily="34" charset="-122"/>
                          <a:cs typeface="Petrona Bold" pitchFamily="34" charset="-120"/>
                        </a:rPr>
                        <a:t>Binary Classification</a:t>
                      </a:r>
                      <a:endParaRPr lang="en-US" sz="1700">
                        <a:solidFill>
                          <a:schemeClr val="bg1"/>
                        </a:solidFill>
                      </a:endParaRPr>
                    </a:p>
                  </a:txBody>
                  <a:tcPr marL="84714" marR="84714" marT="42357" marB="42357"/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lnSpc>
                          <a:spcPts val="2300"/>
                        </a:lnSpc>
                      </a:pPr>
                      <a:r>
                        <a:rPr lang="en-US" sz="1700" b="1" kern="1200" dirty="0">
                          <a:solidFill>
                            <a:schemeClr val="bg1"/>
                          </a:solidFill>
                          <a:effectLst/>
                          <a:latin typeface="Petrona Bold"/>
                          <a:ea typeface="Petrona Bold"/>
                          <a:cs typeface="Petrona Bold"/>
                        </a:rPr>
                        <a:t>Multi-Class Classification</a:t>
                      </a:r>
                      <a:endParaRPr lang="en-IN" sz="17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4714" marR="84714" marT="42357" marB="42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bg1"/>
                          </a:solidFill>
                          <a:latin typeface="Petrona Bold" pitchFamily="34" charset="0"/>
                          <a:ea typeface="Petrona Bold" pitchFamily="34" charset="-122"/>
                          <a:cs typeface="Petrona Bold" pitchFamily="34" charset="-120"/>
                        </a:rPr>
                        <a:t>Regression</a:t>
                      </a:r>
                      <a:endParaRPr lang="en-IN" sz="1700">
                        <a:solidFill>
                          <a:schemeClr val="bg1"/>
                        </a:solidFill>
                      </a:endParaRPr>
                    </a:p>
                  </a:txBody>
                  <a:tcPr marL="84714" marR="84714" marT="42357" marB="42357"/>
                </a:tc>
                <a:extLst>
                  <a:ext uri="{0D108BD9-81ED-4DB2-BD59-A6C34878D82A}">
                    <a16:rowId xmlns:a16="http://schemas.microsoft.com/office/drawing/2014/main" val="1554313640"/>
                  </a:ext>
                </a:extLst>
              </a:tr>
              <a:tr h="21517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/>
                        <a:t>KEY QUESTIONS</a:t>
                      </a:r>
                    </a:p>
                  </a:txBody>
                  <a:tcPr marL="84714" marR="84714" marT="42357" marB="4235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272525"/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Predict whether a youth has ever used marijuana (binary: Yes/No) based on demographics, youth experiences, and peer/parental influences?</a:t>
                      </a:r>
                      <a:endParaRPr lang="en-US" sz="1700" dirty="0"/>
                    </a:p>
                  </a:txBody>
                  <a:tcPr marL="84714" marR="84714" marT="42357" marB="4235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272525"/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How frequently do youths use alcohol (Seldom, Sometimes, Frequent) based on their social environment and demographics?</a:t>
                      </a:r>
                      <a:endParaRPr lang="en-US" sz="1700" dirty="0"/>
                    </a:p>
                  </a:txBody>
                  <a:tcPr marL="84714" marR="84714" marT="42357" marB="4235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272525"/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What is the best factors to predict the number of days a youth has used cigarettes in the past 30 days (continuous count)?</a:t>
                      </a:r>
                      <a:endParaRPr lang="en-US" sz="1700" dirty="0"/>
                    </a:p>
                  </a:txBody>
                  <a:tcPr marL="84714" marR="84714" marT="42357" marB="42357"/>
                </a:tc>
                <a:extLst>
                  <a:ext uri="{0D108BD9-81ED-4DB2-BD59-A6C34878D82A}">
                    <a16:rowId xmlns:a16="http://schemas.microsoft.com/office/drawing/2014/main" val="3934725317"/>
                  </a:ext>
                </a:extLst>
              </a:tr>
              <a:tr h="3727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>
                          <a:solidFill>
                            <a:srgbClr val="000000"/>
                          </a:solidFill>
                          <a:latin typeface="Petrona Bold" pitchFamily="34" charset="0"/>
                          <a:ea typeface="Petrona Bold" pitchFamily="34" charset="-122"/>
                          <a:cs typeface="Petrona Bold" pitchFamily="34" charset="-120"/>
                        </a:rPr>
                        <a:t>TARGET VARIABLE</a:t>
                      </a:r>
                      <a:endParaRPr lang="en-US" sz="1700"/>
                    </a:p>
                  </a:txBody>
                  <a:tcPr marL="84714" marR="84714" marT="42357" marB="4235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>
                          <a:solidFill>
                            <a:srgbClr val="272525"/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Marijuana Use</a:t>
                      </a:r>
                      <a:endParaRPr lang="en-US" sz="1700"/>
                    </a:p>
                  </a:txBody>
                  <a:tcPr marL="84714" marR="84714" marT="42357" marB="4235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>
                          <a:solidFill>
                            <a:srgbClr val="272525"/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Alcohol Days</a:t>
                      </a:r>
                      <a:endParaRPr lang="en-US" sz="1700"/>
                    </a:p>
                  </a:txBody>
                  <a:tcPr marL="84714" marR="84714" marT="42357" marB="4235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>
                          <a:solidFill>
                            <a:srgbClr val="272525"/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Cigarette Usage Days</a:t>
                      </a:r>
                      <a:endParaRPr lang="en-US" sz="1700"/>
                    </a:p>
                  </a:txBody>
                  <a:tcPr marL="84714" marR="84714" marT="42357" marB="42357"/>
                </a:tc>
                <a:extLst>
                  <a:ext uri="{0D108BD9-81ED-4DB2-BD59-A6C34878D82A}">
                    <a16:rowId xmlns:a16="http://schemas.microsoft.com/office/drawing/2014/main" val="1698786165"/>
                  </a:ext>
                </a:extLst>
              </a:tr>
              <a:tr h="24058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>
                          <a:solidFill>
                            <a:srgbClr val="000000"/>
                          </a:solidFill>
                          <a:latin typeface="Petrona Bold" pitchFamily="34" charset="0"/>
                          <a:ea typeface="Petrona Bold" pitchFamily="34" charset="-122"/>
                          <a:cs typeface="Petrona Bold" pitchFamily="34" charset="-120"/>
                        </a:rPr>
                        <a:t>PREDICTORS</a:t>
                      </a:r>
                      <a:endParaRPr lang="en-US" sz="1700"/>
                    </a:p>
                  </a:txBody>
                  <a:tcPr marL="84714" marR="84714" marT="42357" marB="42357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>
                          <a:solidFill>
                            <a:srgbClr val="272525"/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Parental Disapproval
School Punishment
Group Fights
Friends Use Marijuana
Friends Offered Marijuana
Parents Use Marijuana</a:t>
                      </a:r>
                      <a:endParaRPr lang="en-US" sz="1700"/>
                    </a:p>
                  </a:txBody>
                  <a:tcPr marL="84714" marR="84714" marT="42357" marB="42357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272525"/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Physical Fights
Grades
Gender
Race
Income
School Safety</a:t>
                      </a:r>
                      <a:endParaRPr lang="en-US" sz="1700" dirty="0"/>
                    </a:p>
                  </a:txBody>
                  <a:tcPr marL="84714" marR="84714" marT="42357" marB="42357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272525"/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Parents Smoke
Physical Fights
Stolen Items
Friends Smoke
Poverty Level</a:t>
                      </a:r>
                      <a:endParaRPr lang="en-US" sz="1700" dirty="0"/>
                    </a:p>
                  </a:txBody>
                  <a:tcPr marL="84714" marR="84714" marT="42357" marB="42357"/>
                </a:tc>
                <a:extLst>
                  <a:ext uri="{0D108BD9-81ED-4DB2-BD59-A6C34878D82A}">
                    <a16:rowId xmlns:a16="http://schemas.microsoft.com/office/drawing/2014/main" val="313033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35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A5DED-5B89-F063-D575-E2B84BCE1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Data Cleaning and Pre-processing</a:t>
            </a:r>
            <a:endParaRPr lang="en-IN" sz="4000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11A835A-28D5-B1B8-12C0-5E76AA3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IN" sz="1900" dirty="0"/>
              <a:t>Cleaned data by removing NAs and ensuring balanced splits </a:t>
            </a:r>
            <a:r>
              <a:rPr lang="en-IN" sz="1100" dirty="0"/>
              <a:t>(70% training, 30% testing).</a:t>
            </a:r>
          </a:p>
          <a:p>
            <a:r>
              <a:rPr lang="en-IN" sz="1900" dirty="0"/>
              <a:t>Handled class distribution </a:t>
            </a:r>
            <a:r>
              <a:rPr lang="en-IN" sz="1100" dirty="0"/>
              <a:t>(based on Drinker) </a:t>
            </a:r>
            <a:endParaRPr lang="en-IN" sz="1900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1300" dirty="0"/>
              <a:t>Seldom - Class 0 (for 1 &amp; 2)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300" dirty="0"/>
              <a:t>Sometime - Class 1 (for 3)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300" dirty="0"/>
              <a:t>Frequent - Class 2  (for 4 &amp; 5)</a:t>
            </a:r>
          </a:p>
          <a:p>
            <a:r>
              <a:rPr lang="en-US" sz="1900" dirty="0"/>
              <a:t>Used </a:t>
            </a:r>
            <a:r>
              <a:rPr lang="en-US" sz="1900" dirty="0" err="1"/>
              <a:t>createDataPartition</a:t>
            </a:r>
            <a:r>
              <a:rPr lang="en-US" sz="1900" dirty="0"/>
              <a:t>() </a:t>
            </a:r>
            <a:r>
              <a:rPr lang="en-US" sz="1100" dirty="0"/>
              <a:t>(splitting data into training and testing sets.)</a:t>
            </a:r>
          </a:p>
          <a:p>
            <a:r>
              <a:rPr lang="en-US" sz="1900" dirty="0"/>
              <a:t>Implemented factor and numeric conversion for classification &amp; regression.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64A6195-1B36-E78F-707B-19C403CD5924}"/>
              </a:ext>
            </a:extLst>
          </p:cNvPr>
          <p:cNvSpPr txBox="1">
            <a:spLocks/>
          </p:cNvSpPr>
          <p:nvPr/>
        </p:nvSpPr>
        <p:spPr>
          <a:xfrm>
            <a:off x="6004362" y="2743199"/>
            <a:ext cx="4646905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/>
              <a:t>Decision Tree:</a:t>
            </a:r>
          </a:p>
          <a:p>
            <a:pPr lvl="1"/>
            <a:r>
              <a:rPr lang="en-US" sz="1500" dirty="0"/>
              <a:t>cp (0, 0.01)</a:t>
            </a:r>
          </a:p>
          <a:p>
            <a:pPr lvl="1"/>
            <a:r>
              <a:rPr lang="en-US" sz="1500" dirty="0" err="1"/>
              <a:t>minsplit</a:t>
            </a:r>
            <a:r>
              <a:rPr lang="en-US" sz="1500" dirty="0"/>
              <a:t> (10)</a:t>
            </a:r>
          </a:p>
          <a:p>
            <a:pPr lvl="1"/>
            <a:endParaRPr lang="en-US" sz="1500" dirty="0"/>
          </a:p>
          <a:p>
            <a:pPr marL="0" indent="0">
              <a:buNone/>
            </a:pPr>
            <a:r>
              <a:rPr lang="en-US" sz="1900" dirty="0"/>
              <a:t>Bagging and Random Forest:</a:t>
            </a:r>
          </a:p>
          <a:p>
            <a:pPr lvl="1"/>
            <a:r>
              <a:rPr lang="en-US" sz="1500" dirty="0" err="1"/>
              <a:t>mtry</a:t>
            </a:r>
            <a:r>
              <a:rPr lang="en-US" sz="1500" dirty="0"/>
              <a:t> (p for bagging, SQRT(p) for RF</a:t>
            </a:r>
          </a:p>
          <a:p>
            <a:pPr lvl="1"/>
            <a:r>
              <a:rPr lang="en-US" sz="1500" dirty="0" err="1"/>
              <a:t>ntree</a:t>
            </a:r>
            <a:r>
              <a:rPr lang="en-US" sz="1500" dirty="0"/>
              <a:t> (500)</a:t>
            </a:r>
          </a:p>
          <a:p>
            <a:pPr lvl="1"/>
            <a:endParaRPr lang="en-US" sz="1500" dirty="0"/>
          </a:p>
          <a:p>
            <a:pPr marL="0" indent="0">
              <a:buNone/>
            </a:pPr>
            <a:r>
              <a:rPr lang="en-US" sz="1900" dirty="0"/>
              <a:t>Boosting:</a:t>
            </a:r>
          </a:p>
          <a:p>
            <a:pPr lvl="1"/>
            <a:r>
              <a:rPr lang="en-US" sz="1500" dirty="0" err="1"/>
              <a:t>n.trees</a:t>
            </a:r>
            <a:r>
              <a:rPr lang="en-US" sz="1500" dirty="0"/>
              <a:t> (1000)</a:t>
            </a:r>
          </a:p>
          <a:p>
            <a:pPr lvl="1"/>
            <a:r>
              <a:rPr lang="en-US" sz="1500" dirty="0"/>
              <a:t>shrinkage (0.01, 0.001)</a:t>
            </a:r>
          </a:p>
          <a:p>
            <a:pPr lvl="1"/>
            <a:r>
              <a:rPr lang="en-US" sz="1500" dirty="0" err="1"/>
              <a:t>interaction.depth</a:t>
            </a:r>
            <a:r>
              <a:rPr lang="en-US" sz="1500" dirty="0"/>
              <a:t> (4)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29DB023-2808-B9B7-6221-E33D80B3C009}"/>
              </a:ext>
            </a:extLst>
          </p:cNvPr>
          <p:cNvSpPr txBox="1">
            <a:spLocks/>
          </p:cNvSpPr>
          <p:nvPr/>
        </p:nvSpPr>
        <p:spPr>
          <a:xfrm>
            <a:off x="6170509" y="350196"/>
            <a:ext cx="4646904" cy="1624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Hyperparameter Tuning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77853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452EB-1678-2F2F-A6E1-D3E08526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10867612" cy="1330841"/>
          </a:xfrm>
        </p:spPr>
        <p:txBody>
          <a:bodyPr>
            <a:normAutofit/>
          </a:bodyPr>
          <a:lstStyle/>
          <a:p>
            <a:r>
              <a:rPr lang="en-US" sz="5400"/>
              <a:t>Discussion 1 </a:t>
            </a:r>
            <a:r>
              <a:rPr lang="en-US" sz="1100"/>
              <a:t>Describe flow of one of basic tree models. Choose one noteworthy end node, trace path to it discussing its interpretation. </a:t>
            </a:r>
            <a:endParaRPr lang="en-IN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48DBA-A92F-3E72-11A4-8FEAE9DC0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5355206" cy="4243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The pruned decision tree predicts whether a youth has used marijuana (Yes/No) based on key factors:</a:t>
            </a:r>
          </a:p>
          <a:p>
            <a:pPr marL="0" indent="0">
              <a:buNone/>
            </a:pPr>
            <a:r>
              <a:rPr lang="en-IN" sz="1200" b="1" dirty="0"/>
              <a:t>Conditions</a:t>
            </a:r>
            <a:r>
              <a:rPr lang="en-IN" sz="1200" dirty="0"/>
              <a:t>: </a:t>
            </a:r>
          </a:p>
          <a:p>
            <a:pPr>
              <a:buAutoNum type="arabicPeriod"/>
            </a:pPr>
            <a:r>
              <a:rPr lang="en-IN" sz="1200" dirty="0"/>
              <a:t>Friends Use Marijuana </a:t>
            </a:r>
          </a:p>
          <a:p>
            <a:pPr>
              <a:buAutoNum type="arabicPeriod"/>
            </a:pPr>
            <a:r>
              <a:rPr lang="en-US" sz="1200" dirty="0"/>
              <a:t>School Punishment</a:t>
            </a:r>
          </a:p>
          <a:p>
            <a:pPr>
              <a:buAutoNum type="arabicPeriod"/>
            </a:pPr>
            <a:r>
              <a:rPr lang="en-IN" sz="1200" dirty="0"/>
              <a:t>Friends Offered Marijuana</a:t>
            </a:r>
          </a:p>
          <a:p>
            <a:pPr marL="0" indent="0">
              <a:buNone/>
            </a:pPr>
            <a:r>
              <a:rPr lang="en-IN" sz="1200" b="1" dirty="0"/>
              <a:t>Findings</a:t>
            </a:r>
            <a:r>
              <a:rPr lang="en-IN" sz="1200" dirty="0"/>
              <a:t>:</a:t>
            </a:r>
          </a:p>
          <a:p>
            <a:r>
              <a:rPr lang="en-US" sz="1200" dirty="0"/>
              <a:t>Peer Influence Dominates:</a:t>
            </a:r>
          </a:p>
          <a:p>
            <a:pPr marL="0" indent="0">
              <a:buNone/>
            </a:pPr>
            <a:r>
              <a:rPr lang="en-US" sz="1200" dirty="0"/>
              <a:t>The strongest predictor is Friends Use MJ. If friends use it, the model predicts 100% likelihood of youth use.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Even when friends don’t use, offers from friends still increase risk (12% as Yes).</a:t>
            </a:r>
          </a:p>
          <a:p>
            <a:r>
              <a:rPr lang="en-US" sz="1200" dirty="0"/>
              <a:t>School Punishment Mitigates Risk:</a:t>
            </a:r>
          </a:p>
          <a:p>
            <a:pPr marL="0" indent="0">
              <a:buNone/>
            </a:pPr>
            <a:r>
              <a:rPr lang="en-US" sz="1200" dirty="0"/>
              <a:t>Youths facing moderate school punishment (School Punishment = 2) are 77% likely to avoid use, suggesting disciplinary policies may deter experimentation.</a:t>
            </a:r>
            <a:endParaRPr lang="en-IN" sz="1200" dirty="0"/>
          </a:p>
          <a:p>
            <a:pPr marL="0" indent="0">
              <a:buNone/>
            </a:pPr>
            <a:endParaRPr lang="en-IN" sz="1200" dirty="0"/>
          </a:p>
        </p:txBody>
      </p:sp>
      <p:pic>
        <p:nvPicPr>
          <p:cNvPr id="6" name="Picture 5" descr="A diagram of a tree&#10;&#10;AI-generated content may be incorrect.">
            <a:extLst>
              <a:ext uri="{FF2B5EF4-FFF2-40B4-BE49-F238E27FC236}">
                <a16:creationId xmlns:a16="http://schemas.microsoft.com/office/drawing/2014/main" id="{B428A96B-5DE2-7A2B-D44F-60DB69EBD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584421"/>
            <a:ext cx="4788505" cy="2956901"/>
          </a:xfrm>
          <a:prstGeom prst="rect">
            <a:avLst/>
          </a:prstGeom>
        </p:spPr>
      </p:pic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BB8907D-BCBD-8D48-A837-8EB7729C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068" y="1849825"/>
            <a:ext cx="7054191" cy="445025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BD033-835A-856D-7888-B743DD661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6805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400" b="1" dirty="0"/>
              <a:t>Selected Path: </a:t>
            </a:r>
            <a:r>
              <a:rPr lang="en-US" sz="1400" dirty="0"/>
              <a:t>Highest‐Frequent Node (1 / 5 ~ 20 % Frequent Drinking)</a:t>
            </a:r>
          </a:p>
          <a:p>
            <a:pPr marL="0" indent="0">
              <a:buNone/>
            </a:pPr>
            <a:r>
              <a:rPr lang="en-US" sz="1400" b="1" dirty="0"/>
              <a:t>Path Trace</a:t>
            </a:r>
          </a:p>
          <a:p>
            <a:r>
              <a:rPr lang="en-US" sz="1400" dirty="0"/>
              <a:t>Root Node: Grades = b (mid‑range academic performance)</a:t>
            </a:r>
          </a:p>
          <a:p>
            <a:r>
              <a:rPr lang="en-US" sz="1400" dirty="0"/>
              <a:t>2nd Split: Income ∈ {</a:t>
            </a:r>
            <a:r>
              <a:rPr lang="en-US" sz="1400" dirty="0" err="1"/>
              <a:t>b,c,d</a:t>
            </a:r>
            <a:r>
              <a:rPr lang="en-US" sz="1400" dirty="0"/>
              <a:t>} (middle‑income households)</a:t>
            </a:r>
          </a:p>
          <a:p>
            <a:r>
              <a:rPr lang="en-US" sz="1400" dirty="0"/>
              <a:t>3rd Split: </a:t>
            </a:r>
            <a:r>
              <a:rPr lang="en-US" sz="1400" dirty="0" err="1"/>
              <a:t>SchoolSafety</a:t>
            </a:r>
            <a:r>
              <a:rPr lang="en-US" sz="1400" dirty="0"/>
              <a:t> = a (students feel very safe at school)</a:t>
            </a:r>
          </a:p>
          <a:p>
            <a:r>
              <a:rPr lang="en-US" sz="1400" dirty="0"/>
              <a:t>4th Split: Race ∈ {</a:t>
            </a:r>
            <a:r>
              <a:rPr lang="en-US" sz="1400" dirty="0" err="1"/>
              <a:t>b,d,f</a:t>
            </a:r>
            <a:r>
              <a:rPr lang="en-US" sz="1400" dirty="0"/>
              <a:t>} (specific demographic grouping)</a:t>
            </a:r>
          </a:p>
          <a:p>
            <a:r>
              <a:rPr lang="en-US" sz="1400" dirty="0"/>
              <a:t>End Node: 5 students → 4 Seldom, 0 Sometimes, 1 Frequent → 20 % frequent drinkers</a:t>
            </a:r>
          </a:p>
          <a:p>
            <a:pPr marL="0" indent="0">
              <a:buNone/>
            </a:pPr>
            <a:r>
              <a:rPr lang="en-US" sz="1400" b="1" dirty="0"/>
              <a:t>Observations</a:t>
            </a:r>
          </a:p>
          <a:p>
            <a:r>
              <a:rPr lang="en-US" sz="1400" dirty="0"/>
              <a:t>This small subgroup combines moderate grades with middle income and high perceived school safety.</a:t>
            </a:r>
          </a:p>
          <a:p>
            <a:r>
              <a:rPr lang="en-US" sz="1400" dirty="0"/>
              <a:t>Their demographic profile (Race ∈ {b, d, f}) coincides with the highest relative rate of frequent drinking.</a:t>
            </a:r>
          </a:p>
          <a:p>
            <a:r>
              <a:rPr lang="en-US" sz="1400" dirty="0"/>
              <a:t>Even within a safe school environment, a niche cluster still progresses to frequent use.</a:t>
            </a:r>
            <a:endParaRPr lang="en-IN" sz="1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12FE50-3B65-09BE-3AFE-25199A54417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Discussion 2 </a:t>
            </a:r>
            <a:r>
              <a:rPr lang="en-US" sz="1100" dirty="0"/>
              <a:t>Describe flow of one of your basic tree models. Choose one noteworthy end node, trace the path to it and discuss its interpretation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687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1A94-8AC2-A8F3-2AC1-CB75AB14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Discussion 3 </a:t>
            </a:r>
            <a:r>
              <a:rPr lang="en-US" sz="1000" b="0" i="0" dirty="0">
                <a:solidFill>
                  <a:srgbClr val="2D3B45"/>
                </a:solidFill>
                <a:effectLst/>
                <a:latin typeface="LatoWeb"/>
              </a:rPr>
              <a:t>How do the predictions change using into binary, ordinal (categorical and ordered), and numerical variables data type? What is each telling you, and when is it appropriate to use each?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69A8B6B-C9BB-184D-5552-90AAAF39F9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95710"/>
              </p:ext>
            </p:extLst>
          </p:nvPr>
        </p:nvGraphicFramePr>
        <p:xfrm>
          <a:off x="838200" y="2203130"/>
          <a:ext cx="105156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6366838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5901863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488164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81614910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Binary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Ordinal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Numerical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691964"/>
                  </a:ext>
                </a:extLst>
              </a:tr>
              <a:tr h="80625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Friends Use MJ: 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 Punishment: 1=None, 2=Moderate, 3=Strict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Days Offered MJ: 0-30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939996"/>
                  </a:ext>
                </a:extLst>
              </a:tr>
              <a:tr h="806250">
                <a:tc>
                  <a:txBody>
                    <a:bodyPr/>
                    <a:lstStyle/>
                    <a:p>
                      <a:r>
                        <a:rPr lang="en-US" dirty="0"/>
                        <a:t>Insights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Distinct split: Yes/No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Captures intensity/degree/level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Precise frequency/quantity measurements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890621"/>
                  </a:ext>
                </a:extLst>
              </a:tr>
              <a:tr h="564375">
                <a:tc>
                  <a:txBody>
                    <a:bodyPr/>
                    <a:lstStyle/>
                    <a:p>
                      <a:r>
                        <a:rPr lang="en-US" dirty="0"/>
                        <a:t>Appropriate Usage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presence/absence of a factor is most important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Meaningful thresholds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Exact quantities/frequency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711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06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D5D2E51-A652-4FCB-ADE3-8974F2723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08E18253-076D-4D89-968E-FCD8887E2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F6EBCC24-DE3B-4BAD-9624-83E1C2D66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377B9C-D626-244C-FB52-5A975052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243584"/>
          </a:xfrm>
        </p:spPr>
        <p:txBody>
          <a:bodyPr>
            <a:normAutofit/>
          </a:bodyPr>
          <a:lstStyle/>
          <a:p>
            <a:r>
              <a:rPr lang="en-US" sz="3400"/>
              <a:t>Binary Classification - Model Comparison</a:t>
            </a:r>
            <a:endParaRPr lang="en-IN" sz="3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07AF1D-AB44-447B-BC2F-DBECCC06C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CD70E2-BD62-41E4-975D-E58B07928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B9530-1A33-E270-F827-1F0A8A067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4600"/>
            <a:ext cx="4837176" cy="3666744"/>
          </a:xfrm>
        </p:spPr>
        <p:txBody>
          <a:bodyPr>
            <a:normAutofit/>
          </a:bodyPr>
          <a:lstStyle/>
          <a:p>
            <a:r>
              <a:rPr lang="en-US" sz="1800"/>
              <a:t>Predicting Marijuana Use (Yes/No)</a:t>
            </a:r>
          </a:p>
          <a:p>
            <a:endParaRPr lang="en-IN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62944F6-BB79-CD14-E090-0831ED037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276" y="307461"/>
            <a:ext cx="5346191" cy="28140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C577DF-ED55-F0B0-5C0E-7628C6949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02" y="3012968"/>
            <a:ext cx="5164798" cy="328336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7A5ACB-F8D7-F7AB-6966-DDA18500A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379950"/>
              </p:ext>
            </p:extLst>
          </p:nvPr>
        </p:nvGraphicFramePr>
        <p:xfrm>
          <a:off x="5846705" y="3374873"/>
          <a:ext cx="5989334" cy="2806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519">
                  <a:extLst>
                    <a:ext uri="{9D8B030D-6E8A-4147-A177-3AD203B41FA5}">
                      <a16:colId xmlns:a16="http://schemas.microsoft.com/office/drawing/2014/main" val="2558864746"/>
                    </a:ext>
                  </a:extLst>
                </a:gridCol>
                <a:gridCol w="762042">
                  <a:extLst>
                    <a:ext uri="{9D8B030D-6E8A-4147-A177-3AD203B41FA5}">
                      <a16:colId xmlns:a16="http://schemas.microsoft.com/office/drawing/2014/main" val="3389738965"/>
                    </a:ext>
                  </a:extLst>
                </a:gridCol>
                <a:gridCol w="525011">
                  <a:extLst>
                    <a:ext uri="{9D8B030D-6E8A-4147-A177-3AD203B41FA5}">
                      <a16:colId xmlns:a16="http://schemas.microsoft.com/office/drawing/2014/main" val="2976303997"/>
                    </a:ext>
                  </a:extLst>
                </a:gridCol>
                <a:gridCol w="525011">
                  <a:extLst>
                    <a:ext uri="{9D8B030D-6E8A-4147-A177-3AD203B41FA5}">
                      <a16:colId xmlns:a16="http://schemas.microsoft.com/office/drawing/2014/main" val="2719253119"/>
                    </a:ext>
                  </a:extLst>
                </a:gridCol>
                <a:gridCol w="525011">
                  <a:extLst>
                    <a:ext uri="{9D8B030D-6E8A-4147-A177-3AD203B41FA5}">
                      <a16:colId xmlns:a16="http://schemas.microsoft.com/office/drawing/2014/main" val="2250346136"/>
                    </a:ext>
                  </a:extLst>
                </a:gridCol>
                <a:gridCol w="525011">
                  <a:extLst>
                    <a:ext uri="{9D8B030D-6E8A-4147-A177-3AD203B41FA5}">
                      <a16:colId xmlns:a16="http://schemas.microsoft.com/office/drawing/2014/main" val="487647528"/>
                    </a:ext>
                  </a:extLst>
                </a:gridCol>
                <a:gridCol w="525011">
                  <a:extLst>
                    <a:ext uri="{9D8B030D-6E8A-4147-A177-3AD203B41FA5}">
                      <a16:colId xmlns:a16="http://schemas.microsoft.com/office/drawing/2014/main" val="2693963527"/>
                    </a:ext>
                  </a:extLst>
                </a:gridCol>
                <a:gridCol w="886047">
                  <a:extLst>
                    <a:ext uri="{9D8B030D-6E8A-4147-A177-3AD203B41FA5}">
                      <a16:colId xmlns:a16="http://schemas.microsoft.com/office/drawing/2014/main" val="2627843828"/>
                    </a:ext>
                  </a:extLst>
                </a:gridCol>
                <a:gridCol w="924671">
                  <a:extLst>
                    <a:ext uri="{9D8B030D-6E8A-4147-A177-3AD203B41FA5}">
                      <a16:colId xmlns:a16="http://schemas.microsoft.com/office/drawing/2014/main" val="1511794517"/>
                    </a:ext>
                  </a:extLst>
                </a:gridCol>
              </a:tblGrid>
              <a:tr h="567481">
                <a:tc>
                  <a:txBody>
                    <a:bodyPr/>
                    <a:lstStyle/>
                    <a:p>
                      <a:r>
                        <a:rPr lang="en-US" sz="1100"/>
                        <a:t>Model</a:t>
                      </a:r>
                      <a:endParaRPr lang="en-IN" sz="1100"/>
                    </a:p>
                  </a:txBody>
                  <a:tcPr marL="55153" marR="55153" marT="27577" marB="27577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Accuracy (%)</a:t>
                      </a:r>
                    </a:p>
                  </a:txBody>
                  <a:tcPr marL="55153" marR="55153" marT="27577" marB="27577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Precision (%)</a:t>
                      </a:r>
                      <a:endParaRPr lang="en-IN" sz="1100" dirty="0"/>
                    </a:p>
                  </a:txBody>
                  <a:tcPr marL="55153" marR="55153" marT="27577" marB="27577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Recall (%)</a:t>
                      </a:r>
                      <a:endParaRPr lang="en-IN" sz="1100" dirty="0"/>
                    </a:p>
                  </a:txBody>
                  <a:tcPr marL="55153" marR="55153" marT="27577" marB="27577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F1 (%)</a:t>
                      </a:r>
                      <a:endParaRPr lang="en-IN" sz="1100" dirty="0"/>
                    </a:p>
                  </a:txBody>
                  <a:tcPr marL="55153" marR="55153" marT="27577" marB="27577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AUC (%)</a:t>
                      </a:r>
                      <a:endParaRPr lang="en-IN" sz="1100" dirty="0"/>
                    </a:p>
                  </a:txBody>
                  <a:tcPr marL="55153" marR="55153" marT="27577" marB="27577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OOB Error (%)</a:t>
                      </a:r>
                      <a:endParaRPr lang="en-IN" sz="1100" dirty="0"/>
                    </a:p>
                  </a:txBody>
                  <a:tcPr marL="55153" marR="55153" marT="27577" marB="27577"/>
                </a:tc>
                <a:tc>
                  <a:txBody>
                    <a:bodyPr/>
                    <a:lstStyle/>
                    <a:p>
                      <a:r>
                        <a:rPr lang="en-IN" sz="11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Specificity (User) (%)</a:t>
                      </a:r>
                      <a:endParaRPr lang="en-IN" sz="1100" dirty="0"/>
                    </a:p>
                  </a:txBody>
                  <a:tcPr marL="55153" marR="55153" marT="27577" marB="27577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Top Predictors</a:t>
                      </a:r>
                      <a:endParaRPr lang="en-IN" sz="1100"/>
                    </a:p>
                  </a:txBody>
                  <a:tcPr marL="55153" marR="55153" marT="27577" marB="27577"/>
                </a:tc>
                <a:extLst>
                  <a:ext uri="{0D108BD9-81ED-4DB2-BD59-A6C34878D82A}">
                    <a16:rowId xmlns:a16="http://schemas.microsoft.com/office/drawing/2014/main" val="4259471646"/>
                  </a:ext>
                </a:extLst>
              </a:tr>
              <a:tr h="559748">
                <a:tc>
                  <a:txBody>
                    <a:bodyPr/>
                    <a:lstStyle/>
                    <a:p>
                      <a:r>
                        <a:rPr lang="en-IN" sz="11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  <a:endParaRPr lang="en-IN" sz="1100" b="1"/>
                    </a:p>
                  </a:txBody>
                  <a:tcPr marL="55153" marR="55153" marT="27577" marB="27577"/>
                </a:tc>
                <a:tc>
                  <a:txBody>
                    <a:bodyPr/>
                    <a:lstStyle/>
                    <a:p>
                      <a:r>
                        <a:rPr lang="en-IN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87.99</a:t>
                      </a:r>
                      <a:endParaRPr lang="en-IN" sz="1100" b="1" dirty="0"/>
                    </a:p>
                  </a:txBody>
                  <a:tcPr marL="55153" marR="55153" marT="27577" marB="27577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65.87</a:t>
                      </a:r>
                      <a:endParaRPr lang="en-IN" sz="1100" b="1" dirty="0"/>
                    </a:p>
                  </a:txBody>
                  <a:tcPr marL="55153" marR="55153" marT="27577" marB="27577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47.31</a:t>
                      </a:r>
                      <a:endParaRPr lang="en-IN" sz="1100" b="1" dirty="0"/>
                    </a:p>
                  </a:txBody>
                  <a:tcPr marL="55153" marR="55153" marT="27577" marB="27577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55.07</a:t>
                      </a:r>
                      <a:endParaRPr lang="en-IN" sz="1100" b="1" dirty="0"/>
                    </a:p>
                  </a:txBody>
                  <a:tcPr marL="55153" marR="55153" marT="27577" marB="27577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85.07</a:t>
                      </a:r>
                      <a:endParaRPr lang="en-IN" sz="1100" b="1" dirty="0"/>
                    </a:p>
                  </a:txBody>
                  <a:tcPr marL="55153" marR="55153" marT="27577" marB="27577"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-</a:t>
                      </a:r>
                      <a:endParaRPr lang="en-IN" sz="1100" b="1" dirty="0"/>
                    </a:p>
                  </a:txBody>
                  <a:tcPr marL="55153" marR="55153" marT="27577" marB="27577"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47.31</a:t>
                      </a:r>
                      <a:endParaRPr lang="en-IN" sz="1100" dirty="0"/>
                    </a:p>
                  </a:txBody>
                  <a:tcPr marL="55153" marR="55153" marT="27577" marB="27577"/>
                </a:tc>
                <a:tc>
                  <a:txBody>
                    <a:bodyPr/>
                    <a:lstStyle/>
                    <a:p>
                      <a:r>
                        <a:rPr lang="en-IN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Friends Offered MJ</a:t>
                      </a:r>
                      <a:endParaRPr lang="en-IN" sz="1100"/>
                    </a:p>
                  </a:txBody>
                  <a:tcPr marL="55153" marR="55153" marT="27577" marB="27577"/>
                </a:tc>
                <a:extLst>
                  <a:ext uri="{0D108BD9-81ED-4DB2-BD59-A6C34878D82A}">
                    <a16:rowId xmlns:a16="http://schemas.microsoft.com/office/drawing/2014/main" val="1606301114"/>
                  </a:ext>
                </a:extLst>
              </a:tr>
              <a:tr h="559748">
                <a:tc>
                  <a:txBody>
                    <a:bodyPr/>
                    <a:lstStyle/>
                    <a:p>
                      <a:r>
                        <a:rPr lang="en-IN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Bagging</a:t>
                      </a:r>
                      <a:endParaRPr lang="en-IN" sz="1100"/>
                    </a:p>
                  </a:txBody>
                  <a:tcPr marL="55153" marR="55153" marT="27577" marB="27577"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87.99</a:t>
                      </a:r>
                      <a:endParaRPr lang="en-IN" sz="1100" dirty="0"/>
                    </a:p>
                  </a:txBody>
                  <a:tcPr marL="55153" marR="55153" marT="27577" marB="27577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65.96</a:t>
                      </a:r>
                    </a:p>
                  </a:txBody>
                  <a:tcPr marL="55153" marR="55153" marT="27577" marB="27577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47.10</a:t>
                      </a:r>
                    </a:p>
                  </a:txBody>
                  <a:tcPr marL="55153" marR="55153" marT="27577" marB="27577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54.96</a:t>
                      </a:r>
                    </a:p>
                  </a:txBody>
                  <a:tcPr marL="55153" marR="55153" marT="27577" marB="27577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75.29</a:t>
                      </a:r>
                    </a:p>
                  </a:txBody>
                  <a:tcPr marL="55153" marR="55153" marT="27577" marB="27577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 marL="55153" marR="55153" marT="27577" marB="27577"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47.10</a:t>
                      </a:r>
                      <a:endParaRPr lang="en-IN" sz="1100" dirty="0"/>
                    </a:p>
                  </a:txBody>
                  <a:tcPr marL="55153" marR="55153" marT="27577" marB="27577"/>
                </a:tc>
                <a:tc>
                  <a:txBody>
                    <a:bodyPr/>
                    <a:lstStyle/>
                    <a:p>
                      <a:r>
                        <a:rPr lang="en-IN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School Punishment</a:t>
                      </a:r>
                      <a:endParaRPr lang="en-IN" sz="1100"/>
                    </a:p>
                  </a:txBody>
                  <a:tcPr marL="55153" marR="55153" marT="27577" marB="27577"/>
                </a:tc>
                <a:extLst>
                  <a:ext uri="{0D108BD9-81ED-4DB2-BD59-A6C34878D82A}">
                    <a16:rowId xmlns:a16="http://schemas.microsoft.com/office/drawing/2014/main" val="890608419"/>
                  </a:ext>
                </a:extLst>
              </a:tr>
              <a:tr h="559748">
                <a:tc>
                  <a:txBody>
                    <a:bodyPr/>
                    <a:lstStyle/>
                    <a:p>
                      <a:r>
                        <a:rPr lang="en-IN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en-IN" sz="1100"/>
                    </a:p>
                  </a:txBody>
                  <a:tcPr marL="55153" marR="55153" marT="27577" marB="27577"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87.86</a:t>
                      </a:r>
                      <a:endParaRPr lang="en-IN" sz="1100" dirty="0"/>
                    </a:p>
                  </a:txBody>
                  <a:tcPr marL="55153" marR="55153" marT="27577" marB="27577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65.94</a:t>
                      </a:r>
                    </a:p>
                  </a:txBody>
                  <a:tcPr marL="55153" marR="55153" marT="27577" marB="27577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45.38</a:t>
                      </a:r>
                    </a:p>
                  </a:txBody>
                  <a:tcPr marL="55153" marR="55153" marT="27577" marB="27577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53.76</a:t>
                      </a:r>
                    </a:p>
                  </a:txBody>
                  <a:tcPr marL="55153" marR="55153" marT="27577" marB="27577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82.52</a:t>
                      </a:r>
                    </a:p>
                  </a:txBody>
                  <a:tcPr marL="55153" marR="55153" marT="27577" marB="27577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12.44</a:t>
                      </a:r>
                    </a:p>
                  </a:txBody>
                  <a:tcPr marL="55153" marR="55153" marT="27577" marB="27577"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45.38</a:t>
                      </a:r>
                      <a:endParaRPr lang="en-IN" sz="1100" dirty="0"/>
                    </a:p>
                  </a:txBody>
                  <a:tcPr marL="55153" marR="55153" marT="27577" marB="27577"/>
                </a:tc>
                <a:tc>
                  <a:txBody>
                    <a:bodyPr/>
                    <a:lstStyle/>
                    <a:p>
                      <a:r>
                        <a:rPr lang="en-IN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Friends Use MJ</a:t>
                      </a:r>
                      <a:endParaRPr lang="en-IN" sz="1100"/>
                    </a:p>
                  </a:txBody>
                  <a:tcPr marL="55153" marR="55153" marT="27577" marB="27577"/>
                </a:tc>
                <a:extLst>
                  <a:ext uri="{0D108BD9-81ED-4DB2-BD59-A6C34878D82A}">
                    <a16:rowId xmlns:a16="http://schemas.microsoft.com/office/drawing/2014/main" val="1422950415"/>
                  </a:ext>
                </a:extLst>
              </a:tr>
              <a:tr h="559748">
                <a:tc>
                  <a:txBody>
                    <a:bodyPr/>
                    <a:lstStyle/>
                    <a:p>
                      <a:r>
                        <a:rPr lang="en-IN" sz="11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Boosting</a:t>
                      </a:r>
                      <a:endParaRPr lang="en-IN" sz="1100"/>
                    </a:p>
                  </a:txBody>
                  <a:tcPr marL="55153" marR="55153" marT="27577" marB="27577"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87.86</a:t>
                      </a:r>
                      <a:endParaRPr lang="en-IN" sz="1100" dirty="0"/>
                    </a:p>
                  </a:txBody>
                  <a:tcPr marL="55153" marR="55153" marT="27577" marB="27577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 marL="55153" marR="55153" marT="27577" marB="27577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 marL="55153" marR="55153" marT="27577" marB="27577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 marL="55153" marR="55153" marT="27577" marB="27577"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&gt;90</a:t>
                      </a:r>
                      <a:endParaRPr lang="en-IN" sz="1100" b="1" dirty="0"/>
                    </a:p>
                  </a:txBody>
                  <a:tcPr marL="55153" marR="55153" marT="27577" marB="27577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 marL="55153" marR="55153" marT="27577" marB="27577"/>
                </a:tc>
                <a:tc>
                  <a:txBody>
                    <a:bodyPr/>
                    <a:lstStyle/>
                    <a:p>
                      <a:r>
                        <a:rPr lang="en-IN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47.53</a:t>
                      </a:r>
                      <a:endParaRPr lang="en-IN" sz="1100" dirty="0"/>
                    </a:p>
                  </a:txBody>
                  <a:tcPr marL="55153" marR="55153" marT="27577" marB="27577"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School Punishment</a:t>
                      </a:r>
                      <a:endParaRPr lang="en-IN" sz="1100" dirty="0"/>
                    </a:p>
                  </a:txBody>
                  <a:tcPr marL="55153" marR="55153" marT="27577" marB="27577"/>
                </a:tc>
                <a:extLst>
                  <a:ext uri="{0D108BD9-81ED-4DB2-BD59-A6C34878D82A}">
                    <a16:rowId xmlns:a16="http://schemas.microsoft.com/office/drawing/2014/main" val="2521567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20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b731b4e-63c9-40a2-974b-d71ec11d270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E4D0DB45C2FA4289009A4A7B9172EB" ma:contentTypeVersion="6" ma:contentTypeDescription="Create a new document." ma:contentTypeScope="" ma:versionID="d185d0a957d428ae96de023e8552a15b">
  <xsd:schema xmlns:xsd="http://www.w3.org/2001/XMLSchema" xmlns:xs="http://www.w3.org/2001/XMLSchema" xmlns:p="http://schemas.microsoft.com/office/2006/metadata/properties" xmlns:ns3="6b731b4e-63c9-40a2-974b-d71ec11d2700" targetNamespace="http://schemas.microsoft.com/office/2006/metadata/properties" ma:root="true" ma:fieldsID="6a319e75742d9ff967c83f867fd67f9b" ns3:_="">
    <xsd:import namespace="6b731b4e-63c9-40a2-974b-d71ec11d2700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31b4e-63c9-40a2-974b-d71ec11d2700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39D428-90B3-420A-A6F8-ED21413B7882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6b731b4e-63c9-40a2-974b-d71ec11d2700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8E4659C-C1EF-4D4A-BC60-48BC7A4633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731b4e-63c9-40a2-974b-d71ec11d27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9A144A-1CC3-4729-8A9E-E7CE76EE46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2542</TotalTime>
  <Words>1682</Words>
  <Application>Microsoft Office PowerPoint</Application>
  <PresentationFormat>Widescreen</PresentationFormat>
  <Paragraphs>298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Inter</vt:lpstr>
      <vt:lpstr>LatoWeb</vt:lpstr>
      <vt:lpstr>Petrona Bold</vt:lpstr>
      <vt:lpstr>Wingdings</vt:lpstr>
      <vt:lpstr>Office Theme</vt:lpstr>
      <vt:lpstr>Youth Drug Use Analysis Using Decision Tree</vt:lpstr>
      <vt:lpstr>PowerPoint Presentation</vt:lpstr>
      <vt:lpstr>Theoretical Discussion</vt:lpstr>
      <vt:lpstr>PowerPoint Presentation</vt:lpstr>
      <vt:lpstr>Data Cleaning and Pre-processing</vt:lpstr>
      <vt:lpstr>Discussion 1 Describe flow of one of basic tree models. Choose one noteworthy end node, trace path to it discussing its interpretation. </vt:lpstr>
      <vt:lpstr>PowerPoint Presentation</vt:lpstr>
      <vt:lpstr>Discussion 3 How do the predictions change using into binary, ordinal (categorical and ordered), and numerical variables data type? What is each telling you, and when is it appropriate to use each?</vt:lpstr>
      <vt:lpstr>Binary Classification - Model Comparison</vt:lpstr>
      <vt:lpstr>Multi-Class Classification - Model Comparison</vt:lpstr>
      <vt:lpstr>Regression - Model Comparison</vt:lpstr>
      <vt:lpstr>Binary Classification - Key Insights</vt:lpstr>
      <vt:lpstr>Multi-Class Classification - Key Insights</vt:lpstr>
      <vt:lpstr>Regression - Key Insights</vt:lpstr>
      <vt:lpstr>Conclusion</vt:lpstr>
      <vt:lpstr>Reference and Citation</vt:lpstr>
      <vt:lpstr>Future Scope</vt:lpstr>
      <vt:lpstr>GitHub Repository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Hrishabh Kulkarni</dc:creator>
  <cp:lastModifiedBy>Hrishabh Kulkarni</cp:lastModifiedBy>
  <cp:revision>47</cp:revision>
  <dcterms:created xsi:type="dcterms:W3CDTF">2025-04-14T05:45:52Z</dcterms:created>
  <dcterms:modified xsi:type="dcterms:W3CDTF">2025-04-23T16:39:46Z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0x0101009EE4D0DB45C2FA4289009A4A7B9172EB</vt:lpwstr>
  </property>
</Properties>
</file>