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32918400"/>
  <p:notesSz cx="9239250" cy="11982450"/>
  <p:embeddedFontLst>
    <p:embeddedFont>
      <p:font typeface="Quattrocento" panose="02020502030000000404" pitchFamily="18" charset="0"/>
      <p:regular r:id="rId8"/>
      <p:bold r:id="rId9"/>
    </p:embeddedFont>
    <p:embeddedFont>
      <p:font typeface="Quattrocento Sans" panose="020B0502050000020003" pitchFamily="34" charset="0"/>
      <p:regular r:id="rId10"/>
      <p:bold r:id="rId11"/>
      <p:italic r:id="rId12"/>
      <p:boldItalic r:id="rId13"/>
    </p:embeddedFont>
  </p:embeddedFontLst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839F"/>
    <a:srgbClr val="303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4E94A-1AD7-468D-9544-B8599FECB2A2}" v="2" dt="2025-04-28T20:13:08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3654" autoAdjust="0"/>
  </p:normalViewPr>
  <p:slideViewPr>
    <p:cSldViewPr>
      <p:cViewPr varScale="1">
        <p:scale>
          <a:sx n="30" d="100"/>
          <a:sy n="30" d="100"/>
        </p:scale>
        <p:origin x="1314" y="24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7625"/>
            <a:ext cx="9874956" cy="280876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ponderingpeacock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www.nhis.ipums.org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cran.r-project.org/web/packages/tictoc/index.html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https://tidyverse.tidyverse.org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685800" y="533448"/>
            <a:ext cx="42519600" cy="4932051"/>
          </a:xfrm>
          <a:prstGeom prst="snip2DiagRect">
            <a:avLst/>
          </a:prstGeom>
          <a:solidFill>
            <a:srgbClr val="303C54"/>
          </a:solidFill>
          <a:ln w="25400">
            <a:solidFill>
              <a:schemeClr val="bg2"/>
            </a:solidFill>
            <a:miter lim="800000"/>
          </a:ln>
        </p:spPr>
        <p:txBody>
          <a:bodyPr lIns="61170" tIns="30584" rIns="61170" bIns="30584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4200" b="1" i="1" u="sng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3657600" y="1536811"/>
            <a:ext cx="36576000" cy="2551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9600" b="1" u="sng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PREDICTING DIABETES RISK</a:t>
            </a:r>
            <a:r>
              <a:rPr lang="en-US" sz="9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 ~ </a:t>
            </a:r>
            <a:r>
              <a:rPr lang="en-US" sz="9600" b="1" u="sng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SUPPORT VECTOR MACHINE 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3657600" y="4352496"/>
            <a:ext cx="36576000" cy="10156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HRISHABH KULKARNI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685800" y="6468862"/>
            <a:ext cx="10058400" cy="7861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12" y="7078463"/>
            <a:ext cx="9598176" cy="739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PROBLEM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Diabetes affects 2 in 10 adults globally, but early detection remains inconsistent.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screening is often reactive (symptom-based) rather than data-driven.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GOAL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Predict diabetes risk using health/ lifestyle /demographic factors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(BMI, age, exercise, nutrition).</a:t>
            </a:r>
          </a:p>
          <a:p>
            <a:pPr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DATASET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</a:t>
            </a:r>
          </a:p>
          <a:p>
            <a:pPr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National Health Interview Survey (NHIS) 2022  has 35,115 observations</a:t>
            </a:r>
          </a:p>
          <a:p>
            <a:pPr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Demographics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 Age, Sex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Biometrics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 BMI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Lifestyle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 Exercise, Nutrition, Sleep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39184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39F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Abstract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1513820" y="6468862"/>
            <a:ext cx="10058400" cy="2591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The density plot shows the distribution of BMI for individuals with and without diabetes.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Individuals with diabetes tend to have higher BMI values compared to those without diabetes.</a:t>
            </a: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45A199C6-0BDE-461E-8044-A335463A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3932" y="7078463"/>
            <a:ext cx="9598176" cy="292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400" b="1" u="sng" dirty="0">
                <a:effectLst/>
                <a:highlight>
                  <a:srgbClr val="FFFF00"/>
                </a:highlight>
                <a:latin typeface="Quattrocento Sans" panose="020B0502050000020003" pitchFamily="34" charset="0"/>
                <a:cs typeface="Arial" pitchFamily="34" charset="0"/>
              </a:rPr>
              <a:t>BMI DISTRIBUTION BY DIABETES STATUS</a:t>
            </a:r>
            <a:endParaRPr lang="en-US" sz="2400" b="1" u="sng" dirty="0">
              <a:effectLst/>
              <a:highlight>
                <a:srgbClr val="00FFFF"/>
              </a:highlight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Key Finding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Diabetic individuals show 3X higher density at BMI ≥ 30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density plot shows the distribution of BMI for individuals with and without diabetes.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Individuals with diabetes tend to have higher BMI values compared to those without diabetes.</a:t>
            </a: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Takeaway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BMI screening most valuable above 30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3820" y="5939184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Exploratory Data Analytics (EDA)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41840" y="6468862"/>
            <a:ext cx="10058400" cy="25916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83" name="TextBox 19">
            <a:extLst>
              <a:ext uri="{FF2B5EF4-FFF2-40B4-BE49-F238E27FC236}">
                <a16:creationId xmlns:a16="http://schemas.microsoft.com/office/drawing/2014/main" id="{16D6CE1D-7E3F-42CA-A7BD-5FA191CF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4199" y="7163433"/>
            <a:ext cx="9598176" cy="396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EVALUATION METRICS</a:t>
            </a:r>
          </a:p>
          <a:p>
            <a:pPr algn="just">
              <a:lnSpc>
                <a:spcPct val="110000"/>
              </a:lnSpc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The linear kernel SVM achieved the highest accuracy (62.96%) and recall (79.66%) but had a longer training time (1.1 ms).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The radial kernel SVM had an accuracy (61.39%) recall (80.15%) and a shorter training time of 1 milliseconds.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The polynomial kernel SVM had the lowest accuracy (60.17%) but the highest recall (81.60%) and a highest training time of 1.13 milliseconds.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The </a:t>
            </a:r>
            <a:r>
              <a:rPr lang="en-IN" sz="2400" b="1" u="sng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Tunned Linear kernel SVM is best for this dataset</a:t>
            </a: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4" name="Rectangle 10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1840" y="5939184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Results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3169859" y="6468862"/>
            <a:ext cx="10058400" cy="1921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43D130FF-027B-433C-BF4F-A381B032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9971" y="6990565"/>
            <a:ext cx="9598176" cy="57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SVM DECISION BOUNDARY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decision boundary plots show the regions of predicted diabetes status based on BMI and age for each SVM kernel.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linear kernel SVM is good, then comes the radial and then the polynomial shows a clear separations between the two classes as the dataset is cluttered showing that its overlapping.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decision boundary captures non-linear separation between diabetic and non-diabetic.</a:t>
            </a:r>
          </a:p>
          <a:p>
            <a:pPr algn="just">
              <a:lnSpc>
                <a:spcPct val="110000"/>
              </a:lnSpc>
            </a:pPr>
            <a:r>
              <a:rPr lang="en-US" sz="2400" b="1" dirty="0">
                <a:effectLst/>
                <a:highlight>
                  <a:srgbClr val="FFFF00"/>
                </a:highlight>
                <a:latin typeface="Quattrocento Sans" panose="020B0502050000020003" pitchFamily="34" charset="0"/>
                <a:cs typeface="Arial" pitchFamily="34" charset="0"/>
              </a:rPr>
              <a:t>Findings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Several data points are on the wrong side of the decision boundary.</a:t>
            </a:r>
          </a:p>
          <a:p>
            <a:pPr algn="just">
              <a:lnSpc>
                <a:spcPct val="110000"/>
              </a:lnSpc>
            </a:pPr>
            <a:r>
              <a:rPr lang="en-US" sz="2400" b="1" dirty="0">
                <a:effectLst/>
                <a:highlight>
                  <a:srgbClr val="FFFF00"/>
                </a:highlight>
                <a:latin typeface="Quattrocento Sans" panose="020B0502050000020003" pitchFamily="34" charset="0"/>
                <a:cs typeface="Arial" pitchFamily="34" charset="0"/>
              </a:rPr>
              <a:t>Insights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Real-world diabetes risk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isn't perfectly separable by BMI/age alone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(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lifestyle and genetic factors create unavoidable overlap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).</a:t>
            </a:r>
          </a:p>
          <a:p>
            <a:pPr algn="just">
              <a:lnSpc>
                <a:spcPct val="110000"/>
              </a:lnSpc>
            </a:pPr>
            <a:r>
              <a:rPr lang="en-US" sz="2400" b="1" dirty="0">
                <a:effectLst/>
                <a:highlight>
                  <a:srgbClr val="FFFF00"/>
                </a:highlight>
                <a:latin typeface="Quattrocento Sans" panose="020B0502050000020003" pitchFamily="34" charset="0"/>
                <a:cs typeface="Arial" pitchFamily="34" charset="0"/>
              </a:rPr>
              <a:t>Example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Some high-BMI individuals are healthy (genes/lifestyle protect them).</a:t>
            </a:r>
            <a:endParaRPr lang="en-US" sz="24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9859" y="5939184"/>
            <a:ext cx="10058400" cy="928068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Conclusion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666154" y="15114622"/>
            <a:ext cx="10058400" cy="6933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9742DD1E-D7E3-4AB1-8A17-D5B59B6A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266" y="15800422"/>
            <a:ext cx="9598176" cy="5765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SUPPORT VECTOR MACHINE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Supervised learning models which finds the optimal hyperplane that maximizes the margin between classes.</a:t>
            </a:r>
            <a:b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</a:b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KEY TERMS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Support Vectors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Data points closest to the decision boundary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Margin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Distance between hyperplane and nearest points (maximized during training)</a:t>
            </a: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LINEAR SVM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-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Draws a straight line to separate groups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Key Hyperparameter: </a:t>
            </a: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Cost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Controls Strictness</a:t>
            </a:r>
          </a:p>
          <a:p>
            <a:pPr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RADIAL SVM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–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Flexible, curved boundaries to wrap around clusters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Key Hyperparameter: </a:t>
            </a: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Gamma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Controls Curviness</a:t>
            </a:r>
          </a:p>
          <a:p>
            <a:pPr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POLYNOMIAL SVM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-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Draws scribbled/ complex borders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Key Hyperparameter: </a:t>
            </a: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Degree of polynomial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Controls Complexity</a:t>
            </a: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54" y="14672799"/>
            <a:ext cx="10058400" cy="93583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Theoretical Background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33169859" y="27200932"/>
            <a:ext cx="10058400" cy="5144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9971" y="27619897"/>
            <a:ext cx="9598176" cy="4140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[1] Lynn A. Blewett, Julia A. Rivera Drew, Miriam L. King, Kari C.W. Williams, Daniel Backman, Annie Chen, and Stephanie Richards. IPUMS Health Surveys: National Health Interview Survey, Version 7.4 [dataset]. Minneapolis, MN: IPUMS, 2024.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  <a:hlinkClick r:id="rId3"/>
              </a:rPr>
              <a:t>https://doi.org/10.18128/D070.V7.4. </a:t>
            </a: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[2] H. Wickham et al.,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tidyverse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Easily Install and Load the '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Tidyverse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', [Online]. Available: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  <a:hlinkClick r:id="rId4"/>
              </a:rPr>
              <a:t>https://tidyverse.tidyverse.org/</a:t>
            </a: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[3] </a:t>
            </a:r>
            <a:r>
              <a:rPr lang="en-US" sz="2400" dirty="0" err="1">
                <a:effectLst/>
                <a:latin typeface="Quattrocento Sans" panose="020B0502050000020003" pitchFamily="34" charset="0"/>
                <a:cs typeface="Arial" pitchFamily="34" charset="0"/>
              </a:rPr>
              <a:t>tictoc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Functions for timing R scripts, [Online]. Available: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  <a:hlinkClick r:id="rId5"/>
              </a:rPr>
              <a:t>https://cran.r-project.org/web/packages/tictoc/index.html</a:t>
            </a:r>
            <a:endParaRPr lang="en-US" sz="2400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9859" y="26232911"/>
            <a:ext cx="10058400" cy="968022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Citations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68C52-F790-415B-5937-3DA2C1AC8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3932" y="10357908"/>
            <a:ext cx="9598176" cy="3614328"/>
          </a:xfrm>
          <a:prstGeom prst="rect">
            <a:avLst/>
          </a:prstGeom>
        </p:spPr>
      </p:pic>
      <p:sp>
        <p:nvSpPr>
          <p:cNvPr id="6" name="TextBox 19">
            <a:extLst>
              <a:ext uri="{FF2B5EF4-FFF2-40B4-BE49-F238E27FC236}">
                <a16:creationId xmlns:a16="http://schemas.microsoft.com/office/drawing/2014/main" id="{7976D1F3-44E3-0208-96C6-AB09761AC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3932" y="14330391"/>
            <a:ext cx="9598176" cy="4546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400" b="1" u="sng" dirty="0">
                <a:effectLst/>
                <a:highlight>
                  <a:srgbClr val="FFFF00"/>
                </a:highlight>
                <a:latin typeface="Quattrocento Sans" panose="020B0502050000020003" pitchFamily="34" charset="0"/>
                <a:cs typeface="Arial" pitchFamily="34" charset="0"/>
              </a:rPr>
              <a:t>AGE VS DIABETES RISK</a:t>
            </a: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Key Finding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Peak Diabetes Risk: Ages 48 -70 Years</a:t>
            </a:r>
            <a:endParaRPr lang="en-US" sz="2400" b="1" u="sng" dirty="0">
              <a:effectLst/>
              <a:highlight>
                <a:srgbClr val="FFFF00"/>
              </a:highlight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histogram and density plot show the distribution of age for individuals with and without diabetes.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plot indicates that the peak diabetes risk occurs between the ages of 48 and 70 years.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The rectangle highlights age range and the annotation emphasizes the highest risk range.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This suggests that age is a significant factor in diabetes risk, with older individuals being more likely to have diabetes.</a:t>
            </a: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Takeaway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Target preventive care for 48-70 age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14C34-AF7D-701F-7C6C-806E816315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43932" y="18986372"/>
            <a:ext cx="9598176" cy="5089510"/>
          </a:xfrm>
          <a:prstGeom prst="rect">
            <a:avLst/>
          </a:prstGeom>
        </p:spPr>
      </p:pic>
      <p:sp>
        <p:nvSpPr>
          <p:cNvPr id="8" name="TextBox 19">
            <a:extLst>
              <a:ext uri="{FF2B5EF4-FFF2-40B4-BE49-F238E27FC236}">
                <a16:creationId xmlns:a16="http://schemas.microsoft.com/office/drawing/2014/main" id="{E1BB7C88-1FA0-18A0-54F4-FF9DC894C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3932" y="24283520"/>
            <a:ext cx="9598176" cy="251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2400" b="1" u="sng" dirty="0">
                <a:effectLst/>
                <a:highlight>
                  <a:srgbClr val="FFFF00"/>
                </a:highlight>
                <a:latin typeface="Quattrocento Sans" panose="020B0502050000020003" pitchFamily="34" charset="0"/>
                <a:cs typeface="Arial" pitchFamily="34" charset="0"/>
              </a:rPr>
              <a:t>GENDER &amp; BMI DISTRIBUTION</a:t>
            </a: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Key Finding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Male Dominant Sample</a:t>
            </a:r>
          </a:p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This plot tells me distribution of BMI based on gender.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It also shows that dataset have higher number data related to men than women.</a:t>
            </a: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Takeaway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Data should be more gender balanced</a:t>
            </a: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292A7C-BC67-ACBC-BC7E-D9C835658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43932" y="26903134"/>
            <a:ext cx="9598176" cy="5145470"/>
          </a:xfrm>
          <a:prstGeom prst="rect">
            <a:avLst/>
          </a:prstGeom>
        </p:spPr>
      </p:pic>
      <p:sp>
        <p:nvSpPr>
          <p:cNvPr id="13" name="TextBox 19">
            <a:extLst>
              <a:ext uri="{FF2B5EF4-FFF2-40B4-BE49-F238E27FC236}">
                <a16:creationId xmlns:a16="http://schemas.microsoft.com/office/drawing/2014/main" id="{61D0DEE7-733A-69D2-6F19-35477933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1951" y="18287029"/>
            <a:ext cx="9598176" cy="599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IMPORTANT VARIABLE</a:t>
            </a:r>
          </a:p>
          <a:p>
            <a:pPr algn="just">
              <a:lnSpc>
                <a:spcPct val="110000"/>
              </a:lnSpc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Key Findings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: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</a:t>
            </a: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 + BMI explain &gt; 60% of model’s decision</a:t>
            </a:r>
          </a:p>
          <a:p>
            <a:pPr algn="just">
              <a:lnSpc>
                <a:spcPct val="110000"/>
              </a:lnSpc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 key predictors 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emerging as </a:t>
            </a: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important across all kernels.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SVM shows that Age and BMI are the most important predictors for diabetes status.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b="1" kern="100" dirty="0">
                <a:effectLst/>
                <a:highlight>
                  <a:srgbClr val="00FF00"/>
                </a:highlight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</a:t>
            </a:r>
            <a:r>
              <a:rPr lang="en-US" sz="25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r>
              <a:rPr lang="en-US" sz="25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500" b="1" kern="100" dirty="0">
                <a:effectLst/>
                <a:highlight>
                  <a:srgbClr val="00FF00"/>
                </a:highlight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BMI</a:t>
            </a:r>
            <a:r>
              <a:rPr lang="en-US" sz="25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highlight>
                  <a:srgbClr val="FFFF00"/>
                </a:highlight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SLEEP HOURS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highlight>
                  <a:srgbClr val="FF0000"/>
                </a:highlight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VEGETABLE SERVING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highlight>
                  <a:srgbClr val="FF0000"/>
                </a:highlight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EXECISE MINUTES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400" b="1" kern="100" dirty="0">
              <a:effectLst/>
              <a:latin typeface="Quattrocento Sans" panose="020B05020500000200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This Matters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Demographic: Age proxies lifelong metabolic stress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Biological: BMI directly measures metabolic risk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  Lifestyle factors (exercise/nutrition) refine predictions</a:t>
            </a:r>
            <a:endParaRPr lang="en-IN" sz="2400" kern="100" dirty="0">
              <a:effectLst/>
              <a:latin typeface="Quattrocento Sans" panose="020B05020500000200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299740-0A7F-0FB9-78C5-AA8A7D6B8A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44199" y="24187140"/>
            <a:ext cx="9653681" cy="7902281"/>
          </a:xfrm>
          <a:prstGeom prst="rect">
            <a:avLst/>
          </a:prstGeom>
        </p:spPr>
      </p:pic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3496C041-783C-645D-E17F-CAEFBFA2D6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112" y="12630586"/>
            <a:ext cx="4953946" cy="4038201"/>
          </a:xfrm>
          <a:prstGeom prst="rect">
            <a:avLst/>
          </a:prstGeom>
        </p:spPr>
      </p:pic>
      <p:pic>
        <p:nvPicPr>
          <p:cNvPr id="21" name="Picture 20" descr="A diagram of red and blue dots&#10;&#10;AI-generated content may be incorrect.">
            <a:extLst>
              <a:ext uri="{FF2B5EF4-FFF2-40B4-BE49-F238E27FC236}">
                <a16:creationId xmlns:a16="http://schemas.microsoft.com/office/drawing/2014/main" id="{BAE17333-DA60-0F8A-A2A2-605A0CE3C5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199" y="12630586"/>
            <a:ext cx="4993363" cy="4053062"/>
          </a:xfrm>
          <a:prstGeom prst="rect">
            <a:avLst/>
          </a:prstGeom>
        </p:spPr>
      </p:pic>
      <p:pic>
        <p:nvPicPr>
          <p:cNvPr id="23" name="Picture 22" descr="A diagram of bmi and bmi">
            <a:extLst>
              <a:ext uri="{FF2B5EF4-FFF2-40B4-BE49-F238E27FC236}">
                <a16:creationId xmlns:a16="http://schemas.microsoft.com/office/drawing/2014/main" id="{01B57F9C-EDEF-4F7E-7E9C-592D49D010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369" y="16330532"/>
            <a:ext cx="4953689" cy="4020857"/>
          </a:xfrm>
          <a:prstGeom prst="rect">
            <a:avLst/>
          </a:prstGeom>
        </p:spPr>
      </p:pic>
      <p:pic>
        <p:nvPicPr>
          <p:cNvPr id="29" name="Picture 2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31ED02-DEB5-EBCC-8540-E1701D103C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2367" y="16470971"/>
            <a:ext cx="1981200" cy="3312981"/>
          </a:xfrm>
          <a:prstGeom prst="rect">
            <a:avLst/>
          </a:prstGeom>
        </p:spPr>
      </p:pic>
      <p:sp>
        <p:nvSpPr>
          <p:cNvPr id="30" name="TextBox 19">
            <a:extLst>
              <a:ext uri="{FF2B5EF4-FFF2-40B4-BE49-F238E27FC236}">
                <a16:creationId xmlns:a16="http://schemas.microsoft.com/office/drawing/2014/main" id="{9AE9BAA0-2840-F9C4-7968-9E55B700D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112" y="20213476"/>
            <a:ext cx="9598176" cy="535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FINAL TAKEAWAYS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How Models predict Diabetes Risk:</a:t>
            </a:r>
          </a:p>
          <a:p>
            <a:pPr algn="ctr">
              <a:lnSpc>
                <a:spcPct val="110000"/>
              </a:lnSpc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Higher Age and BMI </a:t>
            </a:r>
            <a:r>
              <a:rPr lang="en-IN" sz="2000" b="0" i="0" dirty="0">
                <a:solidFill>
                  <a:srgbClr val="CDCDCD"/>
                </a:solidFill>
                <a:effectLst/>
                <a:latin typeface="Google Sans"/>
              </a:rPr>
              <a:t>         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Higher Risk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Screening Priorities/ Recommendations:</a:t>
            </a:r>
          </a:p>
          <a:p>
            <a:pPr algn="ctr">
              <a:lnSpc>
                <a:spcPct val="110000"/>
              </a:lnSpc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Screen all individuals aged 50+ with BMI ≥ 30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    Captures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72%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 of Diabetes cases in data.</a:t>
            </a:r>
            <a:endParaRPr lang="en-US" sz="2400" b="1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Insightful Priorities (Prioritize lifestyle counseling for those):</a:t>
            </a:r>
          </a:p>
          <a:p>
            <a:pPr algn="ctr">
              <a:lnSpc>
                <a:spcPct val="110000"/>
              </a:lnSpc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Exercising &lt; 150 mins/week</a:t>
            </a:r>
          </a:p>
          <a:p>
            <a:pPr algn="ctr">
              <a:lnSpc>
                <a:spcPct val="110000"/>
              </a:lnSpc>
            </a:pP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Consuming &lt; 3 vegetable servings/day</a:t>
            </a:r>
          </a:p>
          <a:p>
            <a:pPr marL="342900" indent="-342900" algn="just">
              <a:lnSpc>
                <a:spcPct val="110000"/>
              </a:lnSpc>
              <a:buFontTx/>
              <a:buChar char="-"/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Model Recommendation:</a:t>
            </a:r>
          </a:p>
          <a:p>
            <a:pPr algn="ctr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Use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 Linear SVM 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for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 fast, reliable, clear, clinic-based risk assessments.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-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Clinical Takeaways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: Models predict population’s level risk, not individual fate. </a:t>
            </a:r>
            <a:r>
              <a:rPr lang="en-US" sz="2400" b="1" dirty="0">
                <a:effectLst/>
                <a:latin typeface="Quattrocento Sans" panose="020B0502050000020003" pitchFamily="34" charset="0"/>
                <a:cs typeface="Arial" pitchFamily="34" charset="0"/>
              </a:rPr>
              <a:t>Use them to guide, not to replace with clinical judgment</a:t>
            </a: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.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07605B6-9DC7-2F5B-28D4-5740D88AD7AF}"/>
              </a:ext>
            </a:extLst>
          </p:cNvPr>
          <p:cNvSpPr/>
          <p:nvPr/>
        </p:nvSpPr>
        <p:spPr bwMode="auto">
          <a:xfrm>
            <a:off x="38557200" y="21183600"/>
            <a:ext cx="304800" cy="19604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AE9438-FEEA-57DA-B724-D13EEB380B6E}"/>
              </a:ext>
            </a:extLst>
          </p:cNvPr>
          <p:cNvSpPr/>
          <p:nvPr/>
        </p:nvSpPr>
        <p:spPr>
          <a:xfrm>
            <a:off x="662941" y="23077160"/>
            <a:ext cx="10058400" cy="9268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 dirty="0">
              <a:latin typeface="+mj-lt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6AE70078-83CD-D2F6-8885-C85DF2E7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1" y="22359195"/>
            <a:ext cx="10058400" cy="97668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39F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Methodology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83517845-7D6F-6BCA-B4F6-818C9814D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02" y="22993917"/>
            <a:ext cx="9598176" cy="368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2400" b="1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u="sng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TO HANDLE CLASS IMBALANCE?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Original data had 90% healthy vs 10% diabetic cases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Created balanced training set (1,376 each group)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Prevents model from ignoring the minority class</a:t>
            </a:r>
          </a:p>
          <a:p>
            <a:pPr>
              <a:buNone/>
            </a:pPr>
            <a:r>
              <a:rPr lang="en-IN" sz="2400" b="1" u="sng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Insights</a:t>
            </a:r>
            <a:r>
              <a:rPr lang="en-IN" sz="2400" b="1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2400" i="1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Downsampling</a:t>
            </a:r>
            <a:r>
              <a:rPr lang="en-US" sz="24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 clutter </a:t>
            </a:r>
            <a:r>
              <a:rPr lang="en-US" sz="24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shows a </a:t>
            </a:r>
            <a:r>
              <a:rPr lang="en-US" sz="2400" b="1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weak trend - more exercise might link to slightly more veggies</a:t>
            </a:r>
            <a:r>
              <a:rPr lang="en-US" sz="24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u="sng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Diabetes effect still unclear.</a:t>
            </a: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25C4149F-28CD-B06B-820E-60BAAFEAE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1951" y="14605762"/>
            <a:ext cx="9598176" cy="3571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b="1" u="sng" dirty="0">
                <a:effectLst/>
                <a:latin typeface="Quattrocento Sans" panose="020B0502050000020003" pitchFamily="34" charset="0"/>
                <a:cs typeface="Arial" pitchFamily="34" charset="0"/>
              </a:rPr>
              <a:t>ROC CURVE Limitation</a:t>
            </a:r>
          </a:p>
          <a:p>
            <a:pPr algn="just">
              <a:lnSpc>
                <a:spcPct val="110000"/>
              </a:lnSpc>
            </a:pPr>
            <a:endParaRPr lang="en-US" sz="2400" b="1" u="sng" dirty="0">
              <a:effectLst/>
              <a:latin typeface="Quattrocento Sans" panose="020B0502050000020003" pitchFamily="34" charset="0"/>
              <a:cs typeface="Arial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Poor Visualization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AUC values clustered near 0.5 (random guessing) due to class overlap in BMI/age predictors.</a:t>
            </a:r>
            <a:endParaRPr lang="en-IN" sz="2400" kern="100" dirty="0">
              <a:effectLst/>
              <a:latin typeface="Quattrocento Sans" panose="020B05020500000200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Takeaways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a model failure, it reflects real-world predictor limitations.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Action: So, I have used precision-recall metrics instead for imbalanced data (they are more informative).</a:t>
            </a:r>
            <a:endParaRPr lang="en-IN" sz="2400" kern="100" dirty="0">
              <a:effectLst/>
              <a:latin typeface="Quattrocento Sans" panose="020B05020500000200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AF1453C5-21DA-2B11-5120-7C1C0358F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02" y="29689940"/>
            <a:ext cx="9598176" cy="246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2400" b="1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u="sng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Hyperparameter Tuning</a:t>
            </a:r>
            <a:r>
              <a:rPr lang="en-IN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IN" sz="2400" b="1" u="sng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SVM</a:t>
            </a:r>
            <a:r>
              <a:rPr lang="en-IN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0.01, 0.05, 0.1, 1, 5, 10</a:t>
            </a:r>
            <a:endParaRPr lang="en-IN" sz="2400" kern="100" dirty="0">
              <a:effectLst/>
              <a:latin typeface="Quattrocento Sans" panose="020B05020500000200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IN" sz="2400" b="1" u="sng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Radial SVM</a:t>
            </a:r>
            <a:r>
              <a:rPr lang="en-IN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cost</a:t>
            </a: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0.1, 1, 10, </a:t>
            </a:r>
            <a:r>
              <a:rPr lang="en-IN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gamma</a:t>
            </a: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 0.1, 0.5, 1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IN" sz="2400" b="1" u="sng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Polynomial SVM</a:t>
            </a:r>
            <a:r>
              <a:rPr lang="en-IN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0.1, 1, 10, </a:t>
            </a: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degree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2, 3, 4, </a:t>
            </a:r>
            <a:r>
              <a:rPr lang="en-US" sz="2400" b="1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coef0</a:t>
            </a:r>
            <a:r>
              <a:rPr lang="en-US" sz="2400" kern="100" dirty="0">
                <a:effectLst/>
                <a:latin typeface="Quattrocento Sans" panose="020B05020500000200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0, 1, 2</a:t>
            </a:r>
            <a:endParaRPr lang="en-IN" sz="2400" kern="100" dirty="0">
              <a:effectLst/>
              <a:latin typeface="Quattrocento Sans" panose="020B05020500000200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DC851-578D-7B13-7F91-D327644082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538" y="26227030"/>
            <a:ext cx="3889585" cy="40325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CB4F05-DAD1-C99B-2F0C-E785127159A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23" y="26245648"/>
            <a:ext cx="3956647" cy="4013885"/>
          </a:xfrm>
          <a:prstGeom prst="rect">
            <a:avLst/>
          </a:prstGeom>
        </p:spPr>
      </p:pic>
      <p:pic>
        <p:nvPicPr>
          <p:cNvPr id="15" name="Picture 14" descr="A close-up of a text&#10;&#10;AI-generated content may be incorrect.">
            <a:extLst>
              <a:ext uri="{FF2B5EF4-FFF2-40B4-BE49-F238E27FC236}">
                <a16:creationId xmlns:a16="http://schemas.microsoft.com/office/drawing/2014/main" id="{201EFA94-97B8-D5FB-DDD0-88E804008F1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27426411"/>
            <a:ext cx="1828800" cy="16120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D4FD841-8393-C917-A992-C6D343B3C4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777285" y="11168302"/>
            <a:ext cx="9132003" cy="3162089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onderingpeacock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E4D0DB45C2FA4289009A4A7B9172EB" ma:contentTypeVersion="6" ma:contentTypeDescription="Create a new document." ma:contentTypeScope="" ma:versionID="d185d0a957d428ae96de023e8552a15b">
  <xsd:schema xmlns:xsd="http://www.w3.org/2001/XMLSchema" xmlns:xs="http://www.w3.org/2001/XMLSchema" xmlns:p="http://schemas.microsoft.com/office/2006/metadata/properties" xmlns:ns3="6b731b4e-63c9-40a2-974b-d71ec11d2700" targetNamespace="http://schemas.microsoft.com/office/2006/metadata/properties" ma:root="true" ma:fieldsID="6a319e75742d9ff967c83f867fd67f9b" ns3:_="">
    <xsd:import namespace="6b731b4e-63c9-40a2-974b-d71ec11d270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31b4e-63c9-40a2-974b-d71ec11d270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b731b4e-63c9-40a2-974b-d71ec11d2700" xsi:nil="true"/>
  </documentManagement>
</p:properties>
</file>

<file path=customXml/itemProps1.xml><?xml version="1.0" encoding="utf-8"?>
<ds:datastoreItem xmlns:ds="http://schemas.openxmlformats.org/officeDocument/2006/customXml" ds:itemID="{99796DB3-D24E-4783-83EE-F4090D7B71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31b4e-63c9-40a2-974b-d71ec11d27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3E03DC-909B-4B52-8F33-257B7BB683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95713A-359F-4BCC-A098-2C89740E43D3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6b731b4e-63c9-40a2-974b-d71ec11d270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3439</TotalTime>
  <Words>1151</Words>
  <Application>Microsoft Office PowerPoint</Application>
  <PresentationFormat>Custom</PresentationFormat>
  <Paragraphs>115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Quattrocento</vt:lpstr>
      <vt:lpstr>Times New Roman</vt:lpstr>
      <vt:lpstr>Quattrocento Sans</vt:lpstr>
      <vt:lpstr>Aptos</vt:lpstr>
      <vt:lpstr>Google Sans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Hrishabh Kulkarni</cp:lastModifiedBy>
  <cp:revision>140</cp:revision>
  <cp:lastPrinted>2000-08-03T00:31:24Z</cp:lastPrinted>
  <dcterms:modified xsi:type="dcterms:W3CDTF">2025-05-03T23:20:28Z</dcterms:modified>
  <cp:category>research posters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0x0101009EE4D0DB45C2FA4289009A4A7B9172EB</vt:lpwstr>
  </property>
</Properties>
</file>