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43891200" cy="32918400"/>
  <p:notesSz cx="9239250" cy="11982450"/>
  <p:embeddedFontLst>
    <p:embeddedFont>
      <p:font typeface="Quattrocento" panose="02020502030000000404" pitchFamily="18" charset="0"/>
      <p:regular r:id="rId8"/>
      <p:bold r:id="rId9"/>
    </p:embeddedFont>
    <p:embeddedFont>
      <p:font typeface="Quattrocento Sans" panose="020B0502050000020003" pitchFamily="34" charset="0"/>
      <p:regular r:id="rId10"/>
    </p:embeddedFont>
  </p:embeddedFontLst>
  <p:custDataLst>
    <p:tags r:id="rId1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88">
          <p15:clr>
            <a:srgbClr val="A4A3A4"/>
          </p15:clr>
        </p15:guide>
        <p15:guide id="2" pos="13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774">
          <p15:clr>
            <a:srgbClr val="A4A3A4"/>
          </p15:clr>
        </p15:guide>
        <p15:guide id="2" pos="29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E4E94A-1AD7-468D-9544-B8599FECB2A2}" v="2" dt="2025-04-28T20:13:08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3654" autoAdjust="0"/>
  </p:normalViewPr>
  <p:slideViewPr>
    <p:cSldViewPr>
      <p:cViewPr>
        <p:scale>
          <a:sx n="24" d="100"/>
          <a:sy n="24" d="100"/>
        </p:scale>
        <p:origin x="2034" y="198"/>
      </p:cViewPr>
      <p:guideLst>
        <p:guide orient="horz" pos="11088"/>
        <p:guide pos="13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3984" y="72"/>
      </p:cViewPr>
      <p:guideLst>
        <p:guide orient="horz" pos="3774"/>
        <p:guide pos="29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02088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35575" y="0"/>
            <a:ext cx="4002088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1380788"/>
            <a:ext cx="4002088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35575" y="11380788"/>
            <a:ext cx="4002088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1149350">
              <a:defRPr sz="1500"/>
            </a:lvl1pPr>
          </a:lstStyle>
          <a:p>
            <a:fld id="{56A6134A-9986-4884-ADAB-C57241D32564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4862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83038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41925" y="0"/>
            <a:ext cx="3983038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82738" y="889000"/>
            <a:ext cx="6059487" cy="45450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57300" y="5732463"/>
            <a:ext cx="6708775" cy="533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</a:lstStyle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1363325"/>
            <a:ext cx="398303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41925" y="11363325"/>
            <a:ext cx="398303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1149350">
              <a:defRPr sz="1500"/>
            </a:lvl1pPr>
          </a:lstStyle>
          <a:p>
            <a:fld id="{23124DF2-DDA8-402F-81DD-AC1D1E5694AB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40194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defPPr>
              <a:defRPr kern="1200"/>
            </a:defPPr>
            <a:lvl1pPr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5580D61-8B82-42C3-9A37-58134866DD67}" type="slidenum">
              <a:rPr lang="zh-CN" altLang="en-US" sz="1500"/>
              <a:t>1</a:t>
            </a:fld>
            <a:endParaRPr lang="en-US" altLang="zh-CN" sz="1500"/>
          </a:p>
        </p:txBody>
      </p:sp>
      <p:sp>
        <p:nvSpPr>
          <p:cNvPr id="3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>
            <a:defPPr>
              <a:defRPr kern="1200"/>
            </a:defPPr>
          </a:lstStyle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123" y="10226675"/>
            <a:ext cx="37306957" cy="7054850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4245" y="18653125"/>
            <a:ext cx="30722711" cy="8413750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1660122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3" cy="5486400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279" y="7680325"/>
            <a:ext cx="39502643" cy="21724938"/>
          </a:xfrm>
          <a:prstGeom prst="rect">
            <a:avLst/>
          </a:prstGeom>
        </p:spPr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38220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968" y="1317625"/>
            <a:ext cx="9874956" cy="28087638"/>
          </a:xfrm>
          <a:prstGeom prst="rect">
            <a:avLst/>
          </a:prstGeom>
        </p:spPr>
        <p:txBody>
          <a:bodyPr vert="eaVert"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278" y="1317625"/>
            <a:ext cx="29492222" cy="28087638"/>
          </a:xfrm>
          <a:prstGeom prst="rect">
            <a:avLst/>
          </a:prstGeom>
        </p:spPr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151270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3" cy="5486400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4279" y="7680325"/>
            <a:ext cx="39502643" cy="21724938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430835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21153439"/>
            <a:ext cx="37306957" cy="6537325"/>
          </a:xfrm>
          <a:prstGeom prst="rect">
            <a:avLst/>
          </a:prstGeom>
        </p:spPr>
        <p:txBody>
          <a:bodyPr anchor="t"/>
          <a:lstStyle>
            <a:defPPr>
              <a:defRPr kern="1200"/>
            </a:defPPr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13952538"/>
            <a:ext cx="37306957" cy="7200900"/>
          </a:xfrm>
          <a:prstGeom prst="rect">
            <a:avLst/>
          </a:prstGeom>
        </p:spPr>
        <p:txBody>
          <a:bodyPr anchor="b"/>
          <a:lstStyle>
            <a:defPPr>
              <a:defRPr kern="1200"/>
            </a:defPPr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244965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3" cy="5486400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279" y="7680325"/>
            <a:ext cx="19683588" cy="21724938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13334" y="7680325"/>
            <a:ext cx="19683589" cy="21724938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497320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3" cy="5486400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278" y="7369176"/>
            <a:ext cx="19392900" cy="3070225"/>
          </a:xfrm>
          <a:prstGeom prst="rect">
            <a:avLst/>
          </a:prstGeom>
        </p:spPr>
        <p:txBody>
          <a:bodyPr anchor="b"/>
          <a:lstStyle>
            <a:defPPr>
              <a:defRPr kern="1200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278" y="10439401"/>
            <a:ext cx="19392900" cy="18965862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5555" y="7369176"/>
            <a:ext cx="19401368" cy="3070225"/>
          </a:xfrm>
          <a:prstGeom prst="rect">
            <a:avLst/>
          </a:prstGeom>
        </p:spPr>
        <p:txBody>
          <a:bodyPr anchor="b"/>
          <a:lstStyle>
            <a:defPPr>
              <a:defRPr kern="1200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5555" y="10439401"/>
            <a:ext cx="19401368" cy="18965862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059614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3" cy="5486400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570457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098106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8" y="1311275"/>
            <a:ext cx="14439900" cy="5576888"/>
          </a:xfrm>
          <a:prstGeom prst="rect">
            <a:avLst/>
          </a:prstGeom>
        </p:spPr>
        <p:txBody>
          <a:bodyPr anchor="b"/>
          <a:lstStyle>
            <a:defPPr>
              <a:defRPr kern="1200"/>
            </a:defPPr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523" y="1311275"/>
            <a:ext cx="24536400" cy="28093988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278" y="6888163"/>
            <a:ext cx="14439900" cy="22517100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175467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3545" y="23042564"/>
            <a:ext cx="26334157" cy="2720975"/>
          </a:xfrm>
          <a:prstGeom prst="rect">
            <a:avLst/>
          </a:prstGeom>
        </p:spPr>
        <p:txBody>
          <a:bodyPr anchor="b"/>
          <a:lstStyle>
            <a:defPPr>
              <a:defRPr kern="1200"/>
            </a:defPPr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3545" y="2941639"/>
            <a:ext cx="26334157" cy="19750088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3545" y="25763539"/>
            <a:ext cx="26334157" cy="3862387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395915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13"/>
          <a:stretch>
            <a:fillRect/>
          </a:stretch>
        </p:blipFill>
        <p:spPr>
          <a:xfrm rot="16200000">
            <a:off x="-11074400" y="16459200"/>
            <a:ext cx="14274800" cy="3937000"/>
          </a:xfrm>
          <a:prstGeom prst="rect">
            <a:avLst/>
          </a:prstGeom>
        </p:spPr>
      </p:pic>
      <p:pic>
        <p:nvPicPr>
          <p:cNvPr id="3" name="New picture"/>
          <p:cNvPicPr/>
          <p:nvPr/>
        </p:nvPicPr>
        <p:blipFill>
          <a:blip r:embed="rId13"/>
          <a:stretch>
            <a:fillRect/>
          </a:stretch>
        </p:blipFill>
        <p:spPr>
          <a:xfrm rot="5400000">
            <a:off x="40690800" y="16459200"/>
            <a:ext cx="14274800" cy="3937000"/>
          </a:xfrm>
          <a:prstGeom prst="rect">
            <a:avLst/>
          </a:prstGeom>
        </p:spPr>
      </p:pic>
      <p:pic>
        <p:nvPicPr>
          <p:cNvPr id="4" name="New picture"/>
          <p:cNvPicPr/>
          <p:nvPr/>
        </p:nvPicPr>
        <p:blipFill>
          <a:blip r:embed="rId14"/>
          <a:stretch>
            <a:fillRect/>
          </a:stretch>
        </p:blipFill>
        <p:spPr>
          <a:xfrm>
            <a:off x="6946900" y="33426400"/>
            <a:ext cx="29997400" cy="1447800"/>
          </a:xfrm>
          <a:prstGeom prst="rect">
            <a:avLst/>
          </a:prstGeom>
        </p:spPr>
      </p:pic>
      <p:sp>
        <p:nvSpPr>
          <p:cNvPr id="5" name="New shape"/>
          <p:cNvSpPr/>
          <p:nvPr/>
        </p:nvSpPr>
        <p:spPr>
          <a:xfrm>
            <a:off x="6946900" y="33997900"/>
            <a:ext cx="219456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560">
                <a:solidFill>
                  <a:srgbClr val="808080"/>
                </a:solidFill>
              </a:rPr>
              <a:t>Template ID: ponderingpeacock  Size: 48x36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defPPr>
        <a:defRPr kern="1200"/>
      </a:defPPr>
      <a:lvl1pPr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2pPr>
      <a:lvl3pPr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3pPr>
      <a:lvl4pPr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4pPr>
      <a:lvl5pPr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5pPr>
      <a:lvl6pPr marL="457200"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6pPr>
      <a:lvl7pPr marL="914400"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7pPr>
      <a:lvl8pPr marL="1371600"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8pPr>
      <a:lvl9pPr marL="1828800"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9pPr>
    </p:titleStyle>
    <p:bodyStyle>
      <a:defPPr>
        <a:defRPr kern="1200"/>
      </a:defPPr>
      <a:lvl1pPr marL="1150938" indent="-1150938" algn="l" defTabSz="3074988" rtl="0" eaLnBrk="0" fontAlgn="base" hangingPunct="0">
        <a:spcBef>
          <a:spcPct val="20000"/>
        </a:spcBef>
        <a:spcAft>
          <a:spcPct val="0"/>
        </a:spcAft>
        <a:buChar char="•"/>
        <a:defRPr sz="10700">
          <a:solidFill>
            <a:schemeClr val="tx1"/>
          </a:solidFill>
          <a:latin typeface="+mn-lt"/>
          <a:ea typeface="+mn-ea"/>
          <a:cs typeface="+mn-cs"/>
        </a:defRPr>
      </a:lvl1pPr>
      <a:lvl2pPr marL="2497138" indent="-960438" algn="l" defTabSz="3074988" rtl="0" eaLnBrk="0" fontAlgn="base" hangingPunct="0">
        <a:spcBef>
          <a:spcPct val="20000"/>
        </a:spcBef>
        <a:spcAft>
          <a:spcPct val="0"/>
        </a:spcAft>
        <a:buChar char="–"/>
        <a:defRPr sz="9500">
          <a:solidFill>
            <a:schemeClr val="tx1"/>
          </a:solidFill>
          <a:latin typeface="+mn-lt"/>
        </a:defRPr>
      </a:lvl2pPr>
      <a:lvl3pPr marL="3843338" indent="-768350" algn="l" defTabSz="3074988" rtl="0" eaLnBrk="0" fontAlgn="base" hangingPunct="0">
        <a:spcBef>
          <a:spcPct val="20000"/>
        </a:spcBef>
        <a:spcAft>
          <a:spcPct val="0"/>
        </a:spcAft>
        <a:buChar char="•"/>
        <a:defRPr sz="8100">
          <a:solidFill>
            <a:schemeClr val="tx1"/>
          </a:solidFill>
          <a:latin typeface="+mn-lt"/>
        </a:defRPr>
      </a:lvl3pPr>
      <a:lvl4pPr marL="5384800" indent="-773113" algn="l" defTabSz="3074988" rtl="0" eaLnBrk="0" fontAlgn="base" hangingPunct="0">
        <a:spcBef>
          <a:spcPct val="20000"/>
        </a:spcBef>
        <a:spcAft>
          <a:spcPct val="0"/>
        </a:spcAft>
        <a:buChar char="–"/>
        <a:defRPr sz="6500">
          <a:solidFill>
            <a:schemeClr val="tx1"/>
          </a:solidFill>
          <a:latin typeface="+mn-lt"/>
        </a:defRPr>
      </a:lvl4pPr>
      <a:lvl5pPr marL="6921500" indent="-768350" algn="l" defTabSz="3074988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5pPr>
      <a:lvl6pPr marL="7378700" indent="-768350" algn="l" defTabSz="3074988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6pPr>
      <a:lvl7pPr marL="7835900" indent="-768350" algn="l" defTabSz="3074988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7pPr>
      <a:lvl8pPr marL="8293100" indent="-768350" algn="l" defTabSz="3074988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8pPr>
      <a:lvl9pPr marL="8750300" indent="-768350" algn="l" defTabSz="3074988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hyperlink" Target="http://www.nhis.ipums.org/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hyperlink" Target="https://cran.r-project.org/web/packages/tictoc/index.html" TargetMode="External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hyperlink" Target="https://tidyverse.tidyverse.or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rgbClr val="2D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Box 241"/>
          <p:cNvSpPr txBox="1">
            <a:spLocks noChangeArrowheads="1"/>
          </p:cNvSpPr>
          <p:nvPr/>
        </p:nvSpPr>
        <p:spPr bwMode="auto">
          <a:xfrm>
            <a:off x="685800" y="533448"/>
            <a:ext cx="42519600" cy="6080622"/>
          </a:xfrm>
          <a:prstGeom prst="snip2DiagRect">
            <a:avLst/>
          </a:prstGeom>
          <a:solidFill>
            <a:srgbClr val="303C54"/>
          </a:solidFill>
          <a:ln w="25400">
            <a:solidFill>
              <a:schemeClr val="bg2"/>
            </a:solidFill>
            <a:miter lim="800000"/>
          </a:ln>
        </p:spPr>
        <p:txBody>
          <a:bodyPr lIns="61170" tIns="30584" rIns="61170" bIns="30584" anchor="ctr"/>
          <a:lstStyle>
            <a:defPPr>
              <a:defRPr kern="1200"/>
            </a:defPPr>
            <a:lvl1pPr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n-US" altLang="zh-CN" sz="4200" b="1" i="1" u="sng">
              <a:solidFill>
                <a:schemeClr val="bg1"/>
              </a:solidFill>
              <a:latin typeface="Arial"/>
              <a:ea typeface="SimSun" pitchFamily="2" charset="-122"/>
            </a:endParaRPr>
          </a:p>
        </p:txBody>
      </p:sp>
      <p:sp>
        <p:nvSpPr>
          <p:cNvPr id="70" name="Text Placeholder 5">
            <a:extLst>
              <a:ext uri="{FF2B5EF4-FFF2-40B4-BE49-F238E27FC236}">
                <a16:creationId xmlns:a16="http://schemas.microsoft.com/office/drawing/2014/main" id="{425621FB-070F-446E-BA36-4A66EBF8DEF2}"/>
              </a:ext>
            </a:extLst>
          </p:cNvPr>
          <p:cNvSpPr txBox="1"/>
          <p:nvPr/>
        </p:nvSpPr>
        <p:spPr>
          <a:xfrm>
            <a:off x="3657600" y="1536811"/>
            <a:ext cx="36576000" cy="25515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kern="1200"/>
            </a:defPPr>
            <a:lvl1pPr marL="0" marR="0" indent="0" algn="l" defTabSz="37830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761086">
              <a:spcBef>
                <a:spcPct val="20000"/>
              </a:spcBef>
              <a:defRPr/>
            </a:pPr>
            <a:r>
              <a:rPr lang="en-US" sz="9600" b="1" u="sng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PREDICTING DIABETES RISK USING SVM</a:t>
            </a:r>
          </a:p>
        </p:txBody>
      </p:sp>
      <p:sp>
        <p:nvSpPr>
          <p:cNvPr id="71" name="Text Placeholder 5">
            <a:extLst>
              <a:ext uri="{FF2B5EF4-FFF2-40B4-BE49-F238E27FC236}">
                <a16:creationId xmlns:a16="http://schemas.microsoft.com/office/drawing/2014/main" id="{3A3E55C8-5130-4258-80B1-064CE3FDB621}"/>
              </a:ext>
            </a:extLst>
          </p:cNvPr>
          <p:cNvSpPr txBox="1"/>
          <p:nvPr/>
        </p:nvSpPr>
        <p:spPr>
          <a:xfrm>
            <a:off x="3657600" y="4352496"/>
            <a:ext cx="36576000" cy="101566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kern="1200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6600" dirty="0">
                <a:solidFill>
                  <a:schemeClr val="bg1"/>
                </a:solidFill>
                <a:effectLst/>
                <a:latin typeface="Quattrocento" panose="02020802030000000404" pitchFamily="18" charset="0"/>
                <a:cs typeface="Arial" pitchFamily="34" charset="0"/>
              </a:rPr>
              <a:t>HRISHABH KULKARNI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24D4BC5-5256-4C2E-B3FB-87EA69B63AF3}"/>
              </a:ext>
            </a:extLst>
          </p:cNvPr>
          <p:cNvSpPr/>
          <p:nvPr/>
        </p:nvSpPr>
        <p:spPr>
          <a:xfrm>
            <a:off x="660482" y="8000999"/>
            <a:ext cx="10058400" cy="90009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 dirty="0">
              <a:latin typeface="+mj-lt"/>
            </a:endParaRPr>
          </a:p>
        </p:txBody>
      </p:sp>
      <p:sp>
        <p:nvSpPr>
          <p:cNvPr id="73" name="TextBox 19">
            <a:extLst>
              <a:ext uri="{FF2B5EF4-FFF2-40B4-BE49-F238E27FC236}">
                <a16:creationId xmlns:a16="http://schemas.microsoft.com/office/drawing/2014/main" id="{D5A32123-7974-4A0F-B8DF-6C82FB22F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594" y="8610600"/>
            <a:ext cx="9598176" cy="7390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 b="1" u="sng" dirty="0">
                <a:effectLst/>
                <a:latin typeface="Quattrocento Sans" panose="020B0502050000020003" pitchFamily="34" charset="0"/>
                <a:cs typeface="Arial" pitchFamily="34" charset="0"/>
              </a:rPr>
              <a:t>PROBLEM</a:t>
            </a: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:</a:t>
            </a:r>
          </a:p>
          <a:p>
            <a:pPr algn="just">
              <a:lnSpc>
                <a:spcPct val="110000"/>
              </a:lnSpc>
            </a:pPr>
            <a:endParaRPr lang="en-US" sz="2400" b="1" u="sng" dirty="0">
              <a:effectLst/>
              <a:latin typeface="Quattrocento Sans" panose="020B0502050000020003" pitchFamily="34" charset="0"/>
              <a:cs typeface="Arial" pitchFamily="34" charset="0"/>
            </a:endParaRPr>
          </a:p>
          <a:p>
            <a:pPr marL="342900" indent="-342900" algn="just">
              <a:lnSpc>
                <a:spcPct val="110000"/>
              </a:lnSpc>
              <a:buFontTx/>
              <a:buChar char="-"/>
            </a:pPr>
            <a:r>
              <a:rPr lang="en-US" sz="2400" kern="100" dirty="0">
                <a:effectLst/>
                <a:latin typeface="Quattrocento Sans" panose="020B05020500000200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Diabetes affects 2 in 10 adults globally, but early detection remains inconsistent.</a:t>
            </a:r>
          </a:p>
          <a:p>
            <a:pPr marL="342900" indent="-342900" algn="just">
              <a:lnSpc>
                <a:spcPct val="110000"/>
              </a:lnSpc>
              <a:buFontTx/>
              <a:buChar char="-"/>
            </a:pPr>
            <a:r>
              <a:rPr lang="en-US" sz="2400" kern="100" dirty="0">
                <a:effectLst/>
                <a:latin typeface="Quattrocento Sans" panose="020B05020500000200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Current screening is often reactive (symptom-based) rather than data-driven.</a:t>
            </a:r>
          </a:p>
          <a:p>
            <a:pPr marL="342900" indent="-342900" algn="just">
              <a:lnSpc>
                <a:spcPct val="110000"/>
              </a:lnSpc>
              <a:buFontTx/>
              <a:buChar char="-"/>
            </a:pPr>
            <a:endParaRPr lang="en-US" sz="2400" b="1" u="sng" dirty="0">
              <a:effectLst/>
              <a:latin typeface="Quattrocento Sans" panose="020B0502050000020003" pitchFamily="34" charset="0"/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US" sz="2400" b="1" u="sng" dirty="0">
                <a:effectLst/>
                <a:latin typeface="Quattrocento Sans" panose="020B0502050000020003" pitchFamily="34" charset="0"/>
                <a:cs typeface="Arial" pitchFamily="34" charset="0"/>
              </a:rPr>
              <a:t>GOAL</a:t>
            </a: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: </a:t>
            </a:r>
          </a:p>
          <a:p>
            <a:pPr algn="just">
              <a:lnSpc>
                <a:spcPct val="110000"/>
              </a:lnSpc>
            </a:pPr>
            <a:r>
              <a:rPr lang="en-US" sz="2400" b="1" dirty="0">
                <a:effectLst/>
                <a:latin typeface="Quattrocento Sans" panose="020B0502050000020003" pitchFamily="34" charset="0"/>
                <a:cs typeface="Arial" pitchFamily="34" charset="0"/>
              </a:rPr>
              <a:t>Predict diabetes risk using health/ lifestyle /demographic factors 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(BMI, age, exercise, nutrition).</a:t>
            </a:r>
          </a:p>
          <a:p>
            <a:pPr algn="just">
              <a:lnSpc>
                <a:spcPct val="110000"/>
              </a:lnSpc>
            </a:pPr>
            <a:endParaRPr lang="en-US" sz="2400" dirty="0">
              <a:effectLst/>
              <a:latin typeface="Quattrocento Sans" panose="020B0502050000020003" pitchFamily="34" charset="0"/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US" sz="2400" b="1" u="sng" dirty="0">
                <a:effectLst/>
                <a:latin typeface="Quattrocento Sans" panose="020B0502050000020003" pitchFamily="34" charset="0"/>
                <a:cs typeface="Arial" pitchFamily="34" charset="0"/>
              </a:rPr>
              <a:t>DATASET</a:t>
            </a: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: </a:t>
            </a:r>
          </a:p>
          <a:p>
            <a:pPr algn="just">
              <a:lnSpc>
                <a:spcPct val="110000"/>
              </a:lnSpc>
            </a:pPr>
            <a:endParaRPr lang="en-US" sz="2400" dirty="0">
              <a:effectLst/>
              <a:latin typeface="Quattrocento Sans" panose="020B0502050000020003" pitchFamily="34" charset="0"/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NHIS 2022  has 35,115 observations</a:t>
            </a:r>
          </a:p>
          <a:p>
            <a:pPr algn="just">
              <a:lnSpc>
                <a:spcPct val="110000"/>
              </a:lnSpc>
            </a:pPr>
            <a:endParaRPr lang="en-US" sz="2400" dirty="0">
              <a:effectLst/>
              <a:latin typeface="Quattrocento Sans" panose="020B0502050000020003" pitchFamily="34" charset="0"/>
              <a:cs typeface="Arial" pitchFamily="34" charset="0"/>
            </a:endParaRP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  <a:latin typeface="Quattrocento Sans" panose="020B0502050000020003" pitchFamily="34" charset="0"/>
                <a:cs typeface="Arial" pitchFamily="34" charset="0"/>
              </a:rPr>
              <a:t>Demographics</a:t>
            </a: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:  Age, Sex</a:t>
            </a: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  <a:latin typeface="Quattrocento Sans" panose="020B0502050000020003" pitchFamily="34" charset="0"/>
                <a:cs typeface="Arial" pitchFamily="34" charset="0"/>
              </a:rPr>
              <a:t>Biometrics</a:t>
            </a: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:  BMI</a:t>
            </a: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  <a:latin typeface="Quattrocento Sans" panose="020B0502050000020003" pitchFamily="34" charset="0"/>
                <a:cs typeface="Arial" pitchFamily="34" charset="0"/>
              </a:rPr>
              <a:t>Lifestyle</a:t>
            </a: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:  Exercise, Nutrition, Sleep</a:t>
            </a:r>
          </a:p>
        </p:txBody>
      </p:sp>
      <p:sp>
        <p:nvSpPr>
          <p:cNvPr id="74" name="Rectangle 10">
            <a:extLst>
              <a:ext uri="{FF2B5EF4-FFF2-40B4-BE49-F238E27FC236}">
                <a16:creationId xmlns:a16="http://schemas.microsoft.com/office/drawing/2014/main" id="{4EDA12B6-07B5-44F9-8F8B-E1BE66469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82" y="7471321"/>
            <a:ext cx="10058400" cy="873301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3684A0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/>
            </a:defPPr>
          </a:lstStyle>
          <a:p>
            <a:pPr defTabSz="4702588">
              <a:defRPr/>
            </a:pPr>
            <a:r>
              <a:rPr lang="en-US" sz="3600" b="1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Abstract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F831EE1-8866-4A3E-8CAB-8624A11FF145}"/>
              </a:ext>
            </a:extLst>
          </p:cNvPr>
          <p:cNvSpPr/>
          <p:nvPr/>
        </p:nvSpPr>
        <p:spPr>
          <a:xfrm>
            <a:off x="11488502" y="8000999"/>
            <a:ext cx="10058400" cy="2423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The density plot shows the distribution of BMI for individuals with and without diabetes.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Individuals with diabetes tend to have higher BMI values compared to those without diabetes.</a:t>
            </a:r>
          </a:p>
        </p:txBody>
      </p:sp>
      <p:sp>
        <p:nvSpPr>
          <p:cNvPr id="80" name="TextBox 19">
            <a:extLst>
              <a:ext uri="{FF2B5EF4-FFF2-40B4-BE49-F238E27FC236}">
                <a16:creationId xmlns:a16="http://schemas.microsoft.com/office/drawing/2014/main" id="{45A199C6-0BDE-461E-8044-A335463A4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8614" y="8610600"/>
            <a:ext cx="9598176" cy="292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 b="1" u="sng" dirty="0">
                <a:effectLst/>
                <a:latin typeface="Quattrocento Sans" panose="020B0502050000020003" pitchFamily="34" charset="0"/>
                <a:cs typeface="Arial" pitchFamily="34" charset="0"/>
              </a:rPr>
              <a:t>EXPLORATORY DATA ANALYTICS (EDA)</a:t>
            </a:r>
          </a:p>
          <a:p>
            <a:pPr algn="just">
              <a:lnSpc>
                <a:spcPct val="110000"/>
              </a:lnSpc>
            </a:pPr>
            <a:endParaRPr lang="en-US" sz="2400" b="1" u="sng" dirty="0">
              <a:effectLst/>
              <a:latin typeface="Quattrocento Sans" panose="020B0502050000020003" pitchFamily="34" charset="0"/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US" sz="2400" b="1" u="sng" dirty="0">
                <a:effectLst/>
                <a:latin typeface="Quattrocento Sans" panose="020B0502050000020003" pitchFamily="34" charset="0"/>
                <a:cs typeface="Arial" pitchFamily="34" charset="0"/>
              </a:rPr>
              <a:t>1)</a:t>
            </a:r>
            <a:r>
              <a:rPr lang="en-US" sz="2400" u="sng" dirty="0">
                <a:effectLst/>
                <a:latin typeface="Quattrocento Sans" panose="020B0502050000020003" pitchFamily="34" charset="0"/>
                <a:cs typeface="Arial" pitchFamily="34" charset="0"/>
              </a:rPr>
              <a:t> </a:t>
            </a: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The density plot shows the distribution of BMI for individuals with and without diabetes.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- Individuals with diabetes tend to have higher BMI values compared to those without diabetes.</a:t>
            </a:r>
          </a:p>
          <a:p>
            <a:pPr algn="just">
              <a:lnSpc>
                <a:spcPct val="110000"/>
              </a:lnSpc>
            </a:pPr>
            <a:endParaRPr lang="en-US" sz="2400" b="1" u="sng" dirty="0">
              <a:effectLst/>
              <a:latin typeface="Quattrocento Sans" panose="020B0502050000020003" pitchFamily="34" charset="0"/>
              <a:cs typeface="Arial" pitchFamily="34" charset="0"/>
            </a:endParaRPr>
          </a:p>
        </p:txBody>
      </p:sp>
      <p:sp>
        <p:nvSpPr>
          <p:cNvPr id="81" name="Rectangle 10">
            <a:extLst>
              <a:ext uri="{FF2B5EF4-FFF2-40B4-BE49-F238E27FC236}">
                <a16:creationId xmlns:a16="http://schemas.microsoft.com/office/drawing/2014/main" id="{868B6862-5CC5-4906-AC03-EA9661AD1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8502" y="7471321"/>
            <a:ext cx="10058400" cy="873301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664F93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/>
            </a:defPPr>
          </a:lstStyle>
          <a:p>
            <a:pPr defTabSz="4702588">
              <a:defRPr/>
            </a:pPr>
            <a:r>
              <a:rPr lang="en-US" sz="3600" b="1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Methodology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026A6A3-D6D2-4951-8B04-EF51015D25DB}"/>
              </a:ext>
            </a:extLst>
          </p:cNvPr>
          <p:cNvSpPr/>
          <p:nvPr/>
        </p:nvSpPr>
        <p:spPr>
          <a:xfrm>
            <a:off x="22316522" y="8000999"/>
            <a:ext cx="10058400" cy="2423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 dirty="0">
              <a:latin typeface="+mj-lt"/>
            </a:endParaRPr>
          </a:p>
        </p:txBody>
      </p:sp>
      <p:sp>
        <p:nvSpPr>
          <p:cNvPr id="83" name="TextBox 19">
            <a:extLst>
              <a:ext uri="{FF2B5EF4-FFF2-40B4-BE49-F238E27FC236}">
                <a16:creationId xmlns:a16="http://schemas.microsoft.com/office/drawing/2014/main" id="{16D6CE1D-7E3F-42CA-A7BD-5FA191CFE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18881" y="8695570"/>
            <a:ext cx="9598176" cy="396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 b="1" u="sng" dirty="0">
                <a:effectLst/>
                <a:latin typeface="Quattrocento Sans" panose="020B0502050000020003" pitchFamily="34" charset="0"/>
                <a:cs typeface="Arial" pitchFamily="34" charset="0"/>
              </a:rPr>
              <a:t>EVALUATION METRICS</a:t>
            </a:r>
          </a:p>
          <a:p>
            <a:pPr algn="just">
              <a:lnSpc>
                <a:spcPct val="110000"/>
              </a:lnSpc>
            </a:pPr>
            <a:endParaRPr lang="en-US" sz="2400" b="1" u="sng" dirty="0">
              <a:effectLst/>
              <a:latin typeface="Quattrocento Sans" panose="020B0502050000020003" pitchFamily="34" charset="0"/>
              <a:cs typeface="Arial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kern="100" dirty="0">
                <a:effectLst/>
                <a:latin typeface="Quattrocento Sans" panose="020B05020500000200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The linear kernel SVM achieved the highest accuracy (63.14%) and sensitivity (79.66%) but had a longer training time (0.45 seconds).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kern="100" dirty="0">
                <a:effectLst/>
                <a:latin typeface="Quattrocento Sans" panose="020B05020500000200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The radial kernel SVM had a similar sensitivity (80.15%) and a much shorter training time (0.06 seconds).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kern="100" dirty="0">
                <a:effectLst/>
                <a:latin typeface="Quattrocento Sans" panose="020B05020500000200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The polynomial kernel SVM had the lowest accuracy (59.54%) but the highest sensitivity (82.57%) and a highest training time of 0.52 seconds.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Quattrocento Sans" panose="020B05020500000200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The linear kernel SVM is best for this dataset.</a:t>
            </a:r>
          </a:p>
        </p:txBody>
      </p:sp>
      <p:sp>
        <p:nvSpPr>
          <p:cNvPr id="84" name="Rectangle 10">
            <a:extLst>
              <a:ext uri="{FF2B5EF4-FFF2-40B4-BE49-F238E27FC236}">
                <a16:creationId xmlns:a16="http://schemas.microsoft.com/office/drawing/2014/main" id="{3D96BB99-3F6E-4E73-BA6B-A122D83B1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16522" y="7471321"/>
            <a:ext cx="10058400" cy="873301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664F93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/>
            </a:defPPr>
          </a:lstStyle>
          <a:p>
            <a:pPr defTabSz="4702588">
              <a:defRPr/>
            </a:pPr>
            <a:r>
              <a:rPr lang="en-US" sz="3600" b="1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Results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9BFD724-D51D-4DD6-A93A-40ABEA405C90}"/>
              </a:ext>
            </a:extLst>
          </p:cNvPr>
          <p:cNvSpPr/>
          <p:nvPr/>
        </p:nvSpPr>
        <p:spPr>
          <a:xfrm>
            <a:off x="33144541" y="8000999"/>
            <a:ext cx="10058400" cy="18076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>
              <a:latin typeface="+mj-lt"/>
            </a:endParaRPr>
          </a:p>
        </p:txBody>
      </p:sp>
      <p:sp>
        <p:nvSpPr>
          <p:cNvPr id="86" name="TextBox 19">
            <a:extLst>
              <a:ext uri="{FF2B5EF4-FFF2-40B4-BE49-F238E27FC236}">
                <a16:creationId xmlns:a16="http://schemas.microsoft.com/office/drawing/2014/main" id="{43D130FF-027B-433C-BF4F-A381B032C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74654" y="8610600"/>
            <a:ext cx="9598176" cy="4546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 b="1" u="sng" dirty="0">
                <a:effectLst/>
                <a:latin typeface="Quattrocento Sans" panose="020B0502050000020003" pitchFamily="34" charset="0"/>
                <a:cs typeface="Arial" pitchFamily="34" charset="0"/>
              </a:rPr>
              <a:t>SVM DECISION BOUNDARY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- The decision boundary plots show the regions of predicted diabetes status based on BMI and age for each SVM kernel.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- The linear kernel SVM is good, then comes the radial and then the polynomial shows a clear separations between the two classes as the dataset is cluttered.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- The decision boundary captures non-linear separation between diabetic and non-diabetic.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- Several data points are on the wrong side of the decision boundary.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- Shows that data points are cluttered and overlapping.</a:t>
            </a:r>
          </a:p>
          <a:p>
            <a:pPr algn="just">
              <a:lnSpc>
                <a:spcPct val="110000"/>
              </a:lnSpc>
            </a:pPr>
            <a:endParaRPr lang="en-US" sz="2400" b="1" dirty="0">
              <a:effectLst/>
              <a:latin typeface="Quattrocento Sans" panose="020B0502050000020003" pitchFamily="34" charset="0"/>
              <a:cs typeface="Arial" pitchFamily="34" charset="0"/>
            </a:endParaRPr>
          </a:p>
        </p:txBody>
      </p:sp>
      <p:sp>
        <p:nvSpPr>
          <p:cNvPr id="87" name="Rectangle 10">
            <a:extLst>
              <a:ext uri="{FF2B5EF4-FFF2-40B4-BE49-F238E27FC236}">
                <a16:creationId xmlns:a16="http://schemas.microsoft.com/office/drawing/2014/main" id="{0BE282AE-183A-4D49-B152-23A5A101B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4541" y="7471321"/>
            <a:ext cx="10058400" cy="873301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3684A0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/>
            </a:defPPr>
          </a:lstStyle>
          <a:p>
            <a:pPr defTabSz="4702588">
              <a:defRPr/>
            </a:pPr>
            <a:r>
              <a:rPr lang="en-US" sz="3600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Conclusion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36036AE-C83F-4AC9-800C-C6574727635F}"/>
              </a:ext>
            </a:extLst>
          </p:cNvPr>
          <p:cNvSpPr/>
          <p:nvPr/>
        </p:nvSpPr>
        <p:spPr>
          <a:xfrm>
            <a:off x="660482" y="18211800"/>
            <a:ext cx="10058400" cy="1402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>
              <a:latin typeface="+mj-lt"/>
            </a:endParaRPr>
          </a:p>
        </p:txBody>
      </p:sp>
      <p:sp>
        <p:nvSpPr>
          <p:cNvPr id="89" name="TextBox 19">
            <a:extLst>
              <a:ext uri="{FF2B5EF4-FFF2-40B4-BE49-F238E27FC236}">
                <a16:creationId xmlns:a16="http://schemas.microsoft.com/office/drawing/2014/main" id="{9742DD1E-D7E3-4AB1-8A17-D5B59B6AB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594" y="18897600"/>
            <a:ext cx="9598176" cy="5765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 b="1" u="sng" dirty="0">
                <a:effectLst/>
                <a:latin typeface="Quattrocento Sans" panose="020B0502050000020003" pitchFamily="34" charset="0"/>
                <a:cs typeface="Arial" pitchFamily="34" charset="0"/>
              </a:rPr>
              <a:t>OBJECTIVE</a:t>
            </a: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: Find the optimal hyperplane that maximizes the margin between classes.</a:t>
            </a:r>
          </a:p>
          <a:p>
            <a:pPr algn="just">
              <a:lnSpc>
                <a:spcPct val="110000"/>
              </a:lnSpc>
            </a:pPr>
            <a:endParaRPr lang="en-US" sz="2400" dirty="0">
              <a:effectLst/>
              <a:latin typeface="Quattrocento Sans" panose="020B0502050000020003" pitchFamily="34" charset="0"/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US" sz="2400" b="1" u="sng" dirty="0">
                <a:effectLst/>
                <a:latin typeface="Quattrocento Sans" panose="020B0502050000020003" pitchFamily="34" charset="0"/>
                <a:cs typeface="Arial" pitchFamily="34" charset="0"/>
              </a:rPr>
              <a:t>KEY TERMS</a:t>
            </a: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:</a:t>
            </a:r>
          </a:p>
          <a:p>
            <a:pPr marL="342900" indent="-342900" algn="just">
              <a:lnSpc>
                <a:spcPct val="110000"/>
              </a:lnSpc>
              <a:buFontTx/>
              <a:buChar char="-"/>
            </a:pPr>
            <a:r>
              <a:rPr lang="en-US" sz="2400" b="1" dirty="0">
                <a:effectLst/>
                <a:latin typeface="Quattrocento Sans" panose="020B0502050000020003" pitchFamily="34" charset="0"/>
                <a:cs typeface="Arial" pitchFamily="34" charset="0"/>
              </a:rPr>
              <a:t>Support Vectors</a:t>
            </a: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: Data points closest to the decision boundary</a:t>
            </a:r>
          </a:p>
          <a:p>
            <a:pPr marL="342900" indent="-342900" algn="just">
              <a:lnSpc>
                <a:spcPct val="110000"/>
              </a:lnSpc>
              <a:buFontTx/>
              <a:buChar char="-"/>
            </a:pPr>
            <a:r>
              <a:rPr lang="en-US" sz="2400" b="1" dirty="0">
                <a:effectLst/>
                <a:latin typeface="Quattrocento Sans" panose="020B0502050000020003" pitchFamily="34" charset="0"/>
                <a:cs typeface="Arial" pitchFamily="34" charset="0"/>
              </a:rPr>
              <a:t>Margin</a:t>
            </a: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: Distance between hyperplane and nearest points (maximized during training)</a:t>
            </a:r>
          </a:p>
          <a:p>
            <a:pPr algn="just">
              <a:lnSpc>
                <a:spcPct val="110000"/>
              </a:lnSpc>
            </a:pPr>
            <a:endParaRPr lang="en-US" sz="2400" dirty="0">
              <a:effectLst/>
              <a:latin typeface="Quattrocento Sans" panose="020B0502050000020003" pitchFamily="34" charset="0"/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US" sz="2400" b="1" u="sng" dirty="0">
                <a:effectLst/>
                <a:latin typeface="Quattrocento Sans" panose="020B0502050000020003" pitchFamily="34" charset="0"/>
                <a:cs typeface="Arial" pitchFamily="34" charset="0"/>
              </a:rPr>
              <a:t>LINEAR SVM </a:t>
            </a:r>
            <a:r>
              <a:rPr lang="en-US" sz="2400" b="1" dirty="0">
                <a:effectLst/>
                <a:latin typeface="Quattrocento Sans" panose="020B0502050000020003" pitchFamily="34" charset="0"/>
                <a:cs typeface="Arial" pitchFamily="34" charset="0"/>
              </a:rPr>
              <a:t>- </a:t>
            </a: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Draws a straight line to separate groups</a:t>
            </a:r>
          </a:p>
          <a:p>
            <a:pPr marL="342900" indent="-342900" algn="just">
              <a:lnSpc>
                <a:spcPct val="110000"/>
              </a:lnSpc>
              <a:buFontTx/>
              <a:buChar char="-"/>
            </a:pP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Key Hyperparameter: </a:t>
            </a:r>
            <a:r>
              <a:rPr lang="en-US" sz="2400" b="1" u="sng" dirty="0">
                <a:effectLst/>
                <a:latin typeface="Quattrocento Sans" panose="020B0502050000020003" pitchFamily="34" charset="0"/>
                <a:cs typeface="Arial" pitchFamily="34" charset="0"/>
              </a:rPr>
              <a:t>Cost</a:t>
            </a: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: Controls Strictness</a:t>
            </a:r>
          </a:p>
          <a:p>
            <a:pPr algn="just">
              <a:lnSpc>
                <a:spcPct val="110000"/>
              </a:lnSpc>
            </a:pPr>
            <a:r>
              <a:rPr lang="en-US" sz="2400" b="1" u="sng" dirty="0">
                <a:effectLst/>
                <a:latin typeface="Quattrocento Sans" panose="020B0502050000020003" pitchFamily="34" charset="0"/>
                <a:cs typeface="Arial" pitchFamily="34" charset="0"/>
              </a:rPr>
              <a:t>RADIAL SVM </a:t>
            </a:r>
            <a:r>
              <a:rPr lang="en-US" sz="2400" b="1" dirty="0">
                <a:effectLst/>
                <a:latin typeface="Quattrocento Sans" panose="020B0502050000020003" pitchFamily="34" charset="0"/>
                <a:cs typeface="Arial" pitchFamily="34" charset="0"/>
              </a:rPr>
              <a:t>– </a:t>
            </a: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Flexible, curved boundaries to wrap around clusters</a:t>
            </a:r>
          </a:p>
          <a:p>
            <a:pPr marL="342900" indent="-342900" algn="just">
              <a:lnSpc>
                <a:spcPct val="110000"/>
              </a:lnSpc>
              <a:buFontTx/>
              <a:buChar char="-"/>
            </a:pP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Key Hyperparameter: </a:t>
            </a:r>
            <a:r>
              <a:rPr lang="en-US" sz="2400" b="1" u="sng" dirty="0">
                <a:effectLst/>
                <a:latin typeface="Quattrocento Sans" panose="020B0502050000020003" pitchFamily="34" charset="0"/>
                <a:cs typeface="Arial" pitchFamily="34" charset="0"/>
              </a:rPr>
              <a:t>Gamma</a:t>
            </a: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: Controls Curviness</a:t>
            </a:r>
          </a:p>
          <a:p>
            <a:pPr algn="just">
              <a:lnSpc>
                <a:spcPct val="110000"/>
              </a:lnSpc>
            </a:pPr>
            <a:r>
              <a:rPr lang="en-US" sz="2400" b="1" u="sng" dirty="0">
                <a:effectLst/>
                <a:latin typeface="Quattrocento Sans" panose="020B0502050000020003" pitchFamily="34" charset="0"/>
                <a:cs typeface="Arial" pitchFamily="34" charset="0"/>
              </a:rPr>
              <a:t>POLYNOMIAL SVM </a:t>
            </a:r>
            <a:r>
              <a:rPr lang="en-US" sz="2400" b="1" dirty="0">
                <a:effectLst/>
                <a:latin typeface="Quattrocento Sans" panose="020B0502050000020003" pitchFamily="34" charset="0"/>
                <a:cs typeface="Arial" pitchFamily="34" charset="0"/>
              </a:rPr>
              <a:t>- </a:t>
            </a: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Draws scribbled/ complex borders</a:t>
            </a:r>
          </a:p>
          <a:p>
            <a:pPr marL="342900" indent="-342900" algn="just">
              <a:lnSpc>
                <a:spcPct val="110000"/>
              </a:lnSpc>
              <a:buFontTx/>
              <a:buChar char="-"/>
            </a:pP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Key Hyperparameter: </a:t>
            </a:r>
            <a:r>
              <a:rPr lang="en-US" sz="2400" b="1" u="sng" dirty="0">
                <a:effectLst/>
                <a:latin typeface="Quattrocento Sans" panose="020B0502050000020003" pitchFamily="34" charset="0"/>
                <a:cs typeface="Arial" pitchFamily="34" charset="0"/>
              </a:rPr>
              <a:t>Degree of polynomial</a:t>
            </a: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: Controls Complexity</a:t>
            </a:r>
          </a:p>
        </p:txBody>
      </p:sp>
      <p:sp>
        <p:nvSpPr>
          <p:cNvPr id="90" name="Rectangle 10">
            <a:extLst>
              <a:ext uri="{FF2B5EF4-FFF2-40B4-BE49-F238E27FC236}">
                <a16:creationId xmlns:a16="http://schemas.microsoft.com/office/drawing/2014/main" id="{8C463412-CC68-4A0F-AE72-68EF99EB2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82" y="17769977"/>
            <a:ext cx="10058400" cy="873301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664F93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/>
            </a:defPPr>
          </a:lstStyle>
          <a:p>
            <a:pPr defTabSz="4702588">
              <a:defRPr/>
            </a:pPr>
            <a:r>
              <a:rPr lang="en-US" sz="3600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Background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5D5CB20-8752-4D75-A601-0EEB3443D27F}"/>
              </a:ext>
            </a:extLst>
          </p:cNvPr>
          <p:cNvSpPr/>
          <p:nvPr/>
        </p:nvSpPr>
        <p:spPr>
          <a:xfrm>
            <a:off x="33147000" y="27355800"/>
            <a:ext cx="10058400" cy="487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>
              <a:latin typeface="+mj-lt"/>
            </a:endParaRPr>
          </a:p>
        </p:txBody>
      </p:sp>
      <p:sp>
        <p:nvSpPr>
          <p:cNvPr id="92" name="TextBox 19">
            <a:extLst>
              <a:ext uri="{FF2B5EF4-FFF2-40B4-BE49-F238E27FC236}">
                <a16:creationId xmlns:a16="http://schemas.microsoft.com/office/drawing/2014/main" id="{B4F3D693-DA0F-454D-94C0-CEAA07C14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90708" y="27939895"/>
            <a:ext cx="9598176" cy="41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[1] Lynn A. Blewett, Julia A. Rivera Drew, Miriam L. King, Kari C.W. Williams, Daniel Backman, Annie Chen, and Stephanie Richards. IPUMS Health Surveys: National Health Interview Survey, Version 7.4 [dataset]. Minneapolis, MN: IPUMS, 2024. </a:t>
            </a: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  <a:hlinkClick r:id="rId3"/>
              </a:rPr>
              <a:t>https://doi.org/10.18128/D070.V7.4. </a:t>
            </a:r>
            <a:endParaRPr lang="en-US" sz="2400" dirty="0">
              <a:effectLst/>
              <a:latin typeface="Quattrocento Sans" panose="020B0502050000020003" pitchFamily="34" charset="0"/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endParaRPr lang="en-US" sz="2400" dirty="0">
              <a:effectLst/>
              <a:latin typeface="Quattrocento Sans" panose="020B0502050000020003" pitchFamily="34" charset="0"/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[2] H. Wickham et al., </a:t>
            </a:r>
            <a:r>
              <a:rPr lang="en-US" sz="2400" dirty="0" err="1">
                <a:effectLst/>
                <a:latin typeface="Quattrocento Sans" panose="020B0502050000020003" pitchFamily="34" charset="0"/>
                <a:cs typeface="Arial" pitchFamily="34" charset="0"/>
              </a:rPr>
              <a:t>tidyverse</a:t>
            </a: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: Easily Install and Load the '</a:t>
            </a:r>
            <a:r>
              <a:rPr lang="en-US" sz="2400" dirty="0" err="1">
                <a:effectLst/>
                <a:latin typeface="Quattrocento Sans" panose="020B0502050000020003" pitchFamily="34" charset="0"/>
                <a:cs typeface="Arial" pitchFamily="34" charset="0"/>
              </a:rPr>
              <a:t>Tidyverse</a:t>
            </a: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', [Online]. Available: </a:t>
            </a: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  <a:hlinkClick r:id="rId4"/>
              </a:rPr>
              <a:t>https://tidyverse.tidyverse.org/</a:t>
            </a:r>
            <a:endParaRPr lang="en-US" sz="2400" dirty="0">
              <a:effectLst/>
              <a:latin typeface="Quattrocento Sans" panose="020B0502050000020003" pitchFamily="34" charset="0"/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endParaRPr lang="en-US" sz="2400" dirty="0">
              <a:effectLst/>
              <a:latin typeface="Quattrocento Sans" panose="020B0502050000020003" pitchFamily="34" charset="0"/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[3] </a:t>
            </a:r>
            <a:r>
              <a:rPr lang="en-US" sz="2400" dirty="0" err="1">
                <a:effectLst/>
                <a:latin typeface="Quattrocento Sans" panose="020B0502050000020003" pitchFamily="34" charset="0"/>
                <a:cs typeface="Arial" pitchFamily="34" charset="0"/>
              </a:rPr>
              <a:t>tictoc</a:t>
            </a: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: Functions for timing R scripts, [Online]. Available: </a:t>
            </a: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  <a:hlinkClick r:id="rId5"/>
              </a:rPr>
              <a:t>https://cran.r-project.org/web/packages/tictoc/index.html</a:t>
            </a:r>
            <a:endParaRPr lang="en-US" sz="2400" dirty="0">
              <a:effectLst/>
              <a:latin typeface="Quattrocento Sans" panose="020B0502050000020003" pitchFamily="34" charset="0"/>
              <a:cs typeface="Arial" pitchFamily="34" charset="0"/>
            </a:endParaRPr>
          </a:p>
        </p:txBody>
      </p:sp>
      <p:sp>
        <p:nvSpPr>
          <p:cNvPr id="93" name="Rectangle 10">
            <a:extLst>
              <a:ext uri="{FF2B5EF4-FFF2-40B4-BE49-F238E27FC236}">
                <a16:creationId xmlns:a16="http://schemas.microsoft.com/office/drawing/2014/main" id="{5EDC1F28-88BB-4DAD-9112-B4904B4A7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0" y="26913976"/>
            <a:ext cx="10058400" cy="873301"/>
          </a:xfrm>
          <a:prstGeom prst="snipRoundRect">
            <a:avLst>
              <a:gd name="adj1" fmla="val 0"/>
              <a:gd name="adj2" fmla="val 46622"/>
            </a:avLst>
          </a:prstGeom>
          <a:solidFill>
            <a:schemeClr val="bg1">
              <a:lumMod val="50000"/>
            </a:schemeClr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/>
            </a:defPPr>
          </a:lstStyle>
          <a:p>
            <a:pPr defTabSz="4702588">
              <a:defRPr/>
            </a:pPr>
            <a:r>
              <a:rPr lang="en-US" sz="3600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Citations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93CD1E-D6E0-82AA-3202-6A4546B690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843" y="27939896"/>
            <a:ext cx="4839052" cy="38275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D01FBA-BCB5-5E11-50A6-04BE3839BA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1011" y="27939896"/>
            <a:ext cx="4820101" cy="38275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F68C52-F790-415B-5937-3DA2C1AC81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18614" y="11316049"/>
            <a:ext cx="9598176" cy="3614328"/>
          </a:xfrm>
          <a:prstGeom prst="rect">
            <a:avLst/>
          </a:prstGeom>
        </p:spPr>
      </p:pic>
      <p:sp>
        <p:nvSpPr>
          <p:cNvPr id="6" name="TextBox 19">
            <a:extLst>
              <a:ext uri="{FF2B5EF4-FFF2-40B4-BE49-F238E27FC236}">
                <a16:creationId xmlns:a16="http://schemas.microsoft.com/office/drawing/2014/main" id="{7976D1F3-44E3-0208-96C6-AB09761AC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8614" y="15126133"/>
            <a:ext cx="9598176" cy="3733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 b="1" u="sng" dirty="0">
                <a:effectLst/>
                <a:latin typeface="Quattrocento Sans" panose="020B0502050000020003" pitchFamily="34" charset="0"/>
                <a:cs typeface="Arial" pitchFamily="34" charset="0"/>
              </a:rPr>
              <a:t>2) </a:t>
            </a: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The histogram and density plot show the distribution of age for individuals with and without diabetes.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- The plot indicates that the peak diabetes risk occurs between the ages of 48 and 70 years.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- The rectangle highlights age range and the annotation emphasizes the highest risk range.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- This suggests that age is a significant factor in diabetes risk, with older individuals being more likely to have diabetes.</a:t>
            </a:r>
          </a:p>
          <a:p>
            <a:pPr algn="just">
              <a:lnSpc>
                <a:spcPct val="110000"/>
              </a:lnSpc>
            </a:pPr>
            <a:endParaRPr lang="en-US" sz="2400" b="1" u="sng" dirty="0">
              <a:effectLst/>
              <a:latin typeface="Quattrocento Sans" panose="020B0502050000020003" pitchFamily="34" charset="0"/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B14C34-AF7D-701F-7C6C-806E816315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718614" y="18807284"/>
            <a:ext cx="9598176" cy="5089510"/>
          </a:xfrm>
          <a:prstGeom prst="rect">
            <a:avLst/>
          </a:prstGeom>
        </p:spPr>
      </p:pic>
      <p:sp>
        <p:nvSpPr>
          <p:cNvPr id="8" name="TextBox 19">
            <a:extLst>
              <a:ext uri="{FF2B5EF4-FFF2-40B4-BE49-F238E27FC236}">
                <a16:creationId xmlns:a16="http://schemas.microsoft.com/office/drawing/2014/main" id="{E1BB7C88-1FA0-18A0-54F4-FF9DC894C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8614" y="24092550"/>
            <a:ext cx="9598176" cy="1296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 b="1" u="sng" dirty="0">
                <a:effectLst/>
                <a:latin typeface="Quattrocento Sans" panose="020B0502050000020003" pitchFamily="34" charset="0"/>
                <a:cs typeface="Arial" pitchFamily="34" charset="0"/>
              </a:rPr>
              <a:t>3) </a:t>
            </a: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This plot tells me distribution of BMI based on gender.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- It also shows that dataset have higher number data related to men than women.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292A7C-BC67-ACBC-BC7E-D9C83565817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946268" y="26077896"/>
            <a:ext cx="9598176" cy="51454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2A394B-1581-BB2E-D3E5-59C444C84AF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316522" y="13578046"/>
            <a:ext cx="10058400" cy="4481013"/>
          </a:xfrm>
          <a:prstGeom prst="rect">
            <a:avLst/>
          </a:prstGeom>
        </p:spPr>
      </p:pic>
      <p:sp>
        <p:nvSpPr>
          <p:cNvPr id="13" name="TextBox 19">
            <a:extLst>
              <a:ext uri="{FF2B5EF4-FFF2-40B4-BE49-F238E27FC236}">
                <a16:creationId xmlns:a16="http://schemas.microsoft.com/office/drawing/2014/main" id="{61D0DEE7-733A-69D2-6F19-35477933D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74386" y="19369118"/>
            <a:ext cx="9598176" cy="4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 b="1" u="sng" dirty="0">
                <a:effectLst/>
                <a:latin typeface="Quattrocento Sans" panose="020B0502050000020003" pitchFamily="34" charset="0"/>
                <a:cs typeface="Arial" pitchFamily="34" charset="0"/>
              </a:rPr>
              <a:t>IMPORTANT VARIABLE</a:t>
            </a:r>
          </a:p>
          <a:p>
            <a:pPr algn="just">
              <a:lnSpc>
                <a:spcPct val="110000"/>
              </a:lnSpc>
            </a:pPr>
            <a:endParaRPr lang="en-US" sz="2400" b="1" u="sng" dirty="0">
              <a:effectLst/>
              <a:latin typeface="Quattrocento Sans" panose="020B0502050000020003" pitchFamily="34" charset="0"/>
              <a:cs typeface="Arial" pitchFamily="34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400" kern="100" dirty="0">
                <a:effectLst/>
                <a:latin typeface="Quattrocento Sans" panose="020B05020500000200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Same key predictors emerging as most important across all kernels.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400" kern="100" dirty="0">
                <a:effectLst/>
                <a:latin typeface="Quattrocento Sans" panose="020B05020500000200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most important predictors for every kernel SVM are: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Quattrocento Sans" panose="020B05020500000200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500" b="1" kern="100" dirty="0">
                <a:effectLst/>
                <a:latin typeface="Quattrocento Sans" panose="020B05020500000200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AGE</a:t>
            </a:r>
            <a:r>
              <a:rPr lang="en-US" sz="2500" kern="100" dirty="0">
                <a:effectLst/>
                <a:latin typeface="Quattrocento Sans" panose="020B05020500000200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&gt; </a:t>
            </a:r>
            <a:r>
              <a:rPr lang="en-US" sz="2500" b="1" kern="100" dirty="0">
                <a:effectLst/>
                <a:latin typeface="Quattrocento Sans" panose="020B05020500000200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BMI</a:t>
            </a:r>
            <a:r>
              <a:rPr lang="en-US" sz="2500" kern="100" dirty="0">
                <a:effectLst/>
                <a:latin typeface="Quattrocento Sans" panose="020B05020500000200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>
                <a:effectLst/>
                <a:latin typeface="Quattrocento Sans" panose="020B05020500000200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&gt; EXECISE MINUTES &gt; VEGETABLE SERVING &gt; SLEEP HOURS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Quattrocento Sans" panose="020B05020500000200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Age and BMI are the </a:t>
            </a:r>
            <a:r>
              <a:rPr lang="en-US" sz="2400" u="sng" kern="100" dirty="0">
                <a:effectLst/>
                <a:latin typeface="Quattrocento Sans" panose="020B05020500000200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strongest predictors</a:t>
            </a:r>
            <a:r>
              <a:rPr lang="en-US" sz="2400" kern="100" dirty="0">
                <a:effectLst/>
                <a:latin typeface="Quattrocento Sans" panose="020B05020500000200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among </a:t>
            </a:r>
            <a:r>
              <a:rPr lang="en-US" sz="2400" b="1" kern="100" dirty="0">
                <a:effectLst/>
                <a:latin typeface="Quattrocento Sans" panose="020B05020500000200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Demographical</a:t>
            </a:r>
            <a:r>
              <a:rPr lang="en-US" sz="2400" kern="100" dirty="0">
                <a:effectLst/>
                <a:latin typeface="Quattrocento Sans" panose="020B05020500000200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en-US" sz="2400" b="1" kern="100" dirty="0">
                <a:effectLst/>
                <a:latin typeface="Quattrocento Sans" panose="020B05020500000200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Biological</a:t>
            </a:r>
            <a:r>
              <a:rPr lang="en-US" sz="2400" kern="100" dirty="0">
                <a:effectLst/>
                <a:latin typeface="Quattrocento Sans" panose="020B05020500000200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factor.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400" kern="100" dirty="0">
                <a:effectLst/>
                <a:latin typeface="Quattrocento Sans" panose="020B05020500000200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SVM shows that Age and BMI are the most important predictors for diabetes status.</a:t>
            </a:r>
            <a:endParaRPr lang="en-IN" sz="2400" kern="100" dirty="0">
              <a:effectLst/>
              <a:latin typeface="Quattrocento Sans" panose="020B0502050000020003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F299740-0A7F-0FB9-78C5-AA8A7D6B8A7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518881" y="24370484"/>
            <a:ext cx="9653681" cy="6852882"/>
          </a:xfrm>
          <a:prstGeom prst="rect">
            <a:avLst/>
          </a:prstGeom>
        </p:spPr>
      </p:pic>
      <p:pic>
        <p:nvPicPr>
          <p:cNvPr id="19" name="Picture 18" descr="A diagram of a diagram&#10;&#10;AI-generated content may be incorrect.">
            <a:extLst>
              <a:ext uri="{FF2B5EF4-FFF2-40B4-BE49-F238E27FC236}">
                <a16:creationId xmlns:a16="http://schemas.microsoft.com/office/drawing/2014/main" id="{3496C041-783C-645D-E17F-CAEFBFA2D60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4654" y="12807503"/>
            <a:ext cx="4953946" cy="3799901"/>
          </a:xfrm>
          <a:prstGeom prst="rect">
            <a:avLst/>
          </a:prstGeom>
        </p:spPr>
      </p:pic>
      <p:pic>
        <p:nvPicPr>
          <p:cNvPr id="21" name="Picture 20" descr="A diagram of red and blue dots&#10;&#10;AI-generated content may be incorrect.">
            <a:extLst>
              <a:ext uri="{FF2B5EF4-FFF2-40B4-BE49-F238E27FC236}">
                <a16:creationId xmlns:a16="http://schemas.microsoft.com/office/drawing/2014/main" id="{BAE17333-DA60-0F8A-A2A2-605A0CE3C5B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3741" y="12807503"/>
            <a:ext cx="4993363" cy="3813885"/>
          </a:xfrm>
          <a:prstGeom prst="rect">
            <a:avLst/>
          </a:prstGeom>
        </p:spPr>
      </p:pic>
      <p:pic>
        <p:nvPicPr>
          <p:cNvPr id="23" name="Picture 22" descr="A diagram of bmi and bmi">
            <a:extLst>
              <a:ext uri="{FF2B5EF4-FFF2-40B4-BE49-F238E27FC236}">
                <a16:creationId xmlns:a16="http://schemas.microsoft.com/office/drawing/2014/main" id="{01B57F9C-EDEF-4F7E-7E9C-592D49D010D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4911" y="16507449"/>
            <a:ext cx="4953689" cy="3783581"/>
          </a:xfrm>
          <a:prstGeom prst="rect">
            <a:avLst/>
          </a:prstGeom>
        </p:spPr>
      </p:pic>
      <p:pic>
        <p:nvPicPr>
          <p:cNvPr id="29" name="Picture 2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331ED02-DEB5-EBCC-8540-E1701D103C1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9909" y="16647888"/>
            <a:ext cx="1981200" cy="3117477"/>
          </a:xfrm>
          <a:prstGeom prst="rect">
            <a:avLst/>
          </a:prstGeom>
        </p:spPr>
      </p:pic>
      <p:sp>
        <p:nvSpPr>
          <p:cNvPr id="30" name="TextBox 19">
            <a:extLst>
              <a:ext uri="{FF2B5EF4-FFF2-40B4-BE49-F238E27FC236}">
                <a16:creationId xmlns:a16="http://schemas.microsoft.com/office/drawing/2014/main" id="{9AE9BAA0-2840-F9C4-7968-9E55B700D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64923" y="20324043"/>
            <a:ext cx="9598176" cy="5358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 b="1" u="sng" dirty="0">
                <a:effectLst/>
                <a:latin typeface="Quattrocento Sans" panose="020B0502050000020003" pitchFamily="34" charset="0"/>
                <a:cs typeface="Arial" pitchFamily="34" charset="0"/>
              </a:rPr>
              <a:t>FINAL TAKEAWAYS</a:t>
            </a:r>
          </a:p>
          <a:p>
            <a:pPr marL="342900" indent="-342900" algn="just">
              <a:lnSpc>
                <a:spcPct val="110000"/>
              </a:lnSpc>
              <a:buFontTx/>
              <a:buChar char="-"/>
            </a:pP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How Models predict Diabetes Risk:</a:t>
            </a:r>
          </a:p>
          <a:p>
            <a:pPr algn="ctr">
              <a:lnSpc>
                <a:spcPct val="110000"/>
              </a:lnSpc>
            </a:pPr>
            <a:r>
              <a:rPr lang="en-US" sz="2400" b="1" dirty="0">
                <a:effectLst/>
                <a:latin typeface="Quattrocento Sans" panose="020B0502050000020003" pitchFamily="34" charset="0"/>
                <a:cs typeface="Arial" pitchFamily="34" charset="0"/>
              </a:rPr>
              <a:t>Higher Age and BMI </a:t>
            </a:r>
            <a:r>
              <a:rPr lang="en-IN" sz="2000" b="0" i="0" dirty="0">
                <a:solidFill>
                  <a:srgbClr val="CDCDCD"/>
                </a:solidFill>
                <a:effectLst/>
                <a:latin typeface="Google Sans"/>
              </a:rPr>
              <a:t>          </a:t>
            </a:r>
            <a:r>
              <a:rPr lang="en-US" sz="2400" b="1" dirty="0">
                <a:effectLst/>
                <a:latin typeface="Quattrocento Sans" panose="020B0502050000020003" pitchFamily="34" charset="0"/>
                <a:cs typeface="Arial" pitchFamily="34" charset="0"/>
              </a:rPr>
              <a:t>Higher Risk</a:t>
            </a:r>
          </a:p>
          <a:p>
            <a:pPr algn="ctr">
              <a:lnSpc>
                <a:spcPct val="110000"/>
              </a:lnSpc>
            </a:pPr>
            <a:endParaRPr lang="en-US" sz="2400" b="1" dirty="0">
              <a:effectLst/>
              <a:latin typeface="Quattrocento Sans" panose="020B0502050000020003" pitchFamily="34" charset="0"/>
              <a:cs typeface="Arial" pitchFamily="34" charset="0"/>
            </a:endParaRPr>
          </a:p>
          <a:p>
            <a:pPr marL="342900" indent="-342900" algn="just">
              <a:lnSpc>
                <a:spcPct val="110000"/>
              </a:lnSpc>
              <a:buFontTx/>
              <a:buChar char="-"/>
            </a:pP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Screening Recommendations:</a:t>
            </a:r>
          </a:p>
          <a:p>
            <a:pPr algn="ctr">
              <a:lnSpc>
                <a:spcPct val="110000"/>
              </a:lnSpc>
            </a:pPr>
            <a:r>
              <a:rPr lang="en-US" sz="2400" b="1" dirty="0">
                <a:effectLst/>
                <a:latin typeface="Quattrocento Sans" panose="020B0502050000020003" pitchFamily="34" charset="0"/>
                <a:cs typeface="Arial" pitchFamily="34" charset="0"/>
              </a:rPr>
              <a:t>Screen all individuals aged 50+ with BMI ≥ 30</a:t>
            </a:r>
          </a:p>
          <a:p>
            <a:pPr algn="ctr">
              <a:lnSpc>
                <a:spcPct val="110000"/>
              </a:lnSpc>
            </a:pPr>
            <a:endParaRPr lang="en-US" sz="2400" b="1" dirty="0">
              <a:effectLst/>
              <a:latin typeface="Quattrocento Sans" panose="020B0502050000020003" pitchFamily="34" charset="0"/>
              <a:cs typeface="Arial" pitchFamily="34" charset="0"/>
            </a:endParaRPr>
          </a:p>
          <a:p>
            <a:pPr marL="342900" indent="-342900" algn="just">
              <a:lnSpc>
                <a:spcPct val="110000"/>
              </a:lnSpc>
              <a:buFontTx/>
              <a:buChar char="-"/>
            </a:pP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Insightful Priorities (Prioritize lifestyle counseling for those):</a:t>
            </a:r>
          </a:p>
          <a:p>
            <a:pPr algn="ctr">
              <a:lnSpc>
                <a:spcPct val="110000"/>
              </a:lnSpc>
            </a:pPr>
            <a:r>
              <a:rPr lang="en-US" sz="2400" b="1" dirty="0">
                <a:effectLst/>
                <a:latin typeface="Quattrocento Sans" panose="020B0502050000020003" pitchFamily="34" charset="0"/>
                <a:cs typeface="Arial" pitchFamily="34" charset="0"/>
              </a:rPr>
              <a:t>Exercising &lt; 150 mins/week</a:t>
            </a:r>
          </a:p>
          <a:p>
            <a:pPr algn="ctr">
              <a:lnSpc>
                <a:spcPct val="110000"/>
              </a:lnSpc>
            </a:pPr>
            <a:r>
              <a:rPr lang="en-US" sz="2400" b="1" dirty="0">
                <a:effectLst/>
                <a:latin typeface="Quattrocento Sans" panose="020B0502050000020003" pitchFamily="34" charset="0"/>
                <a:cs typeface="Arial" pitchFamily="34" charset="0"/>
              </a:rPr>
              <a:t>Consuming &lt; 3 vegetable servings/day</a:t>
            </a:r>
          </a:p>
          <a:p>
            <a:pPr algn="ctr">
              <a:lnSpc>
                <a:spcPct val="110000"/>
              </a:lnSpc>
            </a:pPr>
            <a:endParaRPr lang="en-US" sz="2400" b="1" dirty="0">
              <a:effectLst/>
              <a:latin typeface="Quattrocento Sans" panose="020B0502050000020003" pitchFamily="34" charset="0"/>
              <a:cs typeface="Arial" pitchFamily="34" charset="0"/>
            </a:endParaRPr>
          </a:p>
          <a:p>
            <a:pPr marL="342900" indent="-342900" algn="just">
              <a:lnSpc>
                <a:spcPct val="110000"/>
              </a:lnSpc>
              <a:buFontTx/>
              <a:buChar char="-"/>
            </a:pP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Model Recommendation:</a:t>
            </a:r>
          </a:p>
          <a:p>
            <a:pPr algn="ctr">
              <a:lnSpc>
                <a:spcPct val="110000"/>
              </a:lnSpc>
            </a:pPr>
            <a:r>
              <a:rPr lang="en-US" sz="2400" b="1" dirty="0">
                <a:effectLst/>
                <a:latin typeface="Quattrocento Sans" panose="020B0502050000020003" pitchFamily="34" charset="0"/>
                <a:cs typeface="Arial" pitchFamily="34" charset="0"/>
              </a:rPr>
              <a:t>Use Linear SVM for fast, reliable, clear, clinic-based risk assessments.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507605B6-9DC7-2F5B-28D4-5740D88AD7AF}"/>
              </a:ext>
            </a:extLst>
          </p:cNvPr>
          <p:cNvSpPr/>
          <p:nvPr/>
        </p:nvSpPr>
        <p:spPr bwMode="auto">
          <a:xfrm>
            <a:off x="38481000" y="21259800"/>
            <a:ext cx="304800" cy="18447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34" name="TextBox 19">
            <a:extLst>
              <a:ext uri="{FF2B5EF4-FFF2-40B4-BE49-F238E27FC236}">
                <a16:creationId xmlns:a16="http://schemas.microsoft.com/office/drawing/2014/main" id="{AC7392A0-2BA2-5412-E8B6-2D9393772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843" y="24488050"/>
            <a:ext cx="9598176" cy="3319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  <a:buNone/>
            </a:pPr>
            <a:endParaRPr lang="en-IN" sz="2400" b="1" u="sng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b="1" u="sng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 TO HANDLE CLASS IMBALANCE?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Original data had 90% healthy vs 10% diabetic cases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Created balanced training set (1,376 each group)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Prevents model from ignoring the minority class</a:t>
            </a:r>
          </a:p>
          <a:p>
            <a:pPr>
              <a:buNone/>
            </a:pPr>
            <a:r>
              <a:rPr lang="en-IN" sz="2400" i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  <a:r>
              <a:rPr lang="en-IN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catter plot shows the relationship between exercise minutes and vegetable servings, coloured by diabetes status.</a:t>
            </a:r>
            <a:endParaRPr lang="en-US" sz="2400" b="1" u="sng" dirty="0">
              <a:effectLst/>
              <a:latin typeface="Quattrocento Sans" panose="020B0502050000020003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22.04.14"/>
  <p:tag name="AS_TITLE" val="Aspose.Slides for .NET 4.0 Client Profile"/>
  <p:tag name="AS_VERSION" val="22.4"/>
  <p:tag name="POSTERNERDTEMPLATE" val="ponderingpeacock|08-2022"/>
</p:tagLst>
</file>

<file path=ppt/theme/theme1.xml><?xml version="1.0" encoding="utf-8"?>
<a:theme xmlns:a="http://schemas.openxmlformats.org/drawingml/2006/main" name="Default Design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Default Design">
      <a:majorFont>
        <a:latin typeface="Times New Roman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E4D0DB45C2FA4289009A4A7B9172EB" ma:contentTypeVersion="6" ma:contentTypeDescription="Create a new document." ma:contentTypeScope="" ma:versionID="d185d0a957d428ae96de023e8552a15b">
  <xsd:schema xmlns:xsd="http://www.w3.org/2001/XMLSchema" xmlns:xs="http://www.w3.org/2001/XMLSchema" xmlns:p="http://schemas.microsoft.com/office/2006/metadata/properties" xmlns:ns3="6b731b4e-63c9-40a2-974b-d71ec11d2700" targetNamespace="http://schemas.microsoft.com/office/2006/metadata/properties" ma:root="true" ma:fieldsID="6a319e75742d9ff967c83f867fd67f9b" ns3:_="">
    <xsd:import namespace="6b731b4e-63c9-40a2-974b-d71ec11d2700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731b4e-63c9-40a2-974b-d71ec11d2700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b731b4e-63c9-40a2-974b-d71ec11d2700" xsi:nil="true"/>
  </documentManagement>
</p:properties>
</file>

<file path=customXml/itemProps1.xml><?xml version="1.0" encoding="utf-8"?>
<ds:datastoreItem xmlns:ds="http://schemas.openxmlformats.org/officeDocument/2006/customXml" ds:itemID="{99796DB3-D24E-4783-83EE-F4090D7B71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731b4e-63c9-40a2-974b-d71ec11d27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93E03DC-909B-4B52-8F33-257B7BB6835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95713A-359F-4BCC-A098-2C89740E43D3}">
  <ds:schemaRefs>
    <ds:schemaRef ds:uri="http://purl.org/dc/terms/"/>
    <ds:schemaRef ds:uri="http://www.w3.org/XML/1998/namespace"/>
    <ds:schemaRef ds:uri="http://purl.org/dc/dcmitype/"/>
    <ds:schemaRef ds:uri="http://schemas.microsoft.com/office/2006/metadata/properties"/>
    <ds:schemaRef ds:uri="http://schemas.openxmlformats.org/package/2006/metadata/core-properties"/>
    <ds:schemaRef ds:uri="6b731b4e-63c9-40a2-974b-d71ec11d2700"/>
    <ds:schemaRef ds:uri="http://schemas.microsoft.com/office/2006/documentManagement/types"/>
    <ds:schemaRef ds:uri="http://schemas.microsoft.com/office/infopath/2007/PartnerControl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2757</TotalTime>
  <Words>848</Words>
  <Application>Microsoft Office PowerPoint</Application>
  <PresentationFormat>Custom</PresentationFormat>
  <Paragraphs>92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Google Sans</vt:lpstr>
      <vt:lpstr>Arial</vt:lpstr>
      <vt:lpstr>Quattrocento</vt:lpstr>
      <vt:lpstr>Symbol</vt:lpstr>
      <vt:lpstr>Times New Roman</vt:lpstr>
      <vt:lpstr>Quattrocento Sans</vt:lpstr>
      <vt:lpstr>Aptos</vt:lpstr>
      <vt:lpstr>Default Design</vt:lpstr>
      <vt:lpstr>PowerPoint Presentation</vt:lpstr>
    </vt:vector>
  </TitlesOfParts>
  <Company>Graphicsland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 for a scientific poster</dc:title>
  <dc:subject>Free Poster Presentation Example</dc:subject>
  <dc:creator>Graphicsland/MakeSigns.com</dc:creator>
  <cp:keywords>scientific, research, template, custom, poster, presentation, symposium, printing, PowerPoint, create, design, example, sample, download</cp:keywords>
  <dc:description>This is a free template from MakeSigns.com to help you create the perfect scientific poster.</dc:description>
  <cp:lastModifiedBy>Hrishabh Kulkarni</cp:lastModifiedBy>
  <cp:revision>125</cp:revision>
  <cp:lastPrinted>2000-08-03T00:31:24Z</cp:lastPrinted>
  <dcterms:modified xsi:type="dcterms:W3CDTF">2025-04-28T20:21:47Z</dcterms:modified>
  <cp:category>research posters 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0x0101009EE4D0DB45C2FA4289009A4A7B9172EB</vt:lpwstr>
  </property>
</Properties>
</file>