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9" r:id="rId5"/>
    <p:sldId id="258" r:id="rId6"/>
    <p:sldId id="261" r:id="rId7"/>
    <p:sldId id="260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4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5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16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37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02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6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0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30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3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2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91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6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9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2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6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108B-ACB6-4F37-9C4D-AD27B702BE9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F4F131-D9B7-4AED-B905-FC7B87D5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0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D871-82B8-E280-D269-9477E6FB2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910" y="1122364"/>
            <a:ext cx="8268929" cy="6769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Prediction of Heart Attack Risk Using Machine Learning</a:t>
            </a:r>
            <a:endParaRPr lang="en-IN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0C0D6-7D3E-AE69-8092-2FA77BE9B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903" y="4727773"/>
            <a:ext cx="7766936" cy="1096899"/>
          </a:xfrm>
        </p:spPr>
        <p:txBody>
          <a:bodyPr/>
          <a:lstStyle/>
          <a:p>
            <a:r>
              <a:rPr lang="en-IN" sz="4900" b="1" dirty="0">
                <a:solidFill>
                  <a:schemeClr val="accent1"/>
                </a:solidFill>
                <a:latin typeface="Agency FB" panose="020B0503020202020204" pitchFamily="34" charset="0"/>
                <a:ea typeface="+mj-ea"/>
                <a:cs typeface="+mj-cs"/>
              </a:rPr>
              <a:t>HRISHABH V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16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70"/>
    </mc:Choice>
    <mc:Fallback>
      <p:transition spd="slow" advTm="202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1AF1-38FC-575C-EE62-265C02F8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1711-E6D0-13E0-09BD-F7960254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56" y="1711093"/>
            <a:ext cx="8596668" cy="34358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 conclusion, we successfully developed a machine learning model to predict heart attack risk and identified key factors influencing this risk. The model’s performance and insights provide valuable information for improving patient care</a:t>
            </a:r>
            <a:endParaRPr lang="en-IN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555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81"/>
    </mc:Choice>
    <mc:Fallback>
      <p:transition spd="slow" advTm="1608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D424-32C1-DDBC-59AB-2A40BB3C4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b="1" dirty="0">
                <a:latin typeface="Agency FB" panose="020B0503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9AE9D-CFFA-BB9A-5341-2F7B6CBC6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74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4"/>
    </mc:Choice>
    <mc:Fallback>
      <p:transition spd="slow" advTm="28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CDDC-1083-7366-CD3E-54E0F0A5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99BC-11AA-15D0-A74B-2E29B224E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Develop a Machine Learning Model</a:t>
            </a:r>
          </a:p>
          <a:p>
            <a:r>
              <a:rPr lang="en-IN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Analyze</a:t>
            </a:r>
            <a:r>
              <a:rPr lang="en-IN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Feature Impact</a:t>
            </a:r>
            <a:endParaRPr 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Provide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66825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30"/>
    </mc:Choice>
    <mc:Fallback>
      <p:transition spd="slow" advTm="332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89EB-3F1B-591A-CC6B-2E3630EC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7B8D7-E689-7F93-7AD8-1C807F61C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217"/>
            <a:ext cx="9497961" cy="20817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C077F-4C8A-F5F1-B118-AC7B1A9D0F29}"/>
              </a:ext>
            </a:extLst>
          </p:cNvPr>
          <p:cNvSpPr txBox="1"/>
          <p:nvPr/>
        </p:nvSpPr>
        <p:spPr>
          <a:xfrm>
            <a:off x="1080456" y="4166617"/>
            <a:ext cx="5418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Training set size : 237</a:t>
            </a:r>
          </a:p>
          <a:p>
            <a:pPr algn="just"/>
            <a:r>
              <a:rPr lang="en-IN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Testing set size  : 60</a:t>
            </a:r>
          </a:p>
        </p:txBody>
      </p:sp>
    </p:spTree>
    <p:extLst>
      <p:ext uri="{BB962C8B-B14F-4D97-AF65-F5344CB8AC3E}">
        <p14:creationId xmlns:p14="http://schemas.microsoft.com/office/powerpoint/2010/main" val="242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39"/>
    </mc:Choice>
    <mc:Fallback>
      <p:transition spd="slow" advTm="221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C160-B837-5C96-249B-C9642B5C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Summary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F6BDB3A-64BD-F35A-2339-AB13AE112D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76" b="-11744"/>
          <a:stretch/>
        </p:blipFill>
        <p:spPr>
          <a:xfrm>
            <a:off x="196646" y="-154859"/>
            <a:ext cx="8976852" cy="51103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4CA42-B872-B0DB-A870-CBF8CD8A0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52"/>
    </mc:Choice>
    <mc:Fallback>
      <p:transition spd="slow" advTm="108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7A33-6EA4-8721-B4B5-CB544335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Cleaning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6F3A01-17F2-5E38-7D39-6B34B0AA5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2319310" cy="260816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246F4-9FC7-63DC-E27F-F5A0D87CE8E7}"/>
              </a:ext>
            </a:extLst>
          </p:cNvPr>
          <p:cNvSpPr txBox="1"/>
          <p:nvPr/>
        </p:nvSpPr>
        <p:spPr>
          <a:xfrm>
            <a:off x="3362632" y="2551837"/>
            <a:ext cx="6646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Check for missing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Dropping rows for missing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Handling outliers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Convert categorical data to dummy variables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5966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44"/>
    </mc:Choice>
    <mc:Fallback>
      <p:transition spd="slow" advTm="191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E1EA-054E-9D29-ACBD-6E46C82F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62D716-B946-C0C6-E041-209CF5C12A27}"/>
              </a:ext>
            </a:extLst>
          </p:cNvPr>
          <p:cNvSpPr/>
          <p:nvPr/>
        </p:nvSpPr>
        <p:spPr>
          <a:xfrm>
            <a:off x="953729" y="2841520"/>
            <a:ext cx="1799303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07119-0552-2EE6-1741-051B98AE6AB9}"/>
              </a:ext>
            </a:extLst>
          </p:cNvPr>
          <p:cNvSpPr/>
          <p:nvPr/>
        </p:nvSpPr>
        <p:spPr>
          <a:xfrm>
            <a:off x="3156700" y="2841520"/>
            <a:ext cx="1799303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89BAA-F4B0-7F13-4B11-918AEEA5F43A}"/>
              </a:ext>
            </a:extLst>
          </p:cNvPr>
          <p:cNvSpPr/>
          <p:nvPr/>
        </p:nvSpPr>
        <p:spPr>
          <a:xfrm>
            <a:off x="5359671" y="2841520"/>
            <a:ext cx="1799303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Splitting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F789A-CD58-ABC3-BB1E-BC9274CCB5B8}"/>
              </a:ext>
            </a:extLst>
          </p:cNvPr>
          <p:cNvSpPr/>
          <p:nvPr/>
        </p:nvSpPr>
        <p:spPr>
          <a:xfrm>
            <a:off x="7562642" y="2841520"/>
            <a:ext cx="1799303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00C2D-AAF9-521E-3904-8DE23DD240AB}"/>
              </a:ext>
            </a:extLst>
          </p:cNvPr>
          <p:cNvSpPr/>
          <p:nvPr/>
        </p:nvSpPr>
        <p:spPr>
          <a:xfrm>
            <a:off x="7562641" y="4195091"/>
            <a:ext cx="1799303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 parameter tuning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D33DC-D0F9-CA10-4C5E-95A8592C6628}"/>
              </a:ext>
            </a:extLst>
          </p:cNvPr>
          <p:cNvSpPr/>
          <p:nvPr/>
        </p:nvSpPr>
        <p:spPr>
          <a:xfrm>
            <a:off x="5359670" y="4195090"/>
            <a:ext cx="1799303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evaluation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1BA17-5F7F-5586-9B78-4F86F6EBE677}"/>
              </a:ext>
            </a:extLst>
          </p:cNvPr>
          <p:cNvSpPr/>
          <p:nvPr/>
        </p:nvSpPr>
        <p:spPr>
          <a:xfrm>
            <a:off x="3156699" y="4195091"/>
            <a:ext cx="1799303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importance 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DD139F-4CC8-AE30-345D-E2686C2F8BA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53032" y="3283972"/>
            <a:ext cx="403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BAA345-C262-42F2-3F5C-F4A8BC00F1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956003" y="3283972"/>
            <a:ext cx="403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58EE3F-77B0-A212-1903-D261781363C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58974" y="3283972"/>
            <a:ext cx="403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46E10C-7B85-527D-6D22-5F3094A166E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462293" y="3726423"/>
            <a:ext cx="1" cy="46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5B27E3-8778-CF33-1C14-E26699DCCD01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7158973" y="4637542"/>
            <a:ext cx="4036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140679-3CA0-05D9-4B89-90AEC0460E98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4956002" y="4637542"/>
            <a:ext cx="4036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8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95"/>
    </mc:Choice>
    <mc:Fallback>
      <p:transition spd="slow" advTm="3409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073A-3D3D-2B52-D3E0-9A7BF902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F1709A-BA29-B6A6-5C10-2221BC1E0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10" y="1662042"/>
            <a:ext cx="6086167" cy="3533915"/>
          </a:xfrm>
        </p:spPr>
      </p:pic>
    </p:spTree>
    <p:extLst>
      <p:ext uri="{BB962C8B-B14F-4D97-AF65-F5344CB8AC3E}">
        <p14:creationId xmlns:p14="http://schemas.microsoft.com/office/powerpoint/2010/main" val="428812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16"/>
    </mc:Choice>
    <mc:Fallback>
      <p:transition spd="slow" advTm="1451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39B9-31F1-D8C6-46C4-23B11FC0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2DA0A-E52B-58E8-2F50-3817A1434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3" y="1671484"/>
            <a:ext cx="7094779" cy="4370541"/>
          </a:xfrm>
        </p:spPr>
      </p:pic>
    </p:spTree>
    <p:extLst>
      <p:ext uri="{BB962C8B-B14F-4D97-AF65-F5344CB8AC3E}">
        <p14:creationId xmlns:p14="http://schemas.microsoft.com/office/powerpoint/2010/main" val="356031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66"/>
    </mc:Choice>
    <mc:Fallback>
      <p:transition spd="slow" advTm="192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75F9-262A-28C9-3585-276824D2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A4BC-9EB9-1D63-774A-EBAE753CC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From our analysis, we derived several key insights: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Significant Features: </a:t>
            </a: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Features like cholesterol levels and maximum heart rate are critical in predicting heart attack risk.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Practical Implications: </a:t>
            </a: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These insights can assist healthcare professionals in prioritizing diagnostic tests and interventions for patients at higher risk.</a:t>
            </a:r>
          </a:p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Integrating such predictive models into clinical practice can enhance early detection and treatment of heart disease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56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47"/>
    </mc:Choice>
    <mc:Fallback>
      <p:transition spd="slow" advTm="33247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60CD961-A683-4F82-9BCE-489E23ADF2E0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180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Trebuchet MS</vt:lpstr>
      <vt:lpstr>Wingdings</vt:lpstr>
      <vt:lpstr>Wingdings 3</vt:lpstr>
      <vt:lpstr>Facet</vt:lpstr>
      <vt:lpstr>Prediction of Heart Attack Risk Using Machine Learning</vt:lpstr>
      <vt:lpstr>Objectives</vt:lpstr>
      <vt:lpstr>Data Set Overview</vt:lpstr>
      <vt:lpstr>Data Summary</vt:lpstr>
      <vt:lpstr>Cleaning data</vt:lpstr>
      <vt:lpstr>Flowchart</vt:lpstr>
      <vt:lpstr>Evaluation</vt:lpstr>
      <vt:lpstr>Important Features</vt:lpstr>
      <vt:lpstr>Analysis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Hrishabh V</dc:creator>
  <cp:lastModifiedBy>Hrishabh V</cp:lastModifiedBy>
  <cp:revision>4</cp:revision>
  <dcterms:created xsi:type="dcterms:W3CDTF">2024-07-26T06:24:06Z</dcterms:created>
  <dcterms:modified xsi:type="dcterms:W3CDTF">2024-07-29T08:51:43Z</dcterms:modified>
</cp:coreProperties>
</file>