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C8B"/>
    <a:srgbClr val="DBE8D1"/>
    <a:srgbClr val="E7D18A"/>
    <a:srgbClr val="DDC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71"/>
  </p:normalViewPr>
  <p:slideViewPr>
    <p:cSldViewPr snapToGrid="0">
      <p:cViewPr>
        <p:scale>
          <a:sx n="90" d="100"/>
          <a:sy n="90" d="100"/>
        </p:scale>
        <p:origin x="69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C672-160B-0F55-0837-72E5C853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13328-BF55-4058-3E36-C475F4D81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C897F-F506-31A2-BFD7-C6ED2226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45C6-F851-F649-9C9F-AF0C81EEF9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735C-B831-145B-6C64-63080502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0842-4B1D-EAD4-667B-3EEACA2D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AF1A-4F2D-8846-8D82-ED98AF6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0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9AF-54D5-58A3-99B7-A9677AD3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7B4F0-5E8C-EBF0-23B3-AF456086A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F737-ACFE-BC4A-7D2E-494AA671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45C6-F851-F649-9C9F-AF0C81EEF9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5723-0B5F-09F1-BC66-C45E57A8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6F5E-2786-1DC4-F5D3-CE7BD041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AF1A-4F2D-8846-8D82-ED98AF6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2A7A8-6E0C-0C7F-2C26-E437CBFA6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55714-FBD4-A37D-14A2-C427A2E4B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EDEA2-93C8-8B91-C261-EF4A2C02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45C6-F851-F649-9C9F-AF0C81EEF9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57442-D5BF-1B3C-F5B8-36AB4A7F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90879-19B8-A60C-9CDD-68C70076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AF1A-4F2D-8846-8D82-ED98AF6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14CB-564E-2BA2-1107-FDA39589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D020-738C-DC53-647E-24D9A3D7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0C99-A65C-0E2D-CB77-E2106B00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45C6-F851-F649-9C9F-AF0C81EEF9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D3E9-60E9-D255-37BB-FC84594C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8D87-1BDB-BA7D-4118-F485E49A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AF1A-4F2D-8846-8D82-ED98AF6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8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A563-047E-5663-AB86-0861845B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1D406-3A89-C767-DDC0-C1B28B3FE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D90E-187A-AB7D-B0FB-688EB345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45C6-F851-F649-9C9F-AF0C81EEF9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3AF63-0395-0896-2850-04CA72B8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1787-0951-CB25-C3E8-E6DBF162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AF1A-4F2D-8846-8D82-ED98AF6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97C6-30C7-EFEE-728B-E91DF29B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1D05-D791-7944-CEE5-9A2FA1E89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6E920-82F5-CD7E-ED44-3B7C4DB2A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4C01-D527-F2A4-59E4-F1C4FED3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45C6-F851-F649-9C9F-AF0C81EEF9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A5A2B-FC98-22B0-7E5B-FE512DAA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4B90F-3518-54D5-E450-0075B04E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AF1A-4F2D-8846-8D82-ED98AF6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3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80A0-B020-D3BC-3B9B-0560C1F5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C955E-0F78-2C60-7D85-695C7497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2FAB-2AA0-9B1A-5CE4-A50BF22B9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6362C-3F63-8FC9-9E57-85632ACD6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C156B-7DAF-1EC4-D67A-DE2303CE8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7DBEF-A571-D0ED-2EE4-C67455EB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45C6-F851-F649-9C9F-AF0C81EEF9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952CD-7745-6CE0-DCF2-2AA3B94C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888CE-150B-4EB8-B57F-7EE0724D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AF1A-4F2D-8846-8D82-ED98AF6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1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99C8-DAEB-A733-79A9-9991D580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4CCE1-A97C-FA47-4838-76CBD3FC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45C6-F851-F649-9C9F-AF0C81EEF9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529F0-D038-EC51-5130-59AA6E1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E2784-5CB1-1003-7934-28D61BBC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AF1A-4F2D-8846-8D82-ED98AF6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CA7D2-D734-F217-05A2-750C7880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45C6-F851-F649-9C9F-AF0C81EEF9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52BCD-5EF9-10C3-9532-B3246792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838C6-38C7-FFF9-83D2-F87E74C0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AF1A-4F2D-8846-8D82-ED98AF6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6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1733-7F80-4747-9B63-4AC7DB04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4784-29E5-D74F-D348-69094AF2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49833-98BE-A6B0-F046-757A21C4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4243A-D4FD-D601-0BE2-27EB221C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45C6-F851-F649-9C9F-AF0C81EEF9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9194-0443-D3F0-902D-F8ACEAB5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BF45-66E2-0ED9-EABC-18C493AA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AF1A-4F2D-8846-8D82-ED98AF6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9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32F2-8338-ECEF-A230-82A0F9D6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CFDB1-7549-4633-0BE8-61E6EF54B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F0515-33C8-7394-91BF-8880559E5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D3C1-69A6-A8D9-51D1-2ECC0967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45C6-F851-F649-9C9F-AF0C81EEF9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5B53-4AF0-A4BE-CE54-D876994C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1D592-AF1A-ACF4-EFEE-DD111ADE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AF1A-4F2D-8846-8D82-ED98AF6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B3EA2-92E0-9ACB-2DA0-B9CA0775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AFD9-AA28-820A-F791-EA374C813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4C8FA-6DB4-764D-615D-DA86BD454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45C6-F851-F649-9C9F-AF0C81EEF9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9FD2E-DC3D-D513-802E-7F3574F67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CE5DB-E5D0-1C04-8588-CC4E4D3A7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AF1A-4F2D-8846-8D82-ED98AF61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hyperlink" Target="https://www.nseindia.com/companies-listing/corporate-filings-insider-trading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69A5-11F0-A180-8F39-868035A06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973"/>
            <a:ext cx="8913223" cy="405170"/>
          </a:xfrm>
        </p:spPr>
        <p:txBody>
          <a:bodyPr>
            <a:noAutofit/>
          </a:bodyPr>
          <a:lstStyle/>
          <a:p>
            <a:r>
              <a:rPr lang="en-IN" sz="2400" b="1" dirty="0"/>
              <a:t>Insider Trading as a Signal: A Data-Driven Evaluation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1F0A0-9B14-2D78-BAFA-FE71686E03F3}"/>
              </a:ext>
            </a:extLst>
          </p:cNvPr>
          <p:cNvSpPr txBox="1"/>
          <p:nvPr/>
        </p:nvSpPr>
        <p:spPr>
          <a:xfrm>
            <a:off x="341811" y="1182399"/>
            <a:ext cx="11508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i="1" dirty="0"/>
              <a:t>Objectives</a:t>
            </a:r>
            <a:r>
              <a:rPr lang="en-US" dirty="0"/>
              <a:t>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whether insider buying serves as a </a:t>
            </a:r>
            <a:r>
              <a:rPr lang="en-US" b="1" i="1" dirty="0"/>
              <a:t>profitable investment</a:t>
            </a:r>
            <a:r>
              <a:rPr lang="en-US" i="1" dirty="0"/>
              <a:t> </a:t>
            </a:r>
            <a:r>
              <a:rPr lang="en-US" dirty="0"/>
              <a:t>signal in Indian equity 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Analyse </a:t>
            </a:r>
            <a:r>
              <a:rPr lang="en-IN" b="1" i="1" dirty="0"/>
              <a:t>insider trading disclosures</a:t>
            </a:r>
            <a:r>
              <a:rPr lang="en-IN" i="1" dirty="0"/>
              <a:t> </a:t>
            </a:r>
            <a:r>
              <a:rPr lang="en-IN" dirty="0"/>
              <a:t>from Indian companies over the past 3 years and </a:t>
            </a:r>
            <a:r>
              <a:rPr lang="en-IN" b="1" i="1" dirty="0"/>
              <a:t>back-test</a:t>
            </a:r>
            <a:r>
              <a:rPr lang="en-IN" b="1" dirty="0"/>
              <a:t> </a:t>
            </a:r>
            <a:r>
              <a:rPr lang="en-IN" dirty="0"/>
              <a:t>a systematic trading strategy</a:t>
            </a:r>
            <a:endParaRPr lang="en-US" dirty="0"/>
          </a:p>
        </p:txBody>
      </p:sp>
      <p:pic>
        <p:nvPicPr>
          <p:cNvPr id="8" name="Graphic 7" descr="Pin">
            <a:extLst>
              <a:ext uri="{FF2B5EF4-FFF2-40B4-BE49-F238E27FC236}">
                <a16:creationId xmlns:a16="http://schemas.microsoft.com/office/drawing/2014/main" id="{59A11CFE-505E-EBF4-2117-31685E3BE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780" y="1157694"/>
            <a:ext cx="369332" cy="369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D3E24D-9819-6DCA-BAB9-79BAB3F679F8}"/>
              </a:ext>
            </a:extLst>
          </p:cNvPr>
          <p:cNvSpPr txBox="1"/>
          <p:nvPr/>
        </p:nvSpPr>
        <p:spPr>
          <a:xfrm>
            <a:off x="341811" y="2773388"/>
            <a:ext cx="1123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i="1" dirty="0"/>
              <a:t>Data Sources</a:t>
            </a:r>
            <a:r>
              <a:rPr lang="en-US" dirty="0"/>
              <a:t>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Insider Disclosures from </a:t>
            </a:r>
            <a:r>
              <a:rPr lang="en-US" b="1" i="1" dirty="0"/>
              <a:t>NSE</a:t>
            </a:r>
            <a:r>
              <a:rPr lang="en-US" dirty="0"/>
              <a:t> (2022 – 2025) [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https://bit.ly/4fdgfVT</a:t>
            </a:r>
            <a:r>
              <a:rPr lang="en-US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Price data from </a:t>
            </a:r>
            <a:r>
              <a:rPr lang="en-US" b="1" i="1" dirty="0"/>
              <a:t>Yahoo Finance </a:t>
            </a:r>
            <a:r>
              <a:rPr lang="en-US" dirty="0"/>
              <a:t>[via </a:t>
            </a:r>
            <a:r>
              <a:rPr lang="en-US" i="1" dirty="0"/>
              <a:t>yfinance</a:t>
            </a:r>
            <a:r>
              <a:rPr lang="en-US" dirty="0"/>
              <a:t> Python Library]</a:t>
            </a:r>
          </a:p>
        </p:txBody>
      </p:sp>
      <p:pic>
        <p:nvPicPr>
          <p:cNvPr id="13" name="Graphic 12" descr="Open folder">
            <a:extLst>
              <a:ext uri="{FF2B5EF4-FFF2-40B4-BE49-F238E27FC236}">
                <a16:creationId xmlns:a16="http://schemas.microsoft.com/office/drawing/2014/main" id="{2A1A0BF1-CE6B-DAE9-F5D6-05D247123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780" y="2747262"/>
            <a:ext cx="369333" cy="369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0D1513-2878-1245-C64A-85A9B09BD684}"/>
              </a:ext>
            </a:extLst>
          </p:cNvPr>
          <p:cNvSpPr txBox="1"/>
          <p:nvPr/>
        </p:nvSpPr>
        <p:spPr>
          <a:xfrm>
            <a:off x="341811" y="4118895"/>
            <a:ext cx="11414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i="1" dirty="0"/>
              <a:t>Data Cleaning Process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Filter for Equity Trades</a:t>
            </a:r>
            <a:r>
              <a:rPr lang="en-US" dirty="0"/>
              <a:t>: Removed disclosures involving derivatives, convertible instruments, ESOPs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Included market only transactions</a:t>
            </a:r>
            <a:r>
              <a:rPr lang="en-US" dirty="0"/>
              <a:t>: Focused on transactions executed via open markets (NSE/BSE) to ensure</a:t>
            </a:r>
            <a:br>
              <a:rPr lang="en-US" dirty="0"/>
            </a:br>
            <a:r>
              <a:rPr lang="en-US" dirty="0"/>
              <a:t>price impact is measurable.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Selected Buy Transactions Only</a:t>
            </a:r>
            <a:r>
              <a:rPr lang="en-US" dirty="0"/>
              <a:t>: Our strategy is built around the hypothesis, that Insider </a:t>
            </a:r>
            <a:r>
              <a:rPr lang="en-US" b="1" i="1" dirty="0"/>
              <a:t>Buying</a:t>
            </a:r>
            <a:r>
              <a:rPr lang="en-US" dirty="0"/>
              <a:t> indicates confidence.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Applied Minimum Value Thresholds</a:t>
            </a:r>
            <a:r>
              <a:rPr lang="en-US" dirty="0"/>
              <a:t>: </a:t>
            </a:r>
            <a:r>
              <a:rPr lang="en-IN" dirty="0"/>
              <a:t>Initially filtered trades with value &gt; ₹10 lakh to exclude noise from small or automated trades.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Handled Duplicates and Missing Fields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Removed exact duplicate entries (based on symbol + date + insider name).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Graphic 15" descr="Large paint brush">
            <a:extLst>
              <a:ext uri="{FF2B5EF4-FFF2-40B4-BE49-F238E27FC236}">
                <a16:creationId xmlns:a16="http://schemas.microsoft.com/office/drawing/2014/main" id="{B04F84A4-F197-FCB9-D72A-B5885EE82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779" y="4135828"/>
            <a:ext cx="369333" cy="36933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3E85B04-5907-4FB3-B147-77FBC3D79D2D}"/>
              </a:ext>
            </a:extLst>
          </p:cNvPr>
          <p:cNvSpPr/>
          <p:nvPr/>
        </p:nvSpPr>
        <p:spPr>
          <a:xfrm>
            <a:off x="0" y="653143"/>
            <a:ext cx="12192000" cy="10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Research">
            <a:extLst>
              <a:ext uri="{FF2B5EF4-FFF2-40B4-BE49-F238E27FC236}">
                <a16:creationId xmlns:a16="http://schemas.microsoft.com/office/drawing/2014/main" id="{D8151CE0-ADDB-1412-D856-8542E4563D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4299" y="205835"/>
            <a:ext cx="359773" cy="3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1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44464F6-EC5A-17DD-929D-A0C09BF8D490}"/>
              </a:ext>
            </a:extLst>
          </p:cNvPr>
          <p:cNvSpPr/>
          <p:nvPr/>
        </p:nvSpPr>
        <p:spPr>
          <a:xfrm>
            <a:off x="422513" y="1714500"/>
            <a:ext cx="11164650" cy="8596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1F7D4-A290-2F10-1A1A-48EC44840C0B}"/>
              </a:ext>
            </a:extLst>
          </p:cNvPr>
          <p:cNvSpPr txBox="1"/>
          <p:nvPr/>
        </p:nvSpPr>
        <p:spPr>
          <a:xfrm>
            <a:off x="422513" y="267999"/>
            <a:ext cx="111646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/>
              <a:t>Strategy: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IN" dirty="0"/>
              <a:t>If an insider buys shares worth more than </a:t>
            </a:r>
            <a:r>
              <a:rPr lang="en-IN" b="1" i="1" dirty="0"/>
              <a:t>₹10–25 lakhs</a:t>
            </a:r>
            <a:r>
              <a:rPr lang="en-IN" dirty="0"/>
              <a:t>, we buy the stock the next day. We hold it for </a:t>
            </a:r>
            <a:r>
              <a:rPr lang="en-IN" b="1" i="1" dirty="0"/>
              <a:t>15, 30, or 90</a:t>
            </a:r>
            <a:r>
              <a:rPr lang="en-IN" b="1" dirty="0"/>
              <a:t>     </a:t>
            </a:r>
            <a:r>
              <a:rPr lang="en-IN" b="1" i="1" dirty="0"/>
              <a:t>days</a:t>
            </a:r>
            <a:r>
              <a:rPr lang="en-IN" dirty="0"/>
              <a:t>, then sell and record the return.</a:t>
            </a:r>
          </a:p>
          <a:p>
            <a:endParaRPr lang="en-US" i="1" dirty="0"/>
          </a:p>
          <a:p>
            <a:r>
              <a:rPr lang="en-US" b="1" i="1" dirty="0"/>
              <a:t>Why it makes sense ? </a:t>
            </a:r>
          </a:p>
          <a:p>
            <a:r>
              <a:rPr lang="en-US" b="1" i="1" dirty="0"/>
              <a:t>       </a:t>
            </a:r>
            <a:r>
              <a:rPr lang="en-IN" sz="1600" dirty="0"/>
              <a:t>Insiders know their companies well. If they’re buying big, it might mean </a:t>
            </a:r>
            <a:r>
              <a:rPr lang="en-IN" sz="1600" b="1" dirty="0"/>
              <a:t>something positive is coming</a:t>
            </a:r>
            <a:r>
              <a:rPr lang="en-IN" sz="1600" dirty="0"/>
              <a:t>. </a:t>
            </a:r>
          </a:p>
          <a:p>
            <a:r>
              <a:rPr lang="en-IN" sz="1600" dirty="0"/>
              <a:t>        We are checking if following them pays off.</a:t>
            </a:r>
            <a:endParaRPr lang="en-US" sz="1600" b="1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B1ACDD-1354-3E78-1474-B7C7246A4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25288"/>
              </p:ext>
            </p:extLst>
          </p:nvPr>
        </p:nvGraphicFramePr>
        <p:xfrm>
          <a:off x="731428" y="3255175"/>
          <a:ext cx="10546820" cy="1828800"/>
        </p:xfrm>
        <a:graphic>
          <a:graphicData uri="http://schemas.openxmlformats.org/drawingml/2006/table">
            <a:tbl>
              <a:tblPr/>
              <a:tblGrid>
                <a:gridCol w="2636705">
                  <a:extLst>
                    <a:ext uri="{9D8B030D-6E8A-4147-A177-3AD203B41FA5}">
                      <a16:colId xmlns:a16="http://schemas.microsoft.com/office/drawing/2014/main" val="4216666337"/>
                    </a:ext>
                  </a:extLst>
                </a:gridCol>
                <a:gridCol w="2636705">
                  <a:extLst>
                    <a:ext uri="{9D8B030D-6E8A-4147-A177-3AD203B41FA5}">
                      <a16:colId xmlns:a16="http://schemas.microsoft.com/office/drawing/2014/main" val="2218315344"/>
                    </a:ext>
                  </a:extLst>
                </a:gridCol>
                <a:gridCol w="2636705">
                  <a:extLst>
                    <a:ext uri="{9D8B030D-6E8A-4147-A177-3AD203B41FA5}">
                      <a16:colId xmlns:a16="http://schemas.microsoft.com/office/drawing/2014/main" val="19294812"/>
                    </a:ext>
                  </a:extLst>
                </a:gridCol>
                <a:gridCol w="2636705">
                  <a:extLst>
                    <a:ext uri="{9D8B030D-6E8A-4147-A177-3AD203B41FA5}">
                      <a16:colId xmlns:a16="http://schemas.microsoft.com/office/drawing/2014/main" val="3042099998"/>
                    </a:ext>
                  </a:extLst>
                </a:gridCol>
              </a:tblGrid>
              <a:tr h="1921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Variations 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Average Return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Win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Trades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31381"/>
                  </a:ext>
                </a:extLst>
              </a:tr>
              <a:tr h="1921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15-day 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62.19%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8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05523"/>
                  </a:ext>
                </a:extLst>
              </a:tr>
              <a:tr h="1921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90-day 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10.78%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59.77%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5324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909472"/>
                  </a:ext>
                </a:extLst>
              </a:tr>
              <a:tr h="1602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₹25L+ value 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62.55%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3696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752089"/>
                  </a:ext>
                </a:extLst>
              </a:tr>
              <a:tr h="1921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Promoters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5.54%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D18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62.55%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C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3664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7189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51342CB-E6F3-3F9D-BA8D-FF29718D3F23}"/>
              </a:ext>
            </a:extLst>
          </p:cNvPr>
          <p:cNvSpPr txBox="1"/>
          <p:nvPr/>
        </p:nvSpPr>
        <p:spPr>
          <a:xfrm>
            <a:off x="422513" y="276298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i="1" dirty="0"/>
              <a:t>Results</a:t>
            </a:r>
            <a:r>
              <a:rPr lang="en-US" dirty="0"/>
              <a:t> :</a:t>
            </a:r>
          </a:p>
        </p:txBody>
      </p:sp>
      <p:pic>
        <p:nvPicPr>
          <p:cNvPr id="13" name="Graphic 12" descr="Upward trend">
            <a:extLst>
              <a:ext uri="{FF2B5EF4-FFF2-40B4-BE49-F238E27FC236}">
                <a16:creationId xmlns:a16="http://schemas.microsoft.com/office/drawing/2014/main" id="{F02F4033-0817-E875-7269-6F9A3F6D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02" y="239475"/>
            <a:ext cx="369332" cy="369332"/>
          </a:xfrm>
          <a:prstGeom prst="rect">
            <a:avLst/>
          </a:prstGeom>
        </p:spPr>
      </p:pic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A7D9A1E2-2F91-4C08-826E-8BF1B05C0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02" y="2762986"/>
            <a:ext cx="369332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1094489-3CC3-9021-AB07-94DBE3ACA3D8}"/>
              </a:ext>
            </a:extLst>
          </p:cNvPr>
          <p:cNvSpPr txBox="1"/>
          <p:nvPr/>
        </p:nvSpPr>
        <p:spPr>
          <a:xfrm>
            <a:off x="250649" y="5263984"/>
            <a:ext cx="11508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i="1" dirty="0"/>
              <a:t>Conclusions</a:t>
            </a:r>
            <a:r>
              <a:rPr lang="en-US" dirty="0"/>
              <a:t>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Following </a:t>
            </a:r>
            <a:r>
              <a:rPr lang="en-IN" b="1" i="1" dirty="0"/>
              <a:t>large insider </a:t>
            </a:r>
            <a:r>
              <a:rPr lang="en-IN" dirty="0"/>
              <a:t>buys — especially by </a:t>
            </a:r>
            <a:r>
              <a:rPr lang="en-IN" b="1" i="1" dirty="0"/>
              <a:t>promoters</a:t>
            </a:r>
            <a:r>
              <a:rPr lang="en-IN" dirty="0"/>
              <a:t> — can lead to </a:t>
            </a:r>
            <a:r>
              <a:rPr lang="en-IN" b="1" i="1" dirty="0"/>
              <a:t>consistent profits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Returns improved with </a:t>
            </a:r>
            <a:r>
              <a:rPr lang="en-IN" b="1" i="1" dirty="0"/>
              <a:t>longer holding periods</a:t>
            </a:r>
            <a:r>
              <a:rPr lang="en-IN" dirty="0"/>
              <a:t>, while win rates stayed steady — suggesting </a:t>
            </a:r>
            <a:r>
              <a:rPr lang="en-IN" b="1" i="1" dirty="0"/>
              <a:t>conviction-based trades work best when given time.</a:t>
            </a:r>
            <a:endParaRPr lang="en-US" b="1" i="1" dirty="0"/>
          </a:p>
        </p:txBody>
      </p:sp>
      <p:pic>
        <p:nvPicPr>
          <p:cNvPr id="22" name="Graphic 21" descr="Presentation with pie chart">
            <a:extLst>
              <a:ext uri="{FF2B5EF4-FFF2-40B4-BE49-F238E27FC236}">
                <a16:creationId xmlns:a16="http://schemas.microsoft.com/office/drawing/2014/main" id="{90796F62-A507-1D85-E2B7-31DA127CD8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641" y="5253053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346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Insider Trading as a Signal: A Data-Driven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Hrishikesh Tiwari</dc:creator>
  <cp:lastModifiedBy>Hrishikesh Tiwari</cp:lastModifiedBy>
  <cp:revision>2</cp:revision>
  <dcterms:created xsi:type="dcterms:W3CDTF">2025-07-16T18:04:56Z</dcterms:created>
  <dcterms:modified xsi:type="dcterms:W3CDTF">2025-07-16T19:41:44Z</dcterms:modified>
</cp:coreProperties>
</file>