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700" y="7749538"/>
            <a:ext cx="1722119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408" y="2032762"/>
            <a:ext cx="12927583" cy="153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210" y="3986680"/>
            <a:ext cx="7521575" cy="214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2243785"/>
            <a:ext cx="6535420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8410"/>
              </a:lnSpc>
            </a:pPr>
            <a:r>
              <a:rPr sz="6700" spc="390" dirty="0"/>
              <a:t>Take</a:t>
            </a:r>
            <a:r>
              <a:rPr sz="6700" spc="-5" dirty="0"/>
              <a:t> </a:t>
            </a:r>
            <a:r>
              <a:rPr sz="6700" spc="254" dirty="0"/>
              <a:t>Action</a:t>
            </a:r>
            <a:r>
              <a:rPr sz="6700" dirty="0"/>
              <a:t> </a:t>
            </a:r>
            <a:r>
              <a:rPr sz="6700" spc="315" dirty="0"/>
              <a:t>on </a:t>
            </a:r>
            <a:r>
              <a:rPr sz="6700" spc="260" dirty="0"/>
              <a:t>Climate</a:t>
            </a:r>
            <a:r>
              <a:rPr sz="6700" dirty="0"/>
              <a:t> </a:t>
            </a:r>
            <a:r>
              <a:rPr sz="6700" spc="355" dirty="0"/>
              <a:t>Change</a:t>
            </a:r>
            <a:endParaRPr sz="6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060" y="5500115"/>
            <a:ext cx="402336" cy="4023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408" y="4854905"/>
            <a:ext cx="4658995" cy="102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change</a:t>
            </a:r>
            <a:r>
              <a:rPr sz="19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is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pressing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global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issue.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900" dirty="0">
              <a:latin typeface="Trebuchet MS"/>
              <a:cs typeface="Trebuchet MS"/>
            </a:endParaRPr>
          </a:p>
          <a:p>
            <a:pPr marL="530860">
              <a:lnSpc>
                <a:spcPct val="100000"/>
              </a:lnSpc>
            </a:pPr>
            <a:r>
              <a:rPr sz="2400" b="1" dirty="0">
                <a:solidFill>
                  <a:srgbClr val="CFCABE"/>
                </a:solidFill>
                <a:latin typeface="Trebuchet MS"/>
                <a:cs typeface="Trebuchet MS"/>
              </a:rPr>
              <a:t>by</a:t>
            </a:r>
            <a:r>
              <a:rPr sz="2400" b="1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lang="en-US" sz="2400" b="1" spc="5" dirty="0" err="1">
                <a:solidFill>
                  <a:srgbClr val="CFCABE"/>
                </a:solidFill>
                <a:latin typeface="Trebuchet MS"/>
                <a:cs typeface="Trebuchet MS"/>
              </a:rPr>
              <a:t>codecrushers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54991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The</a:t>
            </a:r>
            <a:r>
              <a:rPr spc="-15" dirty="0"/>
              <a:t> </a:t>
            </a:r>
            <a:r>
              <a:rPr spc="254" dirty="0"/>
              <a:t>Time</a:t>
            </a:r>
            <a:r>
              <a:rPr spc="5" dirty="0"/>
              <a:t> </a:t>
            </a:r>
            <a:r>
              <a:rPr spc="150" dirty="0"/>
              <a:t>to</a:t>
            </a:r>
            <a:r>
              <a:rPr spc="-10" dirty="0"/>
              <a:t> </a:t>
            </a:r>
            <a:r>
              <a:rPr spc="210" dirty="0"/>
              <a:t>Act</a:t>
            </a:r>
            <a:r>
              <a:rPr spc="-10" dirty="0"/>
              <a:t> </a:t>
            </a:r>
            <a:r>
              <a:rPr spc="80" dirty="0"/>
              <a:t>is</a:t>
            </a:r>
            <a:r>
              <a:rPr spc="-10" dirty="0"/>
              <a:t> </a:t>
            </a:r>
            <a:r>
              <a:rPr spc="270" dirty="0"/>
              <a:t>Now</a:t>
            </a:r>
          </a:p>
        </p:txBody>
      </p:sp>
      <p:sp>
        <p:nvSpPr>
          <p:cNvPr id="4" name="object 4"/>
          <p:cNvSpPr/>
          <p:nvPr/>
        </p:nvSpPr>
        <p:spPr>
          <a:xfrm>
            <a:off x="6350508" y="3633215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9303"/>
                </a:lnTo>
                <a:lnTo>
                  <a:pt x="2899" y="533703"/>
                </a:lnTo>
                <a:lnTo>
                  <a:pt x="10810" y="545449"/>
                </a:lnTo>
                <a:lnTo>
                  <a:pt x="22556" y="553360"/>
                </a:lnTo>
                <a:lnTo>
                  <a:pt x="36956" y="556260"/>
                </a:lnTo>
                <a:lnTo>
                  <a:pt x="517778" y="556260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6" y="519303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2692" y="3618941"/>
            <a:ext cx="1530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5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702" y="3600069"/>
            <a:ext cx="340423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solidFill>
                  <a:srgbClr val="CFCABE"/>
                </a:solidFill>
                <a:latin typeface="Georgia"/>
                <a:cs typeface="Georgia"/>
              </a:rPr>
              <a:t>Global</a:t>
            </a:r>
            <a:r>
              <a:rPr sz="2400" spc="-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110" dirty="0">
                <a:solidFill>
                  <a:srgbClr val="CFCABE"/>
                </a:solidFill>
                <a:latin typeface="Georgia"/>
                <a:cs typeface="Georgia"/>
              </a:rPr>
              <a:t>Movement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Join</a:t>
            </a:r>
            <a:r>
              <a:rPr sz="19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change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55" dirty="0">
                <a:solidFill>
                  <a:srgbClr val="CFCABE"/>
                </a:solidFill>
                <a:latin typeface="Trebuchet MS"/>
                <a:cs typeface="Trebuchet MS"/>
              </a:rPr>
              <a:t>effort.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508" y="5087111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6"/>
                </a:lnTo>
                <a:lnTo>
                  <a:pt x="0" y="517779"/>
                </a:lnTo>
                <a:lnTo>
                  <a:pt x="2899" y="532179"/>
                </a:lnTo>
                <a:lnTo>
                  <a:pt x="10810" y="543925"/>
                </a:lnTo>
                <a:lnTo>
                  <a:pt x="22556" y="551836"/>
                </a:lnTo>
                <a:lnTo>
                  <a:pt x="36956" y="554736"/>
                </a:lnTo>
                <a:lnTo>
                  <a:pt x="517778" y="554736"/>
                </a:lnTo>
                <a:lnTo>
                  <a:pt x="532179" y="551836"/>
                </a:lnTo>
                <a:lnTo>
                  <a:pt x="543925" y="543925"/>
                </a:lnTo>
                <a:lnTo>
                  <a:pt x="551836" y="532179"/>
                </a:lnTo>
                <a:lnTo>
                  <a:pt x="554736" y="517779"/>
                </a:lnTo>
                <a:lnTo>
                  <a:pt x="554736" y="36956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654" y="5073141"/>
            <a:ext cx="2520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9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5053710"/>
            <a:ext cx="313880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CFCABE"/>
                </a:solidFill>
                <a:latin typeface="Georgia"/>
                <a:cs typeface="Georgia"/>
              </a:rPr>
              <a:t>Sustainable</a:t>
            </a:r>
            <a:r>
              <a:rPr sz="2400" spc="1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CFCABE"/>
                </a:solidFill>
                <a:latin typeface="Georgia"/>
                <a:cs typeface="Georgia"/>
              </a:rPr>
              <a:t>Future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Education,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tools,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30" dirty="0">
                <a:solidFill>
                  <a:srgbClr val="CFCABE"/>
                </a:solidFill>
                <a:latin typeface="Trebuchet MS"/>
                <a:cs typeface="Trebuchet MS"/>
              </a:rPr>
              <a:t>action.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EA4AA-AA2D-9FBB-5D79-671334B9EDA2}"/>
              </a:ext>
            </a:extLst>
          </p:cNvPr>
          <p:cNvSpPr/>
          <p:nvPr/>
        </p:nvSpPr>
        <p:spPr>
          <a:xfrm>
            <a:off x="12725400" y="7696200"/>
            <a:ext cx="1905000" cy="533397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1051051"/>
            <a:ext cx="6445250" cy="153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00"/>
              </a:lnSpc>
            </a:pPr>
            <a:r>
              <a:rPr spc="295" dirty="0"/>
              <a:t>Why</a:t>
            </a:r>
            <a:r>
              <a:rPr dirty="0"/>
              <a:t> </a:t>
            </a:r>
            <a:r>
              <a:rPr spc="245" dirty="0"/>
              <a:t>Address</a:t>
            </a:r>
            <a:r>
              <a:rPr spc="20" dirty="0"/>
              <a:t> </a:t>
            </a:r>
            <a:r>
              <a:rPr spc="180" dirty="0"/>
              <a:t>Climate </a:t>
            </a:r>
            <a:r>
              <a:rPr spc="265" dirty="0"/>
              <a:t>Change</a:t>
            </a:r>
            <a:r>
              <a:rPr dirty="0"/>
              <a:t> </a:t>
            </a:r>
            <a:r>
              <a:rPr spc="254" dirty="0"/>
              <a:t>Now?</a:t>
            </a:r>
          </a:p>
        </p:txBody>
      </p:sp>
      <p:sp>
        <p:nvSpPr>
          <p:cNvPr id="4" name="object 4"/>
          <p:cNvSpPr/>
          <p:nvPr/>
        </p:nvSpPr>
        <p:spPr>
          <a:xfrm>
            <a:off x="6350508" y="3291840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9302"/>
                </a:lnTo>
                <a:lnTo>
                  <a:pt x="2899" y="533703"/>
                </a:lnTo>
                <a:lnTo>
                  <a:pt x="10810" y="545449"/>
                </a:lnTo>
                <a:lnTo>
                  <a:pt x="22556" y="553360"/>
                </a:lnTo>
                <a:lnTo>
                  <a:pt x="36956" y="556260"/>
                </a:lnTo>
                <a:lnTo>
                  <a:pt x="517778" y="556260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6" y="519302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2692" y="3278504"/>
            <a:ext cx="1530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5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702" y="3259073"/>
            <a:ext cx="243078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CFCABE"/>
                </a:solidFill>
                <a:latin typeface="Georgia"/>
                <a:cs typeface="Georgia"/>
              </a:rPr>
              <a:t>Educate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Understand</a:t>
            </a:r>
            <a:r>
              <a:rPr sz="1900" spc="-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sz="19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35" dirty="0">
                <a:solidFill>
                  <a:srgbClr val="CFCABE"/>
                </a:solidFill>
                <a:latin typeface="Trebuchet MS"/>
                <a:cs typeface="Trebuchet MS"/>
              </a:rPr>
              <a:t>crisis.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508" y="4745735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6"/>
                </a:lnTo>
                <a:lnTo>
                  <a:pt x="0" y="519302"/>
                </a:lnTo>
                <a:lnTo>
                  <a:pt x="2899" y="533703"/>
                </a:lnTo>
                <a:lnTo>
                  <a:pt x="10810" y="545449"/>
                </a:lnTo>
                <a:lnTo>
                  <a:pt x="22556" y="553360"/>
                </a:lnTo>
                <a:lnTo>
                  <a:pt x="36956" y="556259"/>
                </a:lnTo>
                <a:lnTo>
                  <a:pt x="517778" y="556259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6" y="519302"/>
                </a:lnTo>
                <a:lnTo>
                  <a:pt x="554736" y="36956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654" y="4732146"/>
            <a:ext cx="2520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9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4712284"/>
            <a:ext cx="350329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CFCABE"/>
                </a:solidFill>
                <a:latin typeface="Georgia"/>
                <a:cs typeface="Georgia"/>
              </a:rPr>
              <a:t>Challenges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Highlight</a:t>
            </a:r>
            <a:r>
              <a:rPr sz="1900" spc="229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environmental</a:t>
            </a:r>
            <a:r>
              <a:rPr sz="1900" spc="2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issues.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508" y="6199632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9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7779"/>
                </a:lnTo>
                <a:lnTo>
                  <a:pt x="2899" y="532179"/>
                </a:lnTo>
                <a:lnTo>
                  <a:pt x="10810" y="543925"/>
                </a:lnTo>
                <a:lnTo>
                  <a:pt x="22556" y="551836"/>
                </a:lnTo>
                <a:lnTo>
                  <a:pt x="36956" y="554736"/>
                </a:lnTo>
                <a:lnTo>
                  <a:pt x="517778" y="554736"/>
                </a:lnTo>
                <a:lnTo>
                  <a:pt x="532179" y="551836"/>
                </a:lnTo>
                <a:lnTo>
                  <a:pt x="543925" y="543925"/>
                </a:lnTo>
                <a:lnTo>
                  <a:pt x="551836" y="532179"/>
                </a:lnTo>
                <a:lnTo>
                  <a:pt x="554736" y="517779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01765" y="6185357"/>
            <a:ext cx="2546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140" dirty="0">
                <a:solidFill>
                  <a:srgbClr val="CFCABE"/>
                </a:solidFill>
                <a:latin typeface="Georgia"/>
                <a:cs typeface="Georgia"/>
              </a:rPr>
              <a:t>3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0702" y="6166484"/>
            <a:ext cx="386651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CFCABE"/>
                </a:solidFill>
                <a:latin typeface="Georgia"/>
                <a:cs typeface="Georgia"/>
              </a:rPr>
              <a:t>Urgency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CO2,</a:t>
            </a:r>
            <a:r>
              <a:rPr sz="19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deforestation,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human</a:t>
            </a:r>
            <a:r>
              <a:rPr sz="19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impact.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7763F8-F620-215E-258F-2FFB1460C1F9}"/>
              </a:ext>
            </a:extLst>
          </p:cNvPr>
          <p:cNvSpPr/>
          <p:nvPr/>
        </p:nvSpPr>
        <p:spPr>
          <a:xfrm>
            <a:off x="12783692" y="7696200"/>
            <a:ext cx="1846708" cy="457200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2032762"/>
            <a:ext cx="5196840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00"/>
              </a:lnSpc>
            </a:pPr>
            <a:r>
              <a:rPr spc="150" dirty="0"/>
              <a:t>Alarming</a:t>
            </a:r>
            <a:r>
              <a:rPr spc="-10" dirty="0"/>
              <a:t> </a:t>
            </a:r>
            <a:r>
              <a:rPr spc="180" dirty="0"/>
              <a:t>Climate </a:t>
            </a:r>
            <a:r>
              <a:rPr spc="145" dirty="0"/>
              <a:t>Statistics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6310" y="3986680"/>
          <a:ext cx="7392670" cy="214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1995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85"/>
                        </a:spcBef>
                        <a:tabLst>
                          <a:tab pos="3950335" algn="l"/>
                        </a:tabLst>
                      </a:pPr>
                      <a:r>
                        <a:rPr sz="1900" spc="9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CO2</a:t>
                      </a:r>
                      <a:r>
                        <a:rPr sz="1900" spc="-9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6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Levels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	416</a:t>
                      </a:r>
                      <a:r>
                        <a:rPr sz="1900" spc="-12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9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ppm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2669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660"/>
                        </a:spcBef>
                        <a:tabLst>
                          <a:tab pos="3950335" algn="l"/>
                        </a:tabLst>
                      </a:pP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Global</a:t>
                      </a:r>
                      <a:r>
                        <a:rPr sz="1900" spc="17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Temperature</a:t>
                      </a:r>
                      <a:r>
                        <a:rPr sz="1900" spc="19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2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Rise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900" spc="-19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1.2°C</a:t>
                      </a:r>
                      <a:r>
                        <a:rPr sz="1900" spc="4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since</a:t>
                      </a:r>
                      <a:r>
                        <a:rPr sz="1900" spc="5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3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1880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1082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392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655"/>
                        </a:spcBef>
                        <a:tabLst>
                          <a:tab pos="3950335" algn="l"/>
                        </a:tabLst>
                      </a:pP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Forest</a:t>
                      </a:r>
                      <a:r>
                        <a:rPr sz="1900" spc="12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1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Loss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900" spc="-9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13</a:t>
                      </a:r>
                      <a:r>
                        <a:rPr sz="1900" spc="-8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million</a:t>
                      </a:r>
                      <a:r>
                        <a:rPr sz="1900" spc="-125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" dirty="0">
                          <a:solidFill>
                            <a:srgbClr val="CFCABE"/>
                          </a:solidFill>
                          <a:latin typeface="Trebuchet MS"/>
                          <a:cs typeface="Trebuchet MS"/>
                        </a:rPr>
                        <a:t>hectares/year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21018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6744" y="504155"/>
            <a:ext cx="622173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z="4100" spc="204" dirty="0"/>
              <a:t>Key</a:t>
            </a:r>
            <a:r>
              <a:rPr sz="4100" spc="-20" dirty="0"/>
              <a:t> </a:t>
            </a:r>
            <a:r>
              <a:rPr sz="4100" spc="160" dirty="0"/>
              <a:t>Solutions</a:t>
            </a:r>
            <a:r>
              <a:rPr sz="4100" spc="-45" dirty="0"/>
              <a:t> </a:t>
            </a:r>
            <a:r>
              <a:rPr sz="4100" spc="125" dirty="0"/>
              <a:t>to</a:t>
            </a:r>
            <a:r>
              <a:rPr sz="4100" spc="5" dirty="0"/>
              <a:t> </a:t>
            </a:r>
            <a:r>
              <a:rPr sz="4100" spc="250" dirty="0"/>
              <a:t>Combat </a:t>
            </a:r>
            <a:r>
              <a:rPr sz="4100" spc="170" dirty="0"/>
              <a:t>Climate</a:t>
            </a:r>
            <a:r>
              <a:rPr sz="4100" spc="-25" dirty="0"/>
              <a:t> </a:t>
            </a:r>
            <a:r>
              <a:rPr sz="4100" spc="229" dirty="0"/>
              <a:t>Change</a:t>
            </a:r>
            <a:endParaRPr sz="4100"/>
          </a:p>
        </p:txBody>
      </p:sp>
      <p:sp>
        <p:nvSpPr>
          <p:cNvPr id="4" name="object 4"/>
          <p:cNvSpPr/>
          <p:nvPr/>
        </p:nvSpPr>
        <p:spPr>
          <a:xfrm>
            <a:off x="6219444" y="2199132"/>
            <a:ext cx="7678420" cy="1207135"/>
          </a:xfrm>
          <a:custGeom>
            <a:avLst/>
            <a:gdLst/>
            <a:ahLst/>
            <a:cxnLst/>
            <a:rect l="l" t="t" r="r" b="b"/>
            <a:pathLst>
              <a:path w="7678419" h="1207135">
                <a:moveTo>
                  <a:pt x="7646542" y="0"/>
                </a:moveTo>
                <a:lnTo>
                  <a:pt x="31368" y="0"/>
                </a:lnTo>
                <a:lnTo>
                  <a:pt x="19180" y="2472"/>
                </a:lnTo>
                <a:lnTo>
                  <a:pt x="9207" y="9207"/>
                </a:lnTo>
                <a:lnTo>
                  <a:pt x="2472" y="19180"/>
                </a:lnTo>
                <a:lnTo>
                  <a:pt x="0" y="31368"/>
                </a:lnTo>
                <a:lnTo>
                  <a:pt x="0" y="1175639"/>
                </a:lnTo>
                <a:lnTo>
                  <a:pt x="2472" y="1187827"/>
                </a:lnTo>
                <a:lnTo>
                  <a:pt x="9207" y="1197800"/>
                </a:lnTo>
                <a:lnTo>
                  <a:pt x="19180" y="1204535"/>
                </a:lnTo>
                <a:lnTo>
                  <a:pt x="31368" y="1207007"/>
                </a:lnTo>
                <a:lnTo>
                  <a:pt x="7646542" y="1207007"/>
                </a:lnTo>
                <a:lnTo>
                  <a:pt x="7658731" y="1204535"/>
                </a:lnTo>
                <a:lnTo>
                  <a:pt x="7668704" y="1197800"/>
                </a:lnTo>
                <a:lnTo>
                  <a:pt x="7675439" y="1187827"/>
                </a:lnTo>
                <a:lnTo>
                  <a:pt x="7677911" y="1175639"/>
                </a:lnTo>
                <a:lnTo>
                  <a:pt x="7677911" y="31368"/>
                </a:lnTo>
                <a:lnTo>
                  <a:pt x="7675439" y="19180"/>
                </a:lnTo>
                <a:lnTo>
                  <a:pt x="7668704" y="9207"/>
                </a:lnTo>
                <a:lnTo>
                  <a:pt x="7658731" y="2472"/>
                </a:lnTo>
                <a:lnTo>
                  <a:pt x="7646542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6166" y="2381757"/>
            <a:ext cx="2947670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14" dirty="0">
                <a:solidFill>
                  <a:srgbClr val="CFCABE"/>
                </a:solidFill>
                <a:latin typeface="Georgia"/>
                <a:cs typeface="Georgia"/>
              </a:rPr>
              <a:t>Renewable</a:t>
            </a:r>
            <a:r>
              <a:rPr sz="2050" spc="-2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50" spc="80" dirty="0">
                <a:solidFill>
                  <a:srgbClr val="CFCABE"/>
                </a:solidFill>
                <a:latin typeface="Georgia"/>
                <a:cs typeface="Georgia"/>
              </a:rPr>
              <a:t>Energy</a:t>
            </a:r>
            <a:endParaRPr sz="2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Solar,</a:t>
            </a:r>
            <a:r>
              <a:rPr sz="1600" spc="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FCABE"/>
                </a:solidFill>
                <a:latin typeface="Trebuchet MS"/>
                <a:cs typeface="Trebuchet MS"/>
              </a:rPr>
              <a:t>wind,</a:t>
            </a:r>
            <a:r>
              <a:rPr sz="1600" spc="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geothermal</a:t>
            </a:r>
            <a:r>
              <a:rPr sz="1600" spc="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FCABE"/>
                </a:solidFill>
                <a:latin typeface="Trebuchet MS"/>
                <a:cs typeface="Trebuchet MS"/>
              </a:rPr>
              <a:t>power.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9444" y="3614928"/>
            <a:ext cx="7678420" cy="1205865"/>
          </a:xfrm>
          <a:custGeom>
            <a:avLst/>
            <a:gdLst/>
            <a:ahLst/>
            <a:cxnLst/>
            <a:rect l="l" t="t" r="r" b="b"/>
            <a:pathLst>
              <a:path w="7678419" h="1205864">
                <a:moveTo>
                  <a:pt x="7646542" y="0"/>
                </a:moveTo>
                <a:lnTo>
                  <a:pt x="31368" y="0"/>
                </a:lnTo>
                <a:lnTo>
                  <a:pt x="19180" y="2472"/>
                </a:lnTo>
                <a:lnTo>
                  <a:pt x="9207" y="9207"/>
                </a:lnTo>
                <a:lnTo>
                  <a:pt x="2472" y="19180"/>
                </a:lnTo>
                <a:lnTo>
                  <a:pt x="0" y="31369"/>
                </a:lnTo>
                <a:lnTo>
                  <a:pt x="0" y="1174114"/>
                </a:lnTo>
                <a:lnTo>
                  <a:pt x="2472" y="1186303"/>
                </a:lnTo>
                <a:lnTo>
                  <a:pt x="9207" y="1196276"/>
                </a:lnTo>
                <a:lnTo>
                  <a:pt x="19180" y="1203011"/>
                </a:lnTo>
                <a:lnTo>
                  <a:pt x="31368" y="1205484"/>
                </a:lnTo>
                <a:lnTo>
                  <a:pt x="7646542" y="1205484"/>
                </a:lnTo>
                <a:lnTo>
                  <a:pt x="7658731" y="1203011"/>
                </a:lnTo>
                <a:lnTo>
                  <a:pt x="7668704" y="1196276"/>
                </a:lnTo>
                <a:lnTo>
                  <a:pt x="7675439" y="1186303"/>
                </a:lnTo>
                <a:lnTo>
                  <a:pt x="7677911" y="1174114"/>
                </a:lnTo>
                <a:lnTo>
                  <a:pt x="7677911" y="31369"/>
                </a:lnTo>
                <a:lnTo>
                  <a:pt x="7675439" y="19180"/>
                </a:lnTo>
                <a:lnTo>
                  <a:pt x="7668704" y="9207"/>
                </a:lnTo>
                <a:lnTo>
                  <a:pt x="7658731" y="2472"/>
                </a:lnTo>
                <a:lnTo>
                  <a:pt x="7646542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16166" y="3797300"/>
            <a:ext cx="310324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90" dirty="0">
                <a:solidFill>
                  <a:srgbClr val="CFCABE"/>
                </a:solidFill>
                <a:latin typeface="Georgia"/>
                <a:cs typeface="Georgia"/>
              </a:rPr>
              <a:t>Sustainable</a:t>
            </a:r>
            <a:r>
              <a:rPr sz="2050" spc="-3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50" spc="60" dirty="0">
                <a:solidFill>
                  <a:srgbClr val="CFCABE"/>
                </a:solidFill>
                <a:latin typeface="Georgia"/>
                <a:cs typeface="Georgia"/>
              </a:rPr>
              <a:t>Agriculture</a:t>
            </a:r>
            <a:endParaRPr sz="2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Regenerative</a:t>
            </a:r>
            <a:r>
              <a:rPr sz="1600" spc="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farming,</a:t>
            </a:r>
            <a:r>
              <a:rPr sz="1600" spc="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CFCABE"/>
                </a:solidFill>
                <a:latin typeface="Trebuchet MS"/>
                <a:cs typeface="Trebuchet MS"/>
              </a:rPr>
              <a:t>less</a:t>
            </a:r>
            <a:r>
              <a:rPr sz="1600" spc="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CFCABE"/>
                </a:solidFill>
                <a:latin typeface="Trebuchet MS"/>
                <a:cs typeface="Trebuchet MS"/>
              </a:rPr>
              <a:t>meat.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9444" y="5030723"/>
            <a:ext cx="7678420" cy="1205865"/>
          </a:xfrm>
          <a:custGeom>
            <a:avLst/>
            <a:gdLst/>
            <a:ahLst/>
            <a:cxnLst/>
            <a:rect l="l" t="t" r="r" b="b"/>
            <a:pathLst>
              <a:path w="7678419" h="1205864">
                <a:moveTo>
                  <a:pt x="7646542" y="0"/>
                </a:moveTo>
                <a:lnTo>
                  <a:pt x="31368" y="0"/>
                </a:lnTo>
                <a:lnTo>
                  <a:pt x="19180" y="2472"/>
                </a:lnTo>
                <a:lnTo>
                  <a:pt x="9207" y="9207"/>
                </a:lnTo>
                <a:lnTo>
                  <a:pt x="2472" y="19180"/>
                </a:lnTo>
                <a:lnTo>
                  <a:pt x="0" y="31368"/>
                </a:lnTo>
                <a:lnTo>
                  <a:pt x="0" y="1174114"/>
                </a:lnTo>
                <a:lnTo>
                  <a:pt x="2472" y="1186303"/>
                </a:lnTo>
                <a:lnTo>
                  <a:pt x="9207" y="1196276"/>
                </a:lnTo>
                <a:lnTo>
                  <a:pt x="19180" y="1203011"/>
                </a:lnTo>
                <a:lnTo>
                  <a:pt x="31368" y="1205483"/>
                </a:lnTo>
                <a:lnTo>
                  <a:pt x="7646542" y="1205483"/>
                </a:lnTo>
                <a:lnTo>
                  <a:pt x="7658731" y="1203011"/>
                </a:lnTo>
                <a:lnTo>
                  <a:pt x="7668704" y="1196276"/>
                </a:lnTo>
                <a:lnTo>
                  <a:pt x="7675439" y="1186303"/>
                </a:lnTo>
                <a:lnTo>
                  <a:pt x="7677911" y="1174114"/>
                </a:lnTo>
                <a:lnTo>
                  <a:pt x="7677911" y="31368"/>
                </a:lnTo>
                <a:lnTo>
                  <a:pt x="7675439" y="19180"/>
                </a:lnTo>
                <a:lnTo>
                  <a:pt x="7668704" y="9207"/>
                </a:lnTo>
                <a:lnTo>
                  <a:pt x="7658731" y="2472"/>
                </a:lnTo>
                <a:lnTo>
                  <a:pt x="7646542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16166" y="5212841"/>
            <a:ext cx="331914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25" dirty="0">
                <a:solidFill>
                  <a:srgbClr val="CFCABE"/>
                </a:solidFill>
                <a:latin typeface="Georgia"/>
                <a:cs typeface="Georgia"/>
              </a:rPr>
              <a:t>Green</a:t>
            </a:r>
            <a:r>
              <a:rPr sz="2050" spc="-2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050" spc="55" dirty="0">
                <a:solidFill>
                  <a:srgbClr val="CFCABE"/>
                </a:solidFill>
                <a:latin typeface="Georgia"/>
                <a:cs typeface="Georgia"/>
              </a:rPr>
              <a:t>Cities</a:t>
            </a:r>
            <a:endParaRPr sz="2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Public </a:t>
            </a:r>
            <a:r>
              <a:rPr sz="1600" spc="-20" dirty="0">
                <a:solidFill>
                  <a:srgbClr val="CFCABE"/>
                </a:solidFill>
                <a:latin typeface="Trebuchet MS"/>
                <a:cs typeface="Trebuchet MS"/>
              </a:rPr>
              <a:t>transport,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CFCABE"/>
                </a:solidFill>
                <a:latin typeface="Trebuchet MS"/>
                <a:cs typeface="Trebuchet MS"/>
              </a:rPr>
              <a:t>efficient</a:t>
            </a:r>
            <a:r>
              <a:rPr sz="160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FCABE"/>
                </a:solidFill>
                <a:latin typeface="Trebuchet MS"/>
                <a:cs typeface="Trebuchet MS"/>
              </a:rPr>
              <a:t>buildings.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9444" y="6444996"/>
            <a:ext cx="7678420" cy="1207135"/>
          </a:xfrm>
          <a:custGeom>
            <a:avLst/>
            <a:gdLst/>
            <a:ahLst/>
            <a:cxnLst/>
            <a:rect l="l" t="t" r="r" b="b"/>
            <a:pathLst>
              <a:path w="7678419" h="1207134">
                <a:moveTo>
                  <a:pt x="7646542" y="0"/>
                </a:moveTo>
                <a:lnTo>
                  <a:pt x="31368" y="0"/>
                </a:lnTo>
                <a:lnTo>
                  <a:pt x="19180" y="2472"/>
                </a:lnTo>
                <a:lnTo>
                  <a:pt x="9207" y="9207"/>
                </a:lnTo>
                <a:lnTo>
                  <a:pt x="2472" y="19180"/>
                </a:lnTo>
                <a:lnTo>
                  <a:pt x="0" y="31368"/>
                </a:lnTo>
                <a:lnTo>
                  <a:pt x="0" y="1175575"/>
                </a:lnTo>
                <a:lnTo>
                  <a:pt x="2472" y="1187810"/>
                </a:lnTo>
                <a:lnTo>
                  <a:pt x="9207" y="1197802"/>
                </a:lnTo>
                <a:lnTo>
                  <a:pt x="19180" y="1204538"/>
                </a:lnTo>
                <a:lnTo>
                  <a:pt x="31368" y="1207008"/>
                </a:lnTo>
                <a:lnTo>
                  <a:pt x="7646542" y="1207008"/>
                </a:lnTo>
                <a:lnTo>
                  <a:pt x="7658731" y="1204538"/>
                </a:lnTo>
                <a:lnTo>
                  <a:pt x="7668704" y="1197802"/>
                </a:lnTo>
                <a:lnTo>
                  <a:pt x="7675439" y="1187810"/>
                </a:lnTo>
                <a:lnTo>
                  <a:pt x="7677911" y="1175575"/>
                </a:lnTo>
                <a:lnTo>
                  <a:pt x="7677911" y="31368"/>
                </a:lnTo>
                <a:lnTo>
                  <a:pt x="7675439" y="19180"/>
                </a:lnTo>
                <a:lnTo>
                  <a:pt x="7668704" y="9207"/>
                </a:lnTo>
                <a:lnTo>
                  <a:pt x="7658731" y="2472"/>
                </a:lnTo>
                <a:lnTo>
                  <a:pt x="7646542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16166" y="6628256"/>
            <a:ext cx="299148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60" dirty="0">
                <a:solidFill>
                  <a:srgbClr val="CFCABE"/>
                </a:solidFill>
                <a:latin typeface="Georgia"/>
                <a:cs typeface="Georgia"/>
              </a:rPr>
              <a:t>Reforestation</a:t>
            </a:r>
            <a:endParaRPr sz="2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Planting</a:t>
            </a:r>
            <a:r>
              <a:rPr sz="1600" spc="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CFCABE"/>
                </a:solidFill>
                <a:latin typeface="Trebuchet MS"/>
                <a:cs typeface="Trebuchet MS"/>
              </a:rPr>
              <a:t>trees,</a:t>
            </a:r>
            <a:r>
              <a:rPr sz="1600" spc="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CFCABE"/>
                </a:solidFill>
                <a:latin typeface="Trebuchet MS"/>
                <a:cs typeface="Trebuchet MS"/>
              </a:rPr>
              <a:t>restoring</a:t>
            </a:r>
            <a:r>
              <a:rPr sz="1600" spc="2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CFCABE"/>
                </a:solidFill>
                <a:latin typeface="Trebuchet MS"/>
                <a:cs typeface="Trebuchet MS"/>
              </a:rPr>
              <a:t>forests.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547568-72AA-54FC-33D2-8CB78941B166}"/>
              </a:ext>
            </a:extLst>
          </p:cNvPr>
          <p:cNvSpPr/>
          <p:nvPr/>
        </p:nvSpPr>
        <p:spPr>
          <a:xfrm>
            <a:off x="12725400" y="7848600"/>
            <a:ext cx="1752600" cy="228600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B7970-444E-F31B-F974-A5AAB4D63A06}"/>
              </a:ext>
            </a:extLst>
          </p:cNvPr>
          <p:cNvSpPr/>
          <p:nvPr/>
        </p:nvSpPr>
        <p:spPr>
          <a:xfrm>
            <a:off x="12725400" y="7772400"/>
            <a:ext cx="1905000" cy="457197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47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0" dirty="0"/>
              <a:t>Engaging</a:t>
            </a:r>
            <a:r>
              <a:rPr spc="15" dirty="0"/>
              <a:t> </a:t>
            </a:r>
            <a:r>
              <a:rPr spc="229" dirty="0"/>
              <a:t>Tools</a:t>
            </a:r>
            <a:r>
              <a:rPr dirty="0"/>
              <a:t> </a:t>
            </a:r>
            <a:r>
              <a:rPr spc="160" dirty="0"/>
              <a:t>for</a:t>
            </a:r>
            <a:r>
              <a:rPr spc="-5" dirty="0"/>
              <a:t> </a:t>
            </a:r>
            <a:r>
              <a:rPr spc="190" dirty="0"/>
              <a:t>Climate</a:t>
            </a:r>
            <a:r>
              <a:rPr spc="25" dirty="0"/>
              <a:t> </a:t>
            </a:r>
            <a:r>
              <a:rPr spc="175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408" y="4151121"/>
            <a:ext cx="3726179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1E782"/>
                </a:solidFill>
                <a:latin typeface="Georgia"/>
                <a:cs typeface="Georgia"/>
              </a:rPr>
              <a:t>CO2</a:t>
            </a:r>
            <a:r>
              <a:rPr sz="2400" spc="2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1E782"/>
                </a:solidFill>
                <a:latin typeface="Georgia"/>
                <a:cs typeface="Georgia"/>
              </a:rPr>
              <a:t>Emission</a:t>
            </a:r>
            <a:r>
              <a:rPr sz="2400" spc="-1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1E782"/>
                </a:solidFill>
                <a:latin typeface="Georgia"/>
                <a:cs typeface="Georgia"/>
              </a:rPr>
              <a:t>Calculator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Track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sz="1900" spc="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CFCABE"/>
                </a:solidFill>
                <a:latin typeface="Trebuchet MS"/>
                <a:cs typeface="Trebuchet MS"/>
              </a:rPr>
              <a:t>carbon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footprint.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871" y="4151121"/>
            <a:ext cx="3575050" cy="1023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F1E782"/>
                </a:solidFill>
                <a:latin typeface="Georgia"/>
                <a:cs typeface="Georgia"/>
              </a:rPr>
              <a:t>Interactive</a:t>
            </a:r>
            <a:r>
              <a:rPr sz="2400" spc="55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F1E782"/>
                </a:solidFill>
                <a:latin typeface="Georgia"/>
                <a:cs typeface="Georgia"/>
              </a:rPr>
              <a:t>Climate</a:t>
            </a:r>
            <a:r>
              <a:rPr sz="2400" spc="20" dirty="0">
                <a:solidFill>
                  <a:srgbClr val="F1E782"/>
                </a:solidFill>
                <a:latin typeface="Georgia"/>
                <a:cs typeface="Georgia"/>
              </a:rPr>
              <a:t> </a:t>
            </a:r>
            <a:r>
              <a:rPr sz="2400" spc="140" dirty="0">
                <a:solidFill>
                  <a:srgbClr val="F1E782"/>
                </a:solidFill>
                <a:latin typeface="Georgia"/>
                <a:cs typeface="Georgia"/>
              </a:rPr>
              <a:t>Map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695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Explore</a:t>
            </a:r>
            <a:r>
              <a:rPr sz="1900" spc="1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data</a:t>
            </a:r>
            <a:r>
              <a:rPr sz="1900" spc="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CFCABE"/>
                </a:solidFill>
                <a:latin typeface="Trebuchet MS"/>
                <a:cs typeface="Trebuchet MS"/>
              </a:rPr>
              <a:t>by</a:t>
            </a:r>
            <a:r>
              <a:rPr sz="1900" spc="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region.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A1B43-48E1-77DD-252F-151B1285A237}"/>
              </a:ext>
            </a:extLst>
          </p:cNvPr>
          <p:cNvSpPr/>
          <p:nvPr/>
        </p:nvSpPr>
        <p:spPr>
          <a:xfrm>
            <a:off x="12649200" y="7620000"/>
            <a:ext cx="1981200" cy="609600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1777441"/>
            <a:ext cx="5991860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00"/>
              </a:lnSpc>
            </a:pPr>
            <a:r>
              <a:rPr spc="90" dirty="0"/>
              <a:t>Aligning</a:t>
            </a:r>
            <a:r>
              <a:rPr spc="-10" dirty="0"/>
              <a:t> </a:t>
            </a:r>
            <a:r>
              <a:rPr spc="140" dirty="0"/>
              <a:t>with</a:t>
            </a:r>
            <a:r>
              <a:rPr spc="-5" dirty="0"/>
              <a:t> </a:t>
            </a:r>
            <a:r>
              <a:rPr spc="220" dirty="0"/>
              <a:t>Global </a:t>
            </a:r>
            <a:r>
              <a:rPr spc="229" dirty="0"/>
              <a:t>Goals</a:t>
            </a:r>
          </a:p>
        </p:txBody>
      </p:sp>
      <p:sp>
        <p:nvSpPr>
          <p:cNvPr id="4" name="object 4"/>
          <p:cNvSpPr/>
          <p:nvPr/>
        </p:nvSpPr>
        <p:spPr>
          <a:xfrm>
            <a:off x="6350508" y="4018788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9302"/>
                </a:lnTo>
                <a:lnTo>
                  <a:pt x="2899" y="533703"/>
                </a:lnTo>
                <a:lnTo>
                  <a:pt x="10810" y="545449"/>
                </a:lnTo>
                <a:lnTo>
                  <a:pt x="22556" y="553360"/>
                </a:lnTo>
                <a:lnTo>
                  <a:pt x="36956" y="556260"/>
                </a:lnTo>
                <a:lnTo>
                  <a:pt x="517778" y="556260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6" y="519302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2692" y="4005198"/>
            <a:ext cx="1530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5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702" y="3986021"/>
            <a:ext cx="531304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CFCABE"/>
                </a:solidFill>
                <a:latin typeface="Georgia"/>
                <a:cs typeface="Georgia"/>
              </a:rPr>
              <a:t>SDGs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Supports</a:t>
            </a:r>
            <a:r>
              <a:rPr sz="1900" spc="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UN’s</a:t>
            </a:r>
            <a:r>
              <a:rPr sz="1900" spc="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Sustainable</a:t>
            </a:r>
            <a:r>
              <a:rPr sz="1900" spc="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Development</a:t>
            </a:r>
            <a:r>
              <a:rPr sz="1900" spc="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Goals.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508" y="5472684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7779"/>
                </a:lnTo>
                <a:lnTo>
                  <a:pt x="2899" y="532179"/>
                </a:lnTo>
                <a:lnTo>
                  <a:pt x="10810" y="543925"/>
                </a:lnTo>
                <a:lnTo>
                  <a:pt x="22556" y="551836"/>
                </a:lnTo>
                <a:lnTo>
                  <a:pt x="36956" y="554736"/>
                </a:lnTo>
                <a:lnTo>
                  <a:pt x="517778" y="554736"/>
                </a:lnTo>
                <a:lnTo>
                  <a:pt x="532179" y="551836"/>
                </a:lnTo>
                <a:lnTo>
                  <a:pt x="543925" y="543925"/>
                </a:lnTo>
                <a:lnTo>
                  <a:pt x="551836" y="532179"/>
                </a:lnTo>
                <a:lnTo>
                  <a:pt x="554736" y="517779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654" y="5458409"/>
            <a:ext cx="2520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9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5439536"/>
            <a:ext cx="464693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CFCABE"/>
                </a:solidFill>
                <a:latin typeface="Georgia"/>
                <a:cs typeface="Georgia"/>
              </a:rPr>
              <a:t>Poverty</a:t>
            </a:r>
            <a:r>
              <a:rPr sz="2400" spc="4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85" dirty="0">
                <a:solidFill>
                  <a:srgbClr val="CFCABE"/>
                </a:solidFill>
                <a:latin typeface="Georgia"/>
                <a:cs typeface="Georgia"/>
              </a:rPr>
              <a:t>Eradication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105" dirty="0">
                <a:solidFill>
                  <a:srgbClr val="CFCABE"/>
                </a:solidFill>
                <a:latin typeface="Trebuchet MS"/>
                <a:cs typeface="Trebuchet MS"/>
              </a:rPr>
              <a:t>Focus</a:t>
            </a:r>
            <a:r>
              <a:rPr sz="1900" spc="-10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900" spc="-9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sustainability</a:t>
            </a:r>
            <a:r>
              <a:rPr sz="19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development.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01F9D-1FB6-9FC5-9D3A-381427B8F48C}"/>
              </a:ext>
            </a:extLst>
          </p:cNvPr>
          <p:cNvSpPr/>
          <p:nvPr/>
        </p:nvSpPr>
        <p:spPr>
          <a:xfrm>
            <a:off x="12725400" y="7772400"/>
            <a:ext cx="1905000" cy="457197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61" y="547573"/>
            <a:ext cx="5348605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254" dirty="0"/>
              <a:t>Ways</a:t>
            </a:r>
            <a:r>
              <a:rPr sz="4250" spc="-5" dirty="0"/>
              <a:t> </a:t>
            </a:r>
            <a:r>
              <a:rPr sz="4250" spc="130" dirty="0"/>
              <a:t>to</a:t>
            </a:r>
            <a:r>
              <a:rPr sz="4250" dirty="0"/>
              <a:t> </a:t>
            </a:r>
            <a:r>
              <a:rPr sz="4250" spc="245" dirty="0"/>
              <a:t>Take</a:t>
            </a:r>
            <a:r>
              <a:rPr sz="4250" spc="-5" dirty="0"/>
              <a:t> </a:t>
            </a:r>
            <a:r>
              <a:rPr sz="4250" spc="150" dirty="0"/>
              <a:t>Action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951" y="1601724"/>
            <a:ext cx="542543" cy="5425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6861" y="2338578"/>
            <a:ext cx="30968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solidFill>
                  <a:srgbClr val="CFCABE"/>
                </a:solidFill>
                <a:latin typeface="Georgia"/>
                <a:cs typeface="Georgia"/>
              </a:rPr>
              <a:t>Volunteering</a:t>
            </a: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700" dirty="0">
                <a:solidFill>
                  <a:srgbClr val="CFCABE"/>
                </a:solidFill>
                <a:latin typeface="Trebuchet MS"/>
                <a:cs typeface="Trebuchet MS"/>
              </a:rPr>
              <a:t>Tree</a:t>
            </a:r>
            <a:r>
              <a:rPr sz="170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FCABE"/>
                </a:solidFill>
                <a:latin typeface="Trebuchet MS"/>
                <a:cs typeface="Trebuchet MS"/>
              </a:rPr>
              <a:t>planting,</a:t>
            </a:r>
            <a:r>
              <a:rPr sz="1700" spc="-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CFCABE"/>
                </a:solidFill>
                <a:latin typeface="Trebuchet MS"/>
                <a:cs typeface="Trebuchet MS"/>
              </a:rPr>
              <a:t>beach</a:t>
            </a:r>
            <a:r>
              <a:rPr sz="170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FCABE"/>
                </a:solidFill>
                <a:latin typeface="Trebuchet MS"/>
                <a:cs typeface="Trebuchet MS"/>
              </a:rPr>
              <a:t>cleanups.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951" y="3828288"/>
            <a:ext cx="542543" cy="5425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6861" y="4565650"/>
            <a:ext cx="3219450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5" dirty="0">
                <a:solidFill>
                  <a:srgbClr val="CFCABE"/>
                </a:solidFill>
                <a:latin typeface="Georgia"/>
                <a:cs typeface="Georgia"/>
              </a:rPr>
              <a:t>Donating</a:t>
            </a: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700" spc="55" dirty="0">
                <a:solidFill>
                  <a:srgbClr val="CFCABE"/>
                </a:solidFill>
                <a:latin typeface="Trebuchet MS"/>
                <a:cs typeface="Trebuchet MS"/>
              </a:rPr>
              <a:t>Support</a:t>
            </a:r>
            <a:r>
              <a:rPr sz="1700" spc="3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FCABE"/>
                </a:solidFill>
                <a:latin typeface="Trebuchet MS"/>
                <a:cs typeface="Trebuchet MS"/>
              </a:rPr>
              <a:t>climate-</a:t>
            </a:r>
            <a:r>
              <a:rPr sz="1700" spc="70" dirty="0">
                <a:solidFill>
                  <a:srgbClr val="CFCABE"/>
                </a:solidFill>
                <a:latin typeface="Trebuchet MS"/>
                <a:cs typeface="Trebuchet MS"/>
              </a:rPr>
              <a:t>focused</a:t>
            </a:r>
            <a:r>
              <a:rPr sz="1700" spc="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30" dirty="0">
                <a:solidFill>
                  <a:srgbClr val="CFCABE"/>
                </a:solidFill>
                <a:latin typeface="Trebuchet MS"/>
                <a:cs typeface="Trebuchet MS"/>
              </a:rPr>
              <a:t>NGOs.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8951" y="6054852"/>
            <a:ext cx="542543" cy="5425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6861" y="6792569"/>
            <a:ext cx="2931795" cy="80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CFCABE"/>
                </a:solidFill>
                <a:latin typeface="Georgia"/>
                <a:cs typeface="Georgia"/>
              </a:rPr>
              <a:t>Raising</a:t>
            </a:r>
            <a:r>
              <a:rPr sz="2100" spc="34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100" spc="100" dirty="0">
                <a:solidFill>
                  <a:srgbClr val="CFCABE"/>
                </a:solidFill>
                <a:latin typeface="Georgia"/>
                <a:cs typeface="Georgia"/>
              </a:rPr>
              <a:t>Awareness</a:t>
            </a: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700" spc="70" dirty="0">
                <a:solidFill>
                  <a:srgbClr val="CFCABE"/>
                </a:solidFill>
                <a:latin typeface="Trebuchet MS"/>
                <a:cs typeface="Trebuchet MS"/>
              </a:rPr>
              <a:t>Encourage</a:t>
            </a:r>
            <a:r>
              <a:rPr sz="1700" spc="14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FCABE"/>
                </a:solidFill>
                <a:latin typeface="Trebuchet MS"/>
                <a:cs typeface="Trebuchet MS"/>
              </a:rPr>
              <a:t>sustainable</a:t>
            </a:r>
            <a:r>
              <a:rPr sz="1700" spc="10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FCABE"/>
                </a:solidFill>
                <a:latin typeface="Trebuchet MS"/>
                <a:cs typeface="Trebuchet MS"/>
              </a:rPr>
              <a:t>living.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8442" y="1777441"/>
            <a:ext cx="6786245" cy="153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00"/>
              </a:lnSpc>
            </a:pPr>
            <a:r>
              <a:rPr spc="275" dirty="0"/>
              <a:t>Learn</a:t>
            </a:r>
            <a:r>
              <a:rPr spc="-15" dirty="0"/>
              <a:t> </a:t>
            </a:r>
            <a:r>
              <a:rPr spc="270" dirty="0"/>
              <a:t>and</a:t>
            </a:r>
            <a:r>
              <a:rPr spc="-10" dirty="0"/>
              <a:t> </a:t>
            </a:r>
            <a:r>
              <a:rPr spc="285" dirty="0"/>
              <a:t>Take</a:t>
            </a:r>
            <a:r>
              <a:rPr spc="-10" dirty="0"/>
              <a:t> </a:t>
            </a:r>
            <a:r>
              <a:rPr spc="175" dirty="0"/>
              <a:t>Action </a:t>
            </a:r>
            <a:r>
              <a:rPr spc="235" dirty="0"/>
              <a:t>Through</a:t>
            </a:r>
            <a:r>
              <a:rPr spc="5" dirty="0"/>
              <a:t> </a:t>
            </a:r>
            <a:r>
              <a:rPr spc="310" dirty="0"/>
              <a:t>Games</a:t>
            </a:r>
          </a:p>
        </p:txBody>
      </p:sp>
      <p:sp>
        <p:nvSpPr>
          <p:cNvPr id="4" name="object 4"/>
          <p:cNvSpPr/>
          <p:nvPr/>
        </p:nvSpPr>
        <p:spPr>
          <a:xfrm>
            <a:off x="6350508" y="4018788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9302"/>
                </a:lnTo>
                <a:lnTo>
                  <a:pt x="2899" y="533703"/>
                </a:lnTo>
                <a:lnTo>
                  <a:pt x="10810" y="545449"/>
                </a:lnTo>
                <a:lnTo>
                  <a:pt x="22556" y="553360"/>
                </a:lnTo>
                <a:lnTo>
                  <a:pt x="36956" y="556260"/>
                </a:lnTo>
                <a:lnTo>
                  <a:pt x="517778" y="556260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6" y="519302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2692" y="4005198"/>
            <a:ext cx="15303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5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702" y="3986021"/>
            <a:ext cx="349504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CFCABE"/>
                </a:solidFill>
                <a:latin typeface="Georgia"/>
                <a:cs typeface="Georgia"/>
              </a:rPr>
              <a:t>Climate</a:t>
            </a:r>
            <a:r>
              <a:rPr sz="2400" spc="3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145" dirty="0">
                <a:solidFill>
                  <a:srgbClr val="CFCABE"/>
                </a:solidFill>
                <a:latin typeface="Georgia"/>
                <a:cs typeface="Georgia"/>
              </a:rPr>
              <a:t>Games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85" dirty="0">
                <a:solidFill>
                  <a:srgbClr val="CFCABE"/>
                </a:solidFill>
                <a:latin typeface="Trebuchet MS"/>
                <a:cs typeface="Trebuchet MS"/>
              </a:rPr>
              <a:t>Two</a:t>
            </a:r>
            <a:r>
              <a:rPr sz="1900" spc="-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interactive</a:t>
            </a:r>
            <a:r>
              <a:rPr sz="1900" spc="-5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-8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games.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0508" y="5472684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517778" y="0"/>
                </a:moveTo>
                <a:lnTo>
                  <a:pt x="36956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7"/>
                </a:lnTo>
                <a:lnTo>
                  <a:pt x="0" y="517779"/>
                </a:lnTo>
                <a:lnTo>
                  <a:pt x="2899" y="532179"/>
                </a:lnTo>
                <a:lnTo>
                  <a:pt x="10810" y="543925"/>
                </a:lnTo>
                <a:lnTo>
                  <a:pt x="22556" y="551836"/>
                </a:lnTo>
                <a:lnTo>
                  <a:pt x="36956" y="554736"/>
                </a:lnTo>
                <a:lnTo>
                  <a:pt x="517778" y="554736"/>
                </a:lnTo>
                <a:lnTo>
                  <a:pt x="532179" y="551836"/>
                </a:lnTo>
                <a:lnTo>
                  <a:pt x="543925" y="543925"/>
                </a:lnTo>
                <a:lnTo>
                  <a:pt x="551836" y="532179"/>
                </a:lnTo>
                <a:lnTo>
                  <a:pt x="554736" y="517779"/>
                </a:lnTo>
                <a:lnTo>
                  <a:pt x="554736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654" y="5458409"/>
            <a:ext cx="2520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9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0702" y="5439536"/>
            <a:ext cx="2976880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CFCABE"/>
                </a:solidFill>
                <a:latin typeface="Georgia"/>
                <a:cs typeface="Georgia"/>
              </a:rPr>
              <a:t>Engaging</a:t>
            </a:r>
            <a:r>
              <a:rPr sz="2400" spc="10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95" dirty="0">
                <a:solidFill>
                  <a:srgbClr val="CFCABE"/>
                </a:solidFill>
                <a:latin typeface="Georgia"/>
                <a:cs typeface="Georgia"/>
              </a:rPr>
              <a:t>Users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50" dirty="0">
                <a:solidFill>
                  <a:srgbClr val="CFCABE"/>
                </a:solidFill>
                <a:latin typeface="Trebuchet MS"/>
                <a:cs typeface="Trebuchet MS"/>
              </a:rPr>
              <a:t>Educate</a:t>
            </a:r>
            <a:r>
              <a:rPr sz="1900" spc="-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sz="1900" spc="-6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-5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issues.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B57FC-4795-0145-94E0-CC91E0DDF110}"/>
              </a:ext>
            </a:extLst>
          </p:cNvPr>
          <p:cNvSpPr/>
          <p:nvPr/>
        </p:nvSpPr>
        <p:spPr>
          <a:xfrm>
            <a:off x="12725400" y="7772400"/>
            <a:ext cx="1905000" cy="381000"/>
          </a:xfrm>
          <a:prstGeom prst="rect">
            <a:avLst/>
          </a:prstGeom>
          <a:solidFill>
            <a:srgbClr val="1B1C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0" dirty="0"/>
              <a:t>Get</a:t>
            </a:r>
            <a:r>
              <a:rPr spc="-15" dirty="0"/>
              <a:t> </a:t>
            </a:r>
            <a:r>
              <a:rPr spc="160" dirty="0"/>
              <a:t>Involved</a:t>
            </a:r>
          </a:p>
        </p:txBody>
      </p:sp>
      <p:sp>
        <p:nvSpPr>
          <p:cNvPr id="4" name="object 4"/>
          <p:cNvSpPr/>
          <p:nvPr/>
        </p:nvSpPr>
        <p:spPr>
          <a:xfrm>
            <a:off x="864108" y="3633215"/>
            <a:ext cx="554990" cy="556260"/>
          </a:xfrm>
          <a:custGeom>
            <a:avLst/>
            <a:gdLst/>
            <a:ahLst/>
            <a:cxnLst/>
            <a:rect l="l" t="t" r="r" b="b"/>
            <a:pathLst>
              <a:path w="554990" h="556260">
                <a:moveTo>
                  <a:pt x="517778" y="0"/>
                </a:moveTo>
                <a:lnTo>
                  <a:pt x="36995" y="0"/>
                </a:lnTo>
                <a:lnTo>
                  <a:pt x="22593" y="2899"/>
                </a:lnTo>
                <a:lnTo>
                  <a:pt x="10834" y="10810"/>
                </a:lnTo>
                <a:lnTo>
                  <a:pt x="2906" y="22556"/>
                </a:lnTo>
                <a:lnTo>
                  <a:pt x="0" y="36957"/>
                </a:lnTo>
                <a:lnTo>
                  <a:pt x="0" y="519303"/>
                </a:lnTo>
                <a:lnTo>
                  <a:pt x="2906" y="533703"/>
                </a:lnTo>
                <a:lnTo>
                  <a:pt x="10834" y="545449"/>
                </a:lnTo>
                <a:lnTo>
                  <a:pt x="22593" y="553360"/>
                </a:lnTo>
                <a:lnTo>
                  <a:pt x="36995" y="556260"/>
                </a:lnTo>
                <a:lnTo>
                  <a:pt x="517778" y="556260"/>
                </a:lnTo>
                <a:lnTo>
                  <a:pt x="532179" y="553360"/>
                </a:lnTo>
                <a:lnTo>
                  <a:pt x="543925" y="545449"/>
                </a:lnTo>
                <a:lnTo>
                  <a:pt x="551836" y="533703"/>
                </a:lnTo>
                <a:lnTo>
                  <a:pt x="554735" y="519303"/>
                </a:lnTo>
                <a:lnTo>
                  <a:pt x="554735" y="36957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5682" y="3618941"/>
            <a:ext cx="1530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5" dirty="0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667" y="3600069"/>
            <a:ext cx="410273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4" dirty="0">
                <a:solidFill>
                  <a:srgbClr val="CFCABE"/>
                </a:solidFill>
                <a:latin typeface="Georgia"/>
                <a:cs typeface="Georgia"/>
              </a:rPr>
              <a:t>Stay</a:t>
            </a:r>
            <a:r>
              <a:rPr sz="2400" spc="15" dirty="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sz="2400" spc="90" dirty="0">
                <a:solidFill>
                  <a:srgbClr val="CFCABE"/>
                </a:solidFill>
                <a:latin typeface="Georgia"/>
                <a:cs typeface="Georgia"/>
              </a:rPr>
              <a:t>Informed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spc="80" dirty="0">
                <a:solidFill>
                  <a:srgbClr val="CFCABE"/>
                </a:solidFill>
                <a:latin typeface="Trebuchet MS"/>
                <a:cs typeface="Trebuchet MS"/>
              </a:rPr>
              <a:t>Check</a:t>
            </a:r>
            <a:r>
              <a:rPr sz="19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weather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climate</a:t>
            </a:r>
            <a:r>
              <a:rPr sz="1900" spc="-3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CFCABE"/>
                </a:solidFill>
                <a:latin typeface="Trebuchet MS"/>
                <a:cs typeface="Trebuchet MS"/>
              </a:rPr>
              <a:t>updates.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4108" y="5087111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517778" y="0"/>
                </a:moveTo>
                <a:lnTo>
                  <a:pt x="36995" y="0"/>
                </a:lnTo>
                <a:lnTo>
                  <a:pt x="22593" y="2899"/>
                </a:lnTo>
                <a:lnTo>
                  <a:pt x="10834" y="10810"/>
                </a:lnTo>
                <a:lnTo>
                  <a:pt x="2906" y="22556"/>
                </a:lnTo>
                <a:lnTo>
                  <a:pt x="0" y="36956"/>
                </a:lnTo>
                <a:lnTo>
                  <a:pt x="0" y="517779"/>
                </a:lnTo>
                <a:lnTo>
                  <a:pt x="2906" y="532179"/>
                </a:lnTo>
                <a:lnTo>
                  <a:pt x="10834" y="543925"/>
                </a:lnTo>
                <a:lnTo>
                  <a:pt x="22593" y="551836"/>
                </a:lnTo>
                <a:lnTo>
                  <a:pt x="36995" y="554736"/>
                </a:lnTo>
                <a:lnTo>
                  <a:pt x="517778" y="554736"/>
                </a:lnTo>
                <a:lnTo>
                  <a:pt x="532179" y="551836"/>
                </a:lnTo>
                <a:lnTo>
                  <a:pt x="543925" y="543925"/>
                </a:lnTo>
                <a:lnTo>
                  <a:pt x="551836" y="532179"/>
                </a:lnTo>
                <a:lnTo>
                  <a:pt x="554735" y="517779"/>
                </a:lnTo>
                <a:lnTo>
                  <a:pt x="554735" y="36956"/>
                </a:lnTo>
                <a:lnTo>
                  <a:pt x="551836" y="22556"/>
                </a:lnTo>
                <a:lnTo>
                  <a:pt x="543925" y="10810"/>
                </a:lnTo>
                <a:lnTo>
                  <a:pt x="532179" y="2899"/>
                </a:lnTo>
                <a:lnTo>
                  <a:pt x="51777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5695" y="5073141"/>
            <a:ext cx="25209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95" dirty="0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3667" y="5053710"/>
            <a:ext cx="3507104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CFCABE"/>
                </a:solidFill>
                <a:latin typeface="Georgia"/>
                <a:cs typeface="Georgia"/>
              </a:rPr>
              <a:t>Engage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Provide</a:t>
            </a:r>
            <a:r>
              <a:rPr sz="1900" spc="7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CFCABE"/>
                </a:solidFill>
                <a:latin typeface="Trebuchet MS"/>
                <a:cs typeface="Trebuchet MS"/>
              </a:rPr>
              <a:t>feedback,</a:t>
            </a:r>
            <a:r>
              <a:rPr sz="1900" spc="70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CFCABE"/>
                </a:solidFill>
                <a:latin typeface="Trebuchet MS"/>
                <a:cs typeface="Trebuchet MS"/>
              </a:rPr>
              <a:t>join</a:t>
            </a:r>
            <a:r>
              <a:rPr sz="1900" spc="45" dirty="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CFCABE"/>
                </a:solidFill>
                <a:latin typeface="Trebuchet MS"/>
                <a:cs typeface="Trebuchet MS"/>
              </a:rPr>
              <a:t>projects.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236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</vt:lpstr>
      <vt:lpstr>Trebuchet MS</vt:lpstr>
      <vt:lpstr>Office Theme</vt:lpstr>
      <vt:lpstr>Take Action on Climate Change</vt:lpstr>
      <vt:lpstr>Why Address Climate Change Now?</vt:lpstr>
      <vt:lpstr>Alarming Climate Statistics</vt:lpstr>
      <vt:lpstr>Key Solutions to Combat Climate Change</vt:lpstr>
      <vt:lpstr>Engaging Tools for Climate Action</vt:lpstr>
      <vt:lpstr>Aligning with Global Goals</vt:lpstr>
      <vt:lpstr>Ways to Take Action</vt:lpstr>
      <vt:lpstr>Learn and Take Action Through Games</vt:lpstr>
      <vt:lpstr>Get Involved</vt:lpstr>
      <vt:lpstr>The Time to Act is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Hrishikesh D</cp:lastModifiedBy>
  <cp:revision>1</cp:revision>
  <dcterms:created xsi:type="dcterms:W3CDTF">2024-10-06T13:26:18Z</dcterms:created>
  <dcterms:modified xsi:type="dcterms:W3CDTF">2024-10-06T13:32:26Z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2024-10-06T00:00:00Z</vt:filetime>
  </property>
  <property fmtid="{D5CDD505-2E9C-101B-9397-08002B2CF9AE}" pid="3" name="Producer">
    <vt:lpwstr>3-Heights(TM) PDF Security Shell 4.8.25.2 (http://www.pdf-tools.com)</vt:lpwstr>
  </property>
</Properties>
</file>