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310" r:id="rId3"/>
    <p:sldId id="283" r:id="rId4"/>
    <p:sldId id="307" r:id="rId5"/>
    <p:sldId id="306" r:id="rId6"/>
    <p:sldId id="311" r:id="rId7"/>
    <p:sldId id="308" r:id="rId8"/>
    <p:sldId id="313" r:id="rId9"/>
    <p:sldId id="305" r:id="rId10"/>
    <p:sldId id="30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 userDrawn="1"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 userDrawn="1"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08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5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6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3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8" r:id="rId3"/>
    <p:sldLayoutId id="2147483650" r:id="rId4"/>
    <p:sldLayoutId id="2147483701" r:id="rId5"/>
    <p:sldLayoutId id="2147483671" r:id="rId6"/>
    <p:sldLayoutId id="2147483697" r:id="rId7"/>
    <p:sldLayoutId id="2147483698" r:id="rId8"/>
    <p:sldLayoutId id="2147483699" r:id="rId9"/>
    <p:sldLayoutId id="2147483700" r:id="rId10"/>
    <p:sldLayoutId id="2147483702" r:id="rId11"/>
    <p:sldLayoutId id="2147483691" r:id="rId12"/>
    <p:sldLayoutId id="2147483692" r:id="rId13"/>
    <p:sldLayoutId id="2147483693" r:id="rId14"/>
    <p:sldLayoutId id="2147483666" r:id="rId15"/>
    <p:sldLayoutId id="2147483694" r:id="rId16"/>
    <p:sldLayoutId id="2147483695" r:id="rId17"/>
    <p:sldLayoutId id="2147483659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69" r:id="rId24"/>
    <p:sldLayoutId id="2147483685" r:id="rId25"/>
    <p:sldLayoutId id="2147483681" r:id="rId26"/>
    <p:sldLayoutId id="2147483682" r:id="rId27"/>
    <p:sldLayoutId id="2147483683" r:id="rId28"/>
    <p:sldLayoutId id="2147483684" r:id="rId29"/>
    <p:sldLayoutId id="2147483670" r:id="rId30"/>
    <p:sldLayoutId id="2147483703" r:id="rId31"/>
    <p:sldLayoutId id="2147483677" r:id="rId32"/>
    <p:sldLayoutId id="2147483678" r:id="rId33"/>
    <p:sldLayoutId id="2147483679" r:id="rId34"/>
    <p:sldLayoutId id="2147483680" r:id="rId35"/>
    <p:sldLayoutId id="2147483658" r:id="rId36"/>
    <p:sldLayoutId id="2147483673" r:id="rId37"/>
    <p:sldLayoutId id="2147483674" r:id="rId38"/>
    <p:sldLayoutId id="2147483676" r:id="rId39"/>
    <p:sldLayoutId id="2147483675" r:id="rId40"/>
    <p:sldLayoutId id="2147483654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5624" y="3571366"/>
            <a:ext cx="5458837" cy="9354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Interactive web application for identifying parts of speech.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5624" y="4506787"/>
            <a:ext cx="4300215" cy="430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November </a:t>
            </a:r>
            <a:r>
              <a:rPr lang="en-US" dirty="0" smtClean="0"/>
              <a:t>13, 2018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5624" y="5111134"/>
            <a:ext cx="3579177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8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4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Presented By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err="1" smtClean="0"/>
              <a:t>Hrishikesh</a:t>
            </a:r>
            <a:r>
              <a:rPr lang="en-US" dirty="0" smtClean="0"/>
              <a:t> </a:t>
            </a:r>
            <a:r>
              <a:rPr lang="en-US" dirty="0" err="1" smtClean="0"/>
              <a:t>Gadkari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77107" y="1459585"/>
            <a:ext cx="10272348" cy="477361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Make this application to have a gaming aspect.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viz. Ranking, Streak, </a:t>
            </a:r>
            <a:r>
              <a:rPr lang="en-US" i="1" dirty="0" smtClean="0">
                <a:solidFill>
                  <a:schemeClr val="tx1"/>
                </a:solidFill>
              </a:rPr>
              <a:t>Challenging friends.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Provide Portals.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Dashboard to keep track of all the activity and provide reports.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Provide Visual explanation.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Video/pictorial learning help student to learn concept rapidly.</a:t>
            </a:r>
          </a:p>
          <a:p>
            <a:pPr marL="457200" lvl="1" indent="0">
              <a:buNone/>
            </a:pPr>
            <a:endParaRPr lang="en-US" i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rank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459585"/>
            <a:ext cx="1946820" cy="11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shboar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r="14837"/>
          <a:stretch/>
        </p:blipFill>
        <p:spPr bwMode="auto">
          <a:xfrm>
            <a:off x="9414976" y="2756625"/>
            <a:ext cx="2075688" cy="141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mages and vide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364046"/>
            <a:ext cx="2041864" cy="14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43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9777" y="3099534"/>
            <a:ext cx="4413738" cy="971306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47446" y="1582738"/>
            <a:ext cx="10014438" cy="47736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Dr. Anne M.P. </a:t>
            </a:r>
            <a:r>
              <a:rPr lang="en-US" dirty="0" smtClean="0">
                <a:solidFill>
                  <a:schemeClr val="tx1"/>
                </a:solidFill>
              </a:rPr>
              <a:t>Michalek, assistant </a:t>
            </a:r>
            <a:r>
              <a:rPr lang="en-US" dirty="0">
                <a:solidFill>
                  <a:schemeClr val="tx1"/>
                </a:solidFill>
              </a:rPr>
              <a:t>professor in the communication disorders and special education department in the </a:t>
            </a:r>
            <a:r>
              <a:rPr lang="en-US" dirty="0" smtClean="0">
                <a:solidFill>
                  <a:schemeClr val="tx1"/>
                </a:solidFill>
              </a:rPr>
              <a:t>College of Education along with her student Courtney Johnson developed the idea for Grammar Cat.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Came to ITS with a board game and wanted to make it an app.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96170" y="1336432"/>
            <a:ext cx="10343784" cy="50199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aim of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project is to provide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Interactive application for identifying parts of speech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Developed for Undergraduate students, It’s a self-paced, self-assessing practice exercise, and engaging application activity whereby students may work independently.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What is “grammar”????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902" y="3535607"/>
            <a:ext cx="3032553" cy="1850903"/>
          </a:xfrm>
          <a:prstGeom prst="rect">
            <a:avLst/>
          </a:prstGeom>
        </p:spPr>
      </p:pic>
      <p:pic>
        <p:nvPicPr>
          <p:cNvPr id="1026" name="Picture 2" descr="https://media-assets.bookbub.com/wp-content/uploads/2016/10/tumblr_mp76dlKbK81rnvzfwo1_128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2"/>
          <a:stretch/>
        </p:blipFill>
        <p:spPr bwMode="auto">
          <a:xfrm>
            <a:off x="5056631" y="4338474"/>
            <a:ext cx="1940287" cy="17805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Cat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50731" y="1600323"/>
            <a:ext cx="10383715" cy="468471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Drag and drop</a:t>
            </a:r>
          </a:p>
          <a:p>
            <a:pPr marL="0" indent="0" algn="just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Drag and drop functionality is used to achieve the appropriate answer.</a:t>
            </a:r>
            <a:endParaRPr lang="en-US" sz="17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Parts </a:t>
            </a:r>
            <a:r>
              <a:rPr lang="en-US" b="1" dirty="0">
                <a:solidFill>
                  <a:schemeClr val="tx1"/>
                </a:solidFill>
              </a:rPr>
              <a:t>of Speech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Grammar Cat covers following topics in details to ensure a solid foundation is built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200" i="1" dirty="0" smtClean="0">
                <a:solidFill>
                  <a:schemeClr val="tx1"/>
                </a:solidFill>
              </a:rPr>
              <a:t>Subjective Pronoun, Objective Pronoun, Possessive Pronoun, Main Verb, Auxiliary Verb, Secondary Verb, Preposition, Conjunction.</a:t>
            </a:r>
            <a:endParaRPr lang="en-US" sz="1200" i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Cueing </a:t>
            </a:r>
            <a:r>
              <a:rPr lang="en-US" b="1" dirty="0">
                <a:solidFill>
                  <a:schemeClr val="tx1"/>
                </a:solidFill>
              </a:rPr>
              <a:t>hierarchy for wrong </a:t>
            </a:r>
            <a:r>
              <a:rPr lang="en-US" b="1" dirty="0" smtClean="0">
                <a:solidFill>
                  <a:schemeClr val="tx1"/>
                </a:solidFill>
              </a:rPr>
              <a:t>responses.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To keep user motivating and engaging clue’s are provided.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For E.g.  </a:t>
            </a:r>
            <a:r>
              <a:rPr lang="en-US" sz="1200" dirty="0" err="1" smtClean="0">
                <a:solidFill>
                  <a:schemeClr val="tx1"/>
                </a:solidFill>
              </a:rPr>
              <a:t>Ooopps</a:t>
            </a:r>
            <a:r>
              <a:rPr lang="en-US" sz="1200" dirty="0">
                <a:solidFill>
                  <a:schemeClr val="tx1"/>
                </a:solidFill>
              </a:rPr>
              <a:t>!! Please try again. Remember: this part of speech replaces a person </a:t>
            </a:r>
            <a:r>
              <a:rPr lang="en-US" sz="1200" dirty="0" smtClean="0">
                <a:solidFill>
                  <a:schemeClr val="tx1"/>
                </a:solidFill>
              </a:rPr>
              <a:t>or object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Good </a:t>
            </a:r>
            <a:r>
              <a:rPr lang="en-US" sz="1200" dirty="0">
                <a:solidFill>
                  <a:schemeClr val="tx1"/>
                </a:solidFill>
              </a:rPr>
              <a:t>try. Please try again. Remember: try using the “HE” rule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Looks </a:t>
            </a:r>
            <a:r>
              <a:rPr lang="en-US" sz="1200" dirty="0">
                <a:solidFill>
                  <a:schemeClr val="tx1"/>
                </a:solidFill>
              </a:rPr>
              <a:t>like you could use some help: this is a pronoun – it is subjective because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tx1"/>
                </a:solidFill>
              </a:rPr>
              <a:t>it serves as the subject of the verb.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3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Screenshot/Demo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77" y="1804783"/>
            <a:ext cx="9858375" cy="4734129"/>
          </a:xfrm>
          <a:prstGeom prst="rect">
            <a:avLst/>
          </a:prstGeom>
          <a:effectLst>
            <a:glow rad="228600">
              <a:schemeClr val="bg1">
                <a:alpha val="48000"/>
              </a:schemeClr>
            </a:glow>
            <a:softEdge rad="12700"/>
          </a:effectLst>
        </p:spPr>
      </p:pic>
      <p:sp>
        <p:nvSpPr>
          <p:cNvPr id="9" name="TextBox 8"/>
          <p:cNvSpPr txBox="1"/>
          <p:nvPr/>
        </p:nvSpPr>
        <p:spPr>
          <a:xfrm>
            <a:off x="1633677" y="1292557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Screen : </a:t>
            </a:r>
            <a:r>
              <a:rPr lang="en-US" i="1" dirty="0" smtClean="0"/>
              <a:t>To begin provide the name.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1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Screenshot/Demo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67200" y="357738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Negative feedback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82" y="1552288"/>
            <a:ext cx="9909370" cy="4804062"/>
          </a:xfrm>
          <a:prstGeom prst="rect">
            <a:avLst/>
          </a:prstGeom>
          <a:effectLst>
            <a:glow rad="228600">
              <a:schemeClr val="bg1">
                <a:alpha val="48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5163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Screenshot/Demo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626184"/>
            <a:ext cx="9239250" cy="4921117"/>
          </a:xfrm>
          <a:prstGeom prst="rect">
            <a:avLst/>
          </a:prstGeom>
          <a:effectLst>
            <a:glow rad="228600">
              <a:schemeClr val="bg1">
                <a:alpha val="48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56451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8</a:t>
            </a:fld>
            <a:endParaRPr lang="en-US"/>
          </a:p>
        </p:txBody>
      </p:sp>
      <p:pic>
        <p:nvPicPr>
          <p:cNvPr id="5" name="Recording #1">
            <a:hlinkClick r:id="" action="ppaction://media"/>
          </p:cNvPr>
          <p:cNvPicPr>
            <a:picLocks noGrp="1" noChangeAspect="1"/>
          </p:cNvPicPr>
          <p:nvPr>
            <p:ph sz="quarter" idx="14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b="7639"/>
          <a:stretch/>
        </p:blipFill>
        <p:spPr>
          <a:xfrm>
            <a:off x="1706563" y="1069848"/>
            <a:ext cx="10047287" cy="4662737"/>
          </a:xfrm>
        </p:spPr>
      </p:pic>
    </p:spTree>
    <p:extLst>
      <p:ext uri="{BB962C8B-B14F-4D97-AF65-F5344CB8AC3E}">
        <p14:creationId xmlns:p14="http://schemas.microsoft.com/office/powerpoint/2010/main" val="8130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4F7D0B0-7E7B-4879-A888-F5F2D3156A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1069" y="1521193"/>
            <a:ext cx="11315700" cy="4773612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develop grammar cat JQuery, CSS, PHP has been used at front-end.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JQuery is used for implementing Drag ’n’ Drop functionality.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PHP </a:t>
            </a:r>
            <a:r>
              <a:rPr lang="en-US" dirty="0">
                <a:solidFill>
                  <a:schemeClr val="tx1"/>
                </a:solidFill>
              </a:rPr>
              <a:t>for bridging the gap between front-end and database.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HTML/CSS is used for designing web-page.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3997324"/>
            <a:ext cx="4930775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U Angle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43657"/>
    </a:dk1>
    <a:lt1>
      <a:sysClr val="window" lastClr="FFFFFF"/>
    </a:lt1>
    <a:dk2>
      <a:srgbClr val="043657"/>
    </a:dk2>
    <a:lt2>
      <a:srgbClr val="FFFFFF"/>
    </a:lt2>
    <a:accent1>
      <a:srgbClr val="57C1EA"/>
    </a:accent1>
    <a:accent2>
      <a:srgbClr val="83CDB8"/>
    </a:accent2>
    <a:accent3>
      <a:srgbClr val="E0E329"/>
    </a:accent3>
    <a:accent4>
      <a:srgbClr val="FCB24C"/>
    </a:accent4>
    <a:accent5>
      <a:srgbClr val="9264AA"/>
    </a:accent5>
    <a:accent6>
      <a:srgbClr val="FFD140"/>
    </a:accent6>
    <a:hlink>
      <a:srgbClr val="98C5EA"/>
    </a:hlink>
    <a:folHlink>
      <a:srgbClr val="838A8F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43657"/>
    </a:dk1>
    <a:lt1>
      <a:sysClr val="window" lastClr="FFFFFF"/>
    </a:lt1>
    <a:dk2>
      <a:srgbClr val="043657"/>
    </a:dk2>
    <a:lt2>
      <a:srgbClr val="FFFFFF"/>
    </a:lt2>
    <a:accent1>
      <a:srgbClr val="57C1EA"/>
    </a:accent1>
    <a:accent2>
      <a:srgbClr val="83CDB8"/>
    </a:accent2>
    <a:accent3>
      <a:srgbClr val="E0E329"/>
    </a:accent3>
    <a:accent4>
      <a:srgbClr val="FCB24C"/>
    </a:accent4>
    <a:accent5>
      <a:srgbClr val="9264AA"/>
    </a:accent5>
    <a:accent6>
      <a:srgbClr val="FFD140"/>
    </a:accent6>
    <a:hlink>
      <a:srgbClr val="98C5EA"/>
    </a:hlink>
    <a:folHlink>
      <a:srgbClr val="838A8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370</Words>
  <Application>Microsoft Office PowerPoint</Application>
  <PresentationFormat>Widescreen</PresentationFormat>
  <Paragraphs>66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ODU Angle Theme</vt:lpstr>
      <vt:lpstr>Grammar Cat</vt:lpstr>
      <vt:lpstr>Background</vt:lpstr>
      <vt:lpstr>Introduction</vt:lpstr>
      <vt:lpstr>Grammar Cat Functionality</vt:lpstr>
      <vt:lpstr>Screenshot/Demo</vt:lpstr>
      <vt:lpstr>Screenshot/Demo</vt:lpstr>
      <vt:lpstr>Screenshot/Demo</vt:lpstr>
      <vt:lpstr>PowerPoint Presentation</vt:lpstr>
      <vt:lpstr>Technology used</vt:lpstr>
      <vt:lpstr>Future Scope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ODU PRESENTATION</dc:title>
  <dc:creator>Spears, Kayla M.</dc:creator>
  <cp:lastModifiedBy>HRISHI</cp:lastModifiedBy>
  <cp:revision>50</cp:revision>
  <dcterms:created xsi:type="dcterms:W3CDTF">2017-04-24T13:01:22Z</dcterms:created>
  <dcterms:modified xsi:type="dcterms:W3CDTF">2019-02-14T05:41:11Z</dcterms:modified>
</cp:coreProperties>
</file>