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2" y="2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911CB1-A50E-47A9-BCFE-65162D3F9905}" type="datetimeFigureOut">
              <a:rPr lang="en-US" smtClean="0"/>
              <a:t>9/14/2017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836367-780A-4763-8787-7AD72C213140}" type="slidenum">
              <a:rPr lang="en-US" smtClean="0"/>
              <a:t>‹#›</a:t>
            </a:fld>
            <a:endParaRPr lang="en-US"/>
          </a:p>
        </p:txBody>
      </p:sp>
    </p:spTree>
    <p:extLst>
      <p:ext uri="{BB962C8B-B14F-4D97-AF65-F5344CB8AC3E}">
        <p14:creationId xmlns:p14="http://schemas.microsoft.com/office/powerpoint/2010/main" val="30441431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Propose identity</a:t>
            </a:r>
            <a:r>
              <a:rPr lang="en-US" baseline="0" dirty="0" smtClean="0"/>
              <a:t> measure for ranking family and anchor strategy for fingerprinting technique About </a:t>
            </a:r>
            <a:r>
              <a:rPr lang="en-US" baseline="0" dirty="0" err="1" smtClean="0"/>
              <a:t>coderivatives</a:t>
            </a:r>
            <a:r>
              <a:rPr lang="en-US" baseline="0" dirty="0" smtClean="0"/>
              <a:t> documents originating from the same source.</a:t>
            </a:r>
          </a:p>
          <a:p>
            <a:r>
              <a:rPr lang="en-US" dirty="0" smtClean="0"/>
              <a:t>Accurately identify the </a:t>
            </a:r>
            <a:r>
              <a:rPr lang="en-US" dirty="0" err="1" smtClean="0"/>
              <a:t>coderivative</a:t>
            </a:r>
            <a:r>
              <a:rPr lang="en-US" dirty="0" smtClean="0"/>
              <a:t> documents  Compare with other techniques. Make use of</a:t>
            </a:r>
            <a:r>
              <a:rPr lang="en-US" baseline="0" dirty="0" smtClean="0"/>
              <a:t> two collections one is the test documents and a large collection of </a:t>
            </a:r>
          </a:p>
          <a:p>
            <a:r>
              <a:rPr lang="en-US" baseline="0" dirty="0" smtClean="0"/>
              <a:t>d. Recall and precision not sufficient.</a:t>
            </a:r>
            <a:endParaRPr lang="en-US" dirty="0"/>
          </a:p>
        </p:txBody>
      </p:sp>
      <p:sp>
        <p:nvSpPr>
          <p:cNvPr id="4" name="Slide Number Placeholder 3"/>
          <p:cNvSpPr>
            <a:spLocks noGrp="1"/>
          </p:cNvSpPr>
          <p:nvPr>
            <p:ph type="sldNum" sz="quarter" idx="10"/>
          </p:nvPr>
        </p:nvSpPr>
        <p:spPr/>
        <p:txBody>
          <a:bodyPr/>
          <a:lstStyle/>
          <a:p>
            <a:fld id="{07836367-780A-4763-8787-7AD72C213140}" type="slidenum">
              <a:rPr lang="en-US" smtClean="0"/>
              <a:t>2</a:t>
            </a:fld>
            <a:endParaRPr lang="en-US"/>
          </a:p>
        </p:txBody>
      </p:sp>
    </p:spTree>
    <p:extLst>
      <p:ext uri="{BB962C8B-B14F-4D97-AF65-F5344CB8AC3E}">
        <p14:creationId xmlns:p14="http://schemas.microsoft.com/office/powerpoint/2010/main" val="29843951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Based on the query </a:t>
            </a:r>
            <a:r>
              <a:rPr lang="en-US" baseline="0" dirty="0" smtClean="0"/>
              <a:t> the similarity score is assigned to each document. The documents are sorted by decreasing score and top ranked documents are returned to the user. The information required to evaluate the query depends on the </a:t>
            </a:r>
            <a:r>
              <a:rPr lang="en-US" baseline="0" dirty="0" err="1" smtClean="0"/>
              <a:t>similartiy</a:t>
            </a:r>
            <a:r>
              <a:rPr lang="en-US" baseline="0" dirty="0" smtClean="0"/>
              <a:t> measure used.</a:t>
            </a:r>
          </a:p>
          <a:p>
            <a:endParaRPr lang="en-US" dirty="0"/>
          </a:p>
        </p:txBody>
      </p:sp>
      <p:sp>
        <p:nvSpPr>
          <p:cNvPr id="4" name="Slide Number Placeholder 3"/>
          <p:cNvSpPr>
            <a:spLocks noGrp="1"/>
          </p:cNvSpPr>
          <p:nvPr>
            <p:ph type="sldNum" sz="quarter" idx="10"/>
          </p:nvPr>
        </p:nvSpPr>
        <p:spPr/>
        <p:txBody>
          <a:bodyPr/>
          <a:lstStyle/>
          <a:p>
            <a:fld id="{07836367-780A-4763-8787-7AD72C213140}" type="slidenum">
              <a:rPr lang="en-US" smtClean="0"/>
              <a:t>3</a:t>
            </a:fld>
            <a:endParaRPr lang="en-US"/>
          </a:p>
        </p:txBody>
      </p:sp>
    </p:spTree>
    <p:extLst>
      <p:ext uri="{BB962C8B-B14F-4D97-AF65-F5344CB8AC3E}">
        <p14:creationId xmlns:p14="http://schemas.microsoft.com/office/powerpoint/2010/main" val="24190099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Query document, Number of documents in the collection, distinct</a:t>
            </a:r>
            <a:r>
              <a:rPr lang="en-US" baseline="0" dirty="0" smtClean="0"/>
              <a:t> terms in the collection, number of occurrences of a particular term in a documents , weight and length of documents. One-n comparing. One better than the other. !) </a:t>
            </a:r>
            <a:r>
              <a:rPr lang="en-US" baseline="0" dirty="0" err="1" smtClean="0"/>
              <a:t>favour</a:t>
            </a:r>
            <a:r>
              <a:rPr lang="en-US" baseline="0" dirty="0" smtClean="0"/>
              <a:t> long documents 2) short documents 3) </a:t>
            </a:r>
            <a:r>
              <a:rPr lang="en-US" baseline="0" dirty="0" err="1" smtClean="0"/>
              <a:t>favours</a:t>
            </a:r>
            <a:r>
              <a:rPr lang="en-US" baseline="0" dirty="0" smtClean="0"/>
              <a:t> short queries. All of them not </a:t>
            </a:r>
            <a:r>
              <a:rPr lang="en-US" baseline="0" dirty="0" err="1" smtClean="0"/>
              <a:t>favourable</a:t>
            </a:r>
            <a:r>
              <a:rPr lang="en-US" baseline="0" dirty="0" smtClean="0"/>
              <a:t> for detecting co-derivatives. </a:t>
            </a:r>
            <a:r>
              <a:rPr lang="en-US" baseline="0" dirty="0" err="1" smtClean="0"/>
              <a:t>Inted</a:t>
            </a:r>
            <a:r>
              <a:rPr lang="en-US" baseline="0" dirty="0" smtClean="0"/>
              <a:t> for ad-hoc querying. So then what about </a:t>
            </a:r>
            <a:r>
              <a:rPr lang="en-US" baseline="0" dirty="0" err="1" smtClean="0"/>
              <a:t>compairing</a:t>
            </a:r>
            <a:r>
              <a:rPr lang="en-US" baseline="0" dirty="0" smtClean="0"/>
              <a:t> pairs of full length documents for derivation.</a:t>
            </a:r>
            <a:endParaRPr lang="en-US" dirty="0"/>
          </a:p>
        </p:txBody>
      </p:sp>
      <p:sp>
        <p:nvSpPr>
          <p:cNvPr id="4" name="Slide Number Placeholder 3"/>
          <p:cNvSpPr>
            <a:spLocks noGrp="1"/>
          </p:cNvSpPr>
          <p:nvPr>
            <p:ph type="sldNum" sz="quarter" idx="10"/>
          </p:nvPr>
        </p:nvSpPr>
        <p:spPr/>
        <p:txBody>
          <a:bodyPr/>
          <a:lstStyle/>
          <a:p>
            <a:fld id="{07836367-780A-4763-8787-7AD72C213140}" type="slidenum">
              <a:rPr lang="en-US" smtClean="0"/>
              <a:t>4</a:t>
            </a:fld>
            <a:endParaRPr lang="en-US"/>
          </a:p>
        </p:txBody>
      </p:sp>
    </p:spTree>
    <p:extLst>
      <p:ext uri="{BB962C8B-B14F-4D97-AF65-F5344CB8AC3E}">
        <p14:creationId xmlns:p14="http://schemas.microsoft.com/office/powerpoint/2010/main" val="7011758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 Documents with the term which is rare in the collection are given high similarity scores. </a:t>
            </a:r>
            <a:endParaRPr lang="en-US" dirty="0"/>
          </a:p>
        </p:txBody>
      </p:sp>
      <p:sp>
        <p:nvSpPr>
          <p:cNvPr id="4" name="Slide Number Placeholder 3"/>
          <p:cNvSpPr>
            <a:spLocks noGrp="1"/>
          </p:cNvSpPr>
          <p:nvPr>
            <p:ph type="sldNum" sz="quarter" idx="10"/>
          </p:nvPr>
        </p:nvSpPr>
        <p:spPr/>
        <p:txBody>
          <a:bodyPr/>
          <a:lstStyle/>
          <a:p>
            <a:fld id="{07836367-780A-4763-8787-7AD72C213140}" type="slidenum">
              <a:rPr lang="en-US" smtClean="0"/>
              <a:t>5</a:t>
            </a:fld>
            <a:endParaRPr lang="en-US"/>
          </a:p>
        </p:txBody>
      </p:sp>
    </p:spTree>
    <p:extLst>
      <p:ext uri="{BB962C8B-B14F-4D97-AF65-F5344CB8AC3E}">
        <p14:creationId xmlns:p14="http://schemas.microsoft.com/office/powerpoint/2010/main" val="15938276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After comparing, each</a:t>
            </a:r>
            <a:r>
              <a:rPr lang="en-US" baseline="0" dirty="0" smtClean="0"/>
              <a:t> fingerprint assign </a:t>
            </a:r>
            <a:r>
              <a:rPr lang="en-US" baseline="0" dirty="0" err="1" smtClean="0"/>
              <a:t>scores.</a:t>
            </a:r>
            <a:r>
              <a:rPr lang="en-US" dirty="0" err="1" smtClean="0"/>
              <a:t>The</a:t>
            </a:r>
            <a:r>
              <a:rPr lang="en-US" dirty="0" smtClean="0"/>
              <a:t> choice of a</a:t>
            </a:r>
            <a:r>
              <a:rPr lang="en-US" baseline="0" dirty="0" smtClean="0"/>
              <a:t> selection strategy greatly impacts the accuracy and efficiency of the fingerprinting process.</a:t>
            </a:r>
            <a:endParaRPr lang="en-US" dirty="0"/>
          </a:p>
        </p:txBody>
      </p:sp>
      <p:sp>
        <p:nvSpPr>
          <p:cNvPr id="4" name="Slide Number Placeholder 3"/>
          <p:cNvSpPr>
            <a:spLocks noGrp="1"/>
          </p:cNvSpPr>
          <p:nvPr>
            <p:ph type="sldNum" sz="quarter" idx="10"/>
          </p:nvPr>
        </p:nvSpPr>
        <p:spPr/>
        <p:txBody>
          <a:bodyPr/>
          <a:lstStyle/>
          <a:p>
            <a:fld id="{07836367-780A-4763-8787-7AD72C213140}" type="slidenum">
              <a:rPr lang="en-US" smtClean="0"/>
              <a:t>6</a:t>
            </a:fld>
            <a:endParaRPr lang="en-US"/>
          </a:p>
        </p:txBody>
      </p:sp>
    </p:spTree>
    <p:extLst>
      <p:ext uri="{BB962C8B-B14F-4D97-AF65-F5344CB8AC3E}">
        <p14:creationId xmlns:p14="http://schemas.microsoft.com/office/powerpoint/2010/main" val="1844757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Test data:</a:t>
            </a:r>
            <a:r>
              <a:rPr lang="en-US" baseline="0" dirty="0" smtClean="0"/>
              <a:t> huge collection with10 similar documents co-derivatives.  Precision is proportion of returned documents that are correct answers. Recall is proportion of correct answers that are returned</a:t>
            </a:r>
            <a:endParaRPr lang="en-US" dirty="0" smtClean="0"/>
          </a:p>
          <a:p>
            <a:endParaRPr lang="en-US" dirty="0"/>
          </a:p>
        </p:txBody>
      </p:sp>
      <p:sp>
        <p:nvSpPr>
          <p:cNvPr id="4" name="Slide Number Placeholder 3"/>
          <p:cNvSpPr>
            <a:spLocks noGrp="1"/>
          </p:cNvSpPr>
          <p:nvPr>
            <p:ph type="sldNum" sz="quarter" idx="10"/>
          </p:nvPr>
        </p:nvSpPr>
        <p:spPr/>
        <p:txBody>
          <a:bodyPr/>
          <a:lstStyle/>
          <a:p>
            <a:fld id="{07836367-780A-4763-8787-7AD72C213140}" type="slidenum">
              <a:rPr lang="en-US" smtClean="0"/>
              <a:t>7</a:t>
            </a:fld>
            <a:endParaRPr lang="en-US"/>
          </a:p>
        </p:txBody>
      </p:sp>
    </p:spTree>
    <p:extLst>
      <p:ext uri="{BB962C8B-B14F-4D97-AF65-F5344CB8AC3E}">
        <p14:creationId xmlns:p14="http://schemas.microsoft.com/office/powerpoint/2010/main" val="29713797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Email </a:t>
            </a:r>
            <a:r>
              <a:rPr lang="en-US" dirty="0" err="1" smtClean="0"/>
              <a:t>relayer</a:t>
            </a:r>
            <a:r>
              <a:rPr lang="en-US" dirty="0" smtClean="0"/>
              <a:t> approximate file size</a:t>
            </a:r>
            <a:endParaRPr lang="en-US" dirty="0"/>
          </a:p>
        </p:txBody>
      </p:sp>
      <p:sp>
        <p:nvSpPr>
          <p:cNvPr id="4" name="Slide Number Placeholder 3"/>
          <p:cNvSpPr>
            <a:spLocks noGrp="1"/>
          </p:cNvSpPr>
          <p:nvPr>
            <p:ph type="sldNum" sz="quarter" idx="10"/>
          </p:nvPr>
        </p:nvSpPr>
        <p:spPr/>
        <p:txBody>
          <a:bodyPr/>
          <a:lstStyle/>
          <a:p>
            <a:fld id="{07836367-780A-4763-8787-7AD72C213140}" type="slidenum">
              <a:rPr lang="en-US" smtClean="0"/>
              <a:t>10</a:t>
            </a:fld>
            <a:endParaRPr lang="en-US"/>
          </a:p>
        </p:txBody>
      </p:sp>
    </p:spTree>
    <p:extLst>
      <p:ext uri="{BB962C8B-B14F-4D97-AF65-F5344CB8AC3E}">
        <p14:creationId xmlns:p14="http://schemas.microsoft.com/office/powerpoint/2010/main" val="10993919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985A342-E263-4DF2-A4BE-A6911EDCD6F0}" type="datetimeFigureOut">
              <a:rPr lang="en-US" smtClean="0"/>
              <a:t>9/14/2017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651017-402D-4B8D-A109-3E6E53B41DBC}" type="slidenum">
              <a:rPr lang="en-US" smtClean="0"/>
              <a:t>‹#›</a:t>
            </a:fld>
            <a:endParaRPr lang="en-US"/>
          </a:p>
        </p:txBody>
      </p:sp>
    </p:spTree>
    <p:extLst>
      <p:ext uri="{BB962C8B-B14F-4D97-AF65-F5344CB8AC3E}">
        <p14:creationId xmlns:p14="http://schemas.microsoft.com/office/powerpoint/2010/main" val="40944020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85A342-E263-4DF2-A4BE-A6911EDCD6F0}" type="datetimeFigureOut">
              <a:rPr lang="en-US" smtClean="0"/>
              <a:t>9/14/2017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651017-402D-4B8D-A109-3E6E53B41DBC}" type="slidenum">
              <a:rPr lang="en-US" smtClean="0"/>
              <a:t>‹#›</a:t>
            </a:fld>
            <a:endParaRPr lang="en-US"/>
          </a:p>
        </p:txBody>
      </p:sp>
    </p:spTree>
    <p:extLst>
      <p:ext uri="{BB962C8B-B14F-4D97-AF65-F5344CB8AC3E}">
        <p14:creationId xmlns:p14="http://schemas.microsoft.com/office/powerpoint/2010/main" val="1970949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85A342-E263-4DF2-A4BE-A6911EDCD6F0}" type="datetimeFigureOut">
              <a:rPr lang="en-US" smtClean="0"/>
              <a:t>9/14/2017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651017-402D-4B8D-A109-3E6E53B41DBC}" type="slidenum">
              <a:rPr lang="en-US" smtClean="0"/>
              <a:t>‹#›</a:t>
            </a:fld>
            <a:endParaRPr lang="en-US"/>
          </a:p>
        </p:txBody>
      </p:sp>
    </p:spTree>
    <p:extLst>
      <p:ext uri="{BB962C8B-B14F-4D97-AF65-F5344CB8AC3E}">
        <p14:creationId xmlns:p14="http://schemas.microsoft.com/office/powerpoint/2010/main" val="3205081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85A342-E263-4DF2-A4BE-A6911EDCD6F0}" type="datetimeFigureOut">
              <a:rPr lang="en-US" smtClean="0"/>
              <a:t>9/14/2017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651017-402D-4B8D-A109-3E6E53B41DBC}" type="slidenum">
              <a:rPr lang="en-US" smtClean="0"/>
              <a:t>‹#›</a:t>
            </a:fld>
            <a:endParaRPr lang="en-US"/>
          </a:p>
        </p:txBody>
      </p:sp>
    </p:spTree>
    <p:extLst>
      <p:ext uri="{BB962C8B-B14F-4D97-AF65-F5344CB8AC3E}">
        <p14:creationId xmlns:p14="http://schemas.microsoft.com/office/powerpoint/2010/main" val="1244489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985A342-E263-4DF2-A4BE-A6911EDCD6F0}" type="datetimeFigureOut">
              <a:rPr lang="en-US" smtClean="0"/>
              <a:t>9/14/2017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651017-402D-4B8D-A109-3E6E53B41DBC}" type="slidenum">
              <a:rPr lang="en-US" smtClean="0"/>
              <a:t>‹#›</a:t>
            </a:fld>
            <a:endParaRPr lang="en-US"/>
          </a:p>
        </p:txBody>
      </p:sp>
    </p:spTree>
    <p:extLst>
      <p:ext uri="{BB962C8B-B14F-4D97-AF65-F5344CB8AC3E}">
        <p14:creationId xmlns:p14="http://schemas.microsoft.com/office/powerpoint/2010/main" val="23280522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985A342-E263-4DF2-A4BE-A6911EDCD6F0}" type="datetimeFigureOut">
              <a:rPr lang="en-US" smtClean="0"/>
              <a:t>9/14/2017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651017-402D-4B8D-A109-3E6E53B41DBC}" type="slidenum">
              <a:rPr lang="en-US" smtClean="0"/>
              <a:t>‹#›</a:t>
            </a:fld>
            <a:endParaRPr lang="en-US"/>
          </a:p>
        </p:txBody>
      </p:sp>
    </p:spTree>
    <p:extLst>
      <p:ext uri="{BB962C8B-B14F-4D97-AF65-F5344CB8AC3E}">
        <p14:creationId xmlns:p14="http://schemas.microsoft.com/office/powerpoint/2010/main" val="23489615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985A342-E263-4DF2-A4BE-A6911EDCD6F0}" type="datetimeFigureOut">
              <a:rPr lang="en-US" smtClean="0"/>
              <a:t>9/14/2017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B651017-402D-4B8D-A109-3E6E53B41DBC}" type="slidenum">
              <a:rPr lang="en-US" smtClean="0"/>
              <a:t>‹#›</a:t>
            </a:fld>
            <a:endParaRPr lang="en-US"/>
          </a:p>
        </p:txBody>
      </p:sp>
    </p:spTree>
    <p:extLst>
      <p:ext uri="{BB962C8B-B14F-4D97-AF65-F5344CB8AC3E}">
        <p14:creationId xmlns:p14="http://schemas.microsoft.com/office/powerpoint/2010/main" val="18133917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985A342-E263-4DF2-A4BE-A6911EDCD6F0}" type="datetimeFigureOut">
              <a:rPr lang="en-US" smtClean="0"/>
              <a:t>9/14/2017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B651017-402D-4B8D-A109-3E6E53B41DBC}" type="slidenum">
              <a:rPr lang="en-US" smtClean="0"/>
              <a:t>‹#›</a:t>
            </a:fld>
            <a:endParaRPr lang="en-US"/>
          </a:p>
        </p:txBody>
      </p:sp>
    </p:spTree>
    <p:extLst>
      <p:ext uri="{BB962C8B-B14F-4D97-AF65-F5344CB8AC3E}">
        <p14:creationId xmlns:p14="http://schemas.microsoft.com/office/powerpoint/2010/main" val="31171749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85A342-E263-4DF2-A4BE-A6911EDCD6F0}" type="datetimeFigureOut">
              <a:rPr lang="en-US" smtClean="0"/>
              <a:t>9/14/2017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B651017-402D-4B8D-A109-3E6E53B41DBC}" type="slidenum">
              <a:rPr lang="en-US" smtClean="0"/>
              <a:t>‹#›</a:t>
            </a:fld>
            <a:endParaRPr lang="en-US"/>
          </a:p>
        </p:txBody>
      </p:sp>
    </p:spTree>
    <p:extLst>
      <p:ext uri="{BB962C8B-B14F-4D97-AF65-F5344CB8AC3E}">
        <p14:creationId xmlns:p14="http://schemas.microsoft.com/office/powerpoint/2010/main" val="5626418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85A342-E263-4DF2-A4BE-A6911EDCD6F0}" type="datetimeFigureOut">
              <a:rPr lang="en-US" smtClean="0"/>
              <a:t>9/14/2017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651017-402D-4B8D-A109-3E6E53B41DBC}" type="slidenum">
              <a:rPr lang="en-US" smtClean="0"/>
              <a:t>‹#›</a:t>
            </a:fld>
            <a:endParaRPr lang="en-US"/>
          </a:p>
        </p:txBody>
      </p:sp>
    </p:spTree>
    <p:extLst>
      <p:ext uri="{BB962C8B-B14F-4D97-AF65-F5344CB8AC3E}">
        <p14:creationId xmlns:p14="http://schemas.microsoft.com/office/powerpoint/2010/main" val="27835733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85A342-E263-4DF2-A4BE-A6911EDCD6F0}" type="datetimeFigureOut">
              <a:rPr lang="en-US" smtClean="0"/>
              <a:t>9/14/2017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651017-402D-4B8D-A109-3E6E53B41DBC}" type="slidenum">
              <a:rPr lang="en-US" smtClean="0"/>
              <a:t>‹#›</a:t>
            </a:fld>
            <a:endParaRPr lang="en-US"/>
          </a:p>
        </p:txBody>
      </p:sp>
    </p:spTree>
    <p:extLst>
      <p:ext uri="{BB962C8B-B14F-4D97-AF65-F5344CB8AC3E}">
        <p14:creationId xmlns:p14="http://schemas.microsoft.com/office/powerpoint/2010/main" val="19228510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85A342-E263-4DF2-A4BE-A6911EDCD6F0}" type="datetimeFigureOut">
              <a:rPr lang="en-US" smtClean="0"/>
              <a:t>9/14/2017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651017-402D-4B8D-A109-3E6E53B41DBC}" type="slidenum">
              <a:rPr lang="en-US" smtClean="0"/>
              <a:t>‹#›</a:t>
            </a:fld>
            <a:endParaRPr lang="en-US"/>
          </a:p>
        </p:txBody>
      </p:sp>
    </p:spTree>
    <p:extLst>
      <p:ext uri="{BB962C8B-B14F-4D97-AF65-F5344CB8AC3E}">
        <p14:creationId xmlns:p14="http://schemas.microsoft.com/office/powerpoint/2010/main" val="40009880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ctr">
            <a:normAutofit/>
          </a:bodyPr>
          <a:lstStyle/>
          <a:p>
            <a:r>
              <a:rPr lang="en-US" sz="3200" dirty="0" smtClean="0"/>
              <a:t>Review of Methods for Identifying Versioned and Plagiarized Documents</a:t>
            </a:r>
            <a:endParaRPr lang="en-US" sz="3200" dirty="0"/>
          </a:p>
        </p:txBody>
      </p:sp>
      <p:sp>
        <p:nvSpPr>
          <p:cNvPr id="3" name="Subtitle 2"/>
          <p:cNvSpPr>
            <a:spLocks noGrp="1"/>
          </p:cNvSpPr>
          <p:nvPr>
            <p:ph type="subTitle" idx="1"/>
          </p:nvPr>
        </p:nvSpPr>
        <p:spPr/>
        <p:txBody>
          <a:bodyPr/>
          <a:lstStyle/>
          <a:p>
            <a:pPr algn="r"/>
            <a:r>
              <a:rPr lang="en-US" dirty="0" smtClean="0"/>
              <a:t>- </a:t>
            </a:r>
            <a:r>
              <a:rPr lang="en-US" dirty="0" err="1" smtClean="0"/>
              <a:t>Hrishikesh</a:t>
            </a:r>
            <a:r>
              <a:rPr lang="en-US" dirty="0" smtClean="0"/>
              <a:t> </a:t>
            </a:r>
            <a:r>
              <a:rPr lang="en-US" dirty="0" err="1" smtClean="0"/>
              <a:t>Gaadkari</a:t>
            </a:r>
            <a:endParaRPr lang="en-US" dirty="0"/>
          </a:p>
        </p:txBody>
      </p:sp>
    </p:spTree>
    <p:extLst>
      <p:ext uri="{BB962C8B-B14F-4D97-AF65-F5344CB8AC3E}">
        <p14:creationId xmlns:p14="http://schemas.microsoft.com/office/powerpoint/2010/main" val="11815410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Overview</a:t>
            </a:r>
            <a:endParaRPr lang="en-US" dirty="0"/>
          </a:p>
        </p:txBody>
      </p:sp>
      <p:sp>
        <p:nvSpPr>
          <p:cNvPr id="3" name="Content Placeholder 2"/>
          <p:cNvSpPr>
            <a:spLocks noGrp="1"/>
          </p:cNvSpPr>
          <p:nvPr>
            <p:ph idx="1"/>
          </p:nvPr>
        </p:nvSpPr>
        <p:spPr/>
        <p:txBody>
          <a:bodyPr/>
          <a:lstStyle/>
          <a:p>
            <a:r>
              <a:rPr lang="en-US" dirty="0" smtClean="0"/>
              <a:t>More accurate</a:t>
            </a:r>
          </a:p>
          <a:p>
            <a:r>
              <a:rPr lang="en-US" dirty="0" smtClean="0"/>
              <a:t>Near-duplicate clusters – document attributes and content structure</a:t>
            </a:r>
          </a:p>
          <a:p>
            <a:r>
              <a:rPr lang="en-US" dirty="0" smtClean="0"/>
              <a:t>Must-link</a:t>
            </a:r>
          </a:p>
          <a:p>
            <a:r>
              <a:rPr lang="en-US" dirty="0" smtClean="0"/>
              <a:t>Cannot link</a:t>
            </a:r>
          </a:p>
          <a:p>
            <a:r>
              <a:rPr lang="en-US" dirty="0" smtClean="0"/>
              <a:t>Family-link</a:t>
            </a:r>
            <a:endParaRPr lang="en-US" dirty="0"/>
          </a:p>
        </p:txBody>
      </p:sp>
    </p:spTree>
    <p:extLst>
      <p:ext uri="{BB962C8B-B14F-4D97-AF65-F5344CB8AC3E}">
        <p14:creationId xmlns:p14="http://schemas.microsoft.com/office/powerpoint/2010/main" val="22427800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dirty="0" smtClean="0"/>
              <a:t>Test Results</a:t>
            </a:r>
            <a:endParaRPr lang="en-US" sz="3200" dirty="0"/>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r="24201"/>
          <a:stretch/>
        </p:blipFill>
        <p:spPr>
          <a:xfrm>
            <a:off x="3995444" y="1191806"/>
            <a:ext cx="4201111" cy="5820587"/>
          </a:xfrm>
          <a:prstGeom prst="rect">
            <a:avLst/>
          </a:prstGeom>
        </p:spPr>
      </p:pic>
    </p:spTree>
    <p:extLst>
      <p:ext uri="{BB962C8B-B14F-4D97-AF65-F5344CB8AC3E}">
        <p14:creationId xmlns:p14="http://schemas.microsoft.com/office/powerpoint/2010/main" val="40146998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pPr algn="ctr"/>
            <a:r>
              <a:rPr lang="en-US" dirty="0" smtClean="0"/>
              <a:t>Thank you</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8939082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What the paper introduces?</a:t>
            </a:r>
            <a:endParaRPr lang="en-US" dirty="0"/>
          </a:p>
        </p:txBody>
      </p:sp>
      <p:sp>
        <p:nvSpPr>
          <p:cNvPr id="3" name="Content Placeholder 2"/>
          <p:cNvSpPr>
            <a:spLocks noGrp="1"/>
          </p:cNvSpPr>
          <p:nvPr>
            <p:ph idx="1"/>
          </p:nvPr>
        </p:nvSpPr>
        <p:spPr/>
        <p:txBody>
          <a:bodyPr/>
          <a:lstStyle/>
          <a:p>
            <a:r>
              <a:rPr lang="en-US" dirty="0" smtClean="0"/>
              <a:t>Ranking - Identity Measure</a:t>
            </a:r>
          </a:p>
          <a:p>
            <a:r>
              <a:rPr lang="en-US" dirty="0" smtClean="0"/>
              <a:t>Fingerprinting – Anchor Strategy</a:t>
            </a:r>
          </a:p>
          <a:p>
            <a:r>
              <a:rPr lang="en-US" dirty="0" smtClean="0"/>
              <a:t>Identifying co-derivatives</a:t>
            </a:r>
          </a:p>
          <a:p>
            <a:r>
              <a:rPr lang="en-US" dirty="0" smtClean="0"/>
              <a:t>Accuracy</a:t>
            </a:r>
          </a:p>
          <a:p>
            <a:r>
              <a:rPr lang="en-US" dirty="0" smtClean="0"/>
              <a:t>Outperform other techniques</a:t>
            </a:r>
          </a:p>
          <a:p>
            <a:r>
              <a:rPr lang="en-US" dirty="0" smtClean="0"/>
              <a:t>Effectiveness evaluation – HFM and separation measures</a:t>
            </a:r>
          </a:p>
          <a:p>
            <a:r>
              <a:rPr lang="en-US" dirty="0" smtClean="0"/>
              <a:t>Identity Measure is Superior</a:t>
            </a:r>
          </a:p>
          <a:p>
            <a:endParaRPr lang="en-US" dirty="0" smtClean="0"/>
          </a:p>
          <a:p>
            <a:endParaRPr lang="en-US" dirty="0"/>
          </a:p>
        </p:txBody>
      </p:sp>
    </p:spTree>
    <p:extLst>
      <p:ext uri="{BB962C8B-B14F-4D97-AF65-F5344CB8AC3E}">
        <p14:creationId xmlns:p14="http://schemas.microsoft.com/office/powerpoint/2010/main" val="15060357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Ranking</a:t>
            </a:r>
            <a:endParaRPr lang="en-US" dirty="0"/>
          </a:p>
        </p:txBody>
      </p:sp>
      <p:sp>
        <p:nvSpPr>
          <p:cNvPr id="3" name="Content Placeholder 2"/>
          <p:cNvSpPr>
            <a:spLocks noGrp="1"/>
          </p:cNvSpPr>
          <p:nvPr>
            <p:ph idx="1"/>
          </p:nvPr>
        </p:nvSpPr>
        <p:spPr/>
        <p:txBody>
          <a:bodyPr/>
          <a:lstStyle/>
          <a:p>
            <a:r>
              <a:rPr lang="en-US" dirty="0" smtClean="0"/>
              <a:t>Determine Similarity score by Similarity measure function</a:t>
            </a:r>
          </a:p>
          <a:p>
            <a:r>
              <a:rPr lang="en-US" dirty="0" smtClean="0"/>
              <a:t>High score : Top ranked documents </a:t>
            </a:r>
          </a:p>
          <a:p>
            <a:r>
              <a:rPr lang="en-US" dirty="0" smtClean="0"/>
              <a:t>Two families of Similarity measures</a:t>
            </a:r>
          </a:p>
          <a:p>
            <a:pPr lvl="1"/>
            <a:r>
              <a:rPr lang="en-US" dirty="0" smtClean="0"/>
              <a:t>Standard measures</a:t>
            </a:r>
          </a:p>
          <a:p>
            <a:pPr lvl="1"/>
            <a:r>
              <a:rPr lang="en-US" dirty="0" smtClean="0"/>
              <a:t>Identity measures</a:t>
            </a:r>
            <a:endParaRPr lang="en-US" dirty="0"/>
          </a:p>
        </p:txBody>
      </p:sp>
    </p:spTree>
    <p:extLst>
      <p:ext uri="{BB962C8B-B14F-4D97-AF65-F5344CB8AC3E}">
        <p14:creationId xmlns:p14="http://schemas.microsoft.com/office/powerpoint/2010/main" val="2079902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Standard Measures</a:t>
            </a:r>
            <a:endParaRPr lang="en-US" dirty="0"/>
          </a:p>
        </p:txBody>
      </p:sp>
      <p:sp>
        <p:nvSpPr>
          <p:cNvPr id="3" name="Content Placeholder 2"/>
          <p:cNvSpPr>
            <a:spLocks noGrp="1"/>
          </p:cNvSpPr>
          <p:nvPr>
            <p:ph idx="1"/>
          </p:nvPr>
        </p:nvSpPr>
        <p:spPr/>
        <p:txBody>
          <a:bodyPr/>
          <a:lstStyle/>
          <a:p>
            <a:r>
              <a:rPr lang="en-US" dirty="0" smtClean="0"/>
              <a:t>Inner Product Similarity Measure </a:t>
            </a:r>
          </a:p>
          <a:p>
            <a:endParaRPr lang="en-US" dirty="0" smtClean="0"/>
          </a:p>
          <a:p>
            <a:pPr marL="0" indent="0">
              <a:buNone/>
            </a:pPr>
            <a:endParaRPr lang="en-US" dirty="0" smtClean="0"/>
          </a:p>
          <a:p>
            <a:r>
              <a:rPr lang="en-US" dirty="0" smtClean="0"/>
              <a:t>Normalized Inner Product Similarity Measure</a:t>
            </a:r>
          </a:p>
          <a:p>
            <a:endParaRPr lang="en-US" dirty="0" smtClean="0"/>
          </a:p>
          <a:p>
            <a:endParaRPr lang="en-US" dirty="0"/>
          </a:p>
          <a:p>
            <a:r>
              <a:rPr lang="en-US" dirty="0" smtClean="0"/>
              <a:t>Cosine Measure</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5891" y="2347417"/>
            <a:ext cx="2391109" cy="657317"/>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45891" y="3962110"/>
            <a:ext cx="2724530" cy="628738"/>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45891" y="5548224"/>
            <a:ext cx="3181794" cy="485843"/>
          </a:xfrm>
          <a:prstGeom prst="rect">
            <a:avLst/>
          </a:prstGeom>
        </p:spPr>
      </p:pic>
    </p:spTree>
    <p:extLst>
      <p:ext uri="{BB962C8B-B14F-4D97-AF65-F5344CB8AC3E}">
        <p14:creationId xmlns:p14="http://schemas.microsoft.com/office/powerpoint/2010/main" val="31120222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Introducing New Measure - </a:t>
            </a:r>
            <a:r>
              <a:rPr lang="en-US" dirty="0" smtClean="0"/>
              <a:t>Identity </a:t>
            </a:r>
            <a:endParaRPr lang="en-US" dirty="0"/>
          </a:p>
        </p:txBody>
      </p:sp>
      <p:sp>
        <p:nvSpPr>
          <p:cNvPr id="3" name="Content Placeholder 2"/>
          <p:cNvSpPr>
            <a:spLocks noGrp="1"/>
          </p:cNvSpPr>
          <p:nvPr>
            <p:ph idx="1"/>
          </p:nvPr>
        </p:nvSpPr>
        <p:spPr/>
        <p:txBody>
          <a:bodyPr/>
          <a:lstStyle/>
          <a:p>
            <a:r>
              <a:rPr lang="en-US" dirty="0" smtClean="0"/>
              <a:t>n-n problem</a:t>
            </a:r>
          </a:p>
          <a:p>
            <a:r>
              <a:rPr lang="en-US" dirty="0" smtClean="0"/>
              <a:t>Rare term preference ranking</a:t>
            </a:r>
          </a:p>
          <a:p>
            <a:r>
              <a:rPr lang="en-US" dirty="0" smtClean="0"/>
              <a:t>Variations of Cosine Measure</a:t>
            </a:r>
          </a:p>
          <a:p>
            <a:pPr lvl="1"/>
            <a:r>
              <a:rPr lang="en-US" dirty="0" smtClean="0"/>
              <a:t>Variation 1</a:t>
            </a:r>
          </a:p>
          <a:p>
            <a:pPr lvl="1"/>
            <a:r>
              <a:rPr lang="en-US" dirty="0" smtClean="0"/>
              <a:t>Variation 2</a:t>
            </a:r>
          </a:p>
          <a:p>
            <a:pPr lvl="1"/>
            <a:r>
              <a:rPr lang="en-US" dirty="0" smtClean="0"/>
              <a:t>Variation 3</a:t>
            </a:r>
          </a:p>
          <a:p>
            <a:pPr lvl="1"/>
            <a:r>
              <a:rPr lang="en-US" dirty="0" smtClean="0"/>
              <a:t>Variation 4</a:t>
            </a:r>
          </a:p>
          <a:p>
            <a:pPr lvl="1"/>
            <a:r>
              <a:rPr lang="en-US" dirty="0" smtClean="0"/>
              <a:t>Variation 5</a:t>
            </a:r>
          </a:p>
        </p:txBody>
      </p:sp>
    </p:spTree>
    <p:extLst>
      <p:ext uri="{BB962C8B-B14F-4D97-AF65-F5344CB8AC3E}">
        <p14:creationId xmlns:p14="http://schemas.microsoft.com/office/powerpoint/2010/main" val="35153274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Another approach - Fingerprinting</a:t>
            </a:r>
            <a:endParaRPr lang="en-US" dirty="0"/>
          </a:p>
        </p:txBody>
      </p:sp>
      <p:sp>
        <p:nvSpPr>
          <p:cNvPr id="3" name="Content Placeholder 2"/>
          <p:cNvSpPr>
            <a:spLocks noGrp="1"/>
          </p:cNvSpPr>
          <p:nvPr>
            <p:ph idx="1"/>
          </p:nvPr>
        </p:nvSpPr>
        <p:spPr/>
        <p:txBody>
          <a:bodyPr/>
          <a:lstStyle/>
          <a:p>
            <a:r>
              <a:rPr lang="en-US" dirty="0" smtClean="0"/>
              <a:t>n-n problem</a:t>
            </a:r>
          </a:p>
          <a:p>
            <a:r>
              <a:rPr lang="en-US" dirty="0" smtClean="0"/>
              <a:t>Fingerprint Generation</a:t>
            </a:r>
          </a:p>
          <a:p>
            <a:r>
              <a:rPr lang="en-US" dirty="0" smtClean="0"/>
              <a:t>Fingerprint Granularity</a:t>
            </a:r>
          </a:p>
          <a:p>
            <a:r>
              <a:rPr lang="en-US" dirty="0" smtClean="0"/>
              <a:t>Fingerprint Resolution</a:t>
            </a:r>
          </a:p>
          <a:p>
            <a:r>
              <a:rPr lang="en-US" dirty="0" smtClean="0"/>
              <a:t>Substring Selection Strategy</a:t>
            </a:r>
            <a:endParaRPr lang="en-US" dirty="0"/>
          </a:p>
        </p:txBody>
      </p:sp>
    </p:spTree>
    <p:extLst>
      <p:ext uri="{BB962C8B-B14F-4D97-AF65-F5344CB8AC3E}">
        <p14:creationId xmlns:p14="http://schemas.microsoft.com/office/powerpoint/2010/main" val="29893685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800" dirty="0" smtClean="0"/>
              <a:t>Experiments</a:t>
            </a:r>
            <a:endParaRPr lang="en-US" sz="28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32941" y="1839820"/>
            <a:ext cx="8726118" cy="1324160"/>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39886" y="3978275"/>
            <a:ext cx="4134427" cy="1743318"/>
          </a:xfrm>
          <a:prstGeom prst="rect">
            <a:avLst/>
          </a:prstGeom>
        </p:spPr>
      </p:pic>
    </p:spTree>
    <p:extLst>
      <p:ext uri="{BB962C8B-B14F-4D97-AF65-F5344CB8AC3E}">
        <p14:creationId xmlns:p14="http://schemas.microsoft.com/office/powerpoint/2010/main" val="38229775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6757" y="1947656"/>
            <a:ext cx="8678486" cy="2962688"/>
          </a:xfrm>
          <a:prstGeom prst="rect">
            <a:avLst/>
          </a:prstGeom>
        </p:spPr>
      </p:pic>
    </p:spTree>
    <p:extLst>
      <p:ext uri="{BB962C8B-B14F-4D97-AF65-F5344CB8AC3E}">
        <p14:creationId xmlns:p14="http://schemas.microsoft.com/office/powerpoint/2010/main" val="9274944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ctr">
            <a:normAutofit/>
          </a:bodyPr>
          <a:lstStyle/>
          <a:p>
            <a:r>
              <a:rPr lang="en-US" sz="4000" dirty="0" smtClean="0"/>
              <a:t>Near-Duplicate Detection by Instance-level Constrained Clustering</a:t>
            </a:r>
            <a:endParaRPr lang="en-US" sz="4000"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29257987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332</TotalTime>
  <Words>407</Words>
  <Application>Microsoft Office PowerPoint</Application>
  <PresentationFormat>Widescreen</PresentationFormat>
  <Paragraphs>65</Paragraphs>
  <Slides>12</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Review of Methods for Identifying Versioned and Plagiarized Documents</vt:lpstr>
      <vt:lpstr>What the paper introduces?</vt:lpstr>
      <vt:lpstr>Ranking</vt:lpstr>
      <vt:lpstr>Standard Measures</vt:lpstr>
      <vt:lpstr>Introducing New Measure - Identity </vt:lpstr>
      <vt:lpstr>Another approach - Fingerprinting</vt:lpstr>
      <vt:lpstr>Experiments</vt:lpstr>
      <vt:lpstr>PowerPoint Presentation</vt:lpstr>
      <vt:lpstr>Near-Duplicate Detection by Instance-level Constrained Clustering</vt:lpstr>
      <vt:lpstr>Overview</vt:lpstr>
      <vt:lpstr>Test Results</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Review of Methods for Identifying Versioned and Plagiarized Documents</dc:title>
  <dc:creator>HRISHI</dc:creator>
  <cp:lastModifiedBy>HRISHI</cp:lastModifiedBy>
  <cp:revision>27</cp:revision>
  <dcterms:created xsi:type="dcterms:W3CDTF">2017-09-14T15:52:51Z</dcterms:created>
  <dcterms:modified xsi:type="dcterms:W3CDTF">2017-09-14T21:24:55Z</dcterms:modified>
</cp:coreProperties>
</file>