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94660"/>
  </p:normalViewPr>
  <p:slideViewPr>
    <p:cSldViewPr snapToGrid="0">
      <p:cViewPr varScale="1">
        <p:scale>
          <a:sx n="75" d="100"/>
          <a:sy n="75" d="100"/>
        </p:scale>
        <p:origin x="5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6EACA3-A23D-4532-8A2E-D88517D0839C}" type="datetimeFigureOut">
              <a:rPr lang="en-US" smtClean="0"/>
              <a:t>10/12/2017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A252E2-A775-4FEC-802B-F4AFA84427B4}" type="slidenum">
              <a:rPr lang="en-US" smtClean="0"/>
              <a:t>‹#›</a:t>
            </a:fld>
            <a:endParaRPr lang="en-US"/>
          </a:p>
        </p:txBody>
      </p:sp>
    </p:spTree>
    <p:extLst>
      <p:ext uri="{BB962C8B-B14F-4D97-AF65-F5344CB8AC3E}">
        <p14:creationId xmlns:p14="http://schemas.microsoft.com/office/powerpoint/2010/main" val="4071542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two papers mainly focus on part</a:t>
            </a:r>
            <a:r>
              <a:rPr lang="en-US" baseline="0" dirty="0" smtClean="0"/>
              <a:t> of speech tagging area.</a:t>
            </a:r>
            <a:endParaRPr lang="en-US" dirty="0"/>
          </a:p>
        </p:txBody>
      </p:sp>
      <p:sp>
        <p:nvSpPr>
          <p:cNvPr id="4" name="Slide Number Placeholder 3"/>
          <p:cNvSpPr>
            <a:spLocks noGrp="1"/>
          </p:cNvSpPr>
          <p:nvPr>
            <p:ph type="sldNum" sz="quarter" idx="10"/>
          </p:nvPr>
        </p:nvSpPr>
        <p:spPr/>
        <p:txBody>
          <a:bodyPr/>
          <a:lstStyle/>
          <a:p>
            <a:fld id="{60A252E2-A775-4FEC-802B-F4AFA84427B4}" type="slidenum">
              <a:rPr lang="en-US" smtClean="0"/>
              <a:t>1</a:t>
            </a:fld>
            <a:endParaRPr lang="en-US"/>
          </a:p>
        </p:txBody>
      </p:sp>
    </p:spTree>
    <p:extLst>
      <p:ext uri="{BB962C8B-B14F-4D97-AF65-F5344CB8AC3E}">
        <p14:creationId xmlns:p14="http://schemas.microsoft.com/office/powerpoint/2010/main" val="2154314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original transformation-based tagger was its relatively low accuracy at tagging unknown words. The new contextual rules.</a:t>
            </a:r>
            <a:endParaRPr lang="en-US" dirty="0"/>
          </a:p>
        </p:txBody>
      </p:sp>
      <p:sp>
        <p:nvSpPr>
          <p:cNvPr id="4" name="Slide Number Placeholder 3"/>
          <p:cNvSpPr>
            <a:spLocks noGrp="1"/>
          </p:cNvSpPr>
          <p:nvPr>
            <p:ph type="sldNum" sz="quarter" idx="10"/>
          </p:nvPr>
        </p:nvSpPr>
        <p:spPr/>
        <p:txBody>
          <a:bodyPr/>
          <a:lstStyle/>
          <a:p>
            <a:fld id="{60A252E2-A775-4FEC-802B-F4AFA84427B4}" type="slidenum">
              <a:rPr lang="en-US" smtClean="0"/>
              <a:t>10</a:t>
            </a:fld>
            <a:endParaRPr lang="en-US"/>
          </a:p>
        </p:txBody>
      </p:sp>
    </p:spTree>
    <p:extLst>
      <p:ext uri="{BB962C8B-B14F-4D97-AF65-F5344CB8AC3E}">
        <p14:creationId xmlns:p14="http://schemas.microsoft.com/office/powerpoint/2010/main" val="2103597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unannotated text can be used to check the conditions in all of the above transformation templates. Annotated text is necessary in training to measure the eﬀect of transformations on tagging accuracy. Below are the ﬁrst 10 transformation learned for tagging unknown words</a:t>
            </a:r>
            <a:endParaRPr lang="en-US" dirty="0"/>
          </a:p>
        </p:txBody>
      </p:sp>
      <p:sp>
        <p:nvSpPr>
          <p:cNvPr id="4" name="Slide Number Placeholder 3"/>
          <p:cNvSpPr>
            <a:spLocks noGrp="1"/>
          </p:cNvSpPr>
          <p:nvPr>
            <p:ph type="sldNum" sz="quarter" idx="10"/>
          </p:nvPr>
        </p:nvSpPr>
        <p:spPr/>
        <p:txBody>
          <a:bodyPr/>
          <a:lstStyle/>
          <a:p>
            <a:fld id="{60A252E2-A775-4FEC-802B-F4AFA84427B4}" type="slidenum">
              <a:rPr lang="en-US" smtClean="0"/>
              <a:t>11</a:t>
            </a:fld>
            <a:endParaRPr lang="en-US"/>
          </a:p>
        </p:txBody>
      </p:sp>
    </p:spTree>
    <p:extLst>
      <p:ext uri="{BB962C8B-B14F-4D97-AF65-F5344CB8AC3E}">
        <p14:creationId xmlns:p14="http://schemas.microsoft.com/office/powerpoint/2010/main" val="1451763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allowing more than one tag per word, there is a trade-oﬀ between accuracy and the average number of tags for each word. Ideally, we would like to achieve as large an increase in accuracy with as few extra tags as possible. Therefore, in training we ﬁnd transformations that maximize precisely this function. </a:t>
            </a:r>
            <a:endParaRPr lang="en-US" dirty="0"/>
          </a:p>
        </p:txBody>
      </p:sp>
      <p:sp>
        <p:nvSpPr>
          <p:cNvPr id="4" name="Slide Number Placeholder 3"/>
          <p:cNvSpPr>
            <a:spLocks noGrp="1"/>
          </p:cNvSpPr>
          <p:nvPr>
            <p:ph type="sldNum" sz="quarter" idx="10"/>
          </p:nvPr>
        </p:nvSpPr>
        <p:spPr/>
        <p:txBody>
          <a:bodyPr/>
          <a:lstStyle/>
          <a:p>
            <a:fld id="{60A252E2-A775-4FEC-802B-F4AFA84427B4}" type="slidenum">
              <a:rPr lang="en-US" smtClean="0"/>
              <a:t>12</a:t>
            </a:fld>
            <a:endParaRPr lang="en-US"/>
          </a:p>
        </p:txBody>
      </p:sp>
    </p:spTree>
    <p:extLst>
      <p:ext uri="{BB962C8B-B14F-4D97-AF65-F5344CB8AC3E}">
        <p14:creationId xmlns:p14="http://schemas.microsoft.com/office/powerpoint/2010/main" val="3048441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a:t>
            </a:r>
            <a:r>
              <a:rPr lang="en-US" baseline="0" dirty="0" smtClean="0"/>
              <a:t> the model on WSJ corpus.</a:t>
            </a:r>
            <a:r>
              <a:rPr lang="en-US" dirty="0" smtClean="0"/>
              <a:t> we estimate a joint probability distribution p of the token and it’s surrounding context.</a:t>
            </a:r>
            <a:r>
              <a:rPr lang="en-US" baseline="0" dirty="0" smtClean="0"/>
              <a:t> All experiments use a simple decision rule to </a:t>
            </a:r>
            <a:r>
              <a:rPr lang="en-US" baseline="0" dirty="0" err="1" smtClean="0"/>
              <a:t>elas</a:t>
            </a:r>
            <a:r>
              <a:rPr lang="en-US" baseline="0" dirty="0" smtClean="0"/>
              <a:t>- </a:t>
            </a:r>
            <a:r>
              <a:rPr lang="en-US" baseline="0" dirty="0" err="1" smtClean="0"/>
              <a:t>si</a:t>
            </a:r>
            <a:r>
              <a:rPr lang="en-US" baseline="0" dirty="0" smtClean="0"/>
              <a:t>[y each potential sentence boundary: a potential sentence boundary is an actual sentence boundary if and only if p(</a:t>
            </a:r>
            <a:r>
              <a:rPr lang="en-US" baseline="0" dirty="0" err="1" smtClean="0"/>
              <a:t>yeslc</a:t>
            </a:r>
            <a:r>
              <a:rPr lang="en-US" baseline="0" dirty="0" smtClean="0"/>
              <a:t> ) &gt; .5</a:t>
            </a:r>
            <a:endParaRPr lang="en-US" dirty="0"/>
          </a:p>
        </p:txBody>
      </p:sp>
      <p:sp>
        <p:nvSpPr>
          <p:cNvPr id="4" name="Slide Number Placeholder 3"/>
          <p:cNvSpPr>
            <a:spLocks noGrp="1"/>
          </p:cNvSpPr>
          <p:nvPr>
            <p:ph type="sldNum" sz="quarter" idx="10"/>
          </p:nvPr>
        </p:nvSpPr>
        <p:spPr/>
        <p:txBody>
          <a:bodyPr/>
          <a:lstStyle/>
          <a:p>
            <a:fld id="{60A252E2-A775-4FEC-802B-F4AFA84427B4}" type="slidenum">
              <a:rPr lang="en-US" smtClean="0"/>
              <a:t>18</a:t>
            </a:fld>
            <a:endParaRPr lang="en-US"/>
          </a:p>
        </p:txBody>
      </p:sp>
    </p:spTree>
    <p:extLst>
      <p:ext uri="{BB962C8B-B14F-4D97-AF65-F5344CB8AC3E}">
        <p14:creationId xmlns:p14="http://schemas.microsoft.com/office/powerpoint/2010/main" val="2763986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paper tells</a:t>
            </a:r>
            <a:r>
              <a:rPr lang="en-US" baseline="0" dirty="0" smtClean="0"/>
              <a:t> that the first approach is not sufficient for identifying sentence boundaries while tagging.</a:t>
            </a:r>
            <a:endParaRPr lang="en-US" dirty="0"/>
          </a:p>
        </p:txBody>
      </p:sp>
      <p:sp>
        <p:nvSpPr>
          <p:cNvPr id="4" name="Slide Number Placeholder 3"/>
          <p:cNvSpPr>
            <a:spLocks noGrp="1"/>
          </p:cNvSpPr>
          <p:nvPr>
            <p:ph type="sldNum" sz="quarter" idx="10"/>
          </p:nvPr>
        </p:nvSpPr>
        <p:spPr/>
        <p:txBody>
          <a:bodyPr/>
          <a:lstStyle/>
          <a:p>
            <a:fld id="{60A252E2-A775-4FEC-802B-F4AFA84427B4}" type="slidenum">
              <a:rPr lang="en-US" smtClean="0"/>
              <a:t>2</a:t>
            </a:fld>
            <a:endParaRPr lang="en-US"/>
          </a:p>
        </p:txBody>
      </p:sp>
    </p:spTree>
    <p:extLst>
      <p:ext uri="{BB962C8B-B14F-4D97-AF65-F5344CB8AC3E}">
        <p14:creationId xmlns:p14="http://schemas.microsoft.com/office/powerpoint/2010/main" val="4252821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stochastic tagging is high in accuracy in part of speech tagging but is</a:t>
            </a:r>
            <a:r>
              <a:rPr lang="en-US" baseline="0" dirty="0" smtClean="0"/>
              <a:t> poor in capturing linguistic information from sentences. Whereas a trainable rule-based tagger is same as accurate in part of speech tagging as well as capturing relevant linguistic information. A method for expressing </a:t>
            </a:r>
            <a:r>
              <a:rPr lang="en-US" baseline="0" dirty="0" err="1" smtClean="0"/>
              <a:t>lecal</a:t>
            </a:r>
            <a:r>
              <a:rPr lang="en-US" baseline="0" dirty="0" smtClean="0"/>
              <a:t> relationship in tagging. This tagger then extended to k-best tagger where multiple tags can be assigned to words.</a:t>
            </a:r>
            <a:endParaRPr lang="en-US" dirty="0"/>
          </a:p>
        </p:txBody>
      </p:sp>
      <p:sp>
        <p:nvSpPr>
          <p:cNvPr id="4" name="Slide Number Placeholder 3"/>
          <p:cNvSpPr>
            <a:spLocks noGrp="1"/>
          </p:cNvSpPr>
          <p:nvPr>
            <p:ph type="sldNum" sz="quarter" idx="10"/>
          </p:nvPr>
        </p:nvSpPr>
        <p:spPr/>
        <p:txBody>
          <a:bodyPr/>
          <a:lstStyle/>
          <a:p>
            <a:fld id="{60A252E2-A775-4FEC-802B-F4AFA84427B4}" type="slidenum">
              <a:rPr lang="en-US" smtClean="0"/>
              <a:t>3</a:t>
            </a:fld>
            <a:endParaRPr lang="en-US"/>
          </a:p>
        </p:txBody>
      </p:sp>
    </p:spTree>
    <p:extLst>
      <p:ext uri="{BB962C8B-B14F-4D97-AF65-F5344CB8AC3E}">
        <p14:creationId xmlns:p14="http://schemas.microsoft.com/office/powerpoint/2010/main" val="1144456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Markov-model based taggers assign a sentence the tag sequence that maximizes </a:t>
            </a:r>
            <a:r>
              <a:rPr lang="en-US" dirty="0" err="1" smtClean="0"/>
              <a:t>Prob</a:t>
            </a:r>
            <a:r>
              <a:rPr lang="en-US" dirty="0" smtClean="0"/>
              <a:t>(</a:t>
            </a:r>
            <a:r>
              <a:rPr lang="en-US" dirty="0" err="1" smtClean="0"/>
              <a:t>word|tag</a:t>
            </a:r>
            <a:r>
              <a:rPr lang="en-US" dirty="0" smtClean="0"/>
              <a:t>)∗ </a:t>
            </a:r>
            <a:r>
              <a:rPr lang="en-US" dirty="0" err="1" smtClean="0"/>
              <a:t>Prob</a:t>
            </a:r>
            <a:r>
              <a:rPr lang="en-US" dirty="0" smtClean="0"/>
              <a:t>(</a:t>
            </a:r>
            <a:r>
              <a:rPr lang="en-US" dirty="0" err="1" smtClean="0"/>
              <a:t>tag|previous</a:t>
            </a:r>
            <a:r>
              <a:rPr lang="en-US" dirty="0" smtClean="0"/>
              <a:t> n tags). These probabilities can be estimated directly from a manually tagged corpus.</a:t>
            </a:r>
            <a:endParaRPr lang="en-US" dirty="0"/>
          </a:p>
        </p:txBody>
      </p:sp>
      <p:sp>
        <p:nvSpPr>
          <p:cNvPr id="4" name="Slide Number Placeholder 3"/>
          <p:cNvSpPr>
            <a:spLocks noGrp="1"/>
          </p:cNvSpPr>
          <p:nvPr>
            <p:ph type="sldNum" sz="quarter" idx="10"/>
          </p:nvPr>
        </p:nvSpPr>
        <p:spPr/>
        <p:txBody>
          <a:bodyPr/>
          <a:lstStyle/>
          <a:p>
            <a:fld id="{60A252E2-A775-4FEC-802B-F4AFA84427B4}" type="slidenum">
              <a:rPr lang="en-US" smtClean="0"/>
              <a:t>4</a:t>
            </a:fld>
            <a:endParaRPr lang="en-US"/>
          </a:p>
        </p:txBody>
      </p:sp>
    </p:spTree>
    <p:extLst>
      <p:ext uri="{BB962C8B-B14F-4D97-AF65-F5344CB8AC3E}">
        <p14:creationId xmlns:p14="http://schemas.microsoft.com/office/powerpoint/2010/main" val="4234660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all recent work in developing automatically trained part of speech taggers has been on further exploring Markov-model based tagging.</a:t>
            </a:r>
          </a:p>
          <a:p>
            <a:r>
              <a:rPr lang="en-US" dirty="0" smtClean="0"/>
              <a:t> Advantages: possibly capturing useful information that may not have been noticed by the human engineer</a:t>
            </a:r>
          </a:p>
          <a:p>
            <a:r>
              <a:rPr lang="en-US" dirty="0" smtClean="0"/>
              <a:t>Disadvantages: stochastic taggers have the disadvantage that linguistic information is only captured indirectly, in large tables of statistics</a:t>
            </a:r>
            <a:endParaRPr lang="en-US" dirty="0"/>
          </a:p>
        </p:txBody>
      </p:sp>
      <p:sp>
        <p:nvSpPr>
          <p:cNvPr id="4" name="Slide Number Placeholder 3"/>
          <p:cNvSpPr>
            <a:spLocks noGrp="1"/>
          </p:cNvSpPr>
          <p:nvPr>
            <p:ph type="sldNum" sz="quarter" idx="10"/>
          </p:nvPr>
        </p:nvSpPr>
        <p:spPr/>
        <p:txBody>
          <a:bodyPr/>
          <a:lstStyle/>
          <a:p>
            <a:fld id="{60A252E2-A775-4FEC-802B-F4AFA84427B4}" type="slidenum">
              <a:rPr lang="en-US" smtClean="0"/>
              <a:t>5</a:t>
            </a:fld>
            <a:endParaRPr lang="en-US"/>
          </a:p>
        </p:txBody>
      </p:sp>
    </p:spTree>
    <p:extLst>
      <p:ext uri="{BB962C8B-B14F-4D97-AF65-F5344CB8AC3E}">
        <p14:creationId xmlns:p14="http://schemas.microsoft.com/office/powerpoint/2010/main" val="3741475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Learning process or train the tagger. The initial-state annotator can range in complexity from assigning random structure to assigning the output of a sophisticated manually created annotator. Once text has been passed through the initial-state annotator, it is then compared to the truth</a:t>
            </a:r>
            <a:r>
              <a:rPr lang="en-US" baseline="0" dirty="0" smtClean="0"/>
              <a:t> </a:t>
            </a:r>
            <a:r>
              <a:rPr lang="en-US" dirty="0" smtClean="0"/>
              <a:t>and transformations are learned that can be applied to the output of the initial state annotator to make it better resemble the truth. Once an ordered list of transformations is learned, new text can be annotated by ﬁrst applying the initial state annotator to it and then applying each of the learned transformations, in order.</a:t>
            </a:r>
          </a:p>
          <a:p>
            <a:endParaRPr lang="en-US" dirty="0"/>
          </a:p>
        </p:txBody>
      </p:sp>
      <p:sp>
        <p:nvSpPr>
          <p:cNvPr id="4" name="Slide Number Placeholder 3"/>
          <p:cNvSpPr>
            <a:spLocks noGrp="1"/>
          </p:cNvSpPr>
          <p:nvPr>
            <p:ph type="sldNum" sz="quarter" idx="10"/>
          </p:nvPr>
        </p:nvSpPr>
        <p:spPr/>
        <p:txBody>
          <a:bodyPr/>
          <a:lstStyle/>
          <a:p>
            <a:fld id="{60A252E2-A775-4FEC-802B-F4AFA84427B4}" type="slidenum">
              <a:rPr lang="en-US" smtClean="0"/>
              <a:t>6</a:t>
            </a:fld>
            <a:endParaRPr lang="en-US"/>
          </a:p>
        </p:txBody>
      </p:sp>
    </p:spTree>
    <p:extLst>
      <p:ext uri="{BB962C8B-B14F-4D97-AF65-F5344CB8AC3E}">
        <p14:creationId xmlns:p14="http://schemas.microsoft.com/office/powerpoint/2010/main" val="3831211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likely tag for unknown words is guessed based on a number of features, such as whether the word is capitalized, and what the last three letters of the word are.</a:t>
            </a:r>
          </a:p>
          <a:p>
            <a:r>
              <a:rPr lang="en-US" dirty="0" smtClean="0"/>
              <a:t>where </a:t>
            </a:r>
            <a:r>
              <a:rPr lang="en-US" dirty="0" err="1" smtClean="0"/>
              <a:t>a,b,z</a:t>
            </a:r>
            <a:r>
              <a:rPr lang="en-US" dirty="0" smtClean="0"/>
              <a:t> and w are variables over the set of parts of speech</a:t>
            </a:r>
            <a:endParaRPr lang="en-US" dirty="0"/>
          </a:p>
        </p:txBody>
      </p:sp>
      <p:sp>
        <p:nvSpPr>
          <p:cNvPr id="4" name="Slide Number Placeholder 3"/>
          <p:cNvSpPr>
            <a:spLocks noGrp="1"/>
          </p:cNvSpPr>
          <p:nvPr>
            <p:ph type="sldNum" sz="quarter" idx="10"/>
          </p:nvPr>
        </p:nvSpPr>
        <p:spPr/>
        <p:txBody>
          <a:bodyPr/>
          <a:lstStyle/>
          <a:p>
            <a:fld id="{60A252E2-A775-4FEC-802B-F4AFA84427B4}" type="slidenum">
              <a:rPr lang="en-US" smtClean="0"/>
              <a:t>7</a:t>
            </a:fld>
            <a:endParaRPr lang="en-US"/>
          </a:p>
        </p:txBody>
      </p:sp>
    </p:spTree>
    <p:extLst>
      <p:ext uri="{BB962C8B-B14F-4D97-AF65-F5344CB8AC3E}">
        <p14:creationId xmlns:p14="http://schemas.microsoft.com/office/powerpoint/2010/main" val="3744322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 same is true of the earlier transformation-based tagger, where transformation templates did not make reference to words. where w and x are variables over all words in the training corpus, and z is a variable over all parts of speech. </a:t>
            </a:r>
            <a:endParaRPr lang="en-US" dirty="0"/>
          </a:p>
        </p:txBody>
      </p:sp>
      <p:sp>
        <p:nvSpPr>
          <p:cNvPr id="4" name="Slide Number Placeholder 3"/>
          <p:cNvSpPr>
            <a:spLocks noGrp="1"/>
          </p:cNvSpPr>
          <p:nvPr>
            <p:ph type="sldNum" sz="quarter" idx="10"/>
          </p:nvPr>
        </p:nvSpPr>
        <p:spPr/>
        <p:txBody>
          <a:bodyPr/>
          <a:lstStyle/>
          <a:p>
            <a:fld id="{60A252E2-A775-4FEC-802B-F4AFA84427B4}" type="slidenum">
              <a:rPr lang="en-US" smtClean="0"/>
              <a:t>8</a:t>
            </a:fld>
            <a:endParaRPr lang="en-US"/>
          </a:p>
        </p:txBody>
      </p:sp>
    </p:spTree>
    <p:extLst>
      <p:ext uri="{BB962C8B-B14F-4D97-AF65-F5344CB8AC3E}">
        <p14:creationId xmlns:p14="http://schemas.microsoft.com/office/powerpoint/2010/main" val="1426217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Training corpus is nothing but vocabulary. When training contextual probabilities on 1 million words, an accuracy of 96.7% was achieved. Accuracy dropped to 96.3% when contextual probabilities were trained on 64,000 words. We trained the transformation-based tagger on 600,000 words from the same corpus, making the same closed vocabulary assumption,9 and achieved an accuracy of 97.2% on a separate 150,000 word test set. The transformation-based learner achieved better performance, despite the fact that contextual information was captured in only 267 simple </a:t>
            </a:r>
            <a:r>
              <a:rPr lang="en-US" dirty="0" err="1" smtClean="0"/>
              <a:t>nonstochastic</a:t>
            </a:r>
            <a:r>
              <a:rPr lang="en-US" dirty="0" smtClean="0"/>
              <a:t> rules, as opposed to 10,000 contextual probabilities that were learned by the stochastic tagger. To see whether lexicalized transformations were contributing to the accuracy rate, we ran the exact same test using the tagger trained using the earlier transformation template set, which contained no transformations making reference to words. Accuracy of that tagger was 96.9%</a:t>
            </a:r>
            <a:endParaRPr lang="en-US" dirty="0"/>
          </a:p>
        </p:txBody>
      </p:sp>
      <p:sp>
        <p:nvSpPr>
          <p:cNvPr id="4" name="Slide Number Placeholder 3"/>
          <p:cNvSpPr>
            <a:spLocks noGrp="1"/>
          </p:cNvSpPr>
          <p:nvPr>
            <p:ph type="sldNum" sz="quarter" idx="10"/>
          </p:nvPr>
        </p:nvSpPr>
        <p:spPr/>
        <p:txBody>
          <a:bodyPr/>
          <a:lstStyle/>
          <a:p>
            <a:fld id="{60A252E2-A775-4FEC-802B-F4AFA84427B4}" type="slidenum">
              <a:rPr lang="en-US" smtClean="0"/>
              <a:t>9</a:t>
            </a:fld>
            <a:endParaRPr lang="en-US"/>
          </a:p>
        </p:txBody>
      </p:sp>
    </p:spTree>
    <p:extLst>
      <p:ext uri="{BB962C8B-B14F-4D97-AF65-F5344CB8AC3E}">
        <p14:creationId xmlns:p14="http://schemas.microsoft.com/office/powerpoint/2010/main" val="2025690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E25372-82A1-4ACF-83FC-9468A6537203}" type="datetime1">
              <a:rPr lang="en-US" smtClean="0"/>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96FB4F-A656-4FDE-9B99-966DFAFB4B4A}" type="datetime1">
              <a:rPr lang="en-US" smtClean="0"/>
              <a:t>10/12/2017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8411CA-7FE1-4111-A15B-1D43CC3A77B8}" type="datetime1">
              <a:rPr lang="en-US" smtClean="0"/>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19F6B8-1ABC-4CBD-BAA4-2686EEEF52A6}" type="datetime1">
              <a:rPr lang="en-US" smtClean="0"/>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942CF3-0FC8-4332-B372-B3F7CD05B3AD}" type="datetime1">
              <a:rPr lang="en-US" smtClean="0"/>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94F273F-E5F7-4E74-8FFB-38768C921A06}" type="datetime1">
              <a:rPr lang="en-US" smtClean="0"/>
              <a:t>10/12/2017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D6D1780-7989-4B66-AC7A-8E1F547C896F}" type="datetime1">
              <a:rPr lang="en-US" smtClean="0"/>
              <a:t>10/12/2017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B95A84-7D05-4985-9108-1419B892F1F3}" type="datetime1">
              <a:rPr lang="en-US" smtClean="0"/>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BFAE68-4445-43F9-9B65-C1BC308C6E96}" type="datetime1">
              <a:rPr lang="en-US" smtClean="0"/>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F0D43D6-E20D-4FAB-BDCA-77BF7615224E}" type="datetime1">
              <a:rPr lang="en-US" smtClean="0"/>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1D80BC-0931-4DED-BED1-FB7E7D334FE9}" type="datetime1">
              <a:rPr lang="en-US" smtClean="0"/>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917B66-BDE5-4E5A-A8B3-A14E18116178}" type="datetime1">
              <a:rPr lang="en-US" smtClean="0"/>
              <a:t>10/12/2017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F97CD8-F196-4BC9-8ABA-A8B1ABB6B31A}" type="datetime1">
              <a:rPr lang="en-US" smtClean="0"/>
              <a:t>10/12/2017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7F7D0F2-04B9-41A1-8D7F-3A3271035FD9}" type="datetime1">
              <a:rPr lang="en-US" smtClean="0"/>
              <a:t>10/12/2017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A94B8CC-00E3-4BB1-8203-186C213536A3}" type="datetime1">
              <a:rPr lang="en-US" smtClean="0"/>
              <a:t>10/12/2017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0C1E097-8E13-4C0B-8E91-89BC62A44C8C}" type="datetime1">
              <a:rPr lang="en-US" smtClean="0"/>
              <a:t>10/12/2017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E7FCF9-788B-4429-9561-44003CA07E55}" type="datetime1">
              <a:rPr lang="en-US" smtClean="0"/>
              <a:t>10/12/2017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89418AE-FA69-4658-8156-CB5F337EDF84}" type="datetime1">
              <a:rPr lang="en-US" smtClean="0"/>
              <a:t>10/12/2017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6000" dirty="0" smtClean="0"/>
              <a:t>Part of Speech Tagging</a:t>
            </a:r>
            <a:endParaRPr lang="en-US" sz="6000" dirty="0"/>
          </a:p>
        </p:txBody>
      </p:sp>
      <p:sp>
        <p:nvSpPr>
          <p:cNvPr id="3" name="Subtitle 2"/>
          <p:cNvSpPr>
            <a:spLocks noGrp="1"/>
          </p:cNvSpPr>
          <p:nvPr>
            <p:ph type="subTitle" idx="1"/>
          </p:nvPr>
        </p:nvSpPr>
        <p:spPr/>
        <p:txBody>
          <a:bodyPr/>
          <a:lstStyle/>
          <a:p>
            <a:endParaRPr lang="en-US" dirty="0" smtClean="0"/>
          </a:p>
          <a:p>
            <a:pPr algn="r"/>
            <a:r>
              <a:rPr lang="en-US" dirty="0" smtClean="0"/>
              <a:t>- </a:t>
            </a:r>
            <a:r>
              <a:rPr lang="en-US" dirty="0" err="1" smtClean="0"/>
              <a:t>Hrishikesh</a:t>
            </a:r>
            <a:r>
              <a:rPr lang="en-US" dirty="0" smtClean="0"/>
              <a:t> </a:t>
            </a:r>
            <a:r>
              <a:rPr lang="en-US" dirty="0" err="1" smtClean="0"/>
              <a:t>Gadkari</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920032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Unknown Words </a:t>
            </a:r>
            <a:endParaRPr lang="en-US" dirty="0"/>
          </a:p>
        </p:txBody>
      </p:sp>
      <p:sp>
        <p:nvSpPr>
          <p:cNvPr id="3" name="Content Placeholder 2"/>
          <p:cNvSpPr>
            <a:spLocks noGrp="1"/>
          </p:cNvSpPr>
          <p:nvPr>
            <p:ph idx="1"/>
          </p:nvPr>
        </p:nvSpPr>
        <p:spPr/>
        <p:txBody>
          <a:bodyPr/>
          <a:lstStyle/>
          <a:p>
            <a:r>
              <a:rPr lang="en-US" dirty="0" smtClean="0"/>
              <a:t>Change the tag of an unknown word  (from X) to Y if:</a:t>
            </a:r>
          </a:p>
          <a:p>
            <a:pPr lvl="1"/>
            <a:r>
              <a:rPr lang="en-US" dirty="0" smtClean="0"/>
              <a:t>Deleting </a:t>
            </a:r>
            <a:r>
              <a:rPr lang="en-US" dirty="0"/>
              <a:t>the preﬁx x, |x| &lt;= 4, results in a word (x is any string of length 1 to 4</a:t>
            </a:r>
            <a:r>
              <a:rPr lang="en-US" dirty="0" smtClean="0"/>
              <a:t>)</a:t>
            </a:r>
          </a:p>
          <a:p>
            <a:pPr lvl="1"/>
            <a:r>
              <a:rPr lang="en-US" dirty="0" smtClean="0"/>
              <a:t>The </a:t>
            </a:r>
            <a:r>
              <a:rPr lang="en-US" dirty="0"/>
              <a:t>ﬁrst (1,2,3,4) characters of the word are </a:t>
            </a:r>
            <a:r>
              <a:rPr lang="en-US" dirty="0" smtClean="0"/>
              <a:t>x</a:t>
            </a:r>
          </a:p>
          <a:p>
            <a:pPr lvl="1"/>
            <a:r>
              <a:rPr lang="en-US" dirty="0" smtClean="0"/>
              <a:t>Deleting </a:t>
            </a:r>
            <a:r>
              <a:rPr lang="en-US" dirty="0"/>
              <a:t>the suﬃx x, |x| &lt;= 4, results in a </a:t>
            </a:r>
            <a:r>
              <a:rPr lang="en-US" dirty="0" smtClean="0"/>
              <a:t>word</a:t>
            </a:r>
          </a:p>
          <a:p>
            <a:pPr lvl="1"/>
            <a:r>
              <a:rPr lang="en-US" dirty="0" smtClean="0"/>
              <a:t>The </a:t>
            </a:r>
            <a:r>
              <a:rPr lang="en-US" dirty="0"/>
              <a:t>last (1,2,3,4) characters of the word are </a:t>
            </a:r>
            <a:r>
              <a:rPr lang="en-US" dirty="0" smtClean="0"/>
              <a:t>x</a:t>
            </a:r>
          </a:p>
          <a:p>
            <a:pPr lvl="1"/>
            <a:r>
              <a:rPr lang="en-US" dirty="0" smtClean="0"/>
              <a:t>Adding </a:t>
            </a:r>
            <a:r>
              <a:rPr lang="en-US" dirty="0"/>
              <a:t>the character string x as a suﬃx results in a word (|x| &lt;= </a:t>
            </a:r>
            <a:r>
              <a:rPr lang="en-US" dirty="0" smtClean="0"/>
              <a:t>4)</a:t>
            </a:r>
          </a:p>
          <a:p>
            <a:pPr lvl="1"/>
            <a:r>
              <a:rPr lang="en-US" dirty="0" smtClean="0"/>
              <a:t>Adding </a:t>
            </a:r>
            <a:r>
              <a:rPr lang="en-US" dirty="0"/>
              <a:t>the character string x as a preﬁx results in a word (|x| &lt;= </a:t>
            </a:r>
            <a:r>
              <a:rPr lang="en-US" dirty="0" smtClean="0"/>
              <a:t>4)</a:t>
            </a:r>
          </a:p>
          <a:p>
            <a:pPr lvl="1"/>
            <a:r>
              <a:rPr lang="en-US" dirty="0" smtClean="0"/>
              <a:t>Word </a:t>
            </a:r>
            <a:r>
              <a:rPr lang="en-US" dirty="0"/>
              <a:t>W ever appears immediately to the left (right) of the </a:t>
            </a:r>
            <a:r>
              <a:rPr lang="en-US" dirty="0" smtClean="0"/>
              <a:t>word</a:t>
            </a:r>
          </a:p>
          <a:p>
            <a:pPr lvl="1"/>
            <a:r>
              <a:rPr lang="en-US" dirty="0" smtClean="0"/>
              <a:t>Character </a:t>
            </a:r>
            <a:r>
              <a:rPr lang="en-US" dirty="0"/>
              <a:t>Z appears in the </a:t>
            </a:r>
            <a:r>
              <a:rPr lang="en-US" dirty="0" smtClean="0"/>
              <a:t>word</a:t>
            </a:r>
            <a:endParaRPr lang="en-US" dirty="0"/>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4017039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Unknown Words Learning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Change tag:</a:t>
            </a:r>
          </a:p>
          <a:p>
            <a:pPr lvl="1"/>
            <a:r>
              <a:rPr lang="en-US" dirty="0"/>
              <a:t>From common noun to plural common noun if the word has suﬃx </a:t>
            </a:r>
            <a:r>
              <a:rPr lang="en-US" dirty="0" smtClean="0"/>
              <a:t>“–s”</a:t>
            </a:r>
          </a:p>
          <a:p>
            <a:pPr lvl="1"/>
            <a:r>
              <a:rPr lang="en-US" dirty="0" smtClean="0"/>
              <a:t>From </a:t>
            </a:r>
            <a:r>
              <a:rPr lang="en-US" dirty="0"/>
              <a:t>common noun to number if the word has character </a:t>
            </a:r>
            <a:r>
              <a:rPr lang="en-US" dirty="0" smtClean="0"/>
              <a:t>“.”</a:t>
            </a:r>
            <a:endParaRPr lang="en-US" dirty="0"/>
          </a:p>
          <a:p>
            <a:pPr lvl="1"/>
            <a:r>
              <a:rPr lang="en-US" dirty="0" smtClean="0"/>
              <a:t>From </a:t>
            </a:r>
            <a:r>
              <a:rPr lang="en-US" dirty="0"/>
              <a:t>common noun to adjective if the word has </a:t>
            </a:r>
            <a:r>
              <a:rPr lang="en-US" dirty="0" smtClean="0"/>
              <a:t>character “-”</a:t>
            </a:r>
          </a:p>
          <a:p>
            <a:pPr lvl="1"/>
            <a:r>
              <a:rPr lang="en-US" dirty="0" smtClean="0"/>
              <a:t>From </a:t>
            </a:r>
            <a:r>
              <a:rPr lang="en-US" dirty="0"/>
              <a:t>common noun to past participle verb if the word has suﬃx </a:t>
            </a:r>
            <a:r>
              <a:rPr lang="en-US" dirty="0" smtClean="0"/>
              <a:t>“–</a:t>
            </a:r>
            <a:r>
              <a:rPr lang="en-US" dirty="0" err="1" smtClean="0"/>
              <a:t>ed</a:t>
            </a:r>
            <a:r>
              <a:rPr lang="en-US" dirty="0" smtClean="0"/>
              <a:t>”</a:t>
            </a:r>
          </a:p>
          <a:p>
            <a:pPr lvl="1"/>
            <a:r>
              <a:rPr lang="en-US" dirty="0" smtClean="0"/>
              <a:t>From </a:t>
            </a:r>
            <a:r>
              <a:rPr lang="en-US" dirty="0"/>
              <a:t>common noun to gerund or present participle verb if the word has suﬃx </a:t>
            </a:r>
            <a:r>
              <a:rPr lang="en-US" dirty="0" smtClean="0"/>
              <a:t>“–</a:t>
            </a:r>
            <a:r>
              <a:rPr lang="en-US" dirty="0" err="1" smtClean="0"/>
              <a:t>ing</a:t>
            </a:r>
            <a:r>
              <a:rPr lang="en-US" dirty="0" smtClean="0"/>
              <a:t>”</a:t>
            </a:r>
          </a:p>
          <a:p>
            <a:pPr lvl="1"/>
            <a:r>
              <a:rPr lang="en-US" dirty="0" smtClean="0"/>
              <a:t>To </a:t>
            </a:r>
            <a:r>
              <a:rPr lang="en-US" dirty="0"/>
              <a:t>adjective if adding the suﬃx </a:t>
            </a:r>
            <a:r>
              <a:rPr lang="en-US" dirty="0" smtClean="0"/>
              <a:t>“-</a:t>
            </a:r>
            <a:r>
              <a:rPr lang="en-US" dirty="0" err="1" smtClean="0"/>
              <a:t>ly</a:t>
            </a:r>
            <a:r>
              <a:rPr lang="en-US" dirty="0" smtClean="0"/>
              <a:t>” </a:t>
            </a:r>
            <a:r>
              <a:rPr lang="en-US" dirty="0"/>
              <a:t>results in a </a:t>
            </a:r>
            <a:r>
              <a:rPr lang="en-US" dirty="0" smtClean="0"/>
              <a:t>word</a:t>
            </a:r>
          </a:p>
          <a:p>
            <a:pPr lvl="1"/>
            <a:r>
              <a:rPr lang="en-US" dirty="0" smtClean="0"/>
              <a:t>To </a:t>
            </a:r>
            <a:r>
              <a:rPr lang="en-US" dirty="0"/>
              <a:t>adverb if the word has suﬃx </a:t>
            </a:r>
            <a:r>
              <a:rPr lang="en-US" dirty="0" smtClean="0"/>
              <a:t>“–</a:t>
            </a:r>
            <a:r>
              <a:rPr lang="en-US" dirty="0" err="1" smtClean="0"/>
              <a:t>ly</a:t>
            </a:r>
            <a:r>
              <a:rPr lang="en-US" dirty="0" smtClean="0"/>
              <a:t>”</a:t>
            </a:r>
          </a:p>
          <a:p>
            <a:pPr lvl="1"/>
            <a:r>
              <a:rPr lang="en-US" dirty="0" smtClean="0"/>
              <a:t>From </a:t>
            </a:r>
            <a:r>
              <a:rPr lang="en-US" dirty="0"/>
              <a:t>common noun to number if the word </a:t>
            </a:r>
            <a:r>
              <a:rPr lang="en-US" dirty="0" smtClean="0"/>
              <a:t>“$” </a:t>
            </a:r>
            <a:r>
              <a:rPr lang="en-US" dirty="0"/>
              <a:t>ever appears immediately to the </a:t>
            </a:r>
            <a:r>
              <a:rPr lang="en-US" dirty="0" smtClean="0"/>
              <a:t>left</a:t>
            </a:r>
          </a:p>
          <a:p>
            <a:pPr lvl="1"/>
            <a:r>
              <a:rPr lang="en-US" dirty="0" smtClean="0"/>
              <a:t>From </a:t>
            </a:r>
            <a:r>
              <a:rPr lang="en-US" dirty="0"/>
              <a:t>common noun to adjective if the word has suﬃx </a:t>
            </a:r>
            <a:r>
              <a:rPr lang="en-US" dirty="0" smtClean="0"/>
              <a:t>“–al”</a:t>
            </a:r>
          </a:p>
          <a:p>
            <a:pPr lvl="1"/>
            <a:r>
              <a:rPr lang="en-US" dirty="0" smtClean="0"/>
              <a:t>From </a:t>
            </a:r>
            <a:r>
              <a:rPr lang="en-US" dirty="0"/>
              <a:t>noun to base form verb if the word </a:t>
            </a:r>
            <a:r>
              <a:rPr lang="en-US" dirty="0" smtClean="0"/>
              <a:t>“would” </a:t>
            </a:r>
            <a:r>
              <a:rPr lang="en-US" dirty="0"/>
              <a:t>ever appears immediately to the left</a:t>
            </a:r>
          </a:p>
        </p:txBody>
      </p:sp>
      <p:sp>
        <p:nvSpPr>
          <p:cNvPr id="4" name="Slide Number Placeholder 3"/>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470803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K-Best Tags</a:t>
            </a:r>
            <a:endParaRPr lang="en-US" dirty="0"/>
          </a:p>
        </p:txBody>
      </p:sp>
      <p:sp>
        <p:nvSpPr>
          <p:cNvPr id="3" name="Content Placeholder 2"/>
          <p:cNvSpPr>
            <a:spLocks noGrp="1"/>
          </p:cNvSpPr>
          <p:nvPr>
            <p:ph idx="1"/>
          </p:nvPr>
        </p:nvSpPr>
        <p:spPr/>
        <p:txBody>
          <a:bodyPr/>
          <a:lstStyle/>
          <a:p>
            <a:r>
              <a:rPr lang="en-US" dirty="0" smtClean="0"/>
              <a:t>Modify “change” to “add” in the transformation templates</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93506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K-Best Tagging Results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112172"/>
            <a:ext cx="8947150" cy="4076694"/>
          </a:xfrm>
        </p:spPr>
      </p:pic>
      <p:sp>
        <p:nvSpPr>
          <p:cNvPr id="4" name="Slide Number Placeholder 3"/>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950690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sz="3600" dirty="0" smtClean="0"/>
          </a:p>
          <a:p>
            <a:pPr marL="0" indent="0" algn="ctr">
              <a:buNone/>
            </a:pPr>
            <a:r>
              <a:rPr lang="en-US" sz="3600" dirty="0" smtClean="0"/>
              <a:t>A Maximum Entropy Approach to Identifying Sentence Boundaries</a:t>
            </a:r>
          </a:p>
          <a:p>
            <a:pPr marL="0" indent="0" algn="ctr">
              <a:buNone/>
            </a:pPr>
            <a:r>
              <a:rPr lang="en-US" sz="2400" dirty="0">
                <a:solidFill>
                  <a:schemeClr val="tx1">
                    <a:lumMod val="65000"/>
                  </a:schemeClr>
                </a:solidFill>
              </a:rPr>
              <a:t>Jeffrey C. Reynar and </a:t>
            </a:r>
            <a:r>
              <a:rPr lang="en-US" sz="2400" dirty="0" err="1">
                <a:solidFill>
                  <a:schemeClr val="tx1">
                    <a:lumMod val="65000"/>
                  </a:schemeClr>
                </a:solidFill>
              </a:rPr>
              <a:t>Adwait</a:t>
            </a:r>
            <a:r>
              <a:rPr lang="en-US" sz="2400" dirty="0">
                <a:solidFill>
                  <a:schemeClr val="tx1">
                    <a:lumMod val="65000"/>
                  </a:schemeClr>
                </a:solidFill>
              </a:rPr>
              <a:t> </a:t>
            </a:r>
            <a:r>
              <a:rPr lang="en-US" sz="2400" dirty="0" err="1">
                <a:solidFill>
                  <a:schemeClr val="tx1">
                    <a:lumMod val="65000"/>
                  </a:schemeClr>
                </a:solidFill>
              </a:rPr>
              <a:t>Ratnaparkhi</a:t>
            </a:r>
            <a:endParaRPr lang="en-US" sz="2400" dirty="0"/>
          </a:p>
        </p:txBody>
      </p:sp>
      <p:sp>
        <p:nvSpPr>
          <p:cNvPr id="4" name="Slide Number Placeholder 3"/>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678658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Mainly freely available natural language processing tools require their input to be divided into sentences, but make no mention of how to accomplish this</a:t>
            </a:r>
          </a:p>
          <a:p>
            <a:r>
              <a:rPr lang="en-US" dirty="0" smtClean="0"/>
              <a:t>Punctuation marks, such as ., ?, and ! Might be ambiguous.</a:t>
            </a:r>
          </a:p>
          <a:p>
            <a:r>
              <a:rPr lang="en-US" dirty="0" smtClean="0"/>
              <a:t>Issues with abbreviations:</a:t>
            </a:r>
          </a:p>
          <a:p>
            <a:pPr lvl="1"/>
            <a:r>
              <a:rPr lang="en-US" dirty="0" smtClean="0"/>
              <a:t>Example: The president lives in Washington, D.C.</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1022383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Previous Work</a:t>
            </a:r>
            <a:endParaRPr lang="en-US" dirty="0"/>
          </a:p>
        </p:txBody>
      </p:sp>
      <p:sp>
        <p:nvSpPr>
          <p:cNvPr id="3" name="Content Placeholder 2"/>
          <p:cNvSpPr>
            <a:spLocks noGrp="1"/>
          </p:cNvSpPr>
          <p:nvPr>
            <p:ph idx="1"/>
          </p:nvPr>
        </p:nvSpPr>
        <p:spPr/>
        <p:txBody>
          <a:bodyPr/>
          <a:lstStyle/>
          <a:p>
            <a:r>
              <a:rPr lang="en-US" dirty="0" smtClean="0"/>
              <a:t>To disambiguate sentence boundaries they use</a:t>
            </a:r>
          </a:p>
          <a:p>
            <a:pPr lvl="1"/>
            <a:r>
              <a:rPr lang="en-US" dirty="0" smtClean="0"/>
              <a:t>A decision tree (99.8% accuracy on Brown corpus)</a:t>
            </a:r>
          </a:p>
          <a:p>
            <a:pPr marL="457200" lvl="1" indent="0">
              <a:buNone/>
            </a:pPr>
            <a:r>
              <a:rPr lang="en-US" dirty="0"/>
              <a:t> </a:t>
            </a:r>
            <a:r>
              <a:rPr lang="en-US" dirty="0" smtClean="0"/>
              <a:t>    or</a:t>
            </a:r>
          </a:p>
          <a:p>
            <a:pPr lvl="1"/>
            <a:r>
              <a:rPr lang="en-US" dirty="0" smtClean="0"/>
              <a:t>A neural network (98.5% accuracy on WSJ corpus)</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624033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Approach</a:t>
            </a:r>
            <a:endParaRPr lang="en-US" dirty="0"/>
          </a:p>
        </p:txBody>
      </p:sp>
      <p:sp>
        <p:nvSpPr>
          <p:cNvPr id="3" name="Content Placeholder 2"/>
          <p:cNvSpPr>
            <a:spLocks noGrp="1"/>
          </p:cNvSpPr>
          <p:nvPr>
            <p:ph idx="1"/>
          </p:nvPr>
        </p:nvSpPr>
        <p:spPr/>
        <p:txBody>
          <a:bodyPr/>
          <a:lstStyle/>
          <a:p>
            <a:r>
              <a:rPr lang="en-US" dirty="0" smtClean="0"/>
              <a:t>Potential sentence boundary (., ? And !)</a:t>
            </a:r>
          </a:p>
          <a:p>
            <a:r>
              <a:rPr lang="en-US" dirty="0" smtClean="0"/>
              <a:t>Contextual Information</a:t>
            </a:r>
          </a:p>
          <a:p>
            <a:r>
              <a:rPr lang="en-US" dirty="0" smtClean="0"/>
              <a:t>The Prefix</a:t>
            </a:r>
          </a:p>
          <a:p>
            <a:r>
              <a:rPr lang="en-US" dirty="0" smtClean="0"/>
              <a:t>The Suffix</a:t>
            </a:r>
          </a:p>
          <a:p>
            <a:r>
              <a:rPr lang="en-US" dirty="0" smtClean="0"/>
              <a:t>The presence of particular characters in the Prefix or Suffix</a:t>
            </a:r>
          </a:p>
          <a:p>
            <a:r>
              <a:rPr lang="en-US" dirty="0" smtClean="0"/>
              <a:t>Whether the Candidate is an honorific (e.g. Ms., Dr., Gen.)</a:t>
            </a:r>
          </a:p>
          <a:p>
            <a:r>
              <a:rPr lang="en-US" dirty="0" smtClean="0"/>
              <a:t>Whether the Candidate is a corporate designator (e.g. Corp., S.p.A., L.L.C.)</a:t>
            </a:r>
          </a:p>
          <a:p>
            <a:r>
              <a:rPr lang="en-US" dirty="0" smtClean="0"/>
              <a:t>Features of the word left/right of the Candidate</a:t>
            </a:r>
          </a:p>
          <a:p>
            <a:r>
              <a:rPr lang="en-US" dirty="0" smtClean="0"/>
              <a:t>List of abbreviations</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613154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Maximum Entropy</a:t>
            </a:r>
            <a:endParaRPr lang="en-US" dirty="0"/>
          </a:p>
        </p:txBody>
      </p:sp>
      <p:sp>
        <p:nvSpPr>
          <p:cNvPr id="3" name="Content Placeholder 2"/>
          <p:cNvSpPr>
            <a:spLocks noGrp="1"/>
          </p:cNvSpPr>
          <p:nvPr>
            <p:ph idx="1"/>
          </p:nvPr>
        </p:nvSpPr>
        <p:spPr/>
        <p:txBody>
          <a:bodyPr/>
          <a:lstStyle/>
          <a:p>
            <a:r>
              <a:rPr lang="en-US" dirty="0"/>
              <a:t>The model used here for sentence-boundary </a:t>
            </a:r>
            <a:r>
              <a:rPr lang="en-US" dirty="0" smtClean="0"/>
              <a:t>detection </a:t>
            </a:r>
            <a:r>
              <a:rPr lang="en-US" dirty="0"/>
              <a:t>is based on the maximum entropy model used for POS tagging </a:t>
            </a:r>
            <a:endParaRPr lang="en-US" dirty="0" smtClean="0"/>
          </a:p>
          <a:p>
            <a:r>
              <a:rPr lang="en-US" dirty="0" smtClean="0"/>
              <a:t>Estimating </a:t>
            </a:r>
            <a:r>
              <a:rPr lang="en-US" dirty="0"/>
              <a:t>a joint probability </a:t>
            </a:r>
            <a:r>
              <a:rPr lang="en-US" dirty="0" smtClean="0"/>
              <a:t>distribution </a:t>
            </a:r>
            <a:r>
              <a:rPr lang="en-US" dirty="0"/>
              <a:t>of the token and it’s surrounding </a:t>
            </a:r>
            <a:r>
              <a:rPr lang="en-US" dirty="0" smtClean="0"/>
              <a:t>context</a:t>
            </a:r>
            <a:r>
              <a:rPr lang="en-US" dirty="0"/>
              <a:t> </a:t>
            </a:r>
            <a:r>
              <a:rPr lang="en-US" dirty="0" smtClean="0"/>
              <a:t>and thus maximizing the entropy</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4039787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System Performance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6724" y="2169042"/>
            <a:ext cx="8440328" cy="3962953"/>
          </a:xfrm>
        </p:spPr>
      </p:pic>
      <p:sp>
        <p:nvSpPr>
          <p:cNvPr id="4" name="Slide Number Placeholder 3"/>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763588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200" dirty="0"/>
              <a:t>Some Advances in Transformation-Based Part of Speech Tagging</a:t>
            </a:r>
            <a:br>
              <a:rPr lang="en-US" sz="3200" dirty="0"/>
            </a:br>
            <a:r>
              <a:rPr lang="en-US" sz="2400" dirty="0" smtClean="0">
                <a:solidFill>
                  <a:schemeClr val="tx1">
                    <a:lumMod val="65000"/>
                  </a:schemeClr>
                </a:solidFill>
              </a:rPr>
              <a:t>Eric Brill</a:t>
            </a:r>
            <a:r>
              <a:rPr lang="en-US" sz="2800" dirty="0" smtClean="0">
                <a:solidFill>
                  <a:schemeClr val="tx1">
                    <a:lumMod val="65000"/>
                  </a:schemeClr>
                </a:solidFill>
              </a:rPr>
              <a:t/>
            </a:r>
            <a:br>
              <a:rPr lang="en-US" sz="2800" dirty="0" smtClean="0">
                <a:solidFill>
                  <a:schemeClr val="tx1">
                    <a:lumMod val="65000"/>
                  </a:schemeClr>
                </a:solidFill>
              </a:rPr>
            </a:br>
            <a:r>
              <a:rPr lang="en-US" sz="2800" dirty="0">
                <a:solidFill>
                  <a:schemeClr val="tx1">
                    <a:lumMod val="65000"/>
                  </a:schemeClr>
                </a:solidFill>
              </a:rPr>
              <a:t/>
            </a:r>
            <a:br>
              <a:rPr lang="en-US" sz="2800" dirty="0">
                <a:solidFill>
                  <a:schemeClr val="tx1">
                    <a:lumMod val="65000"/>
                  </a:schemeClr>
                </a:solidFill>
              </a:rPr>
            </a:br>
            <a:r>
              <a:rPr lang="en-US" sz="2800" dirty="0" smtClean="0">
                <a:solidFill>
                  <a:schemeClr val="tx1">
                    <a:lumMod val="65000"/>
                  </a:schemeClr>
                </a:solidFill>
              </a:rPr>
              <a:t/>
            </a:r>
            <a:br>
              <a:rPr lang="en-US" sz="2800" dirty="0" smtClean="0">
                <a:solidFill>
                  <a:schemeClr val="tx1">
                    <a:lumMod val="65000"/>
                  </a:schemeClr>
                </a:solidFill>
              </a:rPr>
            </a:br>
            <a:endParaRPr lang="en-US" sz="2400" dirty="0"/>
          </a:p>
        </p:txBody>
      </p:sp>
      <p:sp>
        <p:nvSpPr>
          <p:cNvPr id="3" name="Subtitle 2"/>
          <p:cNvSpPr>
            <a:spLocks noGrp="1"/>
          </p:cNvSpPr>
          <p:nvPr>
            <p:ph type="subTitle" idx="1"/>
          </p:nvPr>
        </p:nvSpPr>
        <p:spPr/>
        <p:txBody>
          <a:bodyPr/>
          <a:lstStyle/>
          <a:p>
            <a:endParaRPr lang="en-US" dirty="0" smtClean="0"/>
          </a:p>
          <a:p>
            <a:pPr algn="r"/>
            <a:endParaRPr lang="en-US" dirty="0" smtClean="0"/>
          </a:p>
        </p:txBody>
      </p:sp>
      <p:sp>
        <p:nvSpPr>
          <p:cNvPr id="4" name="Slide Number Placeholder 3"/>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525946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Stochastic tagging</a:t>
            </a:r>
          </a:p>
          <a:p>
            <a:r>
              <a:rPr lang="en-US" dirty="0" smtClean="0"/>
              <a:t>Trainable rule-based tagger</a:t>
            </a:r>
          </a:p>
          <a:p>
            <a:pPr lvl="1"/>
            <a:r>
              <a:rPr lang="en-US" dirty="0" smtClean="0"/>
              <a:t>Relevant linguistic information with simple stochastic rules</a:t>
            </a:r>
          </a:p>
          <a:p>
            <a:r>
              <a:rPr lang="en-US" dirty="0" smtClean="0"/>
              <a:t>Lexical relationship in tagging</a:t>
            </a:r>
          </a:p>
          <a:p>
            <a:r>
              <a:rPr lang="en-US" dirty="0" smtClean="0"/>
              <a:t>Rule-based approach to tagging unknown words</a:t>
            </a:r>
          </a:p>
          <a:p>
            <a:r>
              <a:rPr lang="en-US" dirty="0" smtClean="0"/>
              <a:t>Extended into a k-best tagger</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44896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Markov-Model Based Taggers</a:t>
            </a:r>
            <a:endParaRPr lang="en-US" dirty="0"/>
          </a:p>
        </p:txBody>
      </p:sp>
      <p:sp>
        <p:nvSpPr>
          <p:cNvPr id="3" name="Content Placeholder 2"/>
          <p:cNvSpPr>
            <a:spLocks noGrp="1"/>
          </p:cNvSpPr>
          <p:nvPr>
            <p:ph idx="1"/>
          </p:nvPr>
        </p:nvSpPr>
        <p:spPr/>
        <p:txBody>
          <a:bodyPr/>
          <a:lstStyle/>
          <a:p>
            <a:r>
              <a:rPr lang="en-US" dirty="0" smtClean="0"/>
              <a:t>Tag sequence that maximizes</a:t>
            </a:r>
          </a:p>
          <a:p>
            <a:pPr marL="0" indent="0">
              <a:buNone/>
            </a:pPr>
            <a:r>
              <a:rPr lang="en-US" dirty="0"/>
              <a:t> </a:t>
            </a:r>
            <a:r>
              <a:rPr lang="en-US" dirty="0" smtClean="0"/>
              <a:t>     </a:t>
            </a:r>
            <a:r>
              <a:rPr lang="en-US" dirty="0" err="1" smtClean="0"/>
              <a:t>Prob</a:t>
            </a:r>
            <a:r>
              <a:rPr lang="en-US" dirty="0" smtClean="0"/>
              <a:t>(</a:t>
            </a:r>
            <a:r>
              <a:rPr lang="en-US" dirty="0" err="1" smtClean="0"/>
              <a:t>word|tag</a:t>
            </a:r>
            <a:r>
              <a:rPr lang="en-US" dirty="0" smtClean="0"/>
              <a:t>) * </a:t>
            </a:r>
            <a:r>
              <a:rPr lang="en-US" dirty="0" err="1" smtClean="0"/>
              <a:t>Prob</a:t>
            </a:r>
            <a:r>
              <a:rPr lang="en-US" dirty="0" smtClean="0"/>
              <a:t>(</a:t>
            </a:r>
            <a:r>
              <a:rPr lang="en-US" dirty="0" err="1" smtClean="0"/>
              <a:t>tag|previous</a:t>
            </a:r>
            <a:r>
              <a:rPr lang="en-US" dirty="0" smtClean="0"/>
              <a:t> n tags)</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3319369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Stochastic Tagging</a:t>
            </a:r>
            <a:endParaRPr lang="en-US" dirty="0"/>
          </a:p>
        </p:txBody>
      </p:sp>
      <p:sp>
        <p:nvSpPr>
          <p:cNvPr id="3" name="Content Placeholder 2"/>
          <p:cNvSpPr>
            <a:spLocks noGrp="1"/>
          </p:cNvSpPr>
          <p:nvPr>
            <p:ph idx="1"/>
          </p:nvPr>
        </p:nvSpPr>
        <p:spPr/>
        <p:txBody>
          <a:bodyPr/>
          <a:lstStyle/>
          <a:p>
            <a:r>
              <a:rPr lang="en-US" dirty="0" smtClean="0"/>
              <a:t>Avoid laborious manual rule construction</a:t>
            </a:r>
          </a:p>
          <a:p>
            <a:r>
              <a:rPr lang="en-US" dirty="0" smtClean="0"/>
              <a:t>Linguistic information is only captured indirectly</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345511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Transformation-Based Error-Driven Learning</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04480" y="2052638"/>
            <a:ext cx="3744815" cy="4195762"/>
          </a:xfrm>
        </p:spPr>
      </p:pic>
      <p:sp>
        <p:nvSpPr>
          <p:cNvPr id="4" name="Slide Number Placeholder 3"/>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2882180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 Earlier Transformation-Based Tagger</a:t>
            </a:r>
            <a:endParaRPr lang="en-US" dirty="0"/>
          </a:p>
        </p:txBody>
      </p:sp>
      <p:sp>
        <p:nvSpPr>
          <p:cNvPr id="3" name="Content Placeholder 2"/>
          <p:cNvSpPr>
            <a:spLocks noGrp="1"/>
          </p:cNvSpPr>
          <p:nvPr>
            <p:ph idx="1"/>
          </p:nvPr>
        </p:nvSpPr>
        <p:spPr/>
        <p:txBody>
          <a:bodyPr/>
          <a:lstStyle/>
          <a:p>
            <a:r>
              <a:rPr lang="en-US" dirty="0" smtClean="0"/>
              <a:t>Initially assign most likely tag based on training corpus</a:t>
            </a:r>
          </a:p>
          <a:p>
            <a:r>
              <a:rPr lang="en-US" dirty="0" smtClean="0"/>
              <a:t>Unknown word is tagged based on some features</a:t>
            </a:r>
          </a:p>
          <a:p>
            <a:r>
              <a:rPr lang="en-US" dirty="0" smtClean="0"/>
              <a:t>Change tag a to b when:</a:t>
            </a:r>
          </a:p>
          <a:p>
            <a:pPr lvl="1"/>
            <a:r>
              <a:rPr lang="en-US" dirty="0" smtClean="0"/>
              <a:t>The preceding/following word is tagged z</a:t>
            </a:r>
          </a:p>
          <a:p>
            <a:pPr lvl="1"/>
            <a:r>
              <a:rPr lang="en-US" dirty="0" smtClean="0"/>
              <a:t>The word two before/after  tagged z</a:t>
            </a:r>
          </a:p>
          <a:p>
            <a:pPr lvl="1"/>
            <a:r>
              <a:rPr lang="en-US" dirty="0" smtClean="0"/>
              <a:t>One of the two/three preceding/following words is tagged z</a:t>
            </a:r>
          </a:p>
          <a:p>
            <a:pPr lvl="1"/>
            <a:r>
              <a:rPr lang="en-US" dirty="0" smtClean="0"/>
              <a:t>The preceding word is tagged z and the following word is tagged w</a:t>
            </a:r>
          </a:p>
          <a:p>
            <a:pPr lvl="1"/>
            <a:r>
              <a:rPr lang="en-US" dirty="0" smtClean="0"/>
              <a:t>The preceding/following word is tagged z and the word two before/after is tagged w</a:t>
            </a:r>
          </a:p>
          <a:p>
            <a:r>
              <a:rPr lang="en-US" dirty="0" smtClean="0"/>
              <a:t>Example: change from noun to verb if previous word is a modal</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3553632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Lexicalizing the Tagger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Change tag a to tag b when:</a:t>
            </a:r>
          </a:p>
          <a:p>
            <a:pPr lvl="1"/>
            <a:r>
              <a:rPr lang="en-US" dirty="0" smtClean="0"/>
              <a:t>The preceding/following word is w</a:t>
            </a:r>
          </a:p>
          <a:p>
            <a:pPr lvl="1"/>
            <a:r>
              <a:rPr lang="en-US" dirty="0" smtClean="0"/>
              <a:t>The word two before/after is w</a:t>
            </a:r>
          </a:p>
          <a:p>
            <a:pPr lvl="1"/>
            <a:r>
              <a:rPr lang="en-US" dirty="0" smtClean="0"/>
              <a:t>One of the two preceding/following words is w</a:t>
            </a:r>
          </a:p>
          <a:p>
            <a:pPr lvl="1"/>
            <a:r>
              <a:rPr lang="en-US" dirty="0" smtClean="0"/>
              <a:t>The current word is w and  the preceding/following word is x</a:t>
            </a:r>
          </a:p>
          <a:p>
            <a:pPr lvl="1"/>
            <a:r>
              <a:rPr lang="en-US" dirty="0" smtClean="0"/>
              <a:t>The current word is w and the preceding/following word is tagged z</a:t>
            </a:r>
          </a:p>
          <a:p>
            <a:pPr marL="400050"/>
            <a:r>
              <a:rPr lang="en-US" dirty="0" smtClean="0"/>
              <a:t>Example: change</a:t>
            </a:r>
          </a:p>
          <a:p>
            <a:pPr marL="800100" lvl="1"/>
            <a:r>
              <a:rPr lang="en-US" dirty="0" smtClean="0"/>
              <a:t>From preposition to adverb if the word two positions to the right is “as”</a:t>
            </a:r>
          </a:p>
          <a:p>
            <a:pPr marL="800100" lvl="1"/>
            <a:r>
              <a:rPr lang="en-US" dirty="0" smtClean="0"/>
              <a:t>From </a:t>
            </a:r>
            <a:r>
              <a:rPr lang="en-US" dirty="0"/>
              <a:t>non-3rd person singular present verb to base form verb if one of the previous two words is </a:t>
            </a:r>
            <a:r>
              <a:rPr lang="en-US" dirty="0" smtClean="0"/>
              <a:t>“</a:t>
            </a:r>
            <a:r>
              <a:rPr lang="en-US" dirty="0" err="1" smtClean="0"/>
              <a:t>n’t</a:t>
            </a:r>
            <a:r>
              <a:rPr lang="en-US" dirty="0" smtClean="0"/>
              <a:t>”.</a:t>
            </a:r>
            <a:endParaRPr lang="en-US" dirty="0"/>
          </a:p>
          <a:p>
            <a:pPr marL="1200150" lvl="2"/>
            <a:r>
              <a:rPr lang="en-US" dirty="0" smtClean="0"/>
              <a:t>E.g.  </a:t>
            </a:r>
            <a:r>
              <a:rPr lang="en-US" dirty="0" err="1"/>
              <a:t>n’t</a:t>
            </a:r>
            <a:r>
              <a:rPr lang="en-US" dirty="0"/>
              <a:t> is treated as a separate token, so don’t becomes do/VB-NON3rd-SING </a:t>
            </a:r>
            <a:r>
              <a:rPr lang="en-US" dirty="0" err="1"/>
              <a:t>n’t</a:t>
            </a:r>
            <a:r>
              <a:rPr lang="en-US" dirty="0"/>
              <a:t>/ADVERB</a:t>
            </a:r>
          </a:p>
        </p:txBody>
      </p:sp>
      <p:sp>
        <p:nvSpPr>
          <p:cNvPr id="4" name="Slide Number Placeholder 3"/>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2831904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Comparison of Tagging Accuracy With No Unknown Words </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0021" y="2052638"/>
            <a:ext cx="7633734" cy="4195762"/>
          </a:xfrm>
        </p:spPr>
      </p:pic>
      <p:sp>
        <p:nvSpPr>
          <p:cNvPr id="4" name="Slide Number Placeholder 3"/>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41949886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416</TotalTime>
  <Words>1531</Words>
  <Application>Microsoft Office PowerPoint</Application>
  <PresentationFormat>Widescreen</PresentationFormat>
  <Paragraphs>140</Paragraphs>
  <Slides>19</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 3</vt:lpstr>
      <vt:lpstr>Ion</vt:lpstr>
      <vt:lpstr>Part of Speech Tagging</vt:lpstr>
      <vt:lpstr>Some Advances in Transformation-Based Part of Speech Tagging Eric Brill   </vt:lpstr>
      <vt:lpstr>Introduction</vt:lpstr>
      <vt:lpstr>Markov-Model Based Taggers</vt:lpstr>
      <vt:lpstr>Stochastic Tagging</vt:lpstr>
      <vt:lpstr>Transformation-Based Error-Driven Learning</vt:lpstr>
      <vt:lpstr>An Earlier Transformation-Based Tagger</vt:lpstr>
      <vt:lpstr>Lexicalizing the Tagger</vt:lpstr>
      <vt:lpstr>Comparison of Tagging Accuracy With No Unknown Words </vt:lpstr>
      <vt:lpstr>Unknown Words </vt:lpstr>
      <vt:lpstr>Unknown Words Learning</vt:lpstr>
      <vt:lpstr>K-Best Tags</vt:lpstr>
      <vt:lpstr>K-Best Tagging Results</vt:lpstr>
      <vt:lpstr>PowerPoint Presentation</vt:lpstr>
      <vt:lpstr>Introduction</vt:lpstr>
      <vt:lpstr>Previous Work</vt:lpstr>
      <vt:lpstr>Approach</vt:lpstr>
      <vt:lpstr>Maximum Entropy</vt:lpstr>
      <vt:lpstr>System Performance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Transformation-Based Learning</dc:title>
  <dc:creator>HRISHI</dc:creator>
  <cp:lastModifiedBy>HRISHI</cp:lastModifiedBy>
  <cp:revision>49</cp:revision>
  <dcterms:created xsi:type="dcterms:W3CDTF">2017-10-12T13:05:17Z</dcterms:created>
  <dcterms:modified xsi:type="dcterms:W3CDTF">2017-10-12T20:01:33Z</dcterms:modified>
</cp:coreProperties>
</file>