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 Boosting and </a:t>
            </a:r>
            <a:r>
              <a:rPr lang="en-US" dirty="0"/>
              <a:t>E</a:t>
            </a:r>
            <a:r>
              <a:rPr lang="en-US" dirty="0" smtClean="0"/>
              <a:t>nsemble technique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 :-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Hrishikesh Deshpande</a:t>
            </a:r>
          </a:p>
          <a:p>
            <a:r>
              <a:rPr lang="en-US" dirty="0"/>
              <a:t>	</a:t>
            </a:r>
            <a:r>
              <a:rPr lang="en-US" dirty="0" smtClean="0"/>
              <a:t>		    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817" y="312834"/>
            <a:ext cx="1700972" cy="22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32" y="2464300"/>
            <a:ext cx="6256562" cy="3116850"/>
          </a:xfrm>
        </p:spPr>
      </p:pic>
    </p:spTree>
    <p:extLst>
      <p:ext uri="{BB962C8B-B14F-4D97-AF65-F5344CB8AC3E}">
        <p14:creationId xmlns:p14="http://schemas.microsoft.com/office/powerpoint/2010/main" val="8431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54" y="2218456"/>
            <a:ext cx="7018628" cy="28196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7" y="5351556"/>
            <a:ext cx="7867945" cy="9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r>
              <a:rPr lang="en-US" dirty="0"/>
              <a:t> Algorithm or </a:t>
            </a:r>
            <a:r>
              <a:rPr lang="en-US" dirty="0" smtClean="0"/>
              <a:t>Extreme </a:t>
            </a:r>
            <a:r>
              <a:rPr lang="en-US" dirty="0"/>
              <a:t>gradient boosting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is an advanced implementation of gradient boosting along with some regularization factors</a:t>
            </a:r>
          </a:p>
          <a:p>
            <a:r>
              <a:rPr lang="en-US" dirty="0" err="1"/>
              <a:t>XGBoost</a:t>
            </a:r>
            <a:r>
              <a:rPr lang="en-US" dirty="0"/>
              <a:t> or extreme gradient boosting is one of the well-known boosting techniques(ensemble) having enhanced performance</a:t>
            </a:r>
          </a:p>
          <a:p>
            <a:r>
              <a:rPr lang="en-US" dirty="0"/>
              <a:t>and speed in tree-based (sequential decision trees) machine learning algorithms. </a:t>
            </a:r>
          </a:p>
          <a:p>
            <a:r>
              <a:rPr lang="en-US" dirty="0"/>
              <a:t>Earlier only python and R packages were built for </a:t>
            </a:r>
            <a:r>
              <a:rPr lang="en-US" dirty="0" err="1"/>
              <a:t>XGBoost</a:t>
            </a:r>
            <a:r>
              <a:rPr lang="en-US" dirty="0"/>
              <a:t> but now it has extended to Java, </a:t>
            </a:r>
            <a:r>
              <a:rPr lang="en-US" dirty="0" err="1"/>
              <a:t>Scala</a:t>
            </a:r>
            <a:r>
              <a:rPr lang="en-US" dirty="0"/>
              <a:t>, Julia and other languages as well.</a:t>
            </a:r>
          </a:p>
          <a:p>
            <a:endParaRPr lang="en-US" dirty="0"/>
          </a:p>
          <a:p>
            <a:r>
              <a:rPr lang="en-US" dirty="0"/>
              <a:t>The main benefit of the </a:t>
            </a:r>
            <a:r>
              <a:rPr lang="en-US" dirty="0" err="1"/>
              <a:t>XGBoost</a:t>
            </a:r>
            <a:r>
              <a:rPr lang="en-US" dirty="0"/>
              <a:t> implementation is computational efficiency and often better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benefit of the </a:t>
            </a:r>
            <a:r>
              <a:rPr lang="en-US" dirty="0" err="1"/>
              <a:t>XGBoost</a:t>
            </a:r>
            <a:r>
              <a:rPr lang="en-US" dirty="0"/>
              <a:t> implementation is computational efficiency and often better model performance.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falls under the category of Boosting techniques in Ensemble Learning. </a:t>
            </a:r>
          </a:p>
          <a:p>
            <a:endParaRPr lang="en-US" dirty="0"/>
          </a:p>
          <a:p>
            <a:r>
              <a:rPr lang="en-US" dirty="0"/>
              <a:t>Ensemble learning consists of a collection of predictors which are multiple models to provide better prediction accuracy.</a:t>
            </a:r>
          </a:p>
          <a:p>
            <a:r>
              <a:rPr lang="en-US" dirty="0"/>
              <a:t>In Boosting technique the errors made by previous models are tried to be corrected by succeeding models by adding some weights to the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8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 smtClean="0"/>
              <a:t>XGBoost</a:t>
            </a:r>
            <a:r>
              <a:rPr lang="en-US" dirty="0" smtClean="0"/>
              <a:t> 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run on both single and distributed systems(</a:t>
            </a:r>
            <a:r>
              <a:rPr lang="en-US" dirty="0" err="1"/>
              <a:t>Hadoop</a:t>
            </a:r>
            <a:r>
              <a:rPr lang="en-US" dirty="0"/>
              <a:t>, Spark).</a:t>
            </a:r>
          </a:p>
          <a:p>
            <a:r>
              <a:rPr lang="en-US" dirty="0" err="1"/>
              <a:t>XGBoost</a:t>
            </a:r>
            <a:r>
              <a:rPr lang="en-US" dirty="0"/>
              <a:t> is used in supervised learning(regression and classification problems).</a:t>
            </a:r>
          </a:p>
          <a:p>
            <a:r>
              <a:rPr lang="en-US" dirty="0"/>
              <a:t>Supports parallel processing.</a:t>
            </a:r>
          </a:p>
          <a:p>
            <a:r>
              <a:rPr lang="en-US" dirty="0"/>
              <a:t>Cache optimization.</a:t>
            </a:r>
          </a:p>
          <a:p>
            <a:r>
              <a:rPr lang="en-US" dirty="0"/>
              <a:t>Efficient memory management for large datasets exceeding RAM.</a:t>
            </a:r>
          </a:p>
          <a:p>
            <a:r>
              <a:rPr lang="en-US" dirty="0"/>
              <a:t>Has a variety of regularizations which helps in reducing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handle missing values.</a:t>
            </a:r>
          </a:p>
          <a:p>
            <a:r>
              <a:rPr lang="en-US" dirty="0"/>
              <a:t>Has inbuilt Cross-Validation.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7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 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7817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Ensemble technique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technique is a technique which uses multiple weak learners to produce a strong model for regression and classification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ensemble learning, many base models like classifiers and </a:t>
            </a:r>
            <a:r>
              <a:rPr lang="en-US" dirty="0" err="1"/>
              <a:t>regressors</a:t>
            </a:r>
            <a:r>
              <a:rPr lang="en-US" dirty="0"/>
              <a:t> are generated and combined together so that they give better results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here in Gradient boosting </a:t>
            </a:r>
            <a:r>
              <a:rPr lang="en-US" dirty="0"/>
              <a:t>each predictor is trained using the residual errors of predecessor as </a:t>
            </a:r>
            <a:r>
              <a:rPr lang="en-US" dirty="0" smtClean="0"/>
              <a:t>labels instead of using directly labels to train our model.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9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weak learner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Weak learners are the models which is used sequentially to reduce the error generated from the previous models and to return a strong model in the end. </a:t>
            </a:r>
          </a:p>
          <a:p>
            <a:endParaRPr lang="en-US" dirty="0"/>
          </a:p>
          <a:p>
            <a:r>
              <a:rPr lang="en-US" dirty="0" smtClean="0"/>
              <a:t>Decision trees are used as weak learner in gradient boosting algorithm. 	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4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different types of ensemble </a:t>
            </a:r>
            <a:r>
              <a:rPr lang="en-US" dirty="0" smtClean="0"/>
              <a:t>techniques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0988"/>
          </a:xfrm>
        </p:spPr>
        <p:txBody>
          <a:bodyPr/>
          <a:lstStyle/>
          <a:p>
            <a:r>
              <a:rPr lang="en-US" dirty="0"/>
              <a:t>The three most popular methods for combining the predictions from different models 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Bagging. Building multiple models (typically of the same type) from different subsamples of the training dataset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Boosting. Building multiple models (typically of the same type) each of which learns to fix the prediction errors of a prior model in the sequence of models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Voting. Building multiple models (typically of differing types) and simple statistics (like calculating the mean) are used to combine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6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Gradient Boosting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3059"/>
          </a:xfrm>
        </p:spPr>
        <p:txBody>
          <a:bodyPr>
            <a:normAutofit/>
          </a:bodyPr>
          <a:lstStyle/>
          <a:p>
            <a:r>
              <a:rPr lang="en-US" dirty="0"/>
              <a:t>Gradient Boosting is an supervised machine learning algorithm used for classification and regression problems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 Boosting is a popular boosting algorithm. In gradient boosting, each predictor corrects its predecessor’s </a:t>
            </a:r>
            <a:r>
              <a:rPr lang="en-US" dirty="0" smtClean="0"/>
              <a:t>error</a:t>
            </a:r>
            <a:r>
              <a:rPr lang="en-US" dirty="0"/>
              <a:t> </a:t>
            </a:r>
            <a:r>
              <a:rPr lang="en-US" dirty="0" smtClean="0"/>
              <a:t>or residual error.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an ensemble technique which uses multiple weak learners to produce a strong model for regression and classification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each predictor is trained using the residual errors of predecessor as labels.</a:t>
            </a:r>
          </a:p>
        </p:txBody>
      </p:sp>
    </p:spTree>
    <p:extLst>
      <p:ext uri="{BB962C8B-B14F-4D97-AF65-F5344CB8AC3E}">
        <p14:creationId xmlns:p14="http://schemas.microsoft.com/office/powerpoint/2010/main" val="39882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tree predicts a label and final prediction is given by the formula</a:t>
            </a:r>
            <a:r>
              <a:rPr lang="en-US" dirty="0" smtClean="0"/>
              <a:t>,</a:t>
            </a:r>
          </a:p>
          <a:p>
            <a:r>
              <a:rPr lang="en-US" dirty="0" smtClean="0"/>
              <a:t>We uses decision tree here for process.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Residual,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Residual = Actual value – Predicted Value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Final formula :-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58" y="5073022"/>
            <a:ext cx="832605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steps of gradient </a:t>
            </a:r>
            <a:r>
              <a:rPr lang="en-US" dirty="0" smtClean="0"/>
              <a:t>boosting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6141"/>
          </a:xfrm>
        </p:spPr>
        <p:txBody>
          <a:bodyPr>
            <a:normAutofit/>
          </a:bodyPr>
          <a:lstStyle/>
          <a:p>
            <a:r>
              <a:rPr lang="en-US" dirty="0"/>
              <a:t>1. Calculate the average/mean of the target variable.</a:t>
            </a:r>
          </a:p>
          <a:p>
            <a:endParaRPr lang="en-US" dirty="0"/>
          </a:p>
          <a:p>
            <a:r>
              <a:rPr lang="en-US" dirty="0"/>
              <a:t>2. calculate the residuals for each sample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Residual = Actual Value - Predicted Value</a:t>
            </a:r>
          </a:p>
          <a:p>
            <a:endParaRPr lang="en-US" dirty="0"/>
          </a:p>
          <a:p>
            <a:r>
              <a:rPr lang="en-US" dirty="0"/>
              <a:t>3. use  decision tree algorithm to train the model considering residual as label . We build a tree with the goal of predicting the Residuals.</a:t>
            </a:r>
          </a:p>
          <a:p>
            <a:endParaRPr lang="en-US" dirty="0"/>
          </a:p>
          <a:p>
            <a:r>
              <a:rPr lang="en-US" dirty="0"/>
              <a:t>4. Repeat steps 3 to 5 until the number of iterations matches the number specified by the hyper parameter(numbers of estimators)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4388" y="1237128"/>
            <a:ext cx="8915400" cy="4482353"/>
          </a:xfrm>
        </p:spPr>
        <p:txBody>
          <a:bodyPr>
            <a:normAutofit/>
          </a:bodyPr>
          <a:lstStyle/>
          <a:p>
            <a:r>
              <a:rPr lang="en-US" dirty="0"/>
              <a:t>5. Once trained, use all of the trees in the ensemble to make a final prediction as to value of the target variable. </a:t>
            </a:r>
          </a:p>
          <a:p>
            <a:r>
              <a:rPr lang="en-US" dirty="0"/>
              <a:t>The final prediction will be equal to the mean we computed in Step 1 plus all the residuals predicted by the trees </a:t>
            </a:r>
            <a:r>
              <a:rPr lang="en-US" dirty="0" smtClean="0"/>
              <a:t>that </a:t>
            </a:r>
            <a:r>
              <a:rPr lang="en-US" dirty="0"/>
              <a:t>make up the forest multiplied by the learning rate.</a:t>
            </a:r>
          </a:p>
          <a:p>
            <a:endParaRPr lang="en-US" dirty="0"/>
          </a:p>
          <a:p>
            <a:r>
              <a:rPr lang="en-US" dirty="0" smtClean="0"/>
              <a:t>final </a:t>
            </a:r>
            <a:r>
              <a:rPr lang="en-US" dirty="0"/>
              <a:t>prediction = Average Price + LR*Residual predicted by DT1 + LR*Residual Predicted by DT2 + .......LR*Residual Predicted by DT N</a:t>
            </a:r>
          </a:p>
          <a:p>
            <a:endParaRPr lang="en-US" dirty="0"/>
          </a:p>
          <a:p>
            <a:r>
              <a:rPr lang="en-US" dirty="0"/>
              <a:t>Here,</a:t>
            </a:r>
          </a:p>
          <a:p>
            <a:r>
              <a:rPr lang="en-US" dirty="0"/>
              <a:t>LR = Learning rate</a:t>
            </a:r>
          </a:p>
          <a:p>
            <a:r>
              <a:rPr lang="en-US" dirty="0"/>
              <a:t>DT = Decision tree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dataset : Gradient Boosting working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23" y="2544982"/>
            <a:ext cx="3795089" cy="3116850"/>
          </a:xfrm>
        </p:spPr>
      </p:pic>
    </p:spTree>
    <p:extLst>
      <p:ext uri="{BB962C8B-B14F-4D97-AF65-F5344CB8AC3E}">
        <p14:creationId xmlns:p14="http://schemas.microsoft.com/office/powerpoint/2010/main" val="9862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762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Gradient Boosting and Ensemble technique in Machine Learning</vt:lpstr>
      <vt:lpstr>What is Ensemble technique ?</vt:lpstr>
      <vt:lpstr>What is weak learner ?</vt:lpstr>
      <vt:lpstr>What are the different types of ensemble techniques ?</vt:lpstr>
      <vt:lpstr>What is Gradient Boosting ?</vt:lpstr>
      <vt:lpstr>PowerPoint Presentation</vt:lpstr>
      <vt:lpstr>What are the steps of gradient boosting ?</vt:lpstr>
      <vt:lpstr>PowerPoint Presentation</vt:lpstr>
      <vt:lpstr>Given dataset : Gradient Boosting working :</vt:lpstr>
      <vt:lpstr>PowerPoint Presentation</vt:lpstr>
      <vt:lpstr>PowerPoint Presentation</vt:lpstr>
      <vt:lpstr>XGBoost Algorithm or Extreme gradient boosting :  </vt:lpstr>
      <vt:lpstr>PowerPoint Presentation</vt:lpstr>
      <vt:lpstr>Features of XGBoost : 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Hrishikesh Deshpande</dc:creator>
  <cp:lastModifiedBy>Hrishikesh Deshpande</cp:lastModifiedBy>
  <cp:revision>9</cp:revision>
  <dcterms:created xsi:type="dcterms:W3CDTF">2021-07-08T12:55:08Z</dcterms:created>
  <dcterms:modified xsi:type="dcterms:W3CDTF">2021-07-25T05:03:36Z</dcterms:modified>
</cp:coreProperties>
</file>