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6/24/2021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495" y="783422"/>
            <a:ext cx="7320987" cy="2154665"/>
          </a:xfrm>
        </p:spPr>
        <p:txBody>
          <a:bodyPr/>
          <a:lstStyle/>
          <a:p>
            <a:r>
              <a:rPr lang="en-US" dirty="0" smtClean="0"/>
              <a:t>Decision Tree in Machine Learning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263388"/>
          </a:xfrm>
        </p:spPr>
        <p:txBody>
          <a:bodyPr>
            <a:normAutofit/>
          </a:bodyPr>
          <a:lstStyle/>
          <a:p>
            <a:r>
              <a:rPr lang="en-US" dirty="0" smtClean="0"/>
              <a:t>Presented by :- Hrishikesh Deshpande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ADS Batch </a:t>
            </a:r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610" y="996239"/>
            <a:ext cx="1876425" cy="172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066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/>
              <a:t>Define decision tree </a:t>
            </a:r>
            <a:r>
              <a:rPr lang="en-IN" b="0" dirty="0" smtClean="0"/>
              <a:t>algorithm 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187388"/>
            <a:ext cx="10554574" cy="4670612"/>
          </a:xfrm>
        </p:spPr>
        <p:txBody>
          <a:bodyPr/>
          <a:lstStyle/>
          <a:p>
            <a:r>
              <a:rPr lang="en-US" dirty="0"/>
              <a:t>Decision tree is a supervised type machine learning algorithm and it builds classification or regression models in the form of a tree structure.</a:t>
            </a:r>
          </a:p>
          <a:p>
            <a:r>
              <a:rPr lang="en-US" dirty="0"/>
              <a:t>The final result is a tree with decision nodes and leaf nodes. A decision node has two or more branches. </a:t>
            </a:r>
          </a:p>
          <a:p>
            <a:r>
              <a:rPr lang="en-US" dirty="0"/>
              <a:t>Leaf node represents a classification or decision. </a:t>
            </a:r>
          </a:p>
          <a:p>
            <a:r>
              <a:rPr lang="en-US" dirty="0"/>
              <a:t>The topmost decision node in a tree which corresponds to the best </a:t>
            </a:r>
            <a:r>
              <a:rPr lang="en-US" dirty="0" smtClean="0"/>
              <a:t>predictor, it is </a:t>
            </a:r>
            <a:r>
              <a:rPr lang="en-US" dirty="0"/>
              <a:t>called root node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And it is a tree in which each node represents a feature, each branch represents decision and each leaf represents outcome(categorical or continuous values).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1523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288" y="635447"/>
            <a:ext cx="10571998" cy="970450"/>
          </a:xfrm>
        </p:spPr>
        <p:txBody>
          <a:bodyPr/>
          <a:lstStyle/>
          <a:p>
            <a:r>
              <a:rPr lang="en-IN" b="0" dirty="0"/>
              <a:t>What is root node, decision node &amp; leaf </a:t>
            </a:r>
            <a:r>
              <a:rPr lang="en-IN" b="0" dirty="0" smtClean="0"/>
              <a:t>node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Root node :- </a:t>
            </a:r>
            <a:r>
              <a:rPr lang="en-US" dirty="0"/>
              <a:t>The topmost decision node in a tree which corresponds to the best predictor, it </a:t>
            </a:r>
            <a:r>
              <a:rPr lang="en-US" dirty="0" smtClean="0"/>
              <a:t>is called root node.</a:t>
            </a:r>
          </a:p>
          <a:p>
            <a:r>
              <a:rPr lang="en-US" dirty="0" smtClean="0"/>
              <a:t>Decision node :- It represents decisions branches which includes leaf node and it has two or more branches.</a:t>
            </a:r>
          </a:p>
          <a:p>
            <a:r>
              <a:rPr lang="en-US" dirty="0" smtClean="0"/>
              <a:t>Leaf node :- </a:t>
            </a:r>
            <a:r>
              <a:rPr lang="en-US" dirty="0"/>
              <a:t>Leaf node represents a classification or </a:t>
            </a:r>
            <a:r>
              <a:rPr lang="en-US" dirty="0" smtClean="0"/>
              <a:t>decision</a:t>
            </a:r>
            <a:r>
              <a:rPr lang="en-US" dirty="0"/>
              <a:t> </a:t>
            </a:r>
            <a:r>
              <a:rPr lang="en-US" dirty="0" smtClean="0"/>
              <a:t>from our described model. </a:t>
            </a:r>
            <a:r>
              <a:rPr lang="en-US" dirty="0" err="1" smtClean="0"/>
              <a:t>Iy</a:t>
            </a:r>
            <a:r>
              <a:rPr lang="en-US" dirty="0" smtClean="0"/>
              <a:t> handles both categorical and numerical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818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/>
              <a:t>Define </a:t>
            </a:r>
            <a:r>
              <a:rPr lang="en-IN" b="0" dirty="0" smtClean="0"/>
              <a:t>Entropy and Information Gain :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Entropy </a:t>
            </a:r>
            <a:r>
              <a:rPr lang="en-US" dirty="0"/>
              <a:t>is the measurement of impurities or randomness in the data points. It basically ranges between 0-1. </a:t>
            </a:r>
          </a:p>
          <a:p>
            <a:r>
              <a:rPr lang="en-US" dirty="0" smtClean="0"/>
              <a:t>0 means it has pure entropy.</a:t>
            </a:r>
          </a:p>
          <a:p>
            <a:r>
              <a:rPr lang="en-US" dirty="0" smtClean="0"/>
              <a:t>1 means it has impure entropy. 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Information gain is used for determining best features / attributes that have maximum information about class.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3101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What are the different way to create tree in decision </a:t>
            </a:r>
            <a:r>
              <a:rPr lang="en-US" b="0" dirty="0" smtClean="0"/>
              <a:t>tree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572960"/>
          </a:xfrm>
        </p:spPr>
        <p:txBody>
          <a:bodyPr/>
          <a:lstStyle/>
          <a:p>
            <a:r>
              <a:rPr lang="en-US" dirty="0" smtClean="0"/>
              <a:t>Firstly, we have to find Information gain here. For that we use one formula,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I.G. = p/</a:t>
            </a:r>
            <a:r>
              <a:rPr lang="en-US" dirty="0" err="1" smtClean="0"/>
              <a:t>p+n</a:t>
            </a:r>
            <a:r>
              <a:rPr lang="en-US" dirty="0" smtClean="0"/>
              <a:t> log2(p/</a:t>
            </a:r>
            <a:r>
              <a:rPr lang="en-US" dirty="0" err="1" smtClean="0"/>
              <a:t>p+n</a:t>
            </a:r>
            <a:r>
              <a:rPr lang="en-US" dirty="0" smtClean="0"/>
              <a:t>) – (n/</a:t>
            </a:r>
            <a:r>
              <a:rPr lang="en-US" dirty="0" err="1" smtClean="0"/>
              <a:t>p+n</a:t>
            </a:r>
            <a:r>
              <a:rPr lang="en-US" dirty="0" smtClean="0"/>
              <a:t>) log2 (n/</a:t>
            </a:r>
            <a:r>
              <a:rPr lang="en-US" dirty="0" err="1"/>
              <a:t>p</a:t>
            </a:r>
            <a:r>
              <a:rPr lang="en-US" dirty="0" err="1" smtClean="0"/>
              <a:t>+n</a:t>
            </a:r>
            <a:r>
              <a:rPr lang="en-US" dirty="0" smtClean="0"/>
              <a:t>) </a:t>
            </a:r>
          </a:p>
          <a:p>
            <a:r>
              <a:rPr lang="en-US" dirty="0" smtClean="0"/>
              <a:t>Then, we have to make target functions, after that according to ups and downs, we have to calculate IG of target functions.</a:t>
            </a:r>
          </a:p>
          <a:p>
            <a:r>
              <a:rPr lang="en-US" dirty="0" smtClean="0"/>
              <a:t>Then, for the rest attributes we have to calculate it’s entropy (Like if -</a:t>
            </a:r>
            <a:r>
              <a:rPr lang="en-US" dirty="0" smtClean="0">
                <a:sym typeface="Wingdings" panose="05000000000000000000" pitchFamily="2" charset="2"/>
              </a:rPr>
              <a:t> age, competition, type</a:t>
            </a:r>
            <a:r>
              <a:rPr lang="en-US" dirty="0" smtClean="0"/>
              <a:t>)--</a:t>
            </a:r>
            <a:r>
              <a:rPr lang="en-US" dirty="0" smtClean="0">
                <a:sym typeface="Wingdings" panose="05000000000000000000" pitchFamily="2" charset="2"/>
              </a:rPr>
              <a:t> each entropy we have to find.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   Entropy = pi + </a:t>
            </a:r>
            <a:r>
              <a:rPr lang="en-US" dirty="0" err="1" smtClean="0">
                <a:sym typeface="Wingdings" panose="05000000000000000000" pitchFamily="2" charset="2"/>
              </a:rPr>
              <a:t>ni</a:t>
            </a:r>
            <a:r>
              <a:rPr lang="en-US" dirty="0" smtClean="0">
                <a:sym typeface="Wingdings" panose="05000000000000000000" pitchFamily="2" charset="2"/>
              </a:rPr>
              <a:t> / p + n *  I (</a:t>
            </a:r>
            <a:r>
              <a:rPr lang="en-US" dirty="0" err="1" smtClean="0">
                <a:sym typeface="Wingdings" panose="05000000000000000000" pitchFamily="2" charset="2"/>
              </a:rPr>
              <a:t>pini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Then, we have to find each IG of attribute’s value and then entropy of whole attribute by adding all values of IG’s.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Next, calculate gain for each attribute,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    Gain = I.G. – E(A) where, IG = I.G. of target functions,  E(A) = Entropy of each attribute.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Lastly, we will get 3 gains because we have 3 attributes.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4935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Write down the process of selecting root node in </a:t>
            </a:r>
            <a:r>
              <a:rPr lang="en-US" b="0" dirty="0" smtClean="0"/>
              <a:t>ID3 :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Find the Information gain of the target attribute.</a:t>
            </a:r>
          </a:p>
          <a:p>
            <a:r>
              <a:rPr lang="en-US" dirty="0"/>
              <a:t>2. Find the Entropy of rest attributes.</a:t>
            </a:r>
          </a:p>
          <a:p>
            <a:r>
              <a:rPr lang="en-US" dirty="0"/>
              <a:t>3. Find gain for each and every rest </a:t>
            </a:r>
            <a:r>
              <a:rPr lang="en-US" dirty="0" smtClean="0"/>
              <a:t>attribute.</a:t>
            </a:r>
          </a:p>
          <a:p>
            <a:pPr marL="0" indent="0">
              <a:buNone/>
            </a:pPr>
            <a:r>
              <a:rPr lang="en-US" dirty="0" smtClean="0"/>
              <a:t>         Gain </a:t>
            </a:r>
            <a:r>
              <a:rPr lang="en-US" dirty="0"/>
              <a:t>= IG - Entropy</a:t>
            </a:r>
          </a:p>
          <a:p>
            <a:r>
              <a:rPr lang="en-US" dirty="0"/>
              <a:t>4. The attribute that has highest </a:t>
            </a:r>
            <a:r>
              <a:rPr lang="en-US" dirty="0" smtClean="0"/>
              <a:t>gain or </a:t>
            </a:r>
            <a:r>
              <a:rPr lang="en-US" dirty="0"/>
              <a:t>topmost decision node in a tree which corresponds to the best predictor</a:t>
            </a:r>
            <a:r>
              <a:rPr lang="en-US" dirty="0" smtClean="0"/>
              <a:t> </a:t>
            </a:r>
            <a:r>
              <a:rPr lang="en-US" dirty="0"/>
              <a:t>will be selected as root node.</a:t>
            </a:r>
          </a:p>
        </p:txBody>
      </p:sp>
    </p:spTree>
    <p:extLst>
      <p:ext uri="{BB962C8B-B14F-4D97-AF65-F5344CB8AC3E}">
        <p14:creationId xmlns:p14="http://schemas.microsoft.com/office/powerpoint/2010/main" val="1048475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What is </a:t>
            </a:r>
            <a:r>
              <a:rPr lang="en-US" b="0" dirty="0" err="1"/>
              <a:t>Gini</a:t>
            </a:r>
            <a:r>
              <a:rPr lang="en-US" b="0" dirty="0"/>
              <a:t> index/</a:t>
            </a:r>
            <a:r>
              <a:rPr lang="en-US" b="0" dirty="0" err="1"/>
              <a:t>gini</a:t>
            </a:r>
            <a:r>
              <a:rPr lang="en-US" b="0" dirty="0"/>
              <a:t> </a:t>
            </a:r>
            <a:r>
              <a:rPr lang="en-US" b="0" dirty="0" smtClean="0"/>
              <a:t>purity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088776"/>
            <a:ext cx="10554574" cy="4634754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Gini</a:t>
            </a:r>
            <a:r>
              <a:rPr lang="en-US" dirty="0" smtClean="0"/>
              <a:t> </a:t>
            </a:r>
            <a:r>
              <a:rPr lang="en-US" dirty="0"/>
              <a:t>Index - It measures the impurity of the </a:t>
            </a:r>
            <a:r>
              <a:rPr lang="en-US" dirty="0" smtClean="0"/>
              <a:t>nodes and it ranges </a:t>
            </a:r>
            <a:r>
              <a:rPr lang="en-US" dirty="0"/>
              <a:t>between 0-1.</a:t>
            </a:r>
          </a:p>
          <a:p>
            <a:r>
              <a:rPr lang="en-US" dirty="0" smtClean="0"/>
              <a:t> we can calculate </a:t>
            </a:r>
            <a:r>
              <a:rPr lang="en-US" dirty="0" err="1" smtClean="0"/>
              <a:t>gini</a:t>
            </a:r>
            <a:r>
              <a:rPr lang="en-US" dirty="0" smtClean="0"/>
              <a:t> index by ---</a:t>
            </a:r>
            <a:r>
              <a:rPr lang="en-US" dirty="0" smtClean="0">
                <a:sym typeface="Wingdings" panose="05000000000000000000" pitchFamily="2" charset="2"/>
              </a:rPr>
              <a:t>    </a:t>
            </a:r>
            <a:r>
              <a:rPr lang="en-US" b="1" dirty="0" err="1" smtClean="0"/>
              <a:t>Gini</a:t>
            </a:r>
            <a:r>
              <a:rPr lang="en-US" b="1" dirty="0" smtClean="0"/>
              <a:t> </a:t>
            </a:r>
            <a:r>
              <a:rPr lang="en-US" b="1" dirty="0"/>
              <a:t>Index/</a:t>
            </a:r>
            <a:r>
              <a:rPr lang="en-US" b="1" dirty="0" err="1"/>
              <a:t>Gini</a:t>
            </a:r>
            <a:r>
              <a:rPr lang="en-US" b="1" dirty="0"/>
              <a:t> Impurity = 1-Gini</a:t>
            </a:r>
          </a:p>
          <a:p>
            <a:r>
              <a:rPr lang="en-US" dirty="0"/>
              <a:t>1 - (/Sum of </a:t>
            </a:r>
            <a:r>
              <a:rPr lang="en-US" dirty="0" err="1"/>
              <a:t>squred</a:t>
            </a:r>
            <a:r>
              <a:rPr lang="en-US" dirty="0"/>
              <a:t> </a:t>
            </a:r>
            <a:r>
              <a:rPr lang="en-US" dirty="0" err="1"/>
              <a:t>propability</a:t>
            </a:r>
            <a:r>
              <a:rPr lang="en-US" dirty="0"/>
              <a:t> of each class</a:t>
            </a:r>
            <a:r>
              <a:rPr lang="en-US" dirty="0" smtClean="0"/>
              <a:t>)    OR      GI = 1 – [  (p(+))  +  (p(-))  ]  where + = yes and - = no</a:t>
            </a:r>
            <a:endParaRPr lang="en-US" dirty="0"/>
          </a:p>
          <a:p>
            <a:r>
              <a:rPr lang="en-US" dirty="0"/>
              <a:t>0  </a:t>
            </a:r>
            <a:r>
              <a:rPr lang="en-US" dirty="0" smtClean="0"/>
              <a:t>means Data </a:t>
            </a:r>
            <a:r>
              <a:rPr lang="en-US" dirty="0"/>
              <a:t>points/feature are pure. </a:t>
            </a:r>
            <a:r>
              <a:rPr lang="en-US" dirty="0" err="1"/>
              <a:t>Eg</a:t>
            </a:r>
            <a:r>
              <a:rPr lang="en-US" dirty="0"/>
              <a:t>. All </a:t>
            </a:r>
            <a:r>
              <a:rPr lang="en-US" dirty="0" smtClean="0"/>
              <a:t>Yes.</a:t>
            </a:r>
            <a:endParaRPr lang="en-US" dirty="0"/>
          </a:p>
          <a:p>
            <a:r>
              <a:rPr lang="en-US" dirty="0"/>
              <a:t>1 </a:t>
            </a:r>
            <a:r>
              <a:rPr lang="en-US" dirty="0" smtClean="0"/>
              <a:t>means Data </a:t>
            </a:r>
            <a:r>
              <a:rPr lang="en-US" dirty="0"/>
              <a:t>points/feature are impure(Randomness) </a:t>
            </a:r>
            <a:r>
              <a:rPr lang="en-US" dirty="0" err="1"/>
              <a:t>eg</a:t>
            </a:r>
            <a:r>
              <a:rPr lang="en-US" dirty="0"/>
              <a:t>. Yes, No </a:t>
            </a:r>
            <a:r>
              <a:rPr lang="en-US" dirty="0" smtClean="0"/>
              <a:t>both.</a:t>
            </a:r>
            <a:endParaRPr lang="en-US" dirty="0"/>
          </a:p>
          <a:p>
            <a:r>
              <a:rPr lang="en-US" dirty="0"/>
              <a:t>0.5 </a:t>
            </a:r>
            <a:r>
              <a:rPr lang="en-US" dirty="0" smtClean="0"/>
              <a:t>means </a:t>
            </a:r>
            <a:r>
              <a:rPr lang="en-US" dirty="0"/>
              <a:t>Equal distribution of </a:t>
            </a:r>
            <a:r>
              <a:rPr lang="en-US" dirty="0" smtClean="0"/>
              <a:t>classes like 5 </a:t>
            </a:r>
            <a:r>
              <a:rPr lang="en-US" dirty="0"/>
              <a:t>yes, 5 </a:t>
            </a:r>
            <a:r>
              <a:rPr lang="en-US" dirty="0" smtClean="0"/>
              <a:t>no. </a:t>
            </a:r>
            <a:endParaRPr lang="en-US" b="1" dirty="0" smtClean="0"/>
          </a:p>
          <a:p>
            <a:r>
              <a:rPr lang="en-US" b="1" dirty="0" smtClean="0"/>
              <a:t>What is GINI ?</a:t>
            </a:r>
            <a:endParaRPr lang="en-US" b="1" dirty="0"/>
          </a:p>
          <a:p>
            <a:pPr marL="0" indent="0"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Gini</a:t>
            </a:r>
            <a:r>
              <a:rPr lang="en-US" dirty="0" smtClean="0"/>
              <a:t> </a:t>
            </a:r>
            <a:r>
              <a:rPr lang="en-US" dirty="0"/>
              <a:t>ranges from zero to one, as it is a probability and the higher this value, the more will be the purity of the </a:t>
            </a:r>
            <a:r>
              <a:rPr lang="en-US" dirty="0" smtClean="0"/>
              <a:t>   nodes</a:t>
            </a:r>
            <a:r>
              <a:rPr lang="en-US" dirty="0"/>
              <a:t>. </a:t>
            </a:r>
          </a:p>
          <a:p>
            <a:r>
              <a:rPr lang="en-US" dirty="0"/>
              <a:t>lesser value means lesser pure nodes.</a:t>
            </a:r>
          </a:p>
          <a:p>
            <a:r>
              <a:rPr lang="en-US" dirty="0"/>
              <a:t>1 - pure, 0 </a:t>
            </a:r>
            <a:r>
              <a:rPr lang="en-US" dirty="0" smtClean="0"/>
              <a:t>– randomness/ less pure   AND  </a:t>
            </a:r>
            <a:r>
              <a:rPr lang="en-US" b="1" dirty="0" err="1" smtClean="0"/>
              <a:t>Gini</a:t>
            </a:r>
            <a:r>
              <a:rPr lang="en-US" b="1" dirty="0" smtClean="0"/>
              <a:t> and </a:t>
            </a:r>
            <a:r>
              <a:rPr lang="en-US" b="1" dirty="0" err="1" smtClean="0"/>
              <a:t>Gini</a:t>
            </a:r>
            <a:r>
              <a:rPr lang="en-US" b="1" dirty="0" smtClean="0"/>
              <a:t> index are totally opposite to each other.</a:t>
            </a:r>
            <a:endParaRPr lang="en-US" b="1" dirty="0"/>
          </a:p>
          <a:p>
            <a:r>
              <a:rPr lang="en-US" dirty="0" err="1" smtClean="0"/>
              <a:t>Gini</a:t>
            </a:r>
            <a:r>
              <a:rPr lang="en-US" dirty="0" smtClean="0"/>
              <a:t> </a:t>
            </a:r>
            <a:r>
              <a:rPr lang="en-US" dirty="0"/>
              <a:t>works only </a:t>
            </a:r>
            <a:r>
              <a:rPr lang="en-US" dirty="0" smtClean="0"/>
              <a:t>in </a:t>
            </a:r>
            <a:r>
              <a:rPr lang="en-US" dirty="0"/>
              <a:t>scenarios where we have categorical targets. It does not work with continuous targets.</a:t>
            </a:r>
          </a:p>
          <a:p>
            <a:r>
              <a:rPr lang="en-US" dirty="0"/>
              <a:t>attribute having least </a:t>
            </a:r>
            <a:r>
              <a:rPr lang="en-US" dirty="0" err="1"/>
              <a:t>gini</a:t>
            </a:r>
            <a:r>
              <a:rPr lang="en-US" dirty="0"/>
              <a:t> impurity value will be selected as root node.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2567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How to select root node in </a:t>
            </a:r>
            <a:r>
              <a:rPr lang="en-US" b="0" dirty="0" err="1"/>
              <a:t>Gini</a:t>
            </a:r>
            <a:r>
              <a:rPr lang="en-US" b="0" dirty="0"/>
              <a:t> </a:t>
            </a:r>
            <a:r>
              <a:rPr lang="en-US" b="0" dirty="0" smtClean="0"/>
              <a:t>index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Firstly, we have to find </a:t>
            </a:r>
            <a:r>
              <a:rPr lang="en-US" dirty="0" err="1" smtClean="0"/>
              <a:t>Gini</a:t>
            </a:r>
            <a:r>
              <a:rPr lang="en-US" dirty="0" smtClean="0"/>
              <a:t> Index by using probability of each class and subtract them from 1 then we will get </a:t>
            </a:r>
            <a:r>
              <a:rPr lang="en-US" dirty="0" err="1" smtClean="0"/>
              <a:t>Gini</a:t>
            </a:r>
            <a:r>
              <a:rPr lang="en-US" dirty="0" smtClean="0"/>
              <a:t> Index. </a:t>
            </a:r>
          </a:p>
          <a:p>
            <a:r>
              <a:rPr lang="en-US" dirty="0" smtClean="0"/>
              <a:t>After that, those values ranges from 0 to 1. </a:t>
            </a:r>
          </a:p>
          <a:p>
            <a:r>
              <a:rPr lang="en-US" dirty="0" smtClean="0"/>
              <a:t>0 – purity of classification.</a:t>
            </a:r>
          </a:p>
          <a:p>
            <a:r>
              <a:rPr lang="en-US" dirty="0" smtClean="0"/>
              <a:t>1 – random distribution of elements across various classes.</a:t>
            </a:r>
          </a:p>
          <a:p>
            <a:r>
              <a:rPr lang="en-US" dirty="0" smtClean="0"/>
              <a:t>0.5 – Equal distribution over some classes. </a:t>
            </a:r>
          </a:p>
          <a:p>
            <a:r>
              <a:rPr lang="en-US" dirty="0" smtClean="0"/>
              <a:t>Then, all from these whoever has value the lowest will get considered as Root Node in </a:t>
            </a:r>
            <a:r>
              <a:rPr lang="en-US" dirty="0" err="1" smtClean="0"/>
              <a:t>Gini</a:t>
            </a:r>
            <a:r>
              <a:rPr lang="en-US" dirty="0" smtClean="0"/>
              <a:t> index.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3294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What is pruning in decision </a:t>
            </a:r>
            <a:r>
              <a:rPr lang="en-US" b="0" dirty="0" smtClean="0"/>
              <a:t>tree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528137"/>
          </a:xfrm>
        </p:spPr>
        <p:txBody>
          <a:bodyPr>
            <a:normAutofit/>
          </a:bodyPr>
          <a:lstStyle/>
          <a:p>
            <a:r>
              <a:rPr lang="en-US" dirty="0"/>
              <a:t>Pruning is one of the techniques that is used to overcome  problem of </a:t>
            </a:r>
            <a:r>
              <a:rPr lang="en-US" dirty="0" err="1"/>
              <a:t>overfitting</a:t>
            </a:r>
            <a:r>
              <a:rPr lang="en-US" dirty="0"/>
              <a:t> in decision tree. </a:t>
            </a:r>
          </a:p>
          <a:p>
            <a:r>
              <a:rPr lang="en-US" dirty="0"/>
              <a:t>Pruning is the process of reducing the size of the tree by turning some branch nodes into leaf nodes, and removing the </a:t>
            </a:r>
            <a:r>
              <a:rPr lang="en-US" dirty="0" smtClean="0"/>
              <a:t>leaf </a:t>
            </a:r>
            <a:r>
              <a:rPr lang="en-US" dirty="0"/>
              <a:t>nodes under the original branch.</a:t>
            </a:r>
          </a:p>
          <a:p>
            <a:r>
              <a:rPr lang="en-US" dirty="0" smtClean="0"/>
              <a:t>It </a:t>
            </a:r>
            <a:r>
              <a:rPr lang="en-US" dirty="0"/>
              <a:t>reduces the size of a Decision Tree which might slightly </a:t>
            </a:r>
            <a:r>
              <a:rPr lang="en-US" dirty="0" smtClean="0"/>
              <a:t>increase </a:t>
            </a:r>
            <a:r>
              <a:rPr lang="en-US" dirty="0"/>
              <a:t>training error but drastically decrease your testing </a:t>
            </a:r>
            <a:r>
              <a:rPr lang="en-US" dirty="0" smtClean="0"/>
              <a:t>error,  so making </a:t>
            </a:r>
            <a:r>
              <a:rPr lang="en-US" dirty="0"/>
              <a:t>it more </a:t>
            </a:r>
            <a:r>
              <a:rPr lang="en-US" dirty="0" smtClean="0"/>
              <a:t>adaptable and executable.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 Some Types </a:t>
            </a:r>
            <a:r>
              <a:rPr lang="en-US" dirty="0"/>
              <a:t>of pruning:</a:t>
            </a:r>
          </a:p>
          <a:p>
            <a:r>
              <a:rPr lang="en-US" dirty="0" smtClean="0"/>
              <a:t>Pre-pruning :-  It </a:t>
            </a:r>
            <a:r>
              <a:rPr lang="en-US" dirty="0"/>
              <a:t>stop growing the tree earlier, before it perfectly classifies the training set.</a:t>
            </a:r>
          </a:p>
          <a:p>
            <a:r>
              <a:rPr lang="en-US" dirty="0"/>
              <a:t>Post-pruning </a:t>
            </a:r>
            <a:r>
              <a:rPr lang="en-US" dirty="0" smtClean="0"/>
              <a:t>:- It </a:t>
            </a:r>
            <a:r>
              <a:rPr lang="en-US" dirty="0"/>
              <a:t>allows the tree to perfectly classify the training set, and then </a:t>
            </a:r>
            <a:r>
              <a:rPr lang="en-US" dirty="0" smtClean="0"/>
              <a:t>after that </a:t>
            </a:r>
            <a:r>
              <a:rPr lang="en-US" dirty="0"/>
              <a:t>prune the </a:t>
            </a:r>
            <a:r>
              <a:rPr lang="en-US" dirty="0" smtClean="0"/>
              <a:t>tree.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1499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101</TotalTime>
  <Words>934</Words>
  <Application>Microsoft Office PowerPoint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Century Gothic</vt:lpstr>
      <vt:lpstr>Wingdings</vt:lpstr>
      <vt:lpstr>Wingdings 2</vt:lpstr>
      <vt:lpstr>Quotable</vt:lpstr>
      <vt:lpstr>Decision Tree in Machine Learning</vt:lpstr>
      <vt:lpstr>Define decision tree algorithm :</vt:lpstr>
      <vt:lpstr>What is root node, decision node &amp; leaf node ?</vt:lpstr>
      <vt:lpstr>Define Entropy and Information Gain : </vt:lpstr>
      <vt:lpstr>What are the different way to create tree in decision tree ?</vt:lpstr>
      <vt:lpstr>Write down the process of selecting root node in ID3 : </vt:lpstr>
      <vt:lpstr>What is Gini index/gini purity ?</vt:lpstr>
      <vt:lpstr>How to select root node in Gini index ?</vt:lpstr>
      <vt:lpstr>What is pruning in decision tree 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 in Machine Learning</dc:title>
  <dc:creator>Hrishikesh Deshpande</dc:creator>
  <cp:lastModifiedBy>Hrishikesh Deshpande</cp:lastModifiedBy>
  <cp:revision>8</cp:revision>
  <dcterms:created xsi:type="dcterms:W3CDTF">2021-06-21T04:37:59Z</dcterms:created>
  <dcterms:modified xsi:type="dcterms:W3CDTF">2021-06-24T06:46:19Z</dcterms:modified>
</cp:coreProperties>
</file>