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6/9/2021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763" y="889461"/>
            <a:ext cx="10058400" cy="3566160"/>
          </a:xfrm>
        </p:spPr>
        <p:txBody>
          <a:bodyPr/>
          <a:lstStyle/>
          <a:p>
            <a:r>
              <a:rPr lang="en-US" dirty="0" smtClean="0"/>
              <a:t>Machine learning</a:t>
            </a:r>
            <a:br>
              <a:rPr lang="en-US" dirty="0" smtClean="0"/>
            </a:br>
            <a:r>
              <a:rPr lang="en-US" dirty="0" smtClean="0"/>
              <a:t>KNN Algorithm</a:t>
            </a:r>
            <a:br>
              <a:rPr lang="en-US" dirty="0" smtClean="0"/>
            </a:br>
            <a:endParaRPr lang="en-IN" dirty="0"/>
          </a:p>
        </p:txBody>
      </p:sp>
      <p:sp>
        <p:nvSpPr>
          <p:cNvPr id="3" name="Subtitle 2"/>
          <p:cNvSpPr>
            <a:spLocks noGrp="1"/>
          </p:cNvSpPr>
          <p:nvPr>
            <p:ph type="subTitle" idx="1"/>
          </p:nvPr>
        </p:nvSpPr>
        <p:spPr>
          <a:xfrm>
            <a:off x="720763" y="3639833"/>
            <a:ext cx="10058400" cy="1143000"/>
          </a:xfrm>
        </p:spPr>
        <p:txBody>
          <a:bodyPr>
            <a:normAutofit fontScale="85000" lnSpcReduction="20000"/>
          </a:bodyPr>
          <a:lstStyle/>
          <a:p>
            <a:r>
              <a:rPr lang="en-US" dirty="0" smtClean="0"/>
              <a:t>K Nearest Neighbor algorithm</a:t>
            </a:r>
          </a:p>
          <a:p>
            <a:r>
              <a:rPr lang="en-US" dirty="0" smtClean="0"/>
              <a:t>Presented by : </a:t>
            </a:r>
          </a:p>
          <a:p>
            <a:r>
              <a:rPr lang="en-US" dirty="0" smtClean="0"/>
              <a:t>              Hrishikesh </a:t>
            </a:r>
            <a:r>
              <a:rPr lang="en-US" dirty="0" err="1" smtClean="0"/>
              <a:t>deshpande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6399" y="889461"/>
            <a:ext cx="1876425" cy="1882309"/>
          </a:xfrm>
          <a:prstGeom prst="rect">
            <a:avLst/>
          </a:prstGeom>
        </p:spPr>
      </p:pic>
    </p:spTree>
    <p:extLst>
      <p:ext uri="{BB962C8B-B14F-4D97-AF65-F5344CB8AC3E}">
        <p14:creationId xmlns:p14="http://schemas.microsoft.com/office/powerpoint/2010/main" val="216522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704" y="358321"/>
            <a:ext cx="10058400" cy="1013279"/>
          </a:xfrm>
        </p:spPr>
        <p:txBody>
          <a:bodyPr/>
          <a:lstStyle/>
          <a:p>
            <a:r>
              <a:rPr lang="en-US" dirty="0" smtClean="0"/>
              <a:t>KNN Algorithm in Machine Learning</a:t>
            </a:r>
            <a:endParaRPr lang="en-IN" dirty="0"/>
          </a:p>
        </p:txBody>
      </p:sp>
      <p:sp>
        <p:nvSpPr>
          <p:cNvPr id="3" name="Content Placeholder 2"/>
          <p:cNvSpPr>
            <a:spLocks noGrp="1"/>
          </p:cNvSpPr>
          <p:nvPr>
            <p:ph idx="1"/>
          </p:nvPr>
        </p:nvSpPr>
        <p:spPr>
          <a:xfrm>
            <a:off x="989704" y="1774016"/>
            <a:ext cx="10058400" cy="4958478"/>
          </a:xfrm>
        </p:spPr>
        <p:txBody>
          <a:bodyPr/>
          <a:lstStyle/>
          <a:p>
            <a:pPr>
              <a:buFont typeface="Wingdings" panose="05000000000000000000" pitchFamily="2" charset="2"/>
              <a:buChar char="Ø"/>
            </a:pPr>
            <a:r>
              <a:rPr lang="en-US" dirty="0" smtClean="0"/>
              <a:t>KNN is supervised based learning algorithm and it is used to solve both types of problems on Classification and Regression as well. We know the target variable so it is Supervised based.</a:t>
            </a:r>
          </a:p>
          <a:p>
            <a:pPr>
              <a:buFont typeface="Wingdings" panose="05000000000000000000" pitchFamily="2" charset="2"/>
              <a:buChar char="Ø"/>
            </a:pPr>
            <a:r>
              <a:rPr lang="en-US" dirty="0" smtClean="0"/>
              <a:t>Basically, it calculates values for each row and column and by providing our K value according to that dataset it calculates using distance formula.</a:t>
            </a:r>
          </a:p>
          <a:p>
            <a:pPr>
              <a:buFont typeface="Wingdings" panose="05000000000000000000" pitchFamily="2" charset="2"/>
              <a:buChar char="Ø"/>
            </a:pPr>
            <a:r>
              <a:rPr lang="en-US" dirty="0" smtClean="0"/>
              <a:t>And, based on those values we compare our K and whichever values are nearest to it which is neighbors ,we take those and on majority we can predict new values for our dataset</a:t>
            </a:r>
          </a:p>
          <a:p>
            <a:pPr>
              <a:buFont typeface="Wingdings" panose="05000000000000000000" pitchFamily="2" charset="2"/>
              <a:buChar char="Ø"/>
            </a:pPr>
            <a:r>
              <a:rPr lang="en-US" dirty="0" smtClean="0"/>
              <a:t>E.g. K = 3, and after applying Distance formula I got 3 values --</a:t>
            </a:r>
            <a:r>
              <a:rPr lang="en-US" dirty="0" smtClean="0">
                <a:sym typeface="Wingdings" panose="05000000000000000000" pitchFamily="2" charset="2"/>
              </a:rPr>
              <a:t> 1.4, 1, 2.6 so, I will check in result set if we get all D, D, D i.e. distinction result then I can say next prediction will be Distinction. This is how </a:t>
            </a:r>
            <a:r>
              <a:rPr lang="en-US" dirty="0" err="1" smtClean="0">
                <a:sym typeface="Wingdings" panose="05000000000000000000" pitchFamily="2" charset="2"/>
              </a:rPr>
              <a:t>knn</a:t>
            </a:r>
            <a:r>
              <a:rPr lang="en-US" dirty="0" smtClean="0">
                <a:sym typeface="Wingdings" panose="05000000000000000000" pitchFamily="2" charset="2"/>
              </a:rPr>
              <a:t> woks.</a:t>
            </a:r>
            <a:endParaRPr lang="en-IN" dirty="0" smtClean="0">
              <a:sym typeface="Wingdings" panose="05000000000000000000" pitchFamily="2" charset="2"/>
            </a:endParaRPr>
          </a:p>
          <a:p>
            <a:pPr>
              <a:buFont typeface="Wingdings" panose="05000000000000000000" pitchFamily="2" charset="2"/>
              <a:buChar char="Ø"/>
            </a:pPr>
            <a:r>
              <a:rPr lang="en-US" dirty="0" smtClean="0">
                <a:sym typeface="Wingdings" panose="05000000000000000000" pitchFamily="2" charset="2"/>
              </a:rPr>
              <a:t>Distance Formula =   </a:t>
            </a:r>
            <a:r>
              <a:rPr lang="en-US" b="1" dirty="0" smtClean="0">
                <a:sym typeface="Wingdings" panose="05000000000000000000" pitchFamily="2" charset="2"/>
              </a:rPr>
              <a:t>a = (x2 – </a:t>
            </a:r>
            <a:r>
              <a:rPr lang="en-US" b="1" dirty="0" smtClean="0">
                <a:sym typeface="Wingdings" panose="05000000000000000000" pitchFamily="2" charset="2"/>
              </a:rPr>
              <a:t>x1)2 </a:t>
            </a:r>
            <a:r>
              <a:rPr lang="en-US" b="1" dirty="0" smtClean="0">
                <a:sym typeface="Wingdings" panose="05000000000000000000" pitchFamily="2" charset="2"/>
              </a:rPr>
              <a:t>+ (y2 – </a:t>
            </a:r>
            <a:r>
              <a:rPr lang="en-US" b="1" dirty="0" smtClean="0">
                <a:sym typeface="Wingdings" panose="05000000000000000000" pitchFamily="2" charset="2"/>
              </a:rPr>
              <a:t>y1)2</a:t>
            </a:r>
            <a:r>
              <a:rPr lang="en-US" dirty="0" smtClean="0">
                <a:sym typeface="Wingdings" panose="05000000000000000000" pitchFamily="2" charset="2"/>
              </a:rPr>
              <a:t> </a:t>
            </a:r>
            <a:r>
              <a:rPr lang="en-US" dirty="0" smtClean="0">
                <a:sym typeface="Wingdings" panose="05000000000000000000" pitchFamily="2" charset="2"/>
              </a:rPr>
              <a:t>whole square root. </a:t>
            </a:r>
            <a:endParaRPr lang="en-US" dirty="0" smtClean="0"/>
          </a:p>
        </p:txBody>
      </p:sp>
    </p:spTree>
    <p:extLst>
      <p:ext uri="{BB962C8B-B14F-4D97-AF65-F5344CB8AC3E}">
        <p14:creationId xmlns:p14="http://schemas.microsoft.com/office/powerpoint/2010/main" val="229587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in KNN Algorithm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Basically, K is a number used to identify similar neighbors for the prediction of new data point.</a:t>
            </a:r>
          </a:p>
          <a:p>
            <a:pPr>
              <a:buFont typeface="Wingdings" panose="05000000000000000000" pitchFamily="2" charset="2"/>
              <a:buChar char="Ø"/>
            </a:pPr>
            <a:r>
              <a:rPr lang="en-US" dirty="0" smtClean="0"/>
              <a:t>Example wise if I have to find trees based on it’s look, height, leaf nature then I will select 3 trees to be predicted for new. So, here K = 3.</a:t>
            </a:r>
          </a:p>
          <a:p>
            <a:pPr>
              <a:buFont typeface="Wingdings" panose="05000000000000000000" pitchFamily="2" charset="2"/>
              <a:buChar char="Ø"/>
            </a:pPr>
            <a:r>
              <a:rPr lang="en-US" dirty="0" smtClean="0"/>
              <a:t>KNN takes the k nearest neighbors to decide where the new data point will belong to. And then our new values for trees will get successful. All these are based on feature similarity where distance factor comes.</a:t>
            </a:r>
          </a:p>
          <a:p>
            <a:pPr>
              <a:buFont typeface="Wingdings" panose="05000000000000000000" pitchFamily="2" charset="2"/>
              <a:buChar char="Ø"/>
            </a:pPr>
            <a:r>
              <a:rPr lang="en-US" dirty="0" smtClean="0"/>
              <a:t>We can choose value for k either 3 or 5. this can be imp task as it will affected much more on dataset. K = 1, it is high error rate for test because we cannot predict with accuracy. If dataset is a bit huge we take k = 5 but not more than that. If k value is too small then might be the chances of </a:t>
            </a:r>
            <a:r>
              <a:rPr lang="en-US" dirty="0" err="1" smtClean="0"/>
              <a:t>overfitting</a:t>
            </a:r>
            <a:r>
              <a:rPr lang="en-US" dirty="0" smtClean="0"/>
              <a:t>. (Error)</a:t>
            </a:r>
            <a:endParaRPr lang="en-IN" dirty="0"/>
          </a:p>
        </p:txBody>
      </p:sp>
    </p:spTree>
    <p:extLst>
      <p:ext uri="{BB962C8B-B14F-4D97-AF65-F5344CB8AC3E}">
        <p14:creationId xmlns:p14="http://schemas.microsoft.com/office/powerpoint/2010/main" val="289949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KNN Algorithm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Step 1 : Choose a value for k. the value for k always should be an Odd number. Not too small as </a:t>
            </a:r>
            <a:r>
              <a:rPr lang="en-US" dirty="0" err="1" smtClean="0"/>
              <a:t>overfitting</a:t>
            </a:r>
            <a:r>
              <a:rPr lang="en-US" dirty="0" smtClean="0"/>
              <a:t> occurs, not too high as expensive computation may occur.</a:t>
            </a:r>
          </a:p>
          <a:p>
            <a:pPr>
              <a:buFont typeface="Wingdings" panose="05000000000000000000" pitchFamily="2" charset="2"/>
              <a:buChar char="Ø"/>
            </a:pPr>
            <a:r>
              <a:rPr lang="en-US" dirty="0" smtClean="0"/>
              <a:t>  Step 2 : Find the distance of the new data point to each of the training data using distance formula. </a:t>
            </a:r>
          </a:p>
          <a:p>
            <a:pPr>
              <a:buFont typeface="Wingdings" panose="05000000000000000000" pitchFamily="2" charset="2"/>
              <a:buChar char="Ø"/>
            </a:pPr>
            <a:r>
              <a:rPr lang="en-US" dirty="0" smtClean="0"/>
              <a:t>  Step 3 : Find the K nearest neighbors to the new data point according to value of K.</a:t>
            </a:r>
            <a:r>
              <a:rPr lang="en-IN" dirty="0" smtClean="0"/>
              <a:t> and then we can predict new data points based on majority.</a:t>
            </a:r>
          </a:p>
          <a:p>
            <a:pPr>
              <a:buFont typeface="Wingdings" panose="05000000000000000000" pitchFamily="2" charset="2"/>
              <a:buChar char="Ø"/>
            </a:pPr>
            <a:r>
              <a:rPr lang="en-US" dirty="0"/>
              <a:t> </a:t>
            </a:r>
            <a:r>
              <a:rPr lang="en-US" dirty="0" smtClean="0"/>
              <a:t> Step 4 :</a:t>
            </a:r>
            <a:r>
              <a:rPr lang="en-US" dirty="0"/>
              <a:t> </a:t>
            </a:r>
            <a:r>
              <a:rPr lang="en-US" dirty="0" smtClean="0"/>
              <a:t>For Classification, count the number of data points for every rows columns category from the K neighbors and then new data points will proceed to class that has the most neighbors or majority we can say.</a:t>
            </a:r>
          </a:p>
          <a:p>
            <a:pPr>
              <a:buFont typeface="Wingdings" panose="05000000000000000000" pitchFamily="2" charset="2"/>
              <a:buChar char="Ø"/>
            </a:pPr>
            <a:r>
              <a:rPr lang="en-US" dirty="0" smtClean="0"/>
              <a:t>For Regression, value for the new data points will be average of the k neighbors. Like, we get 3, 3, 4, 5, 3 as neighbors so, new data will be avg. of these values.  </a:t>
            </a:r>
          </a:p>
        </p:txBody>
      </p:sp>
    </p:spTree>
    <p:extLst>
      <p:ext uri="{BB962C8B-B14F-4D97-AF65-F5344CB8AC3E}">
        <p14:creationId xmlns:p14="http://schemas.microsoft.com/office/powerpoint/2010/main" val="425966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distance is calculated in KNN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To get k Neighbors we have to find out the values which get calculated by distance formula </a:t>
            </a:r>
            <a:r>
              <a:rPr lang="en-US" dirty="0"/>
              <a:t>w</a:t>
            </a:r>
            <a:r>
              <a:rPr lang="en-US" dirty="0" smtClean="0"/>
              <a:t>hich also uses in feature scaling, </a:t>
            </a:r>
          </a:p>
          <a:p>
            <a:pPr>
              <a:buFont typeface="Wingdings" panose="05000000000000000000" pitchFamily="2" charset="2"/>
              <a:buChar char="Ø"/>
            </a:pPr>
            <a:r>
              <a:rPr lang="en-US" dirty="0"/>
              <a:t> </a:t>
            </a:r>
            <a:r>
              <a:rPr lang="en-US" dirty="0" smtClean="0"/>
              <a:t>so to calculate we take features and perform calculations on them </a:t>
            </a:r>
          </a:p>
          <a:p>
            <a:pPr>
              <a:buFont typeface="Wingdings" panose="05000000000000000000" pitchFamily="2" charset="2"/>
              <a:buChar char="Ø"/>
            </a:pPr>
            <a:r>
              <a:rPr lang="en-US" dirty="0" smtClean="0"/>
              <a:t>Like, </a:t>
            </a:r>
            <a:r>
              <a:rPr lang="en-US" b="1" dirty="0">
                <a:sym typeface="Wingdings" panose="05000000000000000000" pitchFamily="2" charset="2"/>
              </a:rPr>
              <a:t>a = (x2 – </a:t>
            </a:r>
            <a:r>
              <a:rPr lang="en-US" b="1" dirty="0" smtClean="0">
                <a:sym typeface="Wingdings" panose="05000000000000000000" pitchFamily="2" charset="2"/>
              </a:rPr>
              <a:t>x1)2 </a:t>
            </a:r>
            <a:r>
              <a:rPr lang="en-US" b="1" dirty="0">
                <a:sym typeface="Wingdings" panose="05000000000000000000" pitchFamily="2" charset="2"/>
              </a:rPr>
              <a:t>+ (y2 – </a:t>
            </a:r>
            <a:r>
              <a:rPr lang="en-US" b="1" dirty="0" smtClean="0">
                <a:sym typeface="Wingdings" panose="05000000000000000000" pitchFamily="2" charset="2"/>
              </a:rPr>
              <a:t>y1)</a:t>
            </a:r>
            <a:r>
              <a:rPr lang="en-US" dirty="0" smtClean="0">
                <a:sym typeface="Wingdings" panose="05000000000000000000" pitchFamily="2" charset="2"/>
              </a:rPr>
              <a:t>2 </a:t>
            </a:r>
            <a:r>
              <a:rPr lang="en-US" dirty="0" smtClean="0">
                <a:sym typeface="Wingdings" panose="05000000000000000000" pitchFamily="2" charset="2"/>
              </a:rPr>
              <a:t>whole </a:t>
            </a:r>
            <a:r>
              <a:rPr lang="en-US" dirty="0">
                <a:sym typeface="Wingdings" panose="05000000000000000000" pitchFamily="2" charset="2"/>
              </a:rPr>
              <a:t>square </a:t>
            </a:r>
            <a:r>
              <a:rPr lang="en-US" dirty="0" smtClean="0">
                <a:sym typeface="Wingdings" panose="05000000000000000000" pitchFamily="2" charset="2"/>
              </a:rPr>
              <a:t>root --- </a:t>
            </a:r>
            <a:r>
              <a:rPr lang="en-US" b="1" dirty="0" smtClean="0">
                <a:sym typeface="Wingdings" panose="05000000000000000000" pitchFamily="2" charset="2"/>
              </a:rPr>
              <a:t>Distance formula or </a:t>
            </a:r>
            <a:r>
              <a:rPr lang="en-US" b="1" dirty="0" err="1" smtClean="0">
                <a:sym typeface="Wingdings" panose="05000000000000000000" pitchFamily="2" charset="2"/>
              </a:rPr>
              <a:t>Eudealins</a:t>
            </a:r>
            <a:r>
              <a:rPr lang="en-US" b="1" dirty="0" smtClean="0">
                <a:sym typeface="Wingdings" panose="05000000000000000000" pitchFamily="2" charset="2"/>
              </a:rPr>
              <a:t> Formula.</a:t>
            </a:r>
            <a:r>
              <a:rPr lang="en-US" dirty="0" smtClean="0">
                <a:sym typeface="Wingdings" panose="05000000000000000000" pitchFamily="2" charset="2"/>
              </a:rPr>
              <a:t> It is square root of the sum of squared between two points.</a:t>
            </a:r>
            <a:endParaRPr lang="en-US" dirty="0" smtClean="0">
              <a:sym typeface="Wingdings" panose="05000000000000000000" pitchFamily="2" charset="2"/>
            </a:endParaRPr>
          </a:p>
          <a:p>
            <a:pPr>
              <a:buFont typeface="Wingdings" panose="05000000000000000000" pitchFamily="2" charset="2"/>
              <a:buChar char="Ø"/>
            </a:pPr>
            <a:r>
              <a:rPr lang="en-US" b="1" dirty="0" smtClean="0">
                <a:sym typeface="Wingdings" panose="05000000000000000000" pitchFamily="2" charset="2"/>
              </a:rPr>
              <a:t>Manhattan distance </a:t>
            </a:r>
            <a:r>
              <a:rPr lang="en-US" dirty="0" smtClean="0">
                <a:sym typeface="Wingdings" panose="05000000000000000000" pitchFamily="2" charset="2"/>
              </a:rPr>
              <a:t>: Sum of the absolute values of the differences between two points. Distance between (x1,y1) and (x2,y2) = |x1-x2| + |y1 – y2|</a:t>
            </a:r>
          </a:p>
          <a:p>
            <a:pPr>
              <a:buFont typeface="Wingdings" panose="05000000000000000000" pitchFamily="2" charset="2"/>
              <a:buChar char="Ø"/>
            </a:pPr>
            <a:r>
              <a:rPr lang="en-US" dirty="0">
                <a:sym typeface="Wingdings" panose="05000000000000000000" pitchFamily="2" charset="2"/>
              </a:rPr>
              <a:t>Then K neighbors will get found out and prediction takes place.</a:t>
            </a:r>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947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KNN Algorithm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KNN Algorithm used for both Classification and Regression problems. </a:t>
            </a:r>
          </a:p>
          <a:p>
            <a:pPr>
              <a:buFont typeface="Wingdings" panose="05000000000000000000" pitchFamily="2" charset="2"/>
              <a:buChar char="Ø"/>
            </a:pPr>
            <a:r>
              <a:rPr lang="en-US" dirty="0" smtClean="0"/>
              <a:t>Training step is much faster compared to other machine learning algorithms as here not included any testing step to work on.</a:t>
            </a:r>
          </a:p>
          <a:p>
            <a:pPr>
              <a:buFont typeface="Wingdings" panose="05000000000000000000" pitchFamily="2" charset="2"/>
              <a:buChar char="Ø"/>
            </a:pPr>
            <a:r>
              <a:rPr lang="en-US" dirty="0" smtClean="0"/>
              <a:t>Versatile --</a:t>
            </a:r>
            <a:r>
              <a:rPr lang="en-US" dirty="0" smtClean="0">
                <a:sym typeface="Wingdings" panose="05000000000000000000" pitchFamily="2" charset="2"/>
              </a:rPr>
              <a:t> uses multiple wise</a:t>
            </a:r>
          </a:p>
          <a:p>
            <a:pPr>
              <a:buFont typeface="Wingdings" panose="05000000000000000000" pitchFamily="2" charset="2"/>
              <a:buChar char="Ø"/>
            </a:pPr>
            <a:r>
              <a:rPr lang="en-US" dirty="0" smtClean="0">
                <a:sym typeface="Wingdings" panose="05000000000000000000" pitchFamily="2" charset="2"/>
              </a:rPr>
              <a:t>Gives majority results, which helps to predict new values fast.</a:t>
            </a:r>
            <a:endParaRPr lang="en-IN" dirty="0"/>
          </a:p>
        </p:txBody>
      </p:sp>
    </p:spTree>
    <p:extLst>
      <p:ext uri="{BB962C8B-B14F-4D97-AF65-F5344CB8AC3E}">
        <p14:creationId xmlns:p14="http://schemas.microsoft.com/office/powerpoint/2010/main" val="32896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KNN Algorithm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KNN is computationally expensive as it finds all new data points at prediction stage.</a:t>
            </a:r>
          </a:p>
          <a:p>
            <a:pPr>
              <a:buFont typeface="Wingdings" panose="05000000000000000000" pitchFamily="2" charset="2"/>
              <a:buChar char="Ø"/>
            </a:pPr>
            <a:r>
              <a:rPr lang="en-US" dirty="0" smtClean="0"/>
              <a:t>High memory requirements as it has to store all data points.</a:t>
            </a:r>
          </a:p>
          <a:p>
            <a:pPr>
              <a:buFont typeface="Wingdings" panose="05000000000000000000" pitchFamily="2" charset="2"/>
              <a:buChar char="Ø"/>
            </a:pPr>
            <a:r>
              <a:rPr lang="en-US" dirty="0" smtClean="0"/>
              <a:t>Prediction stage is very costly because due to finding out all distance majors.</a:t>
            </a:r>
          </a:p>
          <a:p>
            <a:pPr>
              <a:buFont typeface="Wingdings" panose="05000000000000000000" pitchFamily="2" charset="2"/>
              <a:buChar char="Ø"/>
            </a:pPr>
            <a:r>
              <a:rPr lang="en-US" dirty="0" smtClean="0"/>
              <a:t>Not able to work on huge datasets.</a:t>
            </a:r>
            <a:endParaRPr lang="en-IN" dirty="0"/>
          </a:p>
        </p:txBody>
      </p:sp>
    </p:spTree>
    <p:extLst>
      <p:ext uri="{BB962C8B-B14F-4D97-AF65-F5344CB8AC3E}">
        <p14:creationId xmlns:p14="http://schemas.microsoft.com/office/powerpoint/2010/main" val="78674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KNN Algorithm</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1 ) According to collecting feedbacks of employees from customers, company can negotiate the future predictions of new employees how they should work.</a:t>
            </a:r>
          </a:p>
          <a:p>
            <a:pPr>
              <a:buFont typeface="Wingdings" panose="05000000000000000000" pitchFamily="2" charset="2"/>
              <a:buChar char="Ø"/>
            </a:pPr>
            <a:r>
              <a:rPr lang="en-US" dirty="0" smtClean="0"/>
              <a:t> And if feedback is positive then by taking some K value it will be easy for new data points to calculate with majority.</a:t>
            </a:r>
          </a:p>
          <a:p>
            <a:pPr>
              <a:buFont typeface="Wingdings" panose="05000000000000000000" pitchFamily="2" charset="2"/>
              <a:buChar char="Ø"/>
            </a:pPr>
            <a:r>
              <a:rPr lang="en-US" dirty="0"/>
              <a:t> </a:t>
            </a:r>
            <a:r>
              <a:rPr lang="en-US" dirty="0" smtClean="0"/>
              <a:t>Company can decide employees, products, material based on this method.</a:t>
            </a:r>
          </a:p>
          <a:p>
            <a:pPr>
              <a:buFont typeface="Wingdings" panose="05000000000000000000" pitchFamily="2" charset="2"/>
              <a:buChar char="Ø"/>
            </a:pPr>
            <a:r>
              <a:rPr lang="en-US" dirty="0"/>
              <a:t> </a:t>
            </a:r>
            <a:r>
              <a:rPr lang="en-US" dirty="0" smtClean="0"/>
              <a:t> 2 ) </a:t>
            </a:r>
            <a:r>
              <a:rPr lang="en-US" dirty="0"/>
              <a:t>Credit ratings - collecting financial characteristics vs. comparing people with similar financial features to a database. By the very nature of a credit rating, people who have similar financial details would be given similar credit ratings. Therefore, they would like to be able to use this existing database to predict a new customer's credit rating, without having to perform all the calculations. </a:t>
            </a:r>
            <a:endParaRPr lang="en-US" dirty="0" smtClean="0"/>
          </a:p>
          <a:p>
            <a:pPr>
              <a:buFont typeface="Wingdings" panose="05000000000000000000" pitchFamily="2" charset="2"/>
              <a:buChar char="Ø"/>
            </a:pPr>
            <a:r>
              <a:rPr lang="en-US" dirty="0" smtClean="0"/>
              <a:t> </a:t>
            </a:r>
            <a:r>
              <a:rPr lang="en-US" dirty="0"/>
              <a:t>Should the bank give a loan to an individual? Would an individual default on his or her loan? Is that person closer in characteristics to people who defaulted or did not default on their loans?</a:t>
            </a:r>
            <a:endParaRPr lang="en-US" dirty="0"/>
          </a:p>
        </p:txBody>
      </p:sp>
    </p:spTree>
    <p:extLst>
      <p:ext uri="{BB962C8B-B14F-4D97-AF65-F5344CB8AC3E}">
        <p14:creationId xmlns:p14="http://schemas.microsoft.com/office/powerpoint/2010/main" val="35483723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110</TotalTime>
  <Words>961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Machine learning KNN Algorithm </vt:lpstr>
      <vt:lpstr>KNN Algorithm in Machine Learning</vt:lpstr>
      <vt:lpstr>K in KNN Algorithm</vt:lpstr>
      <vt:lpstr>Steps in KNN Algorithm</vt:lpstr>
      <vt:lpstr>How distance is calculated in KNN</vt:lpstr>
      <vt:lpstr>Pros of KNN Algorithm</vt:lpstr>
      <vt:lpstr>Cons of KNN Algorithm</vt:lpstr>
      <vt:lpstr>Applications of KNN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KNN Algorithm</dc:title>
  <dc:creator>Hrishikesh Deshpande</dc:creator>
  <cp:lastModifiedBy>Hrishikesh Deshpande</cp:lastModifiedBy>
  <cp:revision>13</cp:revision>
  <dcterms:created xsi:type="dcterms:W3CDTF">2021-06-09T12:37:37Z</dcterms:created>
  <dcterms:modified xsi:type="dcterms:W3CDTF">2021-06-09T14:30:41Z</dcterms:modified>
</cp:coreProperties>
</file>