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573307"/>
          </a:xfrm>
        </p:spPr>
        <p:txBody>
          <a:bodyPr/>
          <a:lstStyle/>
          <a:p>
            <a:r>
              <a:rPr lang="en-US" dirty="0" smtClean="0"/>
              <a:t>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447365"/>
            <a:ext cx="6400800" cy="3343835"/>
          </a:xfrm>
        </p:spPr>
        <p:txBody>
          <a:bodyPr>
            <a:normAutofit fontScale="92500" lnSpcReduction="10000"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Cost Function and Gradient Descent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Presented by :-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Hrishikesh Deshpande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685799"/>
            <a:ext cx="1876425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6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4174"/>
            <a:ext cx="8534400" cy="817780"/>
          </a:xfrm>
        </p:spPr>
        <p:txBody>
          <a:bodyPr/>
          <a:lstStyle/>
          <a:p>
            <a:r>
              <a:rPr lang="en-US" dirty="0" smtClean="0"/>
              <a:t>Cost function / loss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586752"/>
            <a:ext cx="9544517" cy="5074023"/>
          </a:xfrm>
        </p:spPr>
        <p:txBody>
          <a:bodyPr/>
          <a:lstStyle/>
          <a:p>
            <a:r>
              <a:rPr lang="en-US" dirty="0" smtClean="0"/>
              <a:t>Basically cost function refers to loss or errors of our model. </a:t>
            </a:r>
          </a:p>
          <a:p>
            <a:r>
              <a:rPr lang="en-US" dirty="0" smtClean="0"/>
              <a:t>Errors are -</a:t>
            </a:r>
            <a:r>
              <a:rPr lang="en-US" dirty="0" smtClean="0">
                <a:sym typeface="Wingdings" panose="05000000000000000000" pitchFamily="2" charset="2"/>
              </a:rPr>
              <a:t> if our model predicts some value but actual value of model is slightly different. So this diff. is error.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Cost function does the same, it measures the difference between actual output and predicted output from the model.</a:t>
            </a:r>
            <a:r>
              <a:rPr lang="en-IN" dirty="0" smtClean="0">
                <a:sym typeface="Wingdings" panose="05000000000000000000" pitchFamily="2" charset="2"/>
              </a:rPr>
              <a:t> So, it is measuring errors.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Cost function is average of errors in the data and Loss function is error for individual data points. E.g. If predicted o/p is 7 and actual is 7.20 then this diff. of individual data pt. is loss function.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case of errors of Entire Dataset, so that will be cost function.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error is minimum when cost function is near to Global Minima.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52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1670"/>
            <a:ext cx="8899059" cy="950259"/>
          </a:xfrm>
        </p:spPr>
        <p:txBody>
          <a:bodyPr>
            <a:normAutofit/>
          </a:bodyPr>
          <a:lstStyle/>
          <a:p>
            <a:r>
              <a:rPr lang="en-US" dirty="0" smtClean="0"/>
              <a:t>Types of errors of cost </a:t>
            </a:r>
            <a:r>
              <a:rPr lang="en-US" dirty="0" err="1" smtClean="0"/>
              <a:t>func</a:t>
            </a:r>
            <a:r>
              <a:rPr lang="en-US" dirty="0" smtClean="0"/>
              <a:t>. In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30188"/>
            <a:ext cx="8534400" cy="49574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2 types of errors in cost function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1) Mean square error (MSE)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2) Mean Absolute error (MAE)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Mean </a:t>
            </a:r>
            <a:r>
              <a:rPr lang="en-US" dirty="0"/>
              <a:t>square error (MSE</a:t>
            </a:r>
            <a:r>
              <a:rPr lang="en-US" dirty="0" smtClean="0"/>
              <a:t>): Here, for every data point,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We find error between actual and predicted value </a:t>
            </a:r>
          </a:p>
          <a:p>
            <a:pPr marL="0" indent="0">
              <a:buNone/>
            </a:pPr>
            <a:r>
              <a:rPr lang="en-US" dirty="0" smtClean="0"/>
              <a:t>And then squared it and take summation of those </a:t>
            </a:r>
          </a:p>
          <a:p>
            <a:pPr marL="0" indent="0">
              <a:buNone/>
            </a:pPr>
            <a:r>
              <a:rPr lang="en-US" dirty="0" smtClean="0"/>
              <a:t>Values for each </a:t>
            </a:r>
            <a:r>
              <a:rPr lang="en-US" dirty="0" err="1" smtClean="0"/>
              <a:t>datapoint</a:t>
            </a:r>
            <a:r>
              <a:rPr lang="en-US" dirty="0" smtClean="0"/>
              <a:t>. Squaring because don’t </a:t>
            </a:r>
          </a:p>
          <a:p>
            <a:pPr marL="0" indent="0">
              <a:buNone/>
            </a:pPr>
            <a:r>
              <a:rPr lang="en-US" dirty="0" smtClean="0"/>
              <a:t>want negative values. Here,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yi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yi</a:t>
            </a:r>
            <a:r>
              <a:rPr lang="en-US" dirty="0" smtClean="0"/>
              <a:t>^ --</a:t>
            </a:r>
            <a:r>
              <a:rPr lang="en-US" dirty="0" smtClean="0">
                <a:sym typeface="Wingdings" panose="05000000000000000000" pitchFamily="2" charset="2"/>
              </a:rPr>
              <a:t> difference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               n= total </a:t>
            </a:r>
            <a:r>
              <a:rPr lang="en-US" dirty="0" err="1" smtClean="0">
                <a:sym typeface="Wingdings" panose="05000000000000000000" pitchFamily="2" charset="2"/>
              </a:rPr>
              <a:t>datapoints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              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=1 --- started from 1 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65" y="4208929"/>
            <a:ext cx="4499411" cy="19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1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Mean </a:t>
            </a:r>
            <a:r>
              <a:rPr lang="en-US" dirty="0" smtClean="0"/>
              <a:t>absolute </a:t>
            </a:r>
            <a:r>
              <a:rPr lang="en-US" dirty="0"/>
              <a:t>error (</a:t>
            </a:r>
            <a:r>
              <a:rPr lang="en-US" dirty="0" smtClean="0"/>
              <a:t>MAE</a:t>
            </a:r>
            <a:r>
              <a:rPr lang="en-US" dirty="0"/>
              <a:t>): </a:t>
            </a:r>
            <a:r>
              <a:rPr lang="en-US" dirty="0" smtClean="0"/>
              <a:t>Here same like MSE, </a:t>
            </a:r>
            <a:r>
              <a:rPr lang="en-US" dirty="0"/>
              <a:t>for every data point,</a:t>
            </a:r>
          </a:p>
          <a:p>
            <a:pPr marL="0" indent="0">
              <a:buNone/>
            </a:pPr>
            <a:r>
              <a:rPr lang="en-US" dirty="0" smtClean="0"/>
              <a:t>    We </a:t>
            </a:r>
            <a:r>
              <a:rPr lang="en-US" dirty="0"/>
              <a:t>find error between actual and predicted value </a:t>
            </a:r>
          </a:p>
          <a:p>
            <a:pPr marL="0" indent="0">
              <a:buNone/>
            </a:pPr>
            <a:r>
              <a:rPr lang="en-US" dirty="0" smtClean="0"/>
              <a:t>    But instead of squaring it we take mod ( | | ) </a:t>
            </a:r>
            <a:r>
              <a:rPr lang="en-US" dirty="0"/>
              <a:t>and take </a:t>
            </a:r>
            <a:r>
              <a:rPr lang="en-US" dirty="0" smtClean="0"/>
              <a:t>  summation of those values </a:t>
            </a:r>
            <a:r>
              <a:rPr lang="en-US" dirty="0"/>
              <a:t>for each </a:t>
            </a:r>
            <a:r>
              <a:rPr lang="en-US" dirty="0" err="1"/>
              <a:t>datapoint</a:t>
            </a:r>
            <a:r>
              <a:rPr lang="en-US" dirty="0"/>
              <a:t>. Here,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yi</a:t>
            </a:r>
            <a:r>
              <a:rPr lang="en-US" dirty="0"/>
              <a:t> – </a:t>
            </a:r>
            <a:r>
              <a:rPr lang="en-US" dirty="0" err="1"/>
              <a:t>yi</a:t>
            </a:r>
            <a:r>
              <a:rPr lang="en-US" dirty="0"/>
              <a:t>^ --</a:t>
            </a:r>
            <a:r>
              <a:rPr lang="en-US" dirty="0">
                <a:sym typeface="Wingdings" panose="05000000000000000000" pitchFamily="2" charset="2"/>
              </a:rPr>
              <a:t> difference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n= total </a:t>
            </a:r>
            <a:r>
              <a:rPr lang="en-US" dirty="0" err="1">
                <a:sym typeface="Wingdings" panose="05000000000000000000" pitchFamily="2" charset="2"/>
              </a:rPr>
              <a:t>datapoints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=1 --- started from 1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77" y="3169570"/>
            <a:ext cx="5033522" cy="24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6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65" y="1085974"/>
            <a:ext cx="8534400" cy="893981"/>
          </a:xfrm>
        </p:spPr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65" y="1532965"/>
            <a:ext cx="8534400" cy="4731373"/>
          </a:xfrm>
        </p:spPr>
        <p:txBody>
          <a:bodyPr/>
          <a:lstStyle/>
          <a:p>
            <a:r>
              <a:rPr lang="en-US" dirty="0" smtClean="0"/>
              <a:t>Gradient descent is ML optimization algorithm helps to reduce the cost function so we can get models that predict accurate values.</a:t>
            </a:r>
          </a:p>
          <a:p>
            <a:r>
              <a:rPr lang="en-US" dirty="0" smtClean="0"/>
              <a:t>Basically, it takes random values and by increasing or decreasing them GD tries to reach at global minima to </a:t>
            </a:r>
            <a:r>
              <a:rPr lang="en-US" dirty="0"/>
              <a:t>predict accurate </a:t>
            </a:r>
            <a:r>
              <a:rPr lang="en-US" dirty="0" smtClean="0"/>
              <a:t>values. Our aim is to reach global minima with less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05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59" y="300815"/>
            <a:ext cx="8534400" cy="1151468"/>
          </a:xfrm>
        </p:spPr>
        <p:txBody>
          <a:bodyPr/>
          <a:lstStyle/>
          <a:p>
            <a:r>
              <a:rPr lang="en-US" dirty="0" smtClean="0"/>
              <a:t>How to find gradient descent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1929"/>
            <a:ext cx="8534400" cy="52264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 = X2</a:t>
            </a:r>
          </a:p>
          <a:p>
            <a:r>
              <a:rPr lang="en-US" dirty="0" smtClean="0"/>
              <a:t>If x = 6, y = 36</a:t>
            </a:r>
          </a:p>
          <a:p>
            <a:r>
              <a:rPr lang="en-US" dirty="0" smtClean="0"/>
              <a:t>Y is big, so to reach at minima we have to find out that the value of x should increase or decrease to get minimum value of Y. </a:t>
            </a:r>
          </a:p>
          <a:p>
            <a:r>
              <a:rPr lang="en-US" dirty="0" smtClean="0"/>
              <a:t>So this can be done with derivative. So, Y = X2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y</a:t>
            </a:r>
            <a:r>
              <a:rPr lang="en-US" dirty="0" smtClean="0"/>
              <a:t>/dx = 2x   now ------</a:t>
            </a:r>
            <a:r>
              <a:rPr lang="en-US" dirty="0" smtClean="0">
                <a:sym typeface="Wingdings" panose="05000000000000000000" pitchFamily="2" charset="2"/>
              </a:rPr>
              <a:t> x = 6, y = 36</a:t>
            </a:r>
          </a:p>
          <a:p>
            <a:r>
              <a:rPr lang="en-US" dirty="0" err="1">
                <a:sym typeface="Wingdings" panose="05000000000000000000" pitchFamily="2" charset="2"/>
              </a:rPr>
              <a:t>d</a:t>
            </a:r>
            <a:r>
              <a:rPr lang="en-US" dirty="0" err="1" smtClean="0">
                <a:sym typeface="Wingdings" panose="05000000000000000000" pitchFamily="2" charset="2"/>
              </a:rPr>
              <a:t>y</a:t>
            </a:r>
            <a:r>
              <a:rPr lang="en-US" dirty="0" smtClean="0">
                <a:sym typeface="Wingdings" panose="05000000000000000000" pitchFamily="2" charset="2"/>
              </a:rPr>
              <a:t>/dx = 2x = 2 * 6 = 12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Xnew</a:t>
            </a:r>
            <a:r>
              <a:rPr lang="en-US" dirty="0" smtClean="0">
                <a:sym typeface="Wingdings" panose="05000000000000000000" pitchFamily="2" charset="2"/>
              </a:rPr>
              <a:t> = 6 – 0.1 * 12 = 4.8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Y = 23.04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Xnew</a:t>
            </a:r>
            <a:r>
              <a:rPr lang="en-US" dirty="0" smtClean="0">
                <a:sym typeface="Wingdings" panose="05000000000000000000" pitchFamily="2" charset="2"/>
              </a:rPr>
              <a:t> = </a:t>
            </a:r>
            <a:r>
              <a:rPr lang="en-US" dirty="0" err="1" smtClean="0">
                <a:sym typeface="Wingdings" panose="05000000000000000000" pitchFamily="2" charset="2"/>
              </a:rPr>
              <a:t>xold</a:t>
            </a:r>
            <a:r>
              <a:rPr lang="en-US" dirty="0" smtClean="0">
                <a:sym typeface="Wingdings" panose="05000000000000000000" pitchFamily="2" charset="2"/>
              </a:rPr>
              <a:t> – learning rate * </a:t>
            </a:r>
            <a:r>
              <a:rPr lang="en-US" dirty="0" err="1" smtClean="0">
                <a:sym typeface="Wingdings" panose="05000000000000000000" pitchFamily="2" charset="2"/>
              </a:rPr>
              <a:t>dy</a:t>
            </a:r>
            <a:r>
              <a:rPr lang="en-US" dirty="0" smtClean="0">
                <a:sym typeface="Wingdings" panose="05000000000000000000" pitchFamily="2" charset="2"/>
              </a:rPr>
              <a:t>/dx</a:t>
            </a:r>
          </a:p>
          <a:p>
            <a:r>
              <a:rPr lang="en-US" dirty="0" smtClean="0"/>
              <a:t>We can do this again until we get lower value of Y. Learning rate minimizes the steps.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53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33083"/>
            <a:ext cx="8534400" cy="1165411"/>
          </a:xfrm>
        </p:spPr>
        <p:txBody>
          <a:bodyPr>
            <a:normAutofit/>
          </a:bodyPr>
          <a:lstStyle/>
          <a:p>
            <a:r>
              <a:rPr lang="en-US" dirty="0" smtClean="0"/>
              <a:t>Types of gradient descent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98494"/>
            <a:ext cx="8534400" cy="5360894"/>
          </a:xfrm>
        </p:spPr>
        <p:txBody>
          <a:bodyPr/>
          <a:lstStyle/>
          <a:p>
            <a:r>
              <a:rPr lang="en-US" dirty="0" smtClean="0"/>
              <a:t>1. Batch Gradient Descent</a:t>
            </a:r>
          </a:p>
          <a:p>
            <a:r>
              <a:rPr lang="en-US" dirty="0" smtClean="0"/>
              <a:t>2. Stochastic </a:t>
            </a:r>
            <a:r>
              <a:rPr lang="en-US" dirty="0"/>
              <a:t>Gradient </a:t>
            </a:r>
            <a:r>
              <a:rPr lang="en-US" dirty="0" smtClean="0"/>
              <a:t>Descent</a:t>
            </a:r>
          </a:p>
          <a:p>
            <a:r>
              <a:rPr lang="en-US" dirty="0" smtClean="0"/>
              <a:t>3. Mini Batch </a:t>
            </a:r>
            <a:r>
              <a:rPr lang="en-US" dirty="0"/>
              <a:t>Gradient </a:t>
            </a:r>
            <a:r>
              <a:rPr lang="en-US" dirty="0" smtClean="0"/>
              <a:t>Descent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1. </a:t>
            </a:r>
            <a:r>
              <a:rPr lang="en-US" dirty="0"/>
              <a:t>Batch Gradient </a:t>
            </a:r>
            <a:r>
              <a:rPr lang="en-US" dirty="0" smtClean="0"/>
              <a:t>Descent : We use the entire dataset to calculate gradient descent of cost function for each iteration of GD.</a:t>
            </a:r>
          </a:p>
          <a:p>
            <a:r>
              <a:rPr lang="en-US" dirty="0" smtClean="0"/>
              <a:t>It has easy to understands the analysis of weights and convergence rates.</a:t>
            </a:r>
          </a:p>
          <a:p>
            <a:r>
              <a:rPr lang="en-US" dirty="0" smtClean="0"/>
              <a:t>But, if dataset is too high we can’t use BGD as it uses more memory, time consuming, costly and slow process as well because it uses whole dataset in one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2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84213" y="439738"/>
            <a:ext cx="8534400" cy="6283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 Stochastic Gradient </a:t>
            </a:r>
            <a:r>
              <a:rPr lang="en-US" dirty="0" smtClean="0"/>
              <a:t>Descent : </a:t>
            </a:r>
          </a:p>
          <a:p>
            <a:r>
              <a:rPr lang="en-US" dirty="0" smtClean="0"/>
              <a:t>We use the single dataset to calc. gradient descent and update the weights with every iteration. By taking single dataset it’s accuracy also increases.</a:t>
            </a:r>
          </a:p>
          <a:p>
            <a:r>
              <a:rPr lang="en-US" dirty="0" smtClean="0"/>
              <a:t>Learning is faster than BGD. Memory can be saved. </a:t>
            </a:r>
          </a:p>
          <a:p>
            <a:r>
              <a:rPr lang="en-US" dirty="0" smtClean="0"/>
              <a:t>Forcefully happening computation gets removed </a:t>
            </a:r>
            <a:r>
              <a:rPr lang="en-US" dirty="0"/>
              <a:t>as we using only one dataset.</a:t>
            </a:r>
            <a:endParaRPr lang="en-US" dirty="0" smtClean="0"/>
          </a:p>
          <a:p>
            <a:r>
              <a:rPr lang="en-US" dirty="0" smtClean="0"/>
              <a:t>Weights can be updated more accurately for new data </a:t>
            </a:r>
            <a:r>
              <a:rPr lang="en-US" dirty="0"/>
              <a:t>as we using only one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But, cost function fluctuates heavily as we frequently </a:t>
            </a:r>
            <a:r>
              <a:rPr lang="en-US" dirty="0" err="1" smtClean="0"/>
              <a:t>udate</a:t>
            </a:r>
            <a:r>
              <a:rPr lang="en-US" dirty="0" smtClean="0"/>
              <a:t> the weights.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9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474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3. Mini Batch Gradient </a:t>
            </a:r>
            <a:r>
              <a:rPr lang="en-US" dirty="0" smtClean="0"/>
              <a:t>Descent</a:t>
            </a:r>
            <a:r>
              <a:rPr lang="en-IN" dirty="0" smtClean="0"/>
              <a:t> :</a:t>
            </a:r>
          </a:p>
          <a:p>
            <a:r>
              <a:rPr lang="en-US" dirty="0" smtClean="0"/>
              <a:t>Here, we use mini batches of samples instead of using single dataset example or using whole dataset, this is </a:t>
            </a:r>
            <a:r>
              <a:rPr lang="en-US" dirty="0" err="1" smtClean="0"/>
              <a:t>middleway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Mini batch GD is used more widely and it converges faster and also more stable. Batch size can vary depending upon dataset.</a:t>
            </a:r>
          </a:p>
          <a:p>
            <a:r>
              <a:rPr lang="en-US" dirty="0" smtClean="0"/>
              <a:t>And as we take mini batches, the variance of weights updates reduces and also help to have more coverage faster.</a:t>
            </a:r>
          </a:p>
          <a:p>
            <a:r>
              <a:rPr lang="en-US" dirty="0" smtClean="0"/>
              <a:t>Speed also get increases due to small batches.</a:t>
            </a:r>
          </a:p>
          <a:p>
            <a:r>
              <a:rPr lang="en-US" dirty="0" smtClean="0"/>
              <a:t>But, here loss is calculated for every batch, so it needs to be accumulated across all batches.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135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207</TotalTime>
  <Words>786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Slice</vt:lpstr>
      <vt:lpstr>Machine learning</vt:lpstr>
      <vt:lpstr>Cost function / loss function</vt:lpstr>
      <vt:lpstr>Types of errors of cost func. In ML</vt:lpstr>
      <vt:lpstr>PowerPoint Presentation</vt:lpstr>
      <vt:lpstr>Gradient descent</vt:lpstr>
      <vt:lpstr>How to find gradient descent</vt:lpstr>
      <vt:lpstr>Types of gradient descent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Hrishikesh Deshpande</dc:creator>
  <cp:lastModifiedBy>Hrishikesh Deshpande</cp:lastModifiedBy>
  <cp:revision>15</cp:revision>
  <dcterms:created xsi:type="dcterms:W3CDTF">2021-06-03T07:53:25Z</dcterms:created>
  <dcterms:modified xsi:type="dcterms:W3CDTF">2021-06-03T11:21:15Z</dcterms:modified>
</cp:coreProperties>
</file>