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0" r:id="rId3"/>
    <p:sldId id="259"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61E8"/>
    <a:srgbClr val="E7DECF"/>
    <a:srgbClr val="5246EC"/>
    <a:srgbClr val="B7DDF5"/>
    <a:srgbClr val="A2A3FB"/>
    <a:srgbClr val="96F8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E60200-834B-46F6-BF0C-6E824B550AD3}" type="datetimeFigureOut">
              <a:rPr lang="en-IN" smtClean="0"/>
              <a:t>07-10-2025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8C506-E1CA-4DFF-AE67-2CBCC7E5F03C}" type="slidenum">
              <a:rPr lang="en-IN" smtClean="0"/>
              <a:t>‹#›</a:t>
            </a:fld>
            <a:endParaRPr lang="en-IN"/>
          </a:p>
        </p:txBody>
      </p:sp>
    </p:spTree>
    <p:extLst>
      <p:ext uri="{BB962C8B-B14F-4D97-AF65-F5344CB8AC3E}">
        <p14:creationId xmlns:p14="http://schemas.microsoft.com/office/powerpoint/2010/main" val="2958660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CA8C506-E1CA-4DFF-AE67-2CBCC7E5F03C}" type="slidenum">
              <a:rPr lang="en-IN" smtClean="0"/>
              <a:t>6</a:t>
            </a:fld>
            <a:endParaRPr lang="en-IN"/>
          </a:p>
        </p:txBody>
      </p:sp>
    </p:spTree>
    <p:extLst>
      <p:ext uri="{BB962C8B-B14F-4D97-AF65-F5344CB8AC3E}">
        <p14:creationId xmlns:p14="http://schemas.microsoft.com/office/powerpoint/2010/main" val="2674262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A37A-F4C3-C9BA-B97E-56DEE9E87A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F97AA2-62B4-221C-C507-8E8E7A18AA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58D5A8-363C-ECDC-34B2-F22F03A7E844}"/>
              </a:ext>
            </a:extLst>
          </p:cNvPr>
          <p:cNvSpPr>
            <a:spLocks noGrp="1"/>
          </p:cNvSpPr>
          <p:nvPr>
            <p:ph type="dt" sz="half" idx="10"/>
          </p:nvPr>
        </p:nvSpPr>
        <p:spPr/>
        <p:txBody>
          <a:bodyPr/>
          <a:lstStyle/>
          <a:p>
            <a:fld id="{4AC8C988-C9C6-4FE9-9079-875D2B16DF6C}" type="datetimeFigureOut">
              <a:rPr lang="en-IN" smtClean="0"/>
              <a:t>07-10-2025</a:t>
            </a:fld>
            <a:endParaRPr lang="en-IN"/>
          </a:p>
        </p:txBody>
      </p:sp>
      <p:sp>
        <p:nvSpPr>
          <p:cNvPr id="5" name="Footer Placeholder 4">
            <a:extLst>
              <a:ext uri="{FF2B5EF4-FFF2-40B4-BE49-F238E27FC236}">
                <a16:creationId xmlns:a16="http://schemas.microsoft.com/office/drawing/2014/main" id="{C5C68050-25E1-B50A-75B7-8F61CF76E2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D222F-35FA-6B6F-F831-8F3E4BAAB37F}"/>
              </a:ext>
            </a:extLst>
          </p:cNvPr>
          <p:cNvSpPr>
            <a:spLocks noGrp="1"/>
          </p:cNvSpPr>
          <p:nvPr>
            <p:ph type="sldNum" sz="quarter" idx="12"/>
          </p:nvPr>
        </p:nvSpPr>
        <p:spPr/>
        <p:txBody>
          <a:bodyPr/>
          <a:lstStyle/>
          <a:p>
            <a:fld id="{3E52932D-FAA3-449F-A341-1CB0AB33D8D4}" type="slidenum">
              <a:rPr lang="en-IN" smtClean="0"/>
              <a:t>‹#›</a:t>
            </a:fld>
            <a:endParaRPr lang="en-IN"/>
          </a:p>
        </p:txBody>
      </p:sp>
    </p:spTree>
    <p:extLst>
      <p:ext uri="{BB962C8B-B14F-4D97-AF65-F5344CB8AC3E}">
        <p14:creationId xmlns:p14="http://schemas.microsoft.com/office/powerpoint/2010/main" val="69851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B062-9547-47E6-4D15-9FF5B75964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B2D4CE-A838-FBD3-39EF-6B2988A164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D8759-5638-6C65-75C9-BC2E6E821C12}"/>
              </a:ext>
            </a:extLst>
          </p:cNvPr>
          <p:cNvSpPr>
            <a:spLocks noGrp="1"/>
          </p:cNvSpPr>
          <p:nvPr>
            <p:ph type="dt" sz="half" idx="10"/>
          </p:nvPr>
        </p:nvSpPr>
        <p:spPr/>
        <p:txBody>
          <a:bodyPr/>
          <a:lstStyle/>
          <a:p>
            <a:fld id="{4AC8C988-C9C6-4FE9-9079-875D2B16DF6C}" type="datetimeFigureOut">
              <a:rPr lang="en-IN" smtClean="0"/>
              <a:t>07-10-2025</a:t>
            </a:fld>
            <a:endParaRPr lang="en-IN"/>
          </a:p>
        </p:txBody>
      </p:sp>
      <p:sp>
        <p:nvSpPr>
          <p:cNvPr id="5" name="Footer Placeholder 4">
            <a:extLst>
              <a:ext uri="{FF2B5EF4-FFF2-40B4-BE49-F238E27FC236}">
                <a16:creationId xmlns:a16="http://schemas.microsoft.com/office/drawing/2014/main" id="{47FC236A-8FA8-2D34-B019-A88F1B73EE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CF1A0-A6CC-BECF-9919-2C6D73AD0D50}"/>
              </a:ext>
            </a:extLst>
          </p:cNvPr>
          <p:cNvSpPr>
            <a:spLocks noGrp="1"/>
          </p:cNvSpPr>
          <p:nvPr>
            <p:ph type="sldNum" sz="quarter" idx="12"/>
          </p:nvPr>
        </p:nvSpPr>
        <p:spPr/>
        <p:txBody>
          <a:bodyPr/>
          <a:lstStyle/>
          <a:p>
            <a:fld id="{3E52932D-FAA3-449F-A341-1CB0AB33D8D4}" type="slidenum">
              <a:rPr lang="en-IN" smtClean="0"/>
              <a:t>‹#›</a:t>
            </a:fld>
            <a:endParaRPr lang="en-IN"/>
          </a:p>
        </p:txBody>
      </p:sp>
    </p:spTree>
    <p:extLst>
      <p:ext uri="{BB962C8B-B14F-4D97-AF65-F5344CB8AC3E}">
        <p14:creationId xmlns:p14="http://schemas.microsoft.com/office/powerpoint/2010/main" val="103446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12C15-E98E-70D7-9ECC-07B3A5D12B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30258D-9A8A-48D2-56F8-5709D3312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BF855-33A4-1BF9-0BCF-551F8A44E7EF}"/>
              </a:ext>
            </a:extLst>
          </p:cNvPr>
          <p:cNvSpPr>
            <a:spLocks noGrp="1"/>
          </p:cNvSpPr>
          <p:nvPr>
            <p:ph type="dt" sz="half" idx="10"/>
          </p:nvPr>
        </p:nvSpPr>
        <p:spPr/>
        <p:txBody>
          <a:bodyPr/>
          <a:lstStyle/>
          <a:p>
            <a:fld id="{4AC8C988-C9C6-4FE9-9079-875D2B16DF6C}" type="datetimeFigureOut">
              <a:rPr lang="en-IN" smtClean="0"/>
              <a:t>07-10-2025</a:t>
            </a:fld>
            <a:endParaRPr lang="en-IN"/>
          </a:p>
        </p:txBody>
      </p:sp>
      <p:sp>
        <p:nvSpPr>
          <p:cNvPr id="5" name="Footer Placeholder 4">
            <a:extLst>
              <a:ext uri="{FF2B5EF4-FFF2-40B4-BE49-F238E27FC236}">
                <a16:creationId xmlns:a16="http://schemas.microsoft.com/office/drawing/2014/main" id="{F52223D5-5B5F-72FE-9944-DD143C9BC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FAD7E5-F745-43EB-F8BC-E96DD0D18ED4}"/>
              </a:ext>
            </a:extLst>
          </p:cNvPr>
          <p:cNvSpPr>
            <a:spLocks noGrp="1"/>
          </p:cNvSpPr>
          <p:nvPr>
            <p:ph type="sldNum" sz="quarter" idx="12"/>
          </p:nvPr>
        </p:nvSpPr>
        <p:spPr/>
        <p:txBody>
          <a:bodyPr/>
          <a:lstStyle/>
          <a:p>
            <a:fld id="{3E52932D-FAA3-449F-A341-1CB0AB33D8D4}" type="slidenum">
              <a:rPr lang="en-IN" smtClean="0"/>
              <a:t>‹#›</a:t>
            </a:fld>
            <a:endParaRPr lang="en-IN"/>
          </a:p>
        </p:txBody>
      </p:sp>
    </p:spTree>
    <p:extLst>
      <p:ext uri="{BB962C8B-B14F-4D97-AF65-F5344CB8AC3E}">
        <p14:creationId xmlns:p14="http://schemas.microsoft.com/office/powerpoint/2010/main" val="379521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202E-94D3-C811-DE8E-C261FC8EC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8C2A26-B6E9-AF0C-0DDC-F2D9AFCF1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6BCDAA-0F72-52C8-F9EF-EB8DFC42EB8D}"/>
              </a:ext>
            </a:extLst>
          </p:cNvPr>
          <p:cNvSpPr>
            <a:spLocks noGrp="1"/>
          </p:cNvSpPr>
          <p:nvPr>
            <p:ph type="dt" sz="half" idx="10"/>
          </p:nvPr>
        </p:nvSpPr>
        <p:spPr/>
        <p:txBody>
          <a:bodyPr/>
          <a:lstStyle/>
          <a:p>
            <a:fld id="{4AC8C988-C9C6-4FE9-9079-875D2B16DF6C}" type="datetimeFigureOut">
              <a:rPr lang="en-IN" smtClean="0"/>
              <a:t>07-10-2025</a:t>
            </a:fld>
            <a:endParaRPr lang="en-IN"/>
          </a:p>
        </p:txBody>
      </p:sp>
      <p:sp>
        <p:nvSpPr>
          <p:cNvPr id="5" name="Footer Placeholder 4">
            <a:extLst>
              <a:ext uri="{FF2B5EF4-FFF2-40B4-BE49-F238E27FC236}">
                <a16:creationId xmlns:a16="http://schemas.microsoft.com/office/drawing/2014/main" id="{8DD085D6-97A0-0CF1-83C3-BD8B653F18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E343F-8729-87EC-14E5-D107D9036AF6}"/>
              </a:ext>
            </a:extLst>
          </p:cNvPr>
          <p:cNvSpPr>
            <a:spLocks noGrp="1"/>
          </p:cNvSpPr>
          <p:nvPr>
            <p:ph type="sldNum" sz="quarter" idx="12"/>
          </p:nvPr>
        </p:nvSpPr>
        <p:spPr/>
        <p:txBody>
          <a:bodyPr/>
          <a:lstStyle/>
          <a:p>
            <a:fld id="{3E52932D-FAA3-449F-A341-1CB0AB33D8D4}" type="slidenum">
              <a:rPr lang="en-IN" smtClean="0"/>
              <a:t>‹#›</a:t>
            </a:fld>
            <a:endParaRPr lang="en-IN"/>
          </a:p>
        </p:txBody>
      </p:sp>
    </p:spTree>
    <p:extLst>
      <p:ext uri="{BB962C8B-B14F-4D97-AF65-F5344CB8AC3E}">
        <p14:creationId xmlns:p14="http://schemas.microsoft.com/office/powerpoint/2010/main" val="394216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D2A6-9E81-6E56-44C3-5E89B7A335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3C8C4E-3963-D544-3115-C07C957E4C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55BC4-BB1B-6039-4CF1-F393A436291D}"/>
              </a:ext>
            </a:extLst>
          </p:cNvPr>
          <p:cNvSpPr>
            <a:spLocks noGrp="1"/>
          </p:cNvSpPr>
          <p:nvPr>
            <p:ph type="dt" sz="half" idx="10"/>
          </p:nvPr>
        </p:nvSpPr>
        <p:spPr/>
        <p:txBody>
          <a:bodyPr/>
          <a:lstStyle/>
          <a:p>
            <a:fld id="{4AC8C988-C9C6-4FE9-9079-875D2B16DF6C}" type="datetimeFigureOut">
              <a:rPr lang="en-IN" smtClean="0"/>
              <a:t>07-10-2025</a:t>
            </a:fld>
            <a:endParaRPr lang="en-IN"/>
          </a:p>
        </p:txBody>
      </p:sp>
      <p:sp>
        <p:nvSpPr>
          <p:cNvPr id="5" name="Footer Placeholder 4">
            <a:extLst>
              <a:ext uri="{FF2B5EF4-FFF2-40B4-BE49-F238E27FC236}">
                <a16:creationId xmlns:a16="http://schemas.microsoft.com/office/drawing/2014/main" id="{00191736-BCA2-5066-917B-610EB8F96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01533-37E0-A61C-3F10-D7EF388767FE}"/>
              </a:ext>
            </a:extLst>
          </p:cNvPr>
          <p:cNvSpPr>
            <a:spLocks noGrp="1"/>
          </p:cNvSpPr>
          <p:nvPr>
            <p:ph type="sldNum" sz="quarter" idx="12"/>
          </p:nvPr>
        </p:nvSpPr>
        <p:spPr/>
        <p:txBody>
          <a:bodyPr/>
          <a:lstStyle/>
          <a:p>
            <a:fld id="{3E52932D-FAA3-449F-A341-1CB0AB33D8D4}" type="slidenum">
              <a:rPr lang="en-IN" smtClean="0"/>
              <a:t>‹#›</a:t>
            </a:fld>
            <a:endParaRPr lang="en-IN"/>
          </a:p>
        </p:txBody>
      </p:sp>
    </p:spTree>
    <p:extLst>
      <p:ext uri="{BB962C8B-B14F-4D97-AF65-F5344CB8AC3E}">
        <p14:creationId xmlns:p14="http://schemas.microsoft.com/office/powerpoint/2010/main" val="120985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939E-B48D-249B-72A5-B0538D6A53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E4B078-9CFF-2D75-BAA7-5D14CAEC39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7C262B-A9B0-2245-E793-A0A38D728A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6ECAD0-11B7-D0EA-4FC9-DA830C15198D}"/>
              </a:ext>
            </a:extLst>
          </p:cNvPr>
          <p:cNvSpPr>
            <a:spLocks noGrp="1"/>
          </p:cNvSpPr>
          <p:nvPr>
            <p:ph type="dt" sz="half" idx="10"/>
          </p:nvPr>
        </p:nvSpPr>
        <p:spPr/>
        <p:txBody>
          <a:bodyPr/>
          <a:lstStyle/>
          <a:p>
            <a:fld id="{4AC8C988-C9C6-4FE9-9079-875D2B16DF6C}" type="datetimeFigureOut">
              <a:rPr lang="en-IN" smtClean="0"/>
              <a:t>07-10-2025</a:t>
            </a:fld>
            <a:endParaRPr lang="en-IN"/>
          </a:p>
        </p:txBody>
      </p:sp>
      <p:sp>
        <p:nvSpPr>
          <p:cNvPr id="6" name="Footer Placeholder 5">
            <a:extLst>
              <a:ext uri="{FF2B5EF4-FFF2-40B4-BE49-F238E27FC236}">
                <a16:creationId xmlns:a16="http://schemas.microsoft.com/office/drawing/2014/main" id="{E9D46035-A4A4-F5F5-9854-0412D13089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567D8F-B9F1-88CB-2154-42859C7933E2}"/>
              </a:ext>
            </a:extLst>
          </p:cNvPr>
          <p:cNvSpPr>
            <a:spLocks noGrp="1"/>
          </p:cNvSpPr>
          <p:nvPr>
            <p:ph type="sldNum" sz="quarter" idx="12"/>
          </p:nvPr>
        </p:nvSpPr>
        <p:spPr/>
        <p:txBody>
          <a:bodyPr/>
          <a:lstStyle/>
          <a:p>
            <a:fld id="{3E52932D-FAA3-449F-A341-1CB0AB33D8D4}" type="slidenum">
              <a:rPr lang="en-IN" smtClean="0"/>
              <a:t>‹#›</a:t>
            </a:fld>
            <a:endParaRPr lang="en-IN"/>
          </a:p>
        </p:txBody>
      </p:sp>
    </p:spTree>
    <p:extLst>
      <p:ext uri="{BB962C8B-B14F-4D97-AF65-F5344CB8AC3E}">
        <p14:creationId xmlns:p14="http://schemas.microsoft.com/office/powerpoint/2010/main" val="132502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FC35-AB9C-9F16-F129-B057DB253C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CA0B80-9B22-98BB-37A1-E899C4EFB3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D131C-75BE-DAC6-4256-854F4AD2EF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BE7AC-F198-AD75-B1D8-277C4CFA9E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B35406-AB64-208B-426A-AFDE848A18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02F36A8-9390-7C4A-9D3C-C0B17EA3DB48}"/>
              </a:ext>
            </a:extLst>
          </p:cNvPr>
          <p:cNvSpPr>
            <a:spLocks noGrp="1"/>
          </p:cNvSpPr>
          <p:nvPr>
            <p:ph type="dt" sz="half" idx="10"/>
          </p:nvPr>
        </p:nvSpPr>
        <p:spPr/>
        <p:txBody>
          <a:bodyPr/>
          <a:lstStyle/>
          <a:p>
            <a:fld id="{4AC8C988-C9C6-4FE9-9079-875D2B16DF6C}" type="datetimeFigureOut">
              <a:rPr lang="en-IN" smtClean="0"/>
              <a:t>07-10-2025</a:t>
            </a:fld>
            <a:endParaRPr lang="en-IN"/>
          </a:p>
        </p:txBody>
      </p:sp>
      <p:sp>
        <p:nvSpPr>
          <p:cNvPr id="8" name="Footer Placeholder 7">
            <a:extLst>
              <a:ext uri="{FF2B5EF4-FFF2-40B4-BE49-F238E27FC236}">
                <a16:creationId xmlns:a16="http://schemas.microsoft.com/office/drawing/2014/main" id="{4BFB2D5C-C6E6-7AB9-0FD2-5A8E795FA4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B125BF-29DB-55B5-4F61-F0521A56670E}"/>
              </a:ext>
            </a:extLst>
          </p:cNvPr>
          <p:cNvSpPr>
            <a:spLocks noGrp="1"/>
          </p:cNvSpPr>
          <p:nvPr>
            <p:ph type="sldNum" sz="quarter" idx="12"/>
          </p:nvPr>
        </p:nvSpPr>
        <p:spPr/>
        <p:txBody>
          <a:bodyPr/>
          <a:lstStyle/>
          <a:p>
            <a:fld id="{3E52932D-FAA3-449F-A341-1CB0AB33D8D4}" type="slidenum">
              <a:rPr lang="en-IN" smtClean="0"/>
              <a:t>‹#›</a:t>
            </a:fld>
            <a:endParaRPr lang="en-IN"/>
          </a:p>
        </p:txBody>
      </p:sp>
    </p:spTree>
    <p:extLst>
      <p:ext uri="{BB962C8B-B14F-4D97-AF65-F5344CB8AC3E}">
        <p14:creationId xmlns:p14="http://schemas.microsoft.com/office/powerpoint/2010/main" val="128581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02BA-5EB0-CB6C-DDE5-415BF532C0F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E03798-67BB-D74D-972E-EF00D37448DC}"/>
              </a:ext>
            </a:extLst>
          </p:cNvPr>
          <p:cNvSpPr>
            <a:spLocks noGrp="1"/>
          </p:cNvSpPr>
          <p:nvPr>
            <p:ph type="dt" sz="half" idx="10"/>
          </p:nvPr>
        </p:nvSpPr>
        <p:spPr/>
        <p:txBody>
          <a:bodyPr/>
          <a:lstStyle/>
          <a:p>
            <a:fld id="{4AC8C988-C9C6-4FE9-9079-875D2B16DF6C}" type="datetimeFigureOut">
              <a:rPr lang="en-IN" smtClean="0"/>
              <a:t>07-10-2025</a:t>
            </a:fld>
            <a:endParaRPr lang="en-IN"/>
          </a:p>
        </p:txBody>
      </p:sp>
      <p:sp>
        <p:nvSpPr>
          <p:cNvPr id="4" name="Footer Placeholder 3">
            <a:extLst>
              <a:ext uri="{FF2B5EF4-FFF2-40B4-BE49-F238E27FC236}">
                <a16:creationId xmlns:a16="http://schemas.microsoft.com/office/drawing/2014/main" id="{7B3DE36A-D11E-AABB-D599-1923A7B7CD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3B21EB-D9BA-9B97-04D8-B9B03BFEEAC8}"/>
              </a:ext>
            </a:extLst>
          </p:cNvPr>
          <p:cNvSpPr>
            <a:spLocks noGrp="1"/>
          </p:cNvSpPr>
          <p:nvPr>
            <p:ph type="sldNum" sz="quarter" idx="12"/>
          </p:nvPr>
        </p:nvSpPr>
        <p:spPr/>
        <p:txBody>
          <a:bodyPr/>
          <a:lstStyle/>
          <a:p>
            <a:fld id="{3E52932D-FAA3-449F-A341-1CB0AB33D8D4}" type="slidenum">
              <a:rPr lang="en-IN" smtClean="0"/>
              <a:t>‹#›</a:t>
            </a:fld>
            <a:endParaRPr lang="en-IN"/>
          </a:p>
        </p:txBody>
      </p:sp>
    </p:spTree>
    <p:extLst>
      <p:ext uri="{BB962C8B-B14F-4D97-AF65-F5344CB8AC3E}">
        <p14:creationId xmlns:p14="http://schemas.microsoft.com/office/powerpoint/2010/main" val="400018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E55571E-2313-0CB3-7E2C-175F10A8A41D}"/>
              </a:ext>
            </a:extLst>
          </p:cNvPr>
          <p:cNvSpPr/>
          <p:nvPr userDrawn="1"/>
        </p:nvSpPr>
        <p:spPr>
          <a:xfrm>
            <a:off x="0" y="0"/>
            <a:ext cx="12192000" cy="6858000"/>
          </a:xfrm>
          <a:prstGeom prst="rect">
            <a:avLst/>
          </a:prstGeom>
          <a:blipFill>
            <a:blip r:embed="rId2"/>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7615D97-22AD-D084-1329-74C9367CEBFE}"/>
              </a:ext>
            </a:extLst>
          </p:cNvPr>
          <p:cNvSpPr/>
          <p:nvPr userDrawn="1"/>
        </p:nvSpPr>
        <p:spPr>
          <a:xfrm>
            <a:off x="-9236" y="5948219"/>
            <a:ext cx="12201236" cy="909781"/>
          </a:xfrm>
          <a:custGeom>
            <a:avLst/>
            <a:gdLst>
              <a:gd name="connsiteX0" fmla="*/ 0 w 12192000"/>
              <a:gd name="connsiteY0" fmla="*/ 0 h 900545"/>
              <a:gd name="connsiteX1" fmla="*/ 12192000 w 12192000"/>
              <a:gd name="connsiteY1" fmla="*/ 0 h 900545"/>
              <a:gd name="connsiteX2" fmla="*/ 12192000 w 12192000"/>
              <a:gd name="connsiteY2" fmla="*/ 900545 h 900545"/>
              <a:gd name="connsiteX3" fmla="*/ 0 w 12192000"/>
              <a:gd name="connsiteY3" fmla="*/ 900545 h 900545"/>
              <a:gd name="connsiteX4" fmla="*/ 0 w 12192000"/>
              <a:gd name="connsiteY4" fmla="*/ 0 h 900545"/>
              <a:gd name="connsiteX0" fmla="*/ 0 w 12201236"/>
              <a:gd name="connsiteY0" fmla="*/ 0 h 909781"/>
              <a:gd name="connsiteX1" fmla="*/ 12201236 w 12201236"/>
              <a:gd name="connsiteY1" fmla="*/ 9236 h 909781"/>
              <a:gd name="connsiteX2" fmla="*/ 12201236 w 12201236"/>
              <a:gd name="connsiteY2" fmla="*/ 909781 h 909781"/>
              <a:gd name="connsiteX3" fmla="*/ 9236 w 12201236"/>
              <a:gd name="connsiteY3" fmla="*/ 909781 h 909781"/>
              <a:gd name="connsiteX4" fmla="*/ 0 w 12201236"/>
              <a:gd name="connsiteY4" fmla="*/ 0 h 90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236" h="909781">
                <a:moveTo>
                  <a:pt x="0" y="0"/>
                </a:moveTo>
                <a:lnTo>
                  <a:pt x="12201236" y="9236"/>
                </a:lnTo>
                <a:lnTo>
                  <a:pt x="12201236" y="909781"/>
                </a:lnTo>
                <a:lnTo>
                  <a:pt x="9236" y="909781"/>
                </a:lnTo>
                <a:cubicBezTo>
                  <a:pt x="6157" y="606521"/>
                  <a:pt x="3079" y="303260"/>
                  <a:pt x="0" y="0"/>
                </a:cubicBezTo>
                <a:close/>
              </a:path>
            </a:pathLst>
          </a:custGeom>
          <a:solidFill>
            <a:srgbClr val="0661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C13A43EE-FADD-A473-7772-1DFB675B726E}"/>
              </a:ext>
            </a:extLst>
          </p:cNvPr>
          <p:cNvGrpSpPr/>
          <p:nvPr userDrawn="1"/>
        </p:nvGrpSpPr>
        <p:grpSpPr>
          <a:xfrm>
            <a:off x="11185236" y="5560290"/>
            <a:ext cx="1006764" cy="951346"/>
            <a:chOff x="11203709" y="5523345"/>
            <a:chExt cx="1006764" cy="951346"/>
          </a:xfrm>
        </p:grpSpPr>
        <p:sp>
          <p:nvSpPr>
            <p:cNvPr id="10" name="Flowchart: Connector 9">
              <a:extLst>
                <a:ext uri="{FF2B5EF4-FFF2-40B4-BE49-F238E27FC236}">
                  <a16:creationId xmlns:a16="http://schemas.microsoft.com/office/drawing/2014/main" id="{2D6BFF76-E7BC-7461-6A5B-DC926B0D8F2A}"/>
                </a:ext>
              </a:extLst>
            </p:cNvPr>
            <p:cNvSpPr/>
            <p:nvPr userDrawn="1"/>
          </p:nvSpPr>
          <p:spPr>
            <a:xfrm>
              <a:off x="11203709" y="5523345"/>
              <a:ext cx="1006764" cy="951346"/>
            </a:xfrm>
            <a:prstGeom prst="flowChartConnector">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595B510-6D34-0B6B-29EE-F236D121D731}"/>
                </a:ext>
              </a:extLst>
            </p:cNvPr>
            <p:cNvSpPr txBox="1"/>
            <p:nvPr userDrawn="1"/>
          </p:nvSpPr>
          <p:spPr>
            <a:xfrm>
              <a:off x="11351491" y="5706630"/>
              <a:ext cx="711200" cy="584775"/>
            </a:xfrm>
            <a:prstGeom prst="rect">
              <a:avLst/>
            </a:prstGeom>
            <a:noFill/>
          </p:spPr>
          <p:txBody>
            <a:bodyPr wrap="square" rtlCol="0">
              <a:spAutoFit/>
            </a:bodyPr>
            <a:lstStyle/>
            <a:p>
              <a:pPr algn="ctr"/>
              <a:endParaRPr lang="en-IN" sz="3200" dirty="0"/>
            </a:p>
          </p:txBody>
        </p:sp>
      </p:grpSp>
    </p:spTree>
    <p:extLst>
      <p:ext uri="{BB962C8B-B14F-4D97-AF65-F5344CB8AC3E}">
        <p14:creationId xmlns:p14="http://schemas.microsoft.com/office/powerpoint/2010/main" val="405483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77B0-EC32-8DCA-C1A1-6FC6C492B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668DF1-82D0-2485-5CA9-A8ED9FB3E7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3E8B57-5CDF-2CCF-1599-0D3677151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60B76-272B-6730-4A58-CD59BA025D74}"/>
              </a:ext>
            </a:extLst>
          </p:cNvPr>
          <p:cNvSpPr>
            <a:spLocks noGrp="1"/>
          </p:cNvSpPr>
          <p:nvPr>
            <p:ph type="dt" sz="half" idx="10"/>
          </p:nvPr>
        </p:nvSpPr>
        <p:spPr/>
        <p:txBody>
          <a:bodyPr/>
          <a:lstStyle/>
          <a:p>
            <a:fld id="{4AC8C988-C9C6-4FE9-9079-875D2B16DF6C}" type="datetimeFigureOut">
              <a:rPr lang="en-IN" smtClean="0"/>
              <a:t>07-10-2025</a:t>
            </a:fld>
            <a:endParaRPr lang="en-IN"/>
          </a:p>
        </p:txBody>
      </p:sp>
      <p:sp>
        <p:nvSpPr>
          <p:cNvPr id="6" name="Footer Placeholder 5">
            <a:extLst>
              <a:ext uri="{FF2B5EF4-FFF2-40B4-BE49-F238E27FC236}">
                <a16:creationId xmlns:a16="http://schemas.microsoft.com/office/drawing/2014/main" id="{485D00EA-C38A-9A73-21AD-632187E544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A08536-D091-5564-2BB0-1673EB0AC34F}"/>
              </a:ext>
            </a:extLst>
          </p:cNvPr>
          <p:cNvSpPr>
            <a:spLocks noGrp="1"/>
          </p:cNvSpPr>
          <p:nvPr>
            <p:ph type="sldNum" sz="quarter" idx="12"/>
          </p:nvPr>
        </p:nvSpPr>
        <p:spPr/>
        <p:txBody>
          <a:bodyPr/>
          <a:lstStyle/>
          <a:p>
            <a:fld id="{3E52932D-FAA3-449F-A341-1CB0AB33D8D4}" type="slidenum">
              <a:rPr lang="en-IN" smtClean="0"/>
              <a:t>‹#›</a:t>
            </a:fld>
            <a:endParaRPr lang="en-IN"/>
          </a:p>
        </p:txBody>
      </p:sp>
    </p:spTree>
    <p:extLst>
      <p:ext uri="{BB962C8B-B14F-4D97-AF65-F5344CB8AC3E}">
        <p14:creationId xmlns:p14="http://schemas.microsoft.com/office/powerpoint/2010/main" val="2180110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D425-29F2-14C4-CB9E-3CF77FA1D0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7427BB-8B39-6FAF-48A4-E2118EBA1F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A27AB1-F599-37A4-31F2-C528BD39C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D8EDC-3E33-A9E2-7778-3DF885C7B242}"/>
              </a:ext>
            </a:extLst>
          </p:cNvPr>
          <p:cNvSpPr>
            <a:spLocks noGrp="1"/>
          </p:cNvSpPr>
          <p:nvPr>
            <p:ph type="dt" sz="half" idx="10"/>
          </p:nvPr>
        </p:nvSpPr>
        <p:spPr/>
        <p:txBody>
          <a:bodyPr/>
          <a:lstStyle/>
          <a:p>
            <a:fld id="{4AC8C988-C9C6-4FE9-9079-875D2B16DF6C}" type="datetimeFigureOut">
              <a:rPr lang="en-IN" smtClean="0"/>
              <a:t>07-10-2025</a:t>
            </a:fld>
            <a:endParaRPr lang="en-IN"/>
          </a:p>
        </p:txBody>
      </p:sp>
      <p:sp>
        <p:nvSpPr>
          <p:cNvPr id="6" name="Footer Placeholder 5">
            <a:extLst>
              <a:ext uri="{FF2B5EF4-FFF2-40B4-BE49-F238E27FC236}">
                <a16:creationId xmlns:a16="http://schemas.microsoft.com/office/drawing/2014/main" id="{B50EECDC-DB8A-3AC6-E051-520DE9BB7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D72556-C9ED-44B6-37E3-82798FAE6DF9}"/>
              </a:ext>
            </a:extLst>
          </p:cNvPr>
          <p:cNvSpPr>
            <a:spLocks noGrp="1"/>
          </p:cNvSpPr>
          <p:nvPr>
            <p:ph type="sldNum" sz="quarter" idx="12"/>
          </p:nvPr>
        </p:nvSpPr>
        <p:spPr/>
        <p:txBody>
          <a:bodyPr/>
          <a:lstStyle/>
          <a:p>
            <a:fld id="{3E52932D-FAA3-449F-A341-1CB0AB33D8D4}" type="slidenum">
              <a:rPr lang="en-IN" smtClean="0"/>
              <a:t>‹#›</a:t>
            </a:fld>
            <a:endParaRPr lang="en-IN"/>
          </a:p>
        </p:txBody>
      </p:sp>
    </p:spTree>
    <p:extLst>
      <p:ext uri="{BB962C8B-B14F-4D97-AF65-F5344CB8AC3E}">
        <p14:creationId xmlns:p14="http://schemas.microsoft.com/office/powerpoint/2010/main" val="39934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F3244-5E98-2F9F-2F66-822806B15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13652A-AC86-1B4E-9A5D-0304FBFA8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D13A11-E953-3C1E-530C-BFA781B15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8C988-C9C6-4FE9-9079-875D2B16DF6C}" type="datetimeFigureOut">
              <a:rPr lang="en-IN" smtClean="0"/>
              <a:t>07-10-2025</a:t>
            </a:fld>
            <a:endParaRPr lang="en-IN"/>
          </a:p>
        </p:txBody>
      </p:sp>
      <p:sp>
        <p:nvSpPr>
          <p:cNvPr id="5" name="Footer Placeholder 4">
            <a:extLst>
              <a:ext uri="{FF2B5EF4-FFF2-40B4-BE49-F238E27FC236}">
                <a16:creationId xmlns:a16="http://schemas.microsoft.com/office/drawing/2014/main" id="{3A41D194-8175-66DE-DF27-468F4D6E56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3A6C33-13A5-83A9-EAFC-27C003754C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2932D-FAA3-449F-A341-1CB0AB33D8D4}" type="slidenum">
              <a:rPr lang="en-IN" smtClean="0"/>
              <a:t>‹#›</a:t>
            </a:fld>
            <a:endParaRPr lang="en-IN"/>
          </a:p>
        </p:txBody>
      </p:sp>
    </p:spTree>
    <p:extLst>
      <p:ext uri="{BB962C8B-B14F-4D97-AF65-F5344CB8AC3E}">
        <p14:creationId xmlns:p14="http://schemas.microsoft.com/office/powerpoint/2010/main" val="2168286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hrishikesh-sarma-67b58528a/" TargetMode="External"/><Relationship Id="rId3" Type="http://schemas.openxmlformats.org/officeDocument/2006/relationships/image" Target="../media/image3.png"/><Relationship Id="rId7" Type="http://schemas.openxmlformats.org/officeDocument/2006/relationships/hyperlink" Target="mailto:mailto"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60ACFE-7E7B-500E-7006-BE10608AD095}"/>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4019690" cy="5948516"/>
          </a:xfrm>
          <a:prstGeom prst="rect">
            <a:avLst/>
          </a:prstGeom>
          <a:ln>
            <a:solidFill>
              <a:schemeClr val="tx1">
                <a:lumMod val="95000"/>
                <a:lumOff val="5000"/>
              </a:schemeClr>
            </a:solidFill>
          </a:ln>
        </p:spPr>
      </p:pic>
      <p:sp>
        <p:nvSpPr>
          <p:cNvPr id="2" name="TextBox 1">
            <a:extLst>
              <a:ext uri="{FF2B5EF4-FFF2-40B4-BE49-F238E27FC236}">
                <a16:creationId xmlns:a16="http://schemas.microsoft.com/office/drawing/2014/main" id="{1444B4D5-9E49-2A0F-EF00-A3D2C284E6B7}"/>
              </a:ext>
            </a:extLst>
          </p:cNvPr>
          <p:cNvSpPr txBox="1"/>
          <p:nvPr/>
        </p:nvSpPr>
        <p:spPr>
          <a:xfrm>
            <a:off x="4395019" y="884903"/>
            <a:ext cx="7796981" cy="1077218"/>
          </a:xfrm>
          <a:prstGeom prst="rect">
            <a:avLst/>
          </a:prstGeom>
          <a:noFill/>
        </p:spPr>
        <p:txBody>
          <a:bodyPr wrap="square" rtlCol="0">
            <a:spAutoFit/>
          </a:bodyPr>
          <a:lstStyle/>
          <a:p>
            <a:r>
              <a:rPr lang="en-US" sz="3200" dirty="0">
                <a:solidFill>
                  <a:schemeClr val="tx1">
                    <a:lumMod val="95000"/>
                    <a:lumOff val="5000"/>
                  </a:schemeClr>
                </a:solidFill>
                <a:latin typeface="Montserrat Medium" pitchFamily="2" charset="0"/>
              </a:rPr>
              <a:t>Personal Finance Dashboard using Power BI</a:t>
            </a:r>
            <a:endParaRPr lang="en-IN" sz="3200" dirty="0">
              <a:solidFill>
                <a:schemeClr val="tx1">
                  <a:lumMod val="95000"/>
                  <a:lumOff val="5000"/>
                </a:schemeClr>
              </a:solidFill>
              <a:latin typeface="Montserrat Medium" pitchFamily="2" charset="0"/>
            </a:endParaRPr>
          </a:p>
        </p:txBody>
      </p:sp>
      <p:sp>
        <p:nvSpPr>
          <p:cNvPr id="3" name="TextBox 2">
            <a:extLst>
              <a:ext uri="{FF2B5EF4-FFF2-40B4-BE49-F238E27FC236}">
                <a16:creationId xmlns:a16="http://schemas.microsoft.com/office/drawing/2014/main" id="{6B2BFF1C-949A-4662-584C-77844AC1D247}"/>
              </a:ext>
            </a:extLst>
          </p:cNvPr>
          <p:cNvSpPr txBox="1"/>
          <p:nvPr/>
        </p:nvSpPr>
        <p:spPr>
          <a:xfrm>
            <a:off x="4395019" y="2064774"/>
            <a:ext cx="7413523" cy="584775"/>
          </a:xfrm>
          <a:prstGeom prst="rect">
            <a:avLst/>
          </a:prstGeom>
          <a:noFill/>
        </p:spPr>
        <p:txBody>
          <a:bodyPr wrap="square" rtlCol="0">
            <a:spAutoFit/>
          </a:bodyPr>
          <a:lstStyle/>
          <a:p>
            <a:r>
              <a:rPr lang="en-IN" sz="3200" dirty="0">
                <a:solidFill>
                  <a:schemeClr val="tx1">
                    <a:lumMod val="95000"/>
                    <a:lumOff val="5000"/>
                  </a:schemeClr>
                </a:solidFill>
                <a:latin typeface="Montserrat Medium" pitchFamily="2" charset="0"/>
              </a:rPr>
              <a:t>A Data Analytics Project</a:t>
            </a:r>
          </a:p>
        </p:txBody>
      </p:sp>
      <p:sp>
        <p:nvSpPr>
          <p:cNvPr id="4" name="TextBox 3">
            <a:extLst>
              <a:ext uri="{FF2B5EF4-FFF2-40B4-BE49-F238E27FC236}">
                <a16:creationId xmlns:a16="http://schemas.microsoft.com/office/drawing/2014/main" id="{BF673729-2843-3B76-A32F-F883B0AC7C71}"/>
              </a:ext>
            </a:extLst>
          </p:cNvPr>
          <p:cNvSpPr txBox="1"/>
          <p:nvPr/>
        </p:nvSpPr>
        <p:spPr>
          <a:xfrm>
            <a:off x="11405420" y="5625350"/>
            <a:ext cx="550606" cy="646331"/>
          </a:xfrm>
          <a:prstGeom prst="rect">
            <a:avLst/>
          </a:prstGeom>
          <a:noFill/>
        </p:spPr>
        <p:txBody>
          <a:bodyPr wrap="square" rtlCol="0">
            <a:spAutoFit/>
          </a:bodyPr>
          <a:lstStyle/>
          <a:p>
            <a:pPr algn="ctr"/>
            <a:r>
              <a:rPr lang="en-US" sz="3600" dirty="0">
                <a:latin typeface="Montserrat Medium" pitchFamily="2" charset="0"/>
              </a:rPr>
              <a:t>1</a:t>
            </a:r>
            <a:endParaRPr lang="en-IN" sz="3600" dirty="0">
              <a:latin typeface="Montserrat Medium" pitchFamily="2" charset="0"/>
            </a:endParaRPr>
          </a:p>
        </p:txBody>
      </p:sp>
      <p:pic>
        <p:nvPicPr>
          <p:cNvPr id="12" name="Graphic 11">
            <a:extLst>
              <a:ext uri="{FF2B5EF4-FFF2-40B4-BE49-F238E27FC236}">
                <a16:creationId xmlns:a16="http://schemas.microsoft.com/office/drawing/2014/main" id="{2A037998-EF4F-4F84-1FBE-1D72EBE8A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0516" y="4512056"/>
            <a:ext cx="722670" cy="722670"/>
          </a:xfrm>
          <a:prstGeom prst="rect">
            <a:avLst/>
          </a:prstGeom>
        </p:spPr>
      </p:pic>
      <p:pic>
        <p:nvPicPr>
          <p:cNvPr id="14" name="Graphic 13">
            <a:extLst>
              <a:ext uri="{FF2B5EF4-FFF2-40B4-BE49-F238E27FC236}">
                <a16:creationId xmlns:a16="http://schemas.microsoft.com/office/drawing/2014/main" id="{97F85EF1-27F7-91FC-8A61-EBC9CFDDE2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10516" y="3788456"/>
            <a:ext cx="723600" cy="723600"/>
          </a:xfrm>
          <a:prstGeom prst="rect">
            <a:avLst/>
          </a:prstGeom>
        </p:spPr>
      </p:pic>
      <p:sp>
        <p:nvSpPr>
          <p:cNvPr id="15" name="TextBox 14">
            <a:extLst>
              <a:ext uri="{FF2B5EF4-FFF2-40B4-BE49-F238E27FC236}">
                <a16:creationId xmlns:a16="http://schemas.microsoft.com/office/drawing/2014/main" id="{F3073916-1D20-71B8-216A-8A97149A7DE2}"/>
              </a:ext>
            </a:extLst>
          </p:cNvPr>
          <p:cNvSpPr txBox="1"/>
          <p:nvPr/>
        </p:nvSpPr>
        <p:spPr>
          <a:xfrm>
            <a:off x="4310516" y="3159224"/>
            <a:ext cx="5584723" cy="523220"/>
          </a:xfrm>
          <a:prstGeom prst="rect">
            <a:avLst/>
          </a:prstGeom>
          <a:noFill/>
        </p:spPr>
        <p:txBody>
          <a:bodyPr wrap="square" rtlCol="0">
            <a:spAutoFit/>
          </a:bodyPr>
          <a:lstStyle/>
          <a:p>
            <a:r>
              <a:rPr lang="en-US" sz="2800" dirty="0">
                <a:latin typeface="Montserrat Medium" pitchFamily="2" charset="0"/>
              </a:rPr>
              <a:t>Hrishikesh Sarma</a:t>
            </a:r>
            <a:endParaRPr lang="en-IN" sz="2800" dirty="0">
              <a:latin typeface="Montserrat Medium" pitchFamily="2" charset="0"/>
            </a:endParaRPr>
          </a:p>
        </p:txBody>
      </p:sp>
      <p:sp>
        <p:nvSpPr>
          <p:cNvPr id="16" name="TextBox 15">
            <a:extLst>
              <a:ext uri="{FF2B5EF4-FFF2-40B4-BE49-F238E27FC236}">
                <a16:creationId xmlns:a16="http://schemas.microsoft.com/office/drawing/2014/main" id="{E971C7AA-595B-B7AE-AA41-6E39075DAD37}"/>
              </a:ext>
            </a:extLst>
          </p:cNvPr>
          <p:cNvSpPr txBox="1"/>
          <p:nvPr/>
        </p:nvSpPr>
        <p:spPr>
          <a:xfrm>
            <a:off x="5107006" y="3951219"/>
            <a:ext cx="3844413" cy="338554"/>
          </a:xfrm>
          <a:prstGeom prst="rect">
            <a:avLst/>
          </a:prstGeom>
          <a:noFill/>
        </p:spPr>
        <p:txBody>
          <a:bodyPr wrap="square" rtlCol="0">
            <a:spAutoFit/>
          </a:bodyPr>
          <a:lstStyle/>
          <a:p>
            <a:r>
              <a:rPr lang="en-US" sz="1600" dirty="0">
                <a:latin typeface="Montserrat Medium" pitchFamily="2" charset="0"/>
                <a:hlinkClick r:id="rId7" tooltip="hrishikesh2005sarma@gmail.com"/>
              </a:rPr>
              <a:t>hrishikesh2005sarma@gmail.com</a:t>
            </a:r>
            <a:endParaRPr lang="en-IN" sz="1600" dirty="0">
              <a:latin typeface="Montserrat Medium" pitchFamily="2" charset="0"/>
            </a:endParaRPr>
          </a:p>
        </p:txBody>
      </p:sp>
      <p:sp>
        <p:nvSpPr>
          <p:cNvPr id="17" name="TextBox 16">
            <a:extLst>
              <a:ext uri="{FF2B5EF4-FFF2-40B4-BE49-F238E27FC236}">
                <a16:creationId xmlns:a16="http://schemas.microsoft.com/office/drawing/2014/main" id="{2B56BDE7-8782-F888-FD8E-CECE87D33441}"/>
              </a:ext>
            </a:extLst>
          </p:cNvPr>
          <p:cNvSpPr txBox="1"/>
          <p:nvPr/>
        </p:nvSpPr>
        <p:spPr>
          <a:xfrm>
            <a:off x="5107006" y="4688725"/>
            <a:ext cx="5781367" cy="369332"/>
          </a:xfrm>
          <a:prstGeom prst="rect">
            <a:avLst/>
          </a:prstGeom>
          <a:noFill/>
        </p:spPr>
        <p:txBody>
          <a:bodyPr wrap="square" rtlCol="0">
            <a:spAutoFit/>
          </a:bodyPr>
          <a:lstStyle/>
          <a:p>
            <a:r>
              <a:rPr lang="en-IN" dirty="0">
                <a:hlinkClick r:id="rId8" tooltip="linkedin.com/in/hrishikesh-sarma-67b58528a/"/>
              </a:rPr>
              <a:t>linkedin.com/in/hrishikesh-sarma-67b58528a/</a:t>
            </a:r>
            <a:endParaRPr lang="en-IN" dirty="0"/>
          </a:p>
        </p:txBody>
      </p:sp>
    </p:spTree>
    <p:extLst>
      <p:ext uri="{BB962C8B-B14F-4D97-AF65-F5344CB8AC3E}">
        <p14:creationId xmlns:p14="http://schemas.microsoft.com/office/powerpoint/2010/main" val="71742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401EBE4-555F-91EC-E029-F7BB98A349B9}"/>
              </a:ext>
            </a:extLst>
          </p:cNvPr>
          <p:cNvSpPr/>
          <p:nvPr/>
        </p:nvSpPr>
        <p:spPr>
          <a:xfrm>
            <a:off x="0" y="570272"/>
            <a:ext cx="12192000" cy="117987"/>
          </a:xfrm>
          <a:prstGeom prst="roundRect">
            <a:avLst/>
          </a:prstGeom>
          <a:gradFill flip="none" rotWithShape="1">
            <a:gsLst>
              <a:gs pos="9000">
                <a:schemeClr val="accent1">
                  <a:lumMod val="5000"/>
                  <a:lumOff val="95000"/>
                </a:schemeClr>
              </a:gs>
              <a:gs pos="29000">
                <a:srgbClr val="FFC000"/>
              </a:gs>
              <a:gs pos="65000">
                <a:srgbClr val="FFC000"/>
              </a:gs>
              <a:gs pos="96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7C236B1-EE1E-0390-E279-2184E04328EC}"/>
              </a:ext>
            </a:extLst>
          </p:cNvPr>
          <p:cNvSpPr txBox="1"/>
          <p:nvPr/>
        </p:nvSpPr>
        <p:spPr>
          <a:xfrm>
            <a:off x="3549445" y="0"/>
            <a:ext cx="5663381" cy="584775"/>
          </a:xfrm>
          <a:prstGeom prst="rect">
            <a:avLst/>
          </a:prstGeom>
          <a:noFill/>
        </p:spPr>
        <p:txBody>
          <a:bodyPr wrap="square" rtlCol="0">
            <a:spAutoFit/>
          </a:bodyPr>
          <a:lstStyle/>
          <a:p>
            <a:pPr algn="ctr"/>
            <a:r>
              <a:rPr lang="en-IN" sz="3200" dirty="0">
                <a:latin typeface="Montserrat Medium" pitchFamily="2" charset="0"/>
              </a:rPr>
              <a:t>Project Description</a:t>
            </a:r>
          </a:p>
        </p:txBody>
      </p:sp>
      <p:grpSp>
        <p:nvGrpSpPr>
          <p:cNvPr id="6" name="Group 5">
            <a:extLst>
              <a:ext uri="{FF2B5EF4-FFF2-40B4-BE49-F238E27FC236}">
                <a16:creationId xmlns:a16="http://schemas.microsoft.com/office/drawing/2014/main" id="{2F378760-2C1B-E7A1-2B20-76C807DA4EE0}"/>
              </a:ext>
            </a:extLst>
          </p:cNvPr>
          <p:cNvGrpSpPr/>
          <p:nvPr/>
        </p:nvGrpSpPr>
        <p:grpSpPr>
          <a:xfrm>
            <a:off x="1966451" y="943897"/>
            <a:ext cx="8259097" cy="4670322"/>
            <a:chOff x="2192593" y="914400"/>
            <a:chExt cx="8259097" cy="4670322"/>
          </a:xfrm>
          <a:gradFill flip="none" rotWithShape="1">
            <a:gsLst>
              <a:gs pos="93000">
                <a:srgbClr val="E7DECF"/>
              </a:gs>
              <a:gs pos="11000">
                <a:srgbClr val="E7DECF"/>
              </a:gs>
              <a:gs pos="55000">
                <a:schemeClr val="bg1"/>
              </a:gs>
            </a:gsLst>
            <a:lin ang="16200000" scaled="1"/>
            <a:tileRect/>
          </a:gradFill>
        </p:grpSpPr>
        <p:sp>
          <p:nvSpPr>
            <p:cNvPr id="4" name="Rectangle: Rounded Corners 3">
              <a:extLst>
                <a:ext uri="{FF2B5EF4-FFF2-40B4-BE49-F238E27FC236}">
                  <a16:creationId xmlns:a16="http://schemas.microsoft.com/office/drawing/2014/main" id="{A1F97DEC-96F4-BF54-4B51-D562C237987A}"/>
                </a:ext>
              </a:extLst>
            </p:cNvPr>
            <p:cNvSpPr/>
            <p:nvPr/>
          </p:nvSpPr>
          <p:spPr>
            <a:xfrm>
              <a:off x="2192593" y="914400"/>
              <a:ext cx="8259097" cy="4670322"/>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D519285-3C43-BF57-77E3-76916F42BFEA}"/>
                </a:ext>
              </a:extLst>
            </p:cNvPr>
            <p:cNvSpPr txBox="1"/>
            <p:nvPr/>
          </p:nvSpPr>
          <p:spPr>
            <a:xfrm>
              <a:off x="2910349" y="1910733"/>
              <a:ext cx="7010400" cy="1938992"/>
            </a:xfrm>
            <a:prstGeom prst="rect">
              <a:avLst/>
            </a:prstGeom>
            <a:grpFill/>
            <a:ln>
              <a:noFill/>
            </a:ln>
          </p:spPr>
          <p:txBody>
            <a:bodyPr wrap="square" rtlCol="0">
              <a:spAutoFit/>
            </a:bodyPr>
            <a:lstStyle/>
            <a:p>
              <a:r>
                <a:rPr lang="en-US" sz="2000" dirty="0">
                  <a:latin typeface="Montserrat Medium" pitchFamily="2" charset="0"/>
                </a:rPr>
                <a:t>Managing personal finances is often challenging without proper tracking. This project leverages Power BI to design an interactive dashboard that monitors key metrics such as income, expenses, and savings, helping users make smarter financial decisions</a:t>
              </a:r>
              <a:r>
                <a:rPr lang="en-US" dirty="0"/>
                <a:t>.</a:t>
              </a:r>
              <a:endParaRPr lang="en-IN" dirty="0"/>
            </a:p>
          </p:txBody>
        </p:sp>
      </p:grpSp>
      <p:sp>
        <p:nvSpPr>
          <p:cNvPr id="9" name="TextBox 8">
            <a:extLst>
              <a:ext uri="{FF2B5EF4-FFF2-40B4-BE49-F238E27FC236}">
                <a16:creationId xmlns:a16="http://schemas.microsoft.com/office/drawing/2014/main" id="{78706D88-22D1-7B39-42A0-0A936ADAC29A}"/>
              </a:ext>
            </a:extLst>
          </p:cNvPr>
          <p:cNvSpPr txBox="1"/>
          <p:nvPr/>
        </p:nvSpPr>
        <p:spPr>
          <a:xfrm>
            <a:off x="11474246" y="5641397"/>
            <a:ext cx="560439" cy="646331"/>
          </a:xfrm>
          <a:prstGeom prst="rect">
            <a:avLst/>
          </a:prstGeom>
          <a:noFill/>
        </p:spPr>
        <p:txBody>
          <a:bodyPr wrap="square" rtlCol="0">
            <a:spAutoFit/>
          </a:bodyPr>
          <a:lstStyle/>
          <a:p>
            <a:r>
              <a:rPr lang="en-US" sz="3600" dirty="0">
                <a:latin typeface="Montserrat Medium" pitchFamily="2" charset="0"/>
              </a:rPr>
              <a:t>2</a:t>
            </a:r>
            <a:endParaRPr lang="en-IN" sz="3600" dirty="0">
              <a:latin typeface="Montserrat Medium" pitchFamily="2" charset="0"/>
            </a:endParaRPr>
          </a:p>
        </p:txBody>
      </p:sp>
    </p:spTree>
    <p:extLst>
      <p:ext uri="{BB962C8B-B14F-4D97-AF65-F5344CB8AC3E}">
        <p14:creationId xmlns:p14="http://schemas.microsoft.com/office/powerpoint/2010/main" val="365080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A5F364D-B072-E893-C92C-7EC3548AB2A5}"/>
              </a:ext>
            </a:extLst>
          </p:cNvPr>
          <p:cNvSpPr/>
          <p:nvPr/>
        </p:nvSpPr>
        <p:spPr>
          <a:xfrm>
            <a:off x="0" y="570272"/>
            <a:ext cx="12192000" cy="117987"/>
          </a:xfrm>
          <a:prstGeom prst="roundRect">
            <a:avLst/>
          </a:prstGeom>
          <a:gradFill flip="none" rotWithShape="1">
            <a:gsLst>
              <a:gs pos="9000">
                <a:schemeClr val="accent1">
                  <a:lumMod val="5000"/>
                  <a:lumOff val="95000"/>
                </a:schemeClr>
              </a:gs>
              <a:gs pos="29000">
                <a:srgbClr val="FFC000"/>
              </a:gs>
              <a:gs pos="65000">
                <a:srgbClr val="FFC000"/>
              </a:gs>
              <a:gs pos="96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24014F2-7DDE-B5D7-4C65-DD4C24B595E0}"/>
              </a:ext>
            </a:extLst>
          </p:cNvPr>
          <p:cNvSpPr txBox="1"/>
          <p:nvPr/>
        </p:nvSpPr>
        <p:spPr>
          <a:xfrm>
            <a:off x="3549445" y="0"/>
            <a:ext cx="5663381" cy="584775"/>
          </a:xfrm>
          <a:prstGeom prst="rect">
            <a:avLst/>
          </a:prstGeom>
          <a:noFill/>
        </p:spPr>
        <p:txBody>
          <a:bodyPr wrap="square" rtlCol="0">
            <a:spAutoFit/>
          </a:bodyPr>
          <a:lstStyle/>
          <a:p>
            <a:pPr algn="ctr"/>
            <a:r>
              <a:rPr lang="en-IN" sz="3200" dirty="0">
                <a:latin typeface="Montserrat Medium" pitchFamily="2" charset="0"/>
              </a:rPr>
              <a:t>Project Objectives</a:t>
            </a:r>
          </a:p>
        </p:txBody>
      </p:sp>
      <p:grpSp>
        <p:nvGrpSpPr>
          <p:cNvPr id="10" name="Group 9">
            <a:extLst>
              <a:ext uri="{FF2B5EF4-FFF2-40B4-BE49-F238E27FC236}">
                <a16:creationId xmlns:a16="http://schemas.microsoft.com/office/drawing/2014/main" id="{4CA40E7A-D804-28B7-A40F-CB5C9BC05155}"/>
              </a:ext>
            </a:extLst>
          </p:cNvPr>
          <p:cNvGrpSpPr/>
          <p:nvPr/>
        </p:nvGrpSpPr>
        <p:grpSpPr>
          <a:xfrm>
            <a:off x="550602" y="1789470"/>
            <a:ext cx="2713705" cy="2182761"/>
            <a:chOff x="1676399" y="845573"/>
            <a:chExt cx="2713705" cy="2182761"/>
          </a:xfrm>
        </p:grpSpPr>
        <p:sp>
          <p:nvSpPr>
            <p:cNvPr id="4" name="Rectangle: Rounded Corners 3">
              <a:extLst>
                <a:ext uri="{FF2B5EF4-FFF2-40B4-BE49-F238E27FC236}">
                  <a16:creationId xmlns:a16="http://schemas.microsoft.com/office/drawing/2014/main" id="{57C3F4A1-44F6-59A5-8919-3FC412665CF3}"/>
                </a:ext>
              </a:extLst>
            </p:cNvPr>
            <p:cNvSpPr/>
            <p:nvPr/>
          </p:nvSpPr>
          <p:spPr>
            <a:xfrm>
              <a:off x="1676399" y="845573"/>
              <a:ext cx="2713705" cy="2182761"/>
            </a:xfrm>
            <a:prstGeom prst="roundRect">
              <a:avLst/>
            </a:prstGeom>
            <a:gradFill>
              <a:gsLst>
                <a:gs pos="56000">
                  <a:srgbClr val="E7DECF"/>
                </a:gs>
                <a:gs pos="83000">
                  <a:schemeClr val="bg1"/>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312B6F0-84D1-EB00-28E9-982DEF919DB7}"/>
                </a:ext>
              </a:extLst>
            </p:cNvPr>
            <p:cNvSpPr txBox="1"/>
            <p:nvPr/>
          </p:nvSpPr>
          <p:spPr>
            <a:xfrm>
              <a:off x="1902541" y="1258531"/>
              <a:ext cx="2261419" cy="1200329"/>
            </a:xfrm>
            <a:prstGeom prst="rect">
              <a:avLst/>
            </a:prstGeom>
            <a:noFill/>
          </p:spPr>
          <p:txBody>
            <a:bodyPr wrap="square" rtlCol="0">
              <a:spAutoFit/>
            </a:bodyPr>
            <a:lstStyle/>
            <a:p>
              <a:r>
                <a:rPr lang="en-US" b="1" dirty="0">
                  <a:latin typeface="Montserrat Medium" pitchFamily="2" charset="0"/>
                </a:rPr>
                <a:t>KPIs &amp; Tracking</a:t>
              </a:r>
              <a:r>
                <a:rPr lang="en-US" dirty="0">
                  <a:latin typeface="Montserrat Medium" pitchFamily="2" charset="0"/>
                </a:rPr>
                <a:t> → Income, Expense %, Savings %, Net Worth.</a:t>
              </a:r>
              <a:endParaRPr lang="en-IN" dirty="0">
                <a:latin typeface="Montserrat Medium" pitchFamily="2" charset="0"/>
              </a:endParaRPr>
            </a:p>
          </p:txBody>
        </p:sp>
      </p:grpSp>
      <p:grpSp>
        <p:nvGrpSpPr>
          <p:cNvPr id="11" name="Group 10">
            <a:extLst>
              <a:ext uri="{FF2B5EF4-FFF2-40B4-BE49-F238E27FC236}">
                <a16:creationId xmlns:a16="http://schemas.microsoft.com/office/drawing/2014/main" id="{64F64780-6396-541D-2EFD-A193269C2DAD}"/>
              </a:ext>
            </a:extLst>
          </p:cNvPr>
          <p:cNvGrpSpPr/>
          <p:nvPr/>
        </p:nvGrpSpPr>
        <p:grpSpPr>
          <a:xfrm>
            <a:off x="4658029" y="1789470"/>
            <a:ext cx="2713705" cy="2182761"/>
            <a:chOff x="1676399" y="845573"/>
            <a:chExt cx="2713705" cy="2182761"/>
          </a:xfrm>
        </p:grpSpPr>
        <p:sp>
          <p:nvSpPr>
            <p:cNvPr id="12" name="Rectangle: Rounded Corners 11">
              <a:extLst>
                <a:ext uri="{FF2B5EF4-FFF2-40B4-BE49-F238E27FC236}">
                  <a16:creationId xmlns:a16="http://schemas.microsoft.com/office/drawing/2014/main" id="{A25720D1-5BBB-E821-004C-B31627AEF01C}"/>
                </a:ext>
              </a:extLst>
            </p:cNvPr>
            <p:cNvSpPr/>
            <p:nvPr/>
          </p:nvSpPr>
          <p:spPr>
            <a:xfrm>
              <a:off x="1676399" y="845573"/>
              <a:ext cx="2713705" cy="2182761"/>
            </a:xfrm>
            <a:prstGeom prst="roundRect">
              <a:avLst/>
            </a:prstGeom>
            <a:gradFill>
              <a:gsLst>
                <a:gs pos="56000">
                  <a:srgbClr val="E7DECF"/>
                </a:gs>
                <a:gs pos="83000">
                  <a:schemeClr val="bg1"/>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EC4D53B4-5E2B-7631-98EF-994E672308BA}"/>
                </a:ext>
              </a:extLst>
            </p:cNvPr>
            <p:cNvSpPr txBox="1"/>
            <p:nvPr/>
          </p:nvSpPr>
          <p:spPr>
            <a:xfrm>
              <a:off x="1902541" y="1174713"/>
              <a:ext cx="2261419" cy="1754326"/>
            </a:xfrm>
            <a:prstGeom prst="rect">
              <a:avLst/>
            </a:prstGeom>
            <a:noFill/>
          </p:spPr>
          <p:txBody>
            <a:bodyPr wrap="square" rtlCol="0">
              <a:spAutoFit/>
            </a:bodyPr>
            <a:lstStyle/>
            <a:p>
              <a:r>
                <a:rPr lang="en-US" b="1" dirty="0">
                  <a:latin typeface="Montserrat Medium" pitchFamily="2" charset="0"/>
                </a:rPr>
                <a:t>Visual Insights</a:t>
              </a:r>
              <a:r>
                <a:rPr lang="en-US" dirty="0">
                  <a:latin typeface="Montserrat Medium" pitchFamily="2" charset="0"/>
                </a:rPr>
                <a:t> → Expense Breakdown, Income vs Expense Trend</a:t>
              </a:r>
              <a:endParaRPr lang="en-IN" dirty="0">
                <a:latin typeface="Montserrat Medium" pitchFamily="2" charset="0"/>
              </a:endParaRPr>
            </a:p>
            <a:p>
              <a:endParaRPr lang="en-IN" dirty="0">
                <a:latin typeface="Montserrat Medium" pitchFamily="2" charset="0"/>
              </a:endParaRPr>
            </a:p>
          </p:txBody>
        </p:sp>
      </p:grpSp>
      <p:grpSp>
        <p:nvGrpSpPr>
          <p:cNvPr id="18" name="Group 17">
            <a:extLst>
              <a:ext uri="{FF2B5EF4-FFF2-40B4-BE49-F238E27FC236}">
                <a16:creationId xmlns:a16="http://schemas.microsoft.com/office/drawing/2014/main" id="{403286C5-1E07-B427-481C-891F4FBDE9F7}"/>
              </a:ext>
            </a:extLst>
          </p:cNvPr>
          <p:cNvGrpSpPr/>
          <p:nvPr/>
        </p:nvGrpSpPr>
        <p:grpSpPr>
          <a:xfrm>
            <a:off x="8765456" y="1789470"/>
            <a:ext cx="2713705" cy="2182761"/>
            <a:chOff x="1676399" y="845573"/>
            <a:chExt cx="2713705" cy="2182761"/>
          </a:xfrm>
        </p:grpSpPr>
        <p:sp>
          <p:nvSpPr>
            <p:cNvPr id="19" name="Rectangle: Rounded Corners 18">
              <a:extLst>
                <a:ext uri="{FF2B5EF4-FFF2-40B4-BE49-F238E27FC236}">
                  <a16:creationId xmlns:a16="http://schemas.microsoft.com/office/drawing/2014/main" id="{F04D6AE8-95F4-490E-8C0D-744A753F370B}"/>
                </a:ext>
              </a:extLst>
            </p:cNvPr>
            <p:cNvSpPr/>
            <p:nvPr/>
          </p:nvSpPr>
          <p:spPr>
            <a:xfrm>
              <a:off x="1676399" y="845573"/>
              <a:ext cx="2713705" cy="2182761"/>
            </a:xfrm>
            <a:prstGeom prst="roundRect">
              <a:avLst/>
            </a:prstGeom>
            <a:gradFill>
              <a:gsLst>
                <a:gs pos="56000">
                  <a:srgbClr val="E7DECF"/>
                </a:gs>
                <a:gs pos="83000">
                  <a:schemeClr val="bg1"/>
                </a:gs>
              </a:gsLst>
              <a:lin ang="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6C5FF84C-D95C-32F8-48D6-77EE94668F8B}"/>
                </a:ext>
              </a:extLst>
            </p:cNvPr>
            <p:cNvSpPr txBox="1"/>
            <p:nvPr/>
          </p:nvSpPr>
          <p:spPr>
            <a:xfrm>
              <a:off x="1902541" y="1258531"/>
              <a:ext cx="2261419" cy="1200329"/>
            </a:xfrm>
            <a:prstGeom prst="rect">
              <a:avLst/>
            </a:prstGeom>
            <a:noFill/>
          </p:spPr>
          <p:txBody>
            <a:bodyPr wrap="square" rtlCol="0">
              <a:spAutoFit/>
            </a:bodyPr>
            <a:lstStyle/>
            <a:p>
              <a:pPr algn="ctr"/>
              <a:r>
                <a:rPr lang="en-US" b="1" dirty="0">
                  <a:solidFill>
                    <a:schemeClr val="tx1">
                      <a:lumMod val="95000"/>
                      <a:lumOff val="5000"/>
                    </a:schemeClr>
                  </a:solidFill>
                  <a:latin typeface="Montserrat Medium" pitchFamily="2" charset="0"/>
                </a:rPr>
                <a:t>Savings Focus</a:t>
              </a:r>
              <a:r>
                <a:rPr lang="en-US" dirty="0">
                  <a:solidFill>
                    <a:schemeClr val="tx1">
                      <a:lumMod val="95000"/>
                      <a:lumOff val="5000"/>
                    </a:schemeClr>
                  </a:solidFill>
                  <a:latin typeface="Montserrat Medium" pitchFamily="2" charset="0"/>
                </a:rPr>
                <a:t> → Allocation by type, Savings Goal (target %)</a:t>
              </a:r>
              <a:endParaRPr lang="en-IN" dirty="0">
                <a:solidFill>
                  <a:schemeClr val="tx1">
                    <a:lumMod val="95000"/>
                    <a:lumOff val="5000"/>
                  </a:schemeClr>
                </a:solidFill>
                <a:latin typeface="Montserrat Medium" pitchFamily="2" charset="0"/>
              </a:endParaRPr>
            </a:p>
          </p:txBody>
        </p:sp>
      </p:grpSp>
      <p:sp>
        <p:nvSpPr>
          <p:cNvPr id="21" name="TextBox 20">
            <a:extLst>
              <a:ext uri="{FF2B5EF4-FFF2-40B4-BE49-F238E27FC236}">
                <a16:creationId xmlns:a16="http://schemas.microsoft.com/office/drawing/2014/main" id="{C6CD2161-38D5-36E1-CAAC-71154DED0E84}"/>
              </a:ext>
            </a:extLst>
          </p:cNvPr>
          <p:cNvSpPr txBox="1"/>
          <p:nvPr/>
        </p:nvSpPr>
        <p:spPr>
          <a:xfrm>
            <a:off x="11479161" y="5641397"/>
            <a:ext cx="535858" cy="646331"/>
          </a:xfrm>
          <a:prstGeom prst="rect">
            <a:avLst/>
          </a:prstGeom>
          <a:noFill/>
        </p:spPr>
        <p:txBody>
          <a:bodyPr wrap="square" rtlCol="0">
            <a:spAutoFit/>
          </a:bodyPr>
          <a:lstStyle/>
          <a:p>
            <a:r>
              <a:rPr lang="en-US" sz="3600" dirty="0">
                <a:latin typeface="Montserrat Medium" pitchFamily="2" charset="0"/>
              </a:rPr>
              <a:t>3</a:t>
            </a:r>
            <a:endParaRPr lang="en-IN" sz="3600" dirty="0">
              <a:latin typeface="Montserrat Medium" pitchFamily="2" charset="0"/>
            </a:endParaRPr>
          </a:p>
        </p:txBody>
      </p:sp>
    </p:spTree>
    <p:extLst>
      <p:ext uri="{BB962C8B-B14F-4D97-AF65-F5344CB8AC3E}">
        <p14:creationId xmlns:p14="http://schemas.microsoft.com/office/powerpoint/2010/main" val="367998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90E991D-EB17-7FBA-6CAF-6664EA997B3A}"/>
              </a:ext>
            </a:extLst>
          </p:cNvPr>
          <p:cNvSpPr/>
          <p:nvPr/>
        </p:nvSpPr>
        <p:spPr>
          <a:xfrm>
            <a:off x="0" y="570272"/>
            <a:ext cx="12192000" cy="117987"/>
          </a:xfrm>
          <a:prstGeom prst="roundRect">
            <a:avLst/>
          </a:prstGeom>
          <a:gradFill flip="none" rotWithShape="1">
            <a:gsLst>
              <a:gs pos="9000">
                <a:schemeClr val="accent1">
                  <a:lumMod val="5000"/>
                  <a:lumOff val="95000"/>
                </a:schemeClr>
              </a:gs>
              <a:gs pos="29000">
                <a:srgbClr val="FFC000"/>
              </a:gs>
              <a:gs pos="65000">
                <a:srgbClr val="FFC000"/>
              </a:gs>
              <a:gs pos="96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7C9EA86-7A4A-B959-075C-231EDC6F1E41}"/>
              </a:ext>
            </a:extLst>
          </p:cNvPr>
          <p:cNvSpPr txBox="1"/>
          <p:nvPr/>
        </p:nvSpPr>
        <p:spPr>
          <a:xfrm>
            <a:off x="3549445" y="0"/>
            <a:ext cx="5663381" cy="584775"/>
          </a:xfrm>
          <a:prstGeom prst="rect">
            <a:avLst/>
          </a:prstGeom>
          <a:noFill/>
        </p:spPr>
        <p:txBody>
          <a:bodyPr wrap="square" rtlCol="0">
            <a:spAutoFit/>
          </a:bodyPr>
          <a:lstStyle/>
          <a:p>
            <a:pPr algn="ctr"/>
            <a:r>
              <a:rPr lang="en-IN" sz="3200" dirty="0">
                <a:latin typeface="Montserrat Medium" pitchFamily="2" charset="0"/>
              </a:rPr>
              <a:t>Data Transformation</a:t>
            </a:r>
          </a:p>
        </p:txBody>
      </p:sp>
      <p:pic>
        <p:nvPicPr>
          <p:cNvPr id="8" name="Picture 7">
            <a:extLst>
              <a:ext uri="{FF2B5EF4-FFF2-40B4-BE49-F238E27FC236}">
                <a16:creationId xmlns:a16="http://schemas.microsoft.com/office/drawing/2014/main" id="{75C30AEC-700A-345D-E10E-6B552848F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8" y="801082"/>
            <a:ext cx="5761703" cy="3323753"/>
          </a:xfrm>
          <a:prstGeom prst="rect">
            <a:avLst/>
          </a:prstGeom>
        </p:spPr>
      </p:pic>
      <p:pic>
        <p:nvPicPr>
          <p:cNvPr id="10" name="Picture 9">
            <a:extLst>
              <a:ext uri="{FF2B5EF4-FFF2-40B4-BE49-F238E27FC236}">
                <a16:creationId xmlns:a16="http://schemas.microsoft.com/office/drawing/2014/main" id="{F49BFC6B-86B1-BB94-44DA-46CF5CD6F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910" y="801082"/>
            <a:ext cx="5754090" cy="3315209"/>
          </a:xfrm>
          <a:prstGeom prst="rect">
            <a:avLst/>
          </a:prstGeom>
        </p:spPr>
      </p:pic>
      <p:sp>
        <p:nvSpPr>
          <p:cNvPr id="11" name="Rectangle: Rounded Corners 10">
            <a:extLst>
              <a:ext uri="{FF2B5EF4-FFF2-40B4-BE49-F238E27FC236}">
                <a16:creationId xmlns:a16="http://schemas.microsoft.com/office/drawing/2014/main" id="{13E25DF7-BE6C-1742-4068-B95AC251A653}"/>
              </a:ext>
            </a:extLst>
          </p:cNvPr>
          <p:cNvSpPr/>
          <p:nvPr/>
        </p:nvSpPr>
        <p:spPr>
          <a:xfrm>
            <a:off x="0" y="4330111"/>
            <a:ext cx="7600335" cy="2275921"/>
          </a:xfrm>
          <a:prstGeom prst="roundRect">
            <a:avLst/>
          </a:prstGeom>
          <a:gradFill>
            <a:gsLst>
              <a:gs pos="39000">
                <a:srgbClr val="E7DECF"/>
              </a:gs>
              <a:gs pos="100000">
                <a:srgbClr val="0661E8"/>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0B737D3-1032-CFEE-B49B-7BE6DFFA830E}"/>
              </a:ext>
            </a:extLst>
          </p:cNvPr>
          <p:cNvSpPr txBox="1"/>
          <p:nvPr/>
        </p:nvSpPr>
        <p:spPr>
          <a:xfrm>
            <a:off x="373624" y="4330110"/>
            <a:ext cx="7030066" cy="2062103"/>
          </a:xfrm>
          <a:prstGeom prst="rect">
            <a:avLst/>
          </a:prstGeom>
          <a:noFill/>
        </p:spPr>
        <p:txBody>
          <a:bodyPr wrap="square" rtlCol="0">
            <a:spAutoFit/>
          </a:bodyPr>
          <a:lstStyle/>
          <a:p>
            <a:r>
              <a:rPr lang="en-US" sz="1600" dirty="0">
                <a:latin typeface="Montserrat Medium" pitchFamily="2" charset="0"/>
              </a:rPr>
              <a:t>The dataset initially had multiple date columns and inconsistent formats.</a:t>
            </a:r>
            <a:br>
              <a:rPr lang="en-US" sz="1600" dirty="0">
                <a:latin typeface="Montserrat Medium" pitchFamily="2" charset="0"/>
              </a:rPr>
            </a:br>
            <a:r>
              <a:rPr lang="en-US" sz="1600" dirty="0">
                <a:latin typeface="Montserrat Medium" pitchFamily="2" charset="0"/>
              </a:rPr>
              <a:t>I applied transformations in Power Query — unpivoted the date columns into a single Date column, formatted it as </a:t>
            </a:r>
            <a:r>
              <a:rPr lang="en-US" sz="1600" i="1" dirty="0">
                <a:latin typeface="Montserrat Medium" pitchFamily="2" charset="0"/>
              </a:rPr>
              <a:t>MMM YYYY</a:t>
            </a:r>
            <a:r>
              <a:rPr lang="en-US" sz="1600" dirty="0">
                <a:latin typeface="Montserrat Medium" pitchFamily="2" charset="0"/>
              </a:rPr>
              <a:t>, formatted the Value column into rupees, and created a Year column for time-based analysis.</a:t>
            </a:r>
            <a:br>
              <a:rPr lang="en-US" sz="1600" dirty="0">
                <a:latin typeface="Montserrat Medium" pitchFamily="2" charset="0"/>
              </a:rPr>
            </a:br>
            <a:r>
              <a:rPr lang="en-US" sz="1600" dirty="0">
                <a:latin typeface="Montserrat Medium" pitchFamily="2" charset="0"/>
              </a:rPr>
              <a:t>On the left is the dataset before transformation, and on the right is after.</a:t>
            </a:r>
            <a:endParaRPr lang="en-IN" sz="1600" dirty="0">
              <a:latin typeface="Montserrat Medium" pitchFamily="2" charset="0"/>
            </a:endParaRPr>
          </a:p>
        </p:txBody>
      </p:sp>
      <p:sp>
        <p:nvSpPr>
          <p:cNvPr id="13" name="TextBox 12">
            <a:extLst>
              <a:ext uri="{FF2B5EF4-FFF2-40B4-BE49-F238E27FC236}">
                <a16:creationId xmlns:a16="http://schemas.microsoft.com/office/drawing/2014/main" id="{F4BE8D11-AA7B-1412-0FAC-7BB5EAFD0B05}"/>
              </a:ext>
            </a:extLst>
          </p:cNvPr>
          <p:cNvSpPr txBox="1"/>
          <p:nvPr/>
        </p:nvSpPr>
        <p:spPr>
          <a:xfrm>
            <a:off x="11464412" y="5641397"/>
            <a:ext cx="550607" cy="646331"/>
          </a:xfrm>
          <a:prstGeom prst="rect">
            <a:avLst/>
          </a:prstGeom>
          <a:noFill/>
        </p:spPr>
        <p:txBody>
          <a:bodyPr wrap="square" rtlCol="0">
            <a:spAutoFit/>
          </a:bodyPr>
          <a:lstStyle/>
          <a:p>
            <a:r>
              <a:rPr lang="en-US" sz="3600" dirty="0">
                <a:latin typeface="Montserrat Medium" pitchFamily="2" charset="0"/>
              </a:rPr>
              <a:t>4</a:t>
            </a:r>
            <a:endParaRPr lang="en-IN" sz="3600" dirty="0">
              <a:latin typeface="Montserrat Medium" pitchFamily="2" charset="0"/>
            </a:endParaRPr>
          </a:p>
        </p:txBody>
      </p:sp>
    </p:spTree>
    <p:extLst>
      <p:ext uri="{BB962C8B-B14F-4D97-AF65-F5344CB8AC3E}">
        <p14:creationId xmlns:p14="http://schemas.microsoft.com/office/powerpoint/2010/main" val="386332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2DB1943-E25F-CF44-BCC2-901C13D11B61}"/>
              </a:ext>
            </a:extLst>
          </p:cNvPr>
          <p:cNvSpPr/>
          <p:nvPr/>
        </p:nvSpPr>
        <p:spPr>
          <a:xfrm>
            <a:off x="0" y="570272"/>
            <a:ext cx="12192000" cy="117987"/>
          </a:xfrm>
          <a:prstGeom prst="roundRect">
            <a:avLst/>
          </a:prstGeom>
          <a:gradFill flip="none" rotWithShape="1">
            <a:gsLst>
              <a:gs pos="9000">
                <a:schemeClr val="accent1">
                  <a:lumMod val="5000"/>
                  <a:lumOff val="95000"/>
                </a:schemeClr>
              </a:gs>
              <a:gs pos="29000">
                <a:srgbClr val="FFC000"/>
              </a:gs>
              <a:gs pos="65000">
                <a:srgbClr val="FFC000"/>
              </a:gs>
              <a:gs pos="96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0624F22-E3B7-A286-E6A9-E5D24DE6124E}"/>
              </a:ext>
            </a:extLst>
          </p:cNvPr>
          <p:cNvSpPr txBox="1"/>
          <p:nvPr/>
        </p:nvSpPr>
        <p:spPr>
          <a:xfrm>
            <a:off x="3549445" y="0"/>
            <a:ext cx="5663381" cy="584775"/>
          </a:xfrm>
          <a:prstGeom prst="rect">
            <a:avLst/>
          </a:prstGeom>
          <a:noFill/>
        </p:spPr>
        <p:txBody>
          <a:bodyPr wrap="square" rtlCol="0">
            <a:spAutoFit/>
          </a:bodyPr>
          <a:lstStyle/>
          <a:p>
            <a:pPr algn="ctr"/>
            <a:r>
              <a:rPr lang="en-US" sz="3200" dirty="0">
                <a:latin typeface="Montserrat Medium" pitchFamily="2" charset="0"/>
              </a:rPr>
              <a:t>Key Measures in Power BI</a:t>
            </a:r>
            <a:endParaRPr lang="en-IN" sz="3200" dirty="0">
              <a:latin typeface="Montserrat Medium" pitchFamily="2" charset="0"/>
            </a:endParaRPr>
          </a:p>
        </p:txBody>
      </p:sp>
      <p:sp>
        <p:nvSpPr>
          <p:cNvPr id="4" name="TextBox 3">
            <a:extLst>
              <a:ext uri="{FF2B5EF4-FFF2-40B4-BE49-F238E27FC236}">
                <a16:creationId xmlns:a16="http://schemas.microsoft.com/office/drawing/2014/main" id="{7CCB3322-4D5A-C9AB-13D4-10EBA3634A77}"/>
              </a:ext>
            </a:extLst>
          </p:cNvPr>
          <p:cNvSpPr txBox="1"/>
          <p:nvPr/>
        </p:nvSpPr>
        <p:spPr>
          <a:xfrm>
            <a:off x="11474245" y="5641397"/>
            <a:ext cx="580103" cy="646331"/>
          </a:xfrm>
          <a:prstGeom prst="rect">
            <a:avLst/>
          </a:prstGeom>
          <a:noFill/>
        </p:spPr>
        <p:txBody>
          <a:bodyPr wrap="square" rtlCol="0">
            <a:spAutoFit/>
          </a:bodyPr>
          <a:lstStyle/>
          <a:p>
            <a:r>
              <a:rPr lang="en-US" sz="3600" dirty="0">
                <a:latin typeface="Montserrat Medium" pitchFamily="2" charset="0"/>
              </a:rPr>
              <a:t>5</a:t>
            </a:r>
            <a:endParaRPr lang="en-IN" sz="3600" dirty="0">
              <a:latin typeface="Montserrat Medium" pitchFamily="2" charset="0"/>
            </a:endParaRPr>
          </a:p>
        </p:txBody>
      </p:sp>
      <p:grpSp>
        <p:nvGrpSpPr>
          <p:cNvPr id="11" name="Group 10">
            <a:extLst>
              <a:ext uri="{FF2B5EF4-FFF2-40B4-BE49-F238E27FC236}">
                <a16:creationId xmlns:a16="http://schemas.microsoft.com/office/drawing/2014/main" id="{194C8751-8C99-DAFF-84A8-97C40083F5EB}"/>
              </a:ext>
            </a:extLst>
          </p:cNvPr>
          <p:cNvGrpSpPr/>
          <p:nvPr/>
        </p:nvGrpSpPr>
        <p:grpSpPr>
          <a:xfrm>
            <a:off x="4336027" y="884903"/>
            <a:ext cx="7334864" cy="4653010"/>
            <a:chOff x="4601498" y="884903"/>
            <a:chExt cx="7334864" cy="4653010"/>
          </a:xfrm>
          <a:gradFill>
            <a:gsLst>
              <a:gs pos="0">
                <a:srgbClr val="E7DECF"/>
              </a:gs>
              <a:gs pos="100000">
                <a:schemeClr val="bg1"/>
              </a:gs>
            </a:gsLst>
            <a:lin ang="5400000" scaled="1"/>
          </a:gradFill>
        </p:grpSpPr>
        <p:sp>
          <p:nvSpPr>
            <p:cNvPr id="7" name="Rectangle: Rounded Corners 6">
              <a:extLst>
                <a:ext uri="{FF2B5EF4-FFF2-40B4-BE49-F238E27FC236}">
                  <a16:creationId xmlns:a16="http://schemas.microsoft.com/office/drawing/2014/main" id="{BE904BD4-FBC6-3099-A044-D44312E8CEDB}"/>
                </a:ext>
              </a:extLst>
            </p:cNvPr>
            <p:cNvSpPr/>
            <p:nvPr/>
          </p:nvSpPr>
          <p:spPr>
            <a:xfrm>
              <a:off x="4601498" y="884903"/>
              <a:ext cx="7334864" cy="465301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046F4F4-0379-6F1F-D4AE-F6531CA63A38}"/>
                </a:ext>
              </a:extLst>
            </p:cNvPr>
            <p:cNvSpPr txBox="1"/>
            <p:nvPr/>
          </p:nvSpPr>
          <p:spPr>
            <a:xfrm>
              <a:off x="5058698" y="1613083"/>
              <a:ext cx="6420464" cy="2585323"/>
            </a:xfrm>
            <a:prstGeom prst="rect">
              <a:avLst/>
            </a:prstGeom>
            <a:grpFill/>
            <a:ln>
              <a:noFill/>
            </a:ln>
          </p:spPr>
          <p:txBody>
            <a:bodyPr wrap="square" rtlCol="0">
              <a:spAutoFit/>
            </a:bodyPr>
            <a:lstStyle/>
            <a:p>
              <a:r>
                <a:rPr lang="en-US" dirty="0">
                  <a:latin typeface="Montserrat Medium" pitchFamily="2" charset="0"/>
                </a:rPr>
                <a:t>Measures play a crucial role in transforming raw data into meaningful insights.</a:t>
              </a:r>
              <a:br>
                <a:rPr lang="en-US" dirty="0">
                  <a:latin typeface="Montserrat Medium" pitchFamily="2" charset="0"/>
                </a:rPr>
              </a:br>
              <a:r>
                <a:rPr lang="en-US" dirty="0">
                  <a:latin typeface="Montserrat Medium" pitchFamily="2" charset="0"/>
                </a:rPr>
                <a:t>In this project, DAX measures were created to calculate key financial indicators such as </a:t>
              </a:r>
              <a:r>
                <a:rPr lang="en-US" b="1" dirty="0">
                  <a:latin typeface="Montserrat Medium" pitchFamily="2" charset="0"/>
                </a:rPr>
                <a:t>Total Income</a:t>
              </a:r>
              <a:r>
                <a:rPr lang="en-US" dirty="0">
                  <a:latin typeface="Montserrat Medium" pitchFamily="2" charset="0"/>
                </a:rPr>
                <a:t>, </a:t>
              </a:r>
              <a:r>
                <a:rPr lang="en-US" b="1" dirty="0">
                  <a:latin typeface="Montserrat Medium" pitchFamily="2" charset="0"/>
                </a:rPr>
                <a:t>Total Expense</a:t>
              </a:r>
              <a:r>
                <a:rPr lang="en-US" dirty="0">
                  <a:latin typeface="Montserrat Medium" pitchFamily="2" charset="0"/>
                </a:rPr>
                <a:t>, </a:t>
              </a:r>
              <a:r>
                <a:rPr lang="en-US" b="1" dirty="0">
                  <a:latin typeface="Montserrat Medium" pitchFamily="2" charset="0"/>
                </a:rPr>
                <a:t>Savings%</a:t>
              </a:r>
              <a:r>
                <a:rPr lang="en-US" dirty="0">
                  <a:latin typeface="Montserrat Medium" pitchFamily="2" charset="0"/>
                </a:rPr>
                <a:t>, </a:t>
              </a:r>
              <a:r>
                <a:rPr lang="en-US" b="1" dirty="0">
                  <a:latin typeface="Montserrat Medium" pitchFamily="2" charset="0"/>
                </a:rPr>
                <a:t>Expense %</a:t>
              </a:r>
              <a:r>
                <a:rPr lang="en-US" dirty="0">
                  <a:latin typeface="Montserrat Medium" pitchFamily="2" charset="0"/>
                </a:rPr>
                <a:t>, and </a:t>
              </a:r>
              <a:r>
                <a:rPr lang="en-US" b="1" dirty="0">
                  <a:latin typeface="Montserrat Medium" pitchFamily="2" charset="0"/>
                </a:rPr>
                <a:t>Total Savings</a:t>
              </a:r>
              <a:r>
                <a:rPr lang="en-US" dirty="0">
                  <a:latin typeface="Montserrat Medium" pitchFamily="2" charset="0"/>
                </a:rPr>
                <a:t>.</a:t>
              </a:r>
              <a:br>
                <a:rPr lang="en-US" dirty="0">
                  <a:latin typeface="Montserrat Medium" pitchFamily="2" charset="0"/>
                </a:rPr>
              </a:br>
              <a:r>
                <a:rPr lang="en-US" dirty="0">
                  <a:latin typeface="Montserrat Medium" pitchFamily="2" charset="0"/>
                </a:rPr>
                <a:t>These measures serve as the foundation for KPIs and charts, enabling accurate trend analysis and performance tracking across time.</a:t>
              </a:r>
              <a:endParaRPr lang="en-IN" dirty="0">
                <a:latin typeface="Montserrat Medium" pitchFamily="2" charset="0"/>
              </a:endParaRPr>
            </a:p>
          </p:txBody>
        </p:sp>
      </p:grpSp>
      <p:pic>
        <p:nvPicPr>
          <p:cNvPr id="10" name="Picture 9">
            <a:extLst>
              <a:ext uri="{FF2B5EF4-FFF2-40B4-BE49-F238E27FC236}">
                <a16:creationId xmlns:a16="http://schemas.microsoft.com/office/drawing/2014/main" id="{722A1371-337B-6AAC-6A85-32A824FB7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55" y="782964"/>
            <a:ext cx="3465872" cy="5126224"/>
          </a:xfrm>
          <a:prstGeom prst="rect">
            <a:avLst/>
          </a:prstGeom>
        </p:spPr>
      </p:pic>
    </p:spTree>
    <p:extLst>
      <p:ext uri="{BB962C8B-B14F-4D97-AF65-F5344CB8AC3E}">
        <p14:creationId xmlns:p14="http://schemas.microsoft.com/office/powerpoint/2010/main" val="27122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CB72726-FACB-7388-4159-89BC186FA5F5}"/>
              </a:ext>
            </a:extLst>
          </p:cNvPr>
          <p:cNvGrpSpPr/>
          <p:nvPr/>
        </p:nvGrpSpPr>
        <p:grpSpPr>
          <a:xfrm>
            <a:off x="6675021" y="3365090"/>
            <a:ext cx="5516979" cy="2040925"/>
            <a:chOff x="132684" y="3356204"/>
            <a:chExt cx="6096000" cy="3200347"/>
          </a:xfrm>
          <a:gradFill>
            <a:gsLst>
              <a:gs pos="1000">
                <a:srgbClr val="E7DECF"/>
              </a:gs>
              <a:gs pos="77000">
                <a:schemeClr val="bg1">
                  <a:lumMod val="95000"/>
                </a:schemeClr>
              </a:gs>
            </a:gsLst>
            <a:lin ang="5400000" scaled="1"/>
          </a:gradFill>
        </p:grpSpPr>
        <p:sp>
          <p:nvSpPr>
            <p:cNvPr id="12" name="Rectangle: Rounded Corners 11">
              <a:extLst>
                <a:ext uri="{FF2B5EF4-FFF2-40B4-BE49-F238E27FC236}">
                  <a16:creationId xmlns:a16="http://schemas.microsoft.com/office/drawing/2014/main" id="{1A7A2BDF-6520-DF49-3070-FCBFBA1EBAAC}"/>
                </a:ext>
              </a:extLst>
            </p:cNvPr>
            <p:cNvSpPr/>
            <p:nvPr/>
          </p:nvSpPr>
          <p:spPr>
            <a:xfrm>
              <a:off x="132684" y="3356204"/>
              <a:ext cx="6096000" cy="3200347"/>
            </a:xfrm>
            <a:prstGeom prst="roundRect">
              <a:avLst>
                <a:gd name="adj" fmla="val 222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4A3E3BC-04A2-E704-41C5-11266283C5C7}"/>
                </a:ext>
              </a:extLst>
            </p:cNvPr>
            <p:cNvSpPr txBox="1"/>
            <p:nvPr/>
          </p:nvSpPr>
          <p:spPr>
            <a:xfrm>
              <a:off x="244206" y="3356204"/>
              <a:ext cx="5250425" cy="2264738"/>
            </a:xfrm>
            <a:prstGeom prst="rect">
              <a:avLst/>
            </a:prstGeom>
            <a:grpFill/>
          </p:spPr>
          <p:txBody>
            <a:bodyPr wrap="square" rtlCol="0">
              <a:spAutoFit/>
            </a:bodyPr>
            <a:lstStyle/>
            <a:p>
              <a:r>
                <a:rPr lang="en-US" sz="1600" dirty="0">
                  <a:latin typeface="Montserrat Medium" pitchFamily="2" charset="0"/>
                </a:rPr>
                <a:t>Interactive </a:t>
              </a:r>
              <a:r>
                <a:rPr lang="en-US" sz="1600" b="1" dirty="0">
                  <a:latin typeface="Montserrat Medium" pitchFamily="2" charset="0"/>
                </a:rPr>
                <a:t>slicers</a:t>
              </a:r>
              <a:r>
                <a:rPr lang="en-US" sz="1600" dirty="0">
                  <a:latin typeface="Montserrat Medium" pitchFamily="2" charset="0"/>
                </a:rPr>
                <a:t> (in button form) were created for </a:t>
              </a:r>
              <a:r>
                <a:rPr lang="en-US" sz="1600" b="1" dirty="0">
                  <a:latin typeface="Montserrat Medium" pitchFamily="2" charset="0"/>
                </a:rPr>
                <a:t>Year</a:t>
              </a:r>
              <a:r>
                <a:rPr lang="en-US" sz="1600" dirty="0">
                  <a:latin typeface="Montserrat Medium" pitchFamily="2" charset="0"/>
                </a:rPr>
                <a:t> and </a:t>
              </a:r>
              <a:r>
                <a:rPr lang="en-US" sz="1600" b="1" dirty="0">
                  <a:latin typeface="Montserrat Medium" pitchFamily="2" charset="0"/>
                </a:rPr>
                <a:t>Month–Year</a:t>
              </a:r>
              <a:r>
                <a:rPr lang="en-US" sz="1600" dirty="0">
                  <a:latin typeface="Montserrat Medium" pitchFamily="2" charset="0"/>
                </a:rPr>
                <a:t> selections.</a:t>
              </a:r>
              <a:br>
                <a:rPr lang="en-US" sz="1600" dirty="0">
                  <a:latin typeface="Montserrat Medium" pitchFamily="2" charset="0"/>
                </a:rPr>
              </a:br>
              <a:r>
                <a:rPr lang="en-US" sz="1600" dirty="0">
                  <a:latin typeface="Montserrat Medium" pitchFamily="2" charset="0"/>
                </a:rPr>
                <a:t>They enable users to filter data dynamically and analyze performance across specific time frames while comparing them with all-time totals.</a:t>
              </a:r>
              <a:endParaRPr lang="en-IN" sz="1600" dirty="0">
                <a:latin typeface="Montserrat Medium" pitchFamily="2" charset="0"/>
              </a:endParaRPr>
            </a:p>
          </p:txBody>
        </p:sp>
      </p:grpSp>
      <p:sp>
        <p:nvSpPr>
          <p:cNvPr id="2" name="Rectangle: Rounded Corners 1">
            <a:extLst>
              <a:ext uri="{FF2B5EF4-FFF2-40B4-BE49-F238E27FC236}">
                <a16:creationId xmlns:a16="http://schemas.microsoft.com/office/drawing/2014/main" id="{776C3ADD-0E6E-9CB1-9A75-D3B424FC3533}"/>
              </a:ext>
            </a:extLst>
          </p:cNvPr>
          <p:cNvSpPr/>
          <p:nvPr/>
        </p:nvSpPr>
        <p:spPr>
          <a:xfrm>
            <a:off x="0" y="570272"/>
            <a:ext cx="12192000" cy="117987"/>
          </a:xfrm>
          <a:prstGeom prst="roundRect">
            <a:avLst/>
          </a:prstGeom>
          <a:gradFill flip="none" rotWithShape="1">
            <a:gsLst>
              <a:gs pos="9000">
                <a:schemeClr val="accent1">
                  <a:lumMod val="5000"/>
                  <a:lumOff val="95000"/>
                </a:schemeClr>
              </a:gs>
              <a:gs pos="29000">
                <a:srgbClr val="FFC000"/>
              </a:gs>
              <a:gs pos="65000">
                <a:srgbClr val="FFC000"/>
              </a:gs>
              <a:gs pos="96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818206E7-E651-F18A-D2D4-03E546153FC1}"/>
              </a:ext>
            </a:extLst>
          </p:cNvPr>
          <p:cNvSpPr txBox="1"/>
          <p:nvPr/>
        </p:nvSpPr>
        <p:spPr>
          <a:xfrm>
            <a:off x="2748116" y="-14503"/>
            <a:ext cx="6695768" cy="584775"/>
          </a:xfrm>
          <a:prstGeom prst="rect">
            <a:avLst/>
          </a:prstGeom>
          <a:noFill/>
        </p:spPr>
        <p:txBody>
          <a:bodyPr wrap="square" rtlCol="0">
            <a:spAutoFit/>
          </a:bodyPr>
          <a:lstStyle/>
          <a:p>
            <a:pPr algn="ctr"/>
            <a:r>
              <a:rPr lang="en-US" sz="3200" dirty="0">
                <a:latin typeface="Montserrat Medium" pitchFamily="2" charset="0"/>
              </a:rPr>
              <a:t>KPIs and Slicers in Dashboard</a:t>
            </a:r>
            <a:endParaRPr lang="en-IN" sz="3200" dirty="0">
              <a:latin typeface="Montserrat Medium" pitchFamily="2" charset="0"/>
            </a:endParaRPr>
          </a:p>
        </p:txBody>
      </p:sp>
      <p:pic>
        <p:nvPicPr>
          <p:cNvPr id="5" name="Picture 4">
            <a:extLst>
              <a:ext uri="{FF2B5EF4-FFF2-40B4-BE49-F238E27FC236}">
                <a16:creationId xmlns:a16="http://schemas.microsoft.com/office/drawing/2014/main" id="{5B369669-627D-6A11-E12F-F5A2C9EA1B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21" y="772587"/>
            <a:ext cx="5445989" cy="2522920"/>
          </a:xfrm>
          <a:prstGeom prst="rect">
            <a:avLst/>
          </a:prstGeom>
        </p:spPr>
      </p:pic>
      <p:pic>
        <p:nvPicPr>
          <p:cNvPr id="7" name="Picture 6">
            <a:extLst>
              <a:ext uri="{FF2B5EF4-FFF2-40B4-BE49-F238E27FC236}">
                <a16:creationId xmlns:a16="http://schemas.microsoft.com/office/drawing/2014/main" id="{4DA69D59-116E-CF0F-6335-705897DAA8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5021" y="761055"/>
            <a:ext cx="5516979" cy="2522920"/>
          </a:xfrm>
          <a:prstGeom prst="rect">
            <a:avLst/>
          </a:prstGeom>
        </p:spPr>
      </p:pic>
      <p:grpSp>
        <p:nvGrpSpPr>
          <p:cNvPr id="10" name="Group 9">
            <a:extLst>
              <a:ext uri="{FF2B5EF4-FFF2-40B4-BE49-F238E27FC236}">
                <a16:creationId xmlns:a16="http://schemas.microsoft.com/office/drawing/2014/main" id="{C27D3E78-0428-61FC-08F9-913B924255D5}"/>
              </a:ext>
            </a:extLst>
          </p:cNvPr>
          <p:cNvGrpSpPr/>
          <p:nvPr/>
        </p:nvGrpSpPr>
        <p:grpSpPr>
          <a:xfrm>
            <a:off x="25121" y="3428999"/>
            <a:ext cx="6070879" cy="2040925"/>
            <a:chOff x="0" y="3356204"/>
            <a:chExt cx="6096000" cy="3200347"/>
          </a:xfrm>
          <a:gradFill>
            <a:gsLst>
              <a:gs pos="0">
                <a:srgbClr val="E7DECF"/>
              </a:gs>
              <a:gs pos="100000">
                <a:schemeClr val="bg1">
                  <a:lumMod val="95000"/>
                </a:schemeClr>
              </a:gs>
            </a:gsLst>
            <a:lin ang="5400000" scaled="1"/>
          </a:gradFill>
        </p:grpSpPr>
        <p:sp>
          <p:nvSpPr>
            <p:cNvPr id="8" name="Rectangle: Rounded Corners 7">
              <a:extLst>
                <a:ext uri="{FF2B5EF4-FFF2-40B4-BE49-F238E27FC236}">
                  <a16:creationId xmlns:a16="http://schemas.microsoft.com/office/drawing/2014/main" id="{EE7E6A1E-12AE-37EE-7A58-6665C0807D89}"/>
                </a:ext>
              </a:extLst>
            </p:cNvPr>
            <p:cNvSpPr/>
            <p:nvPr/>
          </p:nvSpPr>
          <p:spPr>
            <a:xfrm>
              <a:off x="0" y="3356204"/>
              <a:ext cx="6096000" cy="3200347"/>
            </a:xfrm>
            <a:prstGeom prst="roundRect">
              <a:avLst>
                <a:gd name="adj" fmla="val 222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1BCE6AC-52C1-7681-6E90-5423F0D135B7}"/>
                </a:ext>
              </a:extLst>
            </p:cNvPr>
            <p:cNvSpPr txBox="1"/>
            <p:nvPr/>
          </p:nvSpPr>
          <p:spPr>
            <a:xfrm>
              <a:off x="254557" y="3483728"/>
              <a:ext cx="5250425" cy="2858056"/>
            </a:xfrm>
            <a:prstGeom prst="rect">
              <a:avLst/>
            </a:prstGeom>
            <a:grpFill/>
            <a:ln>
              <a:noFill/>
            </a:ln>
          </p:spPr>
          <p:txBody>
            <a:bodyPr wrap="square" rtlCol="0">
              <a:spAutoFit/>
            </a:bodyPr>
            <a:lstStyle/>
            <a:p>
              <a:r>
                <a:rPr lang="en-US" sz="1600" dirty="0">
                  <a:latin typeface="Montserrat Medium" pitchFamily="2" charset="0"/>
                </a:rPr>
                <a:t>The dashboard includes KPIs for </a:t>
              </a:r>
              <a:r>
                <a:rPr lang="en-US" sz="1600" b="1" dirty="0">
                  <a:latin typeface="Montserrat Medium" pitchFamily="2" charset="0"/>
                </a:rPr>
                <a:t>Total Income, Total Savings, Expense %</a:t>
              </a:r>
              <a:r>
                <a:rPr lang="en-US" sz="1600" dirty="0">
                  <a:latin typeface="Montserrat Medium" pitchFamily="2" charset="0"/>
                </a:rPr>
                <a:t>, and </a:t>
              </a:r>
              <a:r>
                <a:rPr lang="en-US" sz="1600" b="1" dirty="0">
                  <a:latin typeface="Montserrat Medium" pitchFamily="2" charset="0"/>
                </a:rPr>
                <a:t>Saving %</a:t>
              </a:r>
              <a:r>
                <a:rPr lang="en-US" sz="1600" dirty="0">
                  <a:latin typeface="Montserrat Medium" pitchFamily="2" charset="0"/>
                </a:rPr>
                <a:t>, offering a quick snapshot of financial performance.</a:t>
              </a:r>
              <a:br>
                <a:rPr lang="en-US" sz="1600" dirty="0">
                  <a:latin typeface="Montserrat Medium" pitchFamily="2" charset="0"/>
                </a:rPr>
              </a:br>
              <a:r>
                <a:rPr lang="en-US" sz="1600" dirty="0">
                  <a:latin typeface="Montserrat Medium" pitchFamily="2" charset="0"/>
                </a:rPr>
                <a:t>Additionally, </a:t>
              </a:r>
              <a:r>
                <a:rPr lang="en-US" sz="1600" b="1" dirty="0">
                  <a:latin typeface="Montserrat Medium" pitchFamily="2" charset="0"/>
                </a:rPr>
                <a:t>“All Time” KPIs</a:t>
              </a:r>
              <a:r>
                <a:rPr lang="en-US" sz="1600" dirty="0">
                  <a:latin typeface="Montserrat Medium" pitchFamily="2" charset="0"/>
                </a:rPr>
                <a:t> were added — these remain unaffected by slicers, allowing users to </a:t>
              </a:r>
              <a:r>
                <a:rPr lang="en-US" sz="1600" b="1" dirty="0">
                  <a:latin typeface="Montserrat Medium" pitchFamily="2" charset="0"/>
                </a:rPr>
                <a:t>compare selected period values with overall totals</a:t>
              </a:r>
              <a:r>
                <a:rPr lang="en-US" sz="1600" dirty="0">
                  <a:latin typeface="Montserrat Medium" pitchFamily="2" charset="0"/>
                </a:rPr>
                <a:t> for better context.</a:t>
              </a:r>
              <a:endParaRPr lang="en-IN" sz="1600" dirty="0">
                <a:latin typeface="Montserrat Medium" pitchFamily="2" charset="0"/>
              </a:endParaRPr>
            </a:p>
          </p:txBody>
        </p:sp>
      </p:grpSp>
      <p:sp>
        <p:nvSpPr>
          <p:cNvPr id="14" name="TextBox 13">
            <a:extLst>
              <a:ext uri="{FF2B5EF4-FFF2-40B4-BE49-F238E27FC236}">
                <a16:creationId xmlns:a16="http://schemas.microsoft.com/office/drawing/2014/main" id="{25C3547D-59BD-6AD5-EF03-D4FE6F03D383}"/>
              </a:ext>
            </a:extLst>
          </p:cNvPr>
          <p:cNvSpPr txBox="1"/>
          <p:nvPr/>
        </p:nvSpPr>
        <p:spPr>
          <a:xfrm>
            <a:off x="11433610" y="5641397"/>
            <a:ext cx="599768" cy="646331"/>
          </a:xfrm>
          <a:prstGeom prst="rect">
            <a:avLst/>
          </a:prstGeom>
          <a:noFill/>
        </p:spPr>
        <p:txBody>
          <a:bodyPr wrap="square" rtlCol="0">
            <a:spAutoFit/>
          </a:bodyPr>
          <a:lstStyle/>
          <a:p>
            <a:r>
              <a:rPr lang="en-US" sz="3600" dirty="0">
                <a:latin typeface="Montserrat Medium" pitchFamily="2" charset="0"/>
              </a:rPr>
              <a:t>6</a:t>
            </a:r>
            <a:endParaRPr lang="en-IN" sz="3600" dirty="0">
              <a:latin typeface="Montserrat Medium" pitchFamily="2" charset="0"/>
            </a:endParaRPr>
          </a:p>
        </p:txBody>
      </p:sp>
    </p:spTree>
    <p:extLst>
      <p:ext uri="{BB962C8B-B14F-4D97-AF65-F5344CB8AC3E}">
        <p14:creationId xmlns:p14="http://schemas.microsoft.com/office/powerpoint/2010/main" val="4219612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B0C1148-A090-29A6-5EF3-417653E41CD5}"/>
              </a:ext>
            </a:extLst>
          </p:cNvPr>
          <p:cNvSpPr/>
          <p:nvPr/>
        </p:nvSpPr>
        <p:spPr>
          <a:xfrm>
            <a:off x="0" y="570272"/>
            <a:ext cx="12192000" cy="117987"/>
          </a:xfrm>
          <a:prstGeom prst="roundRect">
            <a:avLst/>
          </a:prstGeom>
          <a:gradFill flip="none" rotWithShape="1">
            <a:gsLst>
              <a:gs pos="9000">
                <a:schemeClr val="accent1">
                  <a:lumMod val="5000"/>
                  <a:lumOff val="95000"/>
                </a:schemeClr>
              </a:gs>
              <a:gs pos="29000">
                <a:srgbClr val="FFC000"/>
              </a:gs>
              <a:gs pos="65000">
                <a:srgbClr val="FFC000"/>
              </a:gs>
              <a:gs pos="96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5E30229D-9488-A5AF-20B5-AD5D2DB19CED}"/>
              </a:ext>
            </a:extLst>
          </p:cNvPr>
          <p:cNvSpPr txBox="1"/>
          <p:nvPr/>
        </p:nvSpPr>
        <p:spPr>
          <a:xfrm>
            <a:off x="1787013" y="-14503"/>
            <a:ext cx="8617974" cy="584775"/>
          </a:xfrm>
          <a:prstGeom prst="rect">
            <a:avLst/>
          </a:prstGeom>
          <a:noFill/>
        </p:spPr>
        <p:txBody>
          <a:bodyPr wrap="square" rtlCol="0">
            <a:spAutoFit/>
          </a:bodyPr>
          <a:lstStyle/>
          <a:p>
            <a:pPr algn="ctr"/>
            <a:r>
              <a:rPr lang="en-IN" sz="3200" dirty="0">
                <a:latin typeface="Montserrat Medium" pitchFamily="2" charset="0"/>
              </a:rPr>
              <a:t>Expense and Savings Distribution</a:t>
            </a:r>
          </a:p>
        </p:txBody>
      </p:sp>
      <p:pic>
        <p:nvPicPr>
          <p:cNvPr id="5" name="Picture 4">
            <a:extLst>
              <a:ext uri="{FF2B5EF4-FFF2-40B4-BE49-F238E27FC236}">
                <a16:creationId xmlns:a16="http://schemas.microsoft.com/office/drawing/2014/main" id="{ECE47650-E722-9A3F-F7B9-313BB5996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369" y="813618"/>
            <a:ext cx="6410632" cy="4741608"/>
          </a:xfrm>
          <a:prstGeom prst="rect">
            <a:avLst/>
          </a:prstGeom>
        </p:spPr>
      </p:pic>
      <p:grpSp>
        <p:nvGrpSpPr>
          <p:cNvPr id="9" name="Group 8">
            <a:extLst>
              <a:ext uri="{FF2B5EF4-FFF2-40B4-BE49-F238E27FC236}">
                <a16:creationId xmlns:a16="http://schemas.microsoft.com/office/drawing/2014/main" id="{266C4EEC-A1CA-41B0-9E50-C686A845D9EA}"/>
              </a:ext>
            </a:extLst>
          </p:cNvPr>
          <p:cNvGrpSpPr/>
          <p:nvPr/>
        </p:nvGrpSpPr>
        <p:grpSpPr>
          <a:xfrm>
            <a:off x="25122" y="813618"/>
            <a:ext cx="5657924" cy="4741608"/>
            <a:chOff x="0" y="3356204"/>
            <a:chExt cx="6096000" cy="3200347"/>
          </a:xfrm>
          <a:gradFill>
            <a:gsLst>
              <a:gs pos="0">
                <a:srgbClr val="E7DECF"/>
              </a:gs>
              <a:gs pos="100000">
                <a:schemeClr val="bg1">
                  <a:lumMod val="95000"/>
                </a:schemeClr>
              </a:gs>
            </a:gsLst>
            <a:lin ang="5400000" scaled="1"/>
          </a:gradFill>
        </p:grpSpPr>
        <p:sp>
          <p:nvSpPr>
            <p:cNvPr id="10" name="Rectangle: Rounded Corners 9">
              <a:extLst>
                <a:ext uri="{FF2B5EF4-FFF2-40B4-BE49-F238E27FC236}">
                  <a16:creationId xmlns:a16="http://schemas.microsoft.com/office/drawing/2014/main" id="{56972945-5B8F-BC4C-CBBE-46D27FC18F0F}"/>
                </a:ext>
              </a:extLst>
            </p:cNvPr>
            <p:cNvSpPr/>
            <p:nvPr/>
          </p:nvSpPr>
          <p:spPr>
            <a:xfrm>
              <a:off x="0" y="3356204"/>
              <a:ext cx="6096000" cy="3200347"/>
            </a:xfrm>
            <a:prstGeom prst="roundRect">
              <a:avLst>
                <a:gd name="adj" fmla="val 2227"/>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F8B0788-45BD-29C0-CAD6-16474F0BC625}"/>
                </a:ext>
              </a:extLst>
            </p:cNvPr>
            <p:cNvSpPr txBox="1"/>
            <p:nvPr/>
          </p:nvSpPr>
          <p:spPr>
            <a:xfrm>
              <a:off x="254557" y="3483728"/>
              <a:ext cx="5250425" cy="2118884"/>
            </a:xfrm>
            <a:prstGeom prst="rect">
              <a:avLst/>
            </a:prstGeom>
            <a:grpFill/>
            <a:ln>
              <a:noFill/>
            </a:ln>
          </p:spPr>
          <p:txBody>
            <a:bodyPr wrap="square" rtlCol="0">
              <a:spAutoFit/>
            </a:bodyPr>
            <a:lstStyle/>
            <a:p>
              <a:r>
                <a:rPr lang="en-US" dirty="0">
                  <a:latin typeface="Montserrat Medium" pitchFamily="2" charset="0"/>
                </a:rPr>
                <a:t>The bar charts visualize how income is distributed across </a:t>
              </a:r>
              <a:r>
                <a:rPr lang="en-US" b="1" dirty="0">
                  <a:latin typeface="Montserrat Medium" pitchFamily="2" charset="0"/>
                </a:rPr>
                <a:t>expenses and savings</a:t>
              </a:r>
              <a:r>
                <a:rPr lang="en-US" dirty="0">
                  <a:latin typeface="Montserrat Medium" pitchFamily="2" charset="0"/>
                </a:rPr>
                <a:t>.</a:t>
              </a:r>
              <a:br>
                <a:rPr lang="en-US" dirty="0">
                  <a:latin typeface="Montserrat Medium" pitchFamily="2" charset="0"/>
                </a:rPr>
              </a:br>
              <a:r>
                <a:rPr lang="en-US" dirty="0">
                  <a:latin typeface="Montserrat Medium" pitchFamily="2" charset="0"/>
                </a:rPr>
                <a:t>The </a:t>
              </a:r>
              <a:r>
                <a:rPr lang="en-US" b="1" dirty="0">
                  <a:latin typeface="Montserrat Medium" pitchFamily="2" charset="0"/>
                </a:rPr>
                <a:t>Expense Distribution</a:t>
              </a:r>
              <a:r>
                <a:rPr lang="en-US" dirty="0">
                  <a:latin typeface="Montserrat Medium" pitchFamily="2" charset="0"/>
                </a:rPr>
                <a:t> chart highlights major spending categories such as rent, food, and shopping, while the </a:t>
              </a:r>
              <a:r>
                <a:rPr lang="en-US" b="1" dirty="0">
                  <a:latin typeface="Montserrat Medium" pitchFamily="2" charset="0"/>
                </a:rPr>
                <a:t>Savings Allocation</a:t>
              </a:r>
              <a:r>
                <a:rPr lang="en-US" dirty="0">
                  <a:latin typeface="Montserrat Medium" pitchFamily="2" charset="0"/>
                </a:rPr>
                <a:t> chart shows how savings are divided across sources like bank accounts and mutual funds.</a:t>
              </a:r>
              <a:br>
                <a:rPr lang="en-US" dirty="0">
                  <a:latin typeface="Montserrat Medium" pitchFamily="2" charset="0"/>
                </a:rPr>
              </a:br>
              <a:r>
                <a:rPr lang="en-US" dirty="0">
                  <a:latin typeface="Montserrat Medium" pitchFamily="2" charset="0"/>
                </a:rPr>
                <a:t>These visuals help identify spending patterns and evaluate saving efficiency.</a:t>
              </a:r>
              <a:endParaRPr lang="en-IN" dirty="0">
                <a:latin typeface="Montserrat Medium" pitchFamily="2" charset="0"/>
              </a:endParaRPr>
            </a:p>
          </p:txBody>
        </p:sp>
      </p:grpSp>
      <p:sp>
        <p:nvSpPr>
          <p:cNvPr id="12" name="TextBox 11">
            <a:extLst>
              <a:ext uri="{FF2B5EF4-FFF2-40B4-BE49-F238E27FC236}">
                <a16:creationId xmlns:a16="http://schemas.microsoft.com/office/drawing/2014/main" id="{55C875DC-7F36-49EE-FB14-46646932FF42}"/>
              </a:ext>
            </a:extLst>
          </p:cNvPr>
          <p:cNvSpPr txBox="1"/>
          <p:nvPr/>
        </p:nvSpPr>
        <p:spPr>
          <a:xfrm>
            <a:off x="11444749" y="5680585"/>
            <a:ext cx="658761" cy="646331"/>
          </a:xfrm>
          <a:prstGeom prst="rect">
            <a:avLst/>
          </a:prstGeom>
          <a:noFill/>
        </p:spPr>
        <p:txBody>
          <a:bodyPr wrap="square" rtlCol="0">
            <a:spAutoFit/>
          </a:bodyPr>
          <a:lstStyle/>
          <a:p>
            <a:r>
              <a:rPr lang="en-US" sz="3600" dirty="0">
                <a:latin typeface="Montserrat Medium" pitchFamily="2" charset="0"/>
              </a:rPr>
              <a:t>7</a:t>
            </a:r>
            <a:endParaRPr lang="en-IN" sz="3600" dirty="0">
              <a:latin typeface="Montserrat Medium" pitchFamily="2" charset="0"/>
            </a:endParaRPr>
          </a:p>
        </p:txBody>
      </p:sp>
    </p:spTree>
    <p:extLst>
      <p:ext uri="{BB962C8B-B14F-4D97-AF65-F5344CB8AC3E}">
        <p14:creationId xmlns:p14="http://schemas.microsoft.com/office/powerpoint/2010/main" val="146587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7CA95C1-A450-7A41-0555-AFB1AED54BCE}"/>
              </a:ext>
            </a:extLst>
          </p:cNvPr>
          <p:cNvSpPr/>
          <p:nvPr/>
        </p:nvSpPr>
        <p:spPr>
          <a:xfrm>
            <a:off x="0" y="570272"/>
            <a:ext cx="12192000" cy="117987"/>
          </a:xfrm>
          <a:prstGeom prst="roundRect">
            <a:avLst/>
          </a:prstGeom>
          <a:gradFill flip="none" rotWithShape="1">
            <a:gsLst>
              <a:gs pos="9000">
                <a:schemeClr val="accent1">
                  <a:lumMod val="5000"/>
                  <a:lumOff val="95000"/>
                </a:schemeClr>
              </a:gs>
              <a:gs pos="29000">
                <a:srgbClr val="FFC000"/>
              </a:gs>
              <a:gs pos="65000">
                <a:srgbClr val="FFC000"/>
              </a:gs>
              <a:gs pos="96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9AC83F7-FA34-B392-440A-852E2C978B9D}"/>
              </a:ext>
            </a:extLst>
          </p:cNvPr>
          <p:cNvSpPr txBox="1"/>
          <p:nvPr/>
        </p:nvSpPr>
        <p:spPr>
          <a:xfrm>
            <a:off x="1124565" y="-14503"/>
            <a:ext cx="9942871" cy="553998"/>
          </a:xfrm>
          <a:prstGeom prst="rect">
            <a:avLst/>
          </a:prstGeom>
          <a:noFill/>
        </p:spPr>
        <p:txBody>
          <a:bodyPr wrap="square" rtlCol="0">
            <a:spAutoFit/>
          </a:bodyPr>
          <a:lstStyle/>
          <a:p>
            <a:pPr algn="ctr"/>
            <a:r>
              <a:rPr lang="en-US" sz="3000" dirty="0">
                <a:latin typeface="Montserrat Medium" pitchFamily="2" charset="0"/>
              </a:rPr>
              <a:t>Trend Analysis and Detailed Financial Statement</a:t>
            </a:r>
            <a:endParaRPr lang="en-IN" sz="3000" dirty="0">
              <a:latin typeface="Montserrat Medium" pitchFamily="2" charset="0"/>
            </a:endParaRPr>
          </a:p>
        </p:txBody>
      </p:sp>
      <p:pic>
        <p:nvPicPr>
          <p:cNvPr id="5" name="Picture 4">
            <a:extLst>
              <a:ext uri="{FF2B5EF4-FFF2-40B4-BE49-F238E27FC236}">
                <a16:creationId xmlns:a16="http://schemas.microsoft.com/office/drawing/2014/main" id="{EE07F08E-826F-592F-BD4C-72D6C7E31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20" y="719036"/>
            <a:ext cx="5378245" cy="2712371"/>
          </a:xfrm>
          <a:prstGeom prst="rect">
            <a:avLst/>
          </a:prstGeom>
        </p:spPr>
      </p:pic>
      <p:pic>
        <p:nvPicPr>
          <p:cNvPr id="7" name="Picture 6">
            <a:extLst>
              <a:ext uri="{FF2B5EF4-FFF2-40B4-BE49-F238E27FC236}">
                <a16:creationId xmlns:a16="http://schemas.microsoft.com/office/drawing/2014/main" id="{AB0E392D-F836-98F0-4ED1-F85B05337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335" y="719036"/>
            <a:ext cx="4472751" cy="2709964"/>
          </a:xfrm>
          <a:prstGeom prst="rect">
            <a:avLst/>
          </a:prstGeom>
        </p:spPr>
      </p:pic>
      <p:grpSp>
        <p:nvGrpSpPr>
          <p:cNvPr id="10" name="Group 9">
            <a:extLst>
              <a:ext uri="{FF2B5EF4-FFF2-40B4-BE49-F238E27FC236}">
                <a16:creationId xmlns:a16="http://schemas.microsoft.com/office/drawing/2014/main" id="{C77B4255-FB17-7335-6CED-962FD503D2E9}"/>
              </a:ext>
            </a:extLst>
          </p:cNvPr>
          <p:cNvGrpSpPr/>
          <p:nvPr/>
        </p:nvGrpSpPr>
        <p:grpSpPr>
          <a:xfrm>
            <a:off x="0" y="3830908"/>
            <a:ext cx="7600335" cy="2456820"/>
            <a:chOff x="0" y="3830908"/>
            <a:chExt cx="7600335" cy="2456820"/>
          </a:xfrm>
        </p:grpSpPr>
        <p:sp>
          <p:nvSpPr>
            <p:cNvPr id="8" name="Rectangle: Rounded Corners 7">
              <a:extLst>
                <a:ext uri="{FF2B5EF4-FFF2-40B4-BE49-F238E27FC236}">
                  <a16:creationId xmlns:a16="http://schemas.microsoft.com/office/drawing/2014/main" id="{CF321B72-7899-5325-9AD1-0BF1B341A2B7}"/>
                </a:ext>
              </a:extLst>
            </p:cNvPr>
            <p:cNvSpPr/>
            <p:nvPr/>
          </p:nvSpPr>
          <p:spPr>
            <a:xfrm>
              <a:off x="0" y="3830908"/>
              <a:ext cx="7600335" cy="2456820"/>
            </a:xfrm>
            <a:prstGeom prst="roundRect">
              <a:avLst/>
            </a:prstGeom>
            <a:gradFill>
              <a:gsLst>
                <a:gs pos="39000">
                  <a:srgbClr val="E7DECF"/>
                </a:gs>
                <a:gs pos="100000">
                  <a:srgbClr val="0661E8"/>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A8ECD15-1794-6AC6-AB05-9A6C49C4EDBF}"/>
                </a:ext>
              </a:extLst>
            </p:cNvPr>
            <p:cNvSpPr txBox="1"/>
            <p:nvPr/>
          </p:nvSpPr>
          <p:spPr>
            <a:xfrm>
              <a:off x="127820" y="4076861"/>
              <a:ext cx="7010399" cy="2062103"/>
            </a:xfrm>
            <a:prstGeom prst="rect">
              <a:avLst/>
            </a:prstGeom>
            <a:noFill/>
          </p:spPr>
          <p:txBody>
            <a:bodyPr wrap="square" rtlCol="0">
              <a:spAutoFit/>
            </a:bodyPr>
            <a:lstStyle/>
            <a:p>
              <a:r>
                <a:rPr lang="en-US" sz="1600" dirty="0">
                  <a:latin typeface="Montserrat Medium" pitchFamily="2" charset="0"/>
                </a:rPr>
                <a:t>The </a:t>
              </a:r>
              <a:r>
                <a:rPr lang="en-US" sz="1600" b="1" dirty="0">
                  <a:latin typeface="Montserrat Medium" pitchFamily="2" charset="0"/>
                </a:rPr>
                <a:t>trend line chart</a:t>
              </a:r>
              <a:r>
                <a:rPr lang="en-US" sz="1600" dirty="0">
                  <a:latin typeface="Montserrat Medium" pitchFamily="2" charset="0"/>
                </a:rPr>
                <a:t> illustrates the relationship between income, expenses, and savings over time, helping identify months of overspending or improved savings.</a:t>
              </a:r>
              <a:br>
                <a:rPr lang="en-US" sz="1600" dirty="0">
                  <a:latin typeface="Montserrat Medium" pitchFamily="2" charset="0"/>
                </a:rPr>
              </a:br>
              <a:r>
                <a:rPr lang="en-US" sz="1600" dirty="0">
                  <a:latin typeface="Montserrat Medium" pitchFamily="2" charset="0"/>
                </a:rPr>
                <a:t>A </a:t>
              </a:r>
              <a:r>
                <a:rPr lang="en-US" sz="1600" b="1" dirty="0">
                  <a:latin typeface="Montserrat Medium" pitchFamily="2" charset="0"/>
                </a:rPr>
                <a:t>target line</a:t>
              </a:r>
              <a:r>
                <a:rPr lang="en-US" sz="1600" dirty="0">
                  <a:latin typeface="Montserrat Medium" pitchFamily="2" charset="0"/>
                </a:rPr>
                <a:t> (e.g., 25% savings goal) is added to track whether the savings percentage meets the desired benchmark.</a:t>
              </a:r>
              <a:br>
                <a:rPr lang="en-US" sz="1600" dirty="0">
                  <a:latin typeface="Montserrat Medium" pitchFamily="2" charset="0"/>
                </a:rPr>
              </a:br>
              <a:r>
                <a:rPr lang="en-US" sz="1600" dirty="0">
                  <a:latin typeface="Montserrat Medium" pitchFamily="2" charset="0"/>
                </a:rPr>
                <a:t>The </a:t>
              </a:r>
              <a:r>
                <a:rPr lang="en-US" sz="1600" b="1" dirty="0">
                  <a:latin typeface="Montserrat Medium" pitchFamily="2" charset="0"/>
                </a:rPr>
                <a:t>detailed financial table</a:t>
              </a:r>
              <a:r>
                <a:rPr lang="en-US" sz="1600" dirty="0">
                  <a:latin typeface="Montserrat Medium" pitchFamily="2" charset="0"/>
                </a:rPr>
                <a:t> provides the exact figures for income, expenses, and savings, supporting the insights seen in the trend chart</a:t>
              </a:r>
              <a:r>
                <a:rPr lang="en-US" sz="1600" dirty="0"/>
                <a:t>.</a:t>
              </a:r>
              <a:endParaRPr lang="en-IN" sz="1600" dirty="0"/>
            </a:p>
          </p:txBody>
        </p:sp>
      </p:grpSp>
      <p:sp>
        <p:nvSpPr>
          <p:cNvPr id="11" name="TextBox 10">
            <a:extLst>
              <a:ext uri="{FF2B5EF4-FFF2-40B4-BE49-F238E27FC236}">
                <a16:creationId xmlns:a16="http://schemas.microsoft.com/office/drawing/2014/main" id="{F91CEA2A-14EA-CCB5-E732-5F3402B72EAD}"/>
              </a:ext>
            </a:extLst>
          </p:cNvPr>
          <p:cNvSpPr txBox="1"/>
          <p:nvPr/>
        </p:nvSpPr>
        <p:spPr>
          <a:xfrm>
            <a:off x="11443822" y="5641397"/>
            <a:ext cx="629264" cy="646331"/>
          </a:xfrm>
          <a:prstGeom prst="rect">
            <a:avLst/>
          </a:prstGeom>
          <a:noFill/>
        </p:spPr>
        <p:txBody>
          <a:bodyPr wrap="square" rtlCol="0">
            <a:spAutoFit/>
          </a:bodyPr>
          <a:lstStyle/>
          <a:p>
            <a:r>
              <a:rPr lang="en-US" sz="3600" dirty="0">
                <a:latin typeface="Montserrat Medium" pitchFamily="2" charset="0"/>
              </a:rPr>
              <a:t>8</a:t>
            </a:r>
            <a:endParaRPr lang="en-IN" sz="3600" dirty="0">
              <a:latin typeface="Montserrat Medium" pitchFamily="2" charset="0"/>
            </a:endParaRPr>
          </a:p>
        </p:txBody>
      </p:sp>
    </p:spTree>
    <p:extLst>
      <p:ext uri="{BB962C8B-B14F-4D97-AF65-F5344CB8AC3E}">
        <p14:creationId xmlns:p14="http://schemas.microsoft.com/office/powerpoint/2010/main" val="4208981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219</TotalTime>
  <Words>503</Words>
  <Application>Microsoft Office PowerPoint</Application>
  <PresentationFormat>Widescreen</PresentationFormat>
  <Paragraphs>31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Montserrat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Hrishikesh Sarma</dc:creator>
  <cp:lastModifiedBy>Hrishikesh Sarma</cp:lastModifiedBy>
  <cp:revision>26</cp:revision>
  <dcterms:created xsi:type="dcterms:W3CDTF">2025-10-01T05:44:52Z</dcterms:created>
  <dcterms:modified xsi:type="dcterms:W3CDTF">2025-10-07T14:34:21Z</dcterms:modified>
</cp:coreProperties>
</file>