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graphy.com/people/bill-gates-9307520" TargetMode="External"/><Relationship Id="rId2" Type="http://schemas.openxmlformats.org/officeDocument/2006/relationships/hyperlink" Target="https://en.wikipedia.org/wiki/Bill_Gat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loomberg.com/news/articles/2015-11-22/bill-gates-hopeful-china-will-amend-laws-to-boost-philanthropy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10381181" cy="1630136"/>
          </a:xfrm>
        </p:spPr>
        <p:txBody>
          <a:bodyPr/>
          <a:lstStyle/>
          <a:p>
            <a:pPr algn="ctr"/>
            <a:r>
              <a:rPr lang="en-US" sz="4400" b="1" dirty="0"/>
              <a:t>Relation extraction using semantic web technologies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0477" y="4230373"/>
            <a:ext cx="8825658" cy="1892841"/>
          </a:xfrm>
        </p:spPr>
        <p:txBody>
          <a:bodyPr/>
          <a:lstStyle/>
          <a:p>
            <a:pPr algn="r"/>
            <a:r>
              <a:rPr lang="en-US" dirty="0" smtClean="0"/>
              <a:t>Ekal Golas</a:t>
            </a:r>
          </a:p>
          <a:p>
            <a:pPr algn="r"/>
            <a:r>
              <a:rPr lang="en-US" dirty="0" smtClean="0"/>
              <a:t>Navaneeth Venugopala </a:t>
            </a:r>
            <a:r>
              <a:rPr lang="en-US" dirty="0" err="1" smtClean="0"/>
              <a:t>rao</a:t>
            </a:r>
            <a:endParaRPr lang="en-US" dirty="0" smtClean="0"/>
          </a:p>
          <a:p>
            <a:pPr algn="r"/>
            <a:r>
              <a:rPr lang="en-US" dirty="0" err="1" smtClean="0"/>
              <a:t>Prashanth</a:t>
            </a:r>
            <a:r>
              <a:rPr lang="en-US" dirty="0" smtClean="0"/>
              <a:t> </a:t>
            </a:r>
            <a:r>
              <a:rPr lang="en-US" dirty="0" err="1" smtClean="0"/>
              <a:t>govindaraj</a:t>
            </a:r>
            <a:endParaRPr lang="en-US" dirty="0" smtClean="0"/>
          </a:p>
          <a:p>
            <a:pPr algn="r"/>
            <a:r>
              <a:rPr lang="en-US" dirty="0" smtClean="0"/>
              <a:t>Tejaswini </a:t>
            </a:r>
            <a:r>
              <a:rPr lang="en-US" dirty="0" err="1" smtClean="0"/>
              <a:t>sirlapu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863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5596"/>
          </a:xfrm>
        </p:spPr>
        <p:txBody>
          <a:bodyPr/>
          <a:lstStyle/>
          <a:p>
            <a:r>
              <a:rPr lang="en-US" b="1" dirty="0"/>
              <a:t>G</a:t>
            </a:r>
            <a:r>
              <a:rPr lang="en-US" b="1" dirty="0" smtClean="0"/>
              <a:t>raph </a:t>
            </a:r>
            <a:r>
              <a:rPr lang="en-US" b="1" dirty="0"/>
              <a:t>stored as N-triple format </a:t>
            </a:r>
            <a:endParaRPr lang="en-US" b="1" dirty="0"/>
          </a:p>
        </p:txBody>
      </p:sp>
      <p:pic>
        <p:nvPicPr>
          <p:cNvPr id="4" name="Content Placeholder 3" descr="C:\Users\Ekal\Downloads\ntriples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91" y="1322388"/>
            <a:ext cx="10664868" cy="5273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480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33132"/>
          </a:xfrm>
        </p:spPr>
        <p:txBody>
          <a:bodyPr/>
          <a:lstStyle/>
          <a:p>
            <a:r>
              <a:rPr lang="en-US" b="1" dirty="0"/>
              <a:t>Person </a:t>
            </a:r>
            <a:r>
              <a:rPr lang="en-US" b="1" dirty="0" smtClean="0"/>
              <a:t>to Date Relation</a:t>
            </a:r>
            <a:endParaRPr lang="en-US" b="1" dirty="0"/>
          </a:p>
        </p:txBody>
      </p:sp>
      <p:pic>
        <p:nvPicPr>
          <p:cNvPr id="4" name="Content Placeholder 3" descr="C:\Users\Ekal\Downloads\Captur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200150"/>
            <a:ext cx="10816546" cy="5387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152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1925"/>
          </a:xfrm>
        </p:spPr>
        <p:txBody>
          <a:bodyPr/>
          <a:lstStyle/>
          <a:p>
            <a:r>
              <a:rPr lang="en-US" b="1" dirty="0" smtClean="0"/>
              <a:t>Person to People Relation</a:t>
            </a:r>
            <a:endParaRPr lang="en-US" b="1" dirty="0"/>
          </a:p>
        </p:txBody>
      </p:sp>
      <p:pic>
        <p:nvPicPr>
          <p:cNvPr id="4" name="Content Placeholder 3" descr="C:\Users\Ekal\Downloads\Capture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224643"/>
            <a:ext cx="11028818" cy="53634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2669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2746"/>
          </a:xfrm>
        </p:spPr>
        <p:txBody>
          <a:bodyPr/>
          <a:lstStyle/>
          <a:p>
            <a:r>
              <a:rPr lang="en-US" b="1" dirty="0" smtClean="0"/>
              <a:t>Person to Location Relation</a:t>
            </a:r>
            <a:endParaRPr lang="en-US" b="1" dirty="0"/>
          </a:p>
        </p:txBody>
      </p:sp>
      <p:pic>
        <p:nvPicPr>
          <p:cNvPr id="4" name="Content Placeholder 3" descr="C:\Users\Ekal\Downloads\Capture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191986"/>
            <a:ext cx="10939010" cy="53961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6161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8253"/>
          </a:xfrm>
        </p:spPr>
        <p:txBody>
          <a:bodyPr/>
          <a:lstStyle/>
          <a:p>
            <a:r>
              <a:rPr lang="en-US" b="1" dirty="0" smtClean="0"/>
              <a:t>Person to Organization Relation</a:t>
            </a:r>
            <a:endParaRPr lang="en-US" b="1" dirty="0"/>
          </a:p>
        </p:txBody>
      </p:sp>
      <p:pic>
        <p:nvPicPr>
          <p:cNvPr id="4" name="Content Placeholder 3" descr="C:\Users\Ekal\Downloads\Capture4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1" y="1240971"/>
            <a:ext cx="10834006" cy="53471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0690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1103"/>
          </a:xfrm>
        </p:spPr>
        <p:txBody>
          <a:bodyPr/>
          <a:lstStyle/>
          <a:p>
            <a:pPr lvl="0"/>
            <a:r>
              <a:rPr lang="en-US" b="1" dirty="0"/>
              <a:t>Custom project Justification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304" y="1273629"/>
            <a:ext cx="10816546" cy="531495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/>
              <a:t>This project differs from an LOGD project in the following ways:-</a:t>
            </a:r>
          </a:p>
          <a:p>
            <a:pPr lvl="0" algn="just"/>
            <a:r>
              <a:rPr lang="en-US" sz="2800" dirty="0"/>
              <a:t>Different source of data – The LOGD website was not used as the data source</a:t>
            </a:r>
          </a:p>
          <a:p>
            <a:pPr lvl="0" algn="just"/>
            <a:r>
              <a:rPr lang="en-US" sz="2800" dirty="0"/>
              <a:t>Wider range of tools used – Including the use of Jena, Gruff, Protégé, other technologies like </a:t>
            </a:r>
            <a:r>
              <a:rPr lang="en-US" sz="2800" dirty="0" err="1"/>
              <a:t>SolR</a:t>
            </a:r>
            <a:r>
              <a:rPr lang="en-US" sz="2800" dirty="0"/>
              <a:t>, HTML, CSS, JavaScript, Java, Stanford API were also used for end-to-end integration</a:t>
            </a:r>
          </a:p>
          <a:p>
            <a:pPr lvl="0" algn="just"/>
            <a:r>
              <a:rPr lang="en-US" sz="2800" dirty="0"/>
              <a:t>Custom Ontology – A custom ontology was defined to model and structure the data and the results displayed were structured using this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0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7432"/>
          </a:xfrm>
        </p:spPr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304" y="1200150"/>
            <a:ext cx="10816546" cy="5388429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As discussed, this project successfully extracts relations in unstructured data using Semantic Web technologies. </a:t>
            </a:r>
            <a:endParaRPr lang="en-US" sz="2400" dirty="0" smtClean="0"/>
          </a:p>
          <a:p>
            <a:pPr algn="just"/>
            <a:r>
              <a:rPr lang="en-US" sz="2400" dirty="0" smtClean="0"/>
              <a:t>As </a:t>
            </a:r>
            <a:r>
              <a:rPr lang="en-US" sz="2400" dirty="0"/>
              <a:t>shown in the figures, these relations in the data and successfully displayed on a website for the user to derive meaningful information from.</a:t>
            </a:r>
          </a:p>
          <a:p>
            <a:pPr algn="just"/>
            <a:r>
              <a:rPr lang="en-US" sz="2400" dirty="0"/>
              <a:t>The report also described the relevance of these results, the target audience for whom these result may prove to be relevant and the justification for this custom project. </a:t>
            </a:r>
            <a:endParaRPr lang="en-US" sz="2400" dirty="0" smtClean="0"/>
          </a:p>
          <a:p>
            <a:pPr algn="just"/>
            <a:r>
              <a:rPr lang="en-US" sz="2400" dirty="0" smtClean="0"/>
              <a:t>Although </a:t>
            </a:r>
            <a:r>
              <a:rPr lang="en-US" sz="2400" dirty="0"/>
              <a:t>a small sample of </a:t>
            </a:r>
            <a:r>
              <a:rPr lang="en-US" sz="2400" dirty="0" smtClean="0"/>
              <a:t>data, </a:t>
            </a:r>
            <a:r>
              <a:rPr lang="en-US" sz="2400" dirty="0"/>
              <a:t>the project can be scaled to much larger size of data and can present to the user a much wider expanse of entities to search and derive structured information about.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12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Table of 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304" y="1387929"/>
            <a:ext cx="10816546" cy="5200650"/>
          </a:xfrm>
        </p:spPr>
        <p:txBody>
          <a:bodyPr/>
          <a:lstStyle/>
          <a:p>
            <a:r>
              <a:rPr lang="en-US" sz="3600" dirty="0" smtClean="0"/>
              <a:t>Introduction</a:t>
            </a:r>
          </a:p>
          <a:p>
            <a:r>
              <a:rPr lang="en-US" sz="3600" dirty="0" smtClean="0"/>
              <a:t>Target Audience</a:t>
            </a:r>
          </a:p>
          <a:p>
            <a:r>
              <a:rPr lang="en-US" sz="3600" dirty="0" smtClean="0"/>
              <a:t>Description of Data Sources</a:t>
            </a:r>
          </a:p>
          <a:p>
            <a:r>
              <a:rPr lang="en-US" sz="3600" dirty="0" smtClean="0"/>
              <a:t>Data Integration</a:t>
            </a:r>
          </a:p>
          <a:p>
            <a:r>
              <a:rPr lang="en-US" sz="3600" dirty="0" smtClean="0"/>
              <a:t>Data Product Results</a:t>
            </a:r>
          </a:p>
          <a:p>
            <a:r>
              <a:rPr lang="en-US" sz="3600" dirty="0" smtClean="0"/>
              <a:t>Custom Project Justification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1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304" y="1322614"/>
            <a:ext cx="10816546" cy="5265965"/>
          </a:xfrm>
        </p:spPr>
        <p:txBody>
          <a:bodyPr/>
          <a:lstStyle/>
          <a:p>
            <a:pPr algn="just"/>
            <a:r>
              <a:rPr lang="en-US" sz="2800" dirty="0"/>
              <a:t>This project is about relation extraction from unstructured business data using semantic web technologies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 </a:t>
            </a:r>
            <a:r>
              <a:rPr lang="en-US" sz="2800" dirty="0"/>
              <a:t>It aims to derive unstructured data from the web and process content in the data to find entities and relationships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/>
              <a:t>These entities and relationships, modelled by a semantic ontology, organizes the content in the data to a structured format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/>
              <a:t>The results are then displayed on to a website, where the user can search for different entities and obtain relationships and linked information about that entity.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9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075"/>
          </a:xfrm>
        </p:spPr>
        <p:txBody>
          <a:bodyPr/>
          <a:lstStyle/>
          <a:p>
            <a:r>
              <a:rPr lang="en-US" b="1" dirty="0"/>
              <a:t>Target Audience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304" y="1281793"/>
            <a:ext cx="10816546" cy="5306786"/>
          </a:xfrm>
        </p:spPr>
        <p:txBody>
          <a:bodyPr/>
          <a:lstStyle/>
          <a:p>
            <a:pPr lvl="0" algn="just"/>
            <a:r>
              <a:rPr lang="en-US" sz="2800" b="1" dirty="0"/>
              <a:t>Financial/Marketing analysts </a:t>
            </a:r>
            <a:r>
              <a:rPr lang="en-US" sz="2800" dirty="0"/>
              <a:t>– As a relation between entities and the money is developed, the structured data can be used to answer queries based to money involved with a person or an organization</a:t>
            </a:r>
          </a:p>
          <a:p>
            <a:pPr lvl="0" algn="just"/>
            <a:r>
              <a:rPr lang="en-US" sz="2800" b="1" dirty="0"/>
              <a:t>Statistical users </a:t>
            </a:r>
            <a:r>
              <a:rPr lang="en-US" sz="2800" dirty="0"/>
              <a:t>– This structured data can be queried to obtain statistics around a region, person, organization or location</a:t>
            </a:r>
          </a:p>
          <a:p>
            <a:pPr lvl="0" algn="just"/>
            <a:r>
              <a:rPr lang="en-US" sz="2800" b="1" dirty="0"/>
              <a:t>Random web user </a:t>
            </a:r>
            <a:r>
              <a:rPr lang="en-US" sz="2800" dirty="0"/>
              <a:t>– A random web user can browse this website instead of browsing the web to find unstructured information, and find relationships and linked information about a person or an organization in one place.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94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1732"/>
          </a:xfrm>
        </p:spPr>
        <p:txBody>
          <a:bodyPr/>
          <a:lstStyle/>
          <a:p>
            <a:r>
              <a:rPr lang="en-US" b="1" dirty="0"/>
              <a:t>Description of data 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140" y="1224643"/>
            <a:ext cx="10816546" cy="52741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/>
              <a:t>The data is described as:-</a:t>
            </a:r>
            <a:endParaRPr lang="en-US" sz="1800" dirty="0"/>
          </a:p>
          <a:p>
            <a:pPr lvl="0" algn="just"/>
            <a:r>
              <a:rPr lang="en-US" sz="2800" dirty="0"/>
              <a:t>A collection of web pages, indexed and stored in </a:t>
            </a:r>
            <a:r>
              <a:rPr lang="en-US" sz="2800" dirty="0" err="1"/>
              <a:t>SolR</a:t>
            </a:r>
            <a:endParaRPr lang="en-US" sz="1800" dirty="0"/>
          </a:p>
          <a:p>
            <a:pPr lvl="0" algn="just"/>
            <a:r>
              <a:rPr lang="en-US" sz="2800" dirty="0"/>
              <a:t>Data will be about people, organizations, locations and related financial information</a:t>
            </a:r>
            <a:endParaRPr lang="en-US" sz="1800" dirty="0"/>
          </a:p>
          <a:p>
            <a:pPr lvl="0" algn="just"/>
            <a:r>
              <a:rPr lang="en-US" sz="2800" dirty="0"/>
              <a:t>Initially we took a small sample of test data, and then scaled out. For this report, the sources used are:-</a:t>
            </a:r>
            <a:endParaRPr lang="en-US" sz="1800" dirty="0"/>
          </a:p>
          <a:p>
            <a:pPr lvl="1" algn="just"/>
            <a:r>
              <a:rPr lang="en-US" sz="2400" u="sng" dirty="0">
                <a:hlinkClick r:id="rId2"/>
              </a:rPr>
              <a:t>https://en.wikipedia.org/wiki/Bill_Gates</a:t>
            </a:r>
            <a:r>
              <a:rPr lang="en-US" sz="2400" dirty="0"/>
              <a:t> </a:t>
            </a:r>
            <a:endParaRPr lang="en-US" sz="1600" dirty="0"/>
          </a:p>
          <a:p>
            <a:pPr lvl="1" algn="just"/>
            <a:r>
              <a:rPr lang="en-US" sz="2400" u="sng" dirty="0">
                <a:hlinkClick r:id="rId3"/>
              </a:rPr>
              <a:t>http://www.biography.com/people/bill-gates-9307520</a:t>
            </a:r>
            <a:endParaRPr lang="en-US" sz="1600" dirty="0"/>
          </a:p>
          <a:p>
            <a:pPr lvl="1" algn="just"/>
            <a:r>
              <a:rPr lang="en-US" sz="2400" u="sng" dirty="0">
                <a:hlinkClick r:id="rId4"/>
              </a:rPr>
              <a:t>http://www.bloomberg.com/news/articles/2015-11-22/bill-gates-hopeful-china-will-amend-laws-to-boost-philanthropy</a:t>
            </a:r>
            <a:r>
              <a:rPr lang="en-US" sz="2400" dirty="0"/>
              <a:t> </a:t>
            </a:r>
            <a:endParaRPr lang="en-US" sz="1600" dirty="0"/>
          </a:p>
          <a:p>
            <a:pPr algn="just"/>
            <a:r>
              <a:rPr lang="en-US" sz="2800" dirty="0"/>
              <a:t>Data is available publicly on the internet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642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3375"/>
          </a:xfrm>
        </p:spPr>
        <p:txBody>
          <a:bodyPr/>
          <a:lstStyle/>
          <a:p>
            <a:r>
              <a:rPr lang="en-US" b="1" dirty="0"/>
              <a:t>Custom Ontology Description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502229"/>
            <a:ext cx="10726738" cy="46972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688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6418"/>
          </a:xfrm>
        </p:spPr>
        <p:txBody>
          <a:bodyPr/>
          <a:lstStyle/>
          <a:p>
            <a:pPr lvl="0"/>
            <a:r>
              <a:rPr lang="en-US" b="1" dirty="0"/>
              <a:t>Data Integration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304" y="1249136"/>
            <a:ext cx="10816546" cy="533944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dirty="0"/>
              <a:t>Data is integrated in the following steps:-</a:t>
            </a:r>
          </a:p>
          <a:p>
            <a:pPr lvl="0" algn="just"/>
            <a:r>
              <a:rPr lang="en-US" sz="2400" dirty="0"/>
              <a:t>Firstly, a set of documents and content is stored in Apache </a:t>
            </a:r>
            <a:r>
              <a:rPr lang="en-US" sz="2400" dirty="0" err="1"/>
              <a:t>SolR</a:t>
            </a:r>
            <a:endParaRPr lang="en-US" sz="2400" dirty="0"/>
          </a:p>
          <a:p>
            <a:pPr lvl="0" algn="just"/>
            <a:r>
              <a:rPr lang="en-US" sz="2400" dirty="0"/>
              <a:t>Then this data is read from </a:t>
            </a:r>
            <a:r>
              <a:rPr lang="en-US" sz="2400" dirty="0" err="1"/>
              <a:t>SolR</a:t>
            </a:r>
            <a:r>
              <a:rPr lang="en-US" sz="2400" dirty="0"/>
              <a:t> and fed into Stanford </a:t>
            </a:r>
            <a:r>
              <a:rPr lang="en-US" sz="2400" dirty="0" err="1"/>
              <a:t>CoreNLP</a:t>
            </a:r>
            <a:r>
              <a:rPr lang="en-US" sz="2400" dirty="0"/>
              <a:t> API to tag the data with various properties</a:t>
            </a:r>
          </a:p>
          <a:p>
            <a:pPr lvl="0" algn="just"/>
            <a:r>
              <a:rPr lang="en-US" sz="2400" dirty="0"/>
              <a:t>The entity tags and related data are then fed into Apache Jena, which reads the custom ontology in Figure 1 above as RDF/XML, and transforms the data tagged with entities into structured data stored a RDF and N-triples files</a:t>
            </a:r>
          </a:p>
          <a:p>
            <a:pPr lvl="0" algn="just"/>
            <a:r>
              <a:rPr lang="en-US" sz="2400" dirty="0"/>
              <a:t>These files are then read into a website and the results are displayed to the user</a:t>
            </a:r>
          </a:p>
          <a:p>
            <a:pPr algn="just"/>
            <a:r>
              <a:rPr lang="en-US" sz="2400" dirty="0"/>
              <a:t>This integration from end-to-end provides the experience of transformation of unstructured data scattered over the web into a structured, linked format that the user can make sense of and derive meaningful information from.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18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7239"/>
          </a:xfrm>
        </p:spPr>
        <p:txBody>
          <a:bodyPr/>
          <a:lstStyle/>
          <a:p>
            <a:pPr lvl="0"/>
            <a:r>
              <a:rPr lang="en-US" b="1" dirty="0"/>
              <a:t>Data Product Results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304" y="1371600"/>
            <a:ext cx="10816546" cy="521697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800" dirty="0"/>
              <a:t>Following was the expected results of this project:-</a:t>
            </a:r>
          </a:p>
          <a:p>
            <a:pPr lvl="0" algn="just"/>
            <a:r>
              <a:rPr lang="en-US" sz="2800" dirty="0"/>
              <a:t>Getting an insight as to how people, organization and locations are related to each other.</a:t>
            </a:r>
          </a:p>
          <a:p>
            <a:pPr lvl="0" algn="just"/>
            <a:r>
              <a:rPr lang="en-US" sz="2800" dirty="0"/>
              <a:t>Possible financial information related to these results</a:t>
            </a:r>
          </a:p>
          <a:p>
            <a:pPr lvl="0" algn="just"/>
            <a:r>
              <a:rPr lang="en-US" sz="2800" dirty="0"/>
              <a:t>Visualization of this data as a graph</a:t>
            </a:r>
          </a:p>
          <a:p>
            <a:pPr marL="0" indent="0" algn="just">
              <a:buNone/>
            </a:pPr>
            <a:r>
              <a:rPr lang="en-US" sz="2800" dirty="0"/>
              <a:t>These results are interesting because scope of this project can help marketing teams make better sales/business decision based on extracted relationships and structures data visualizations. Even casual users might benefit by gather general knowledge from this data about companies and famous personalities.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604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1925"/>
          </a:xfrm>
        </p:spPr>
        <p:txBody>
          <a:bodyPr/>
          <a:lstStyle/>
          <a:p>
            <a:r>
              <a:rPr lang="en-US" b="1" dirty="0"/>
              <a:t>S</a:t>
            </a:r>
            <a:r>
              <a:rPr lang="en-US" b="1" dirty="0" smtClean="0"/>
              <a:t>ample </a:t>
            </a:r>
            <a:r>
              <a:rPr lang="en-US" b="1" dirty="0"/>
              <a:t>visualization graph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223963"/>
            <a:ext cx="10767560" cy="53641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4331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1478</TotalTime>
  <Words>740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Relation extraction using semantic web technologies</vt:lpstr>
      <vt:lpstr>Table of Contents</vt:lpstr>
      <vt:lpstr>Introduction</vt:lpstr>
      <vt:lpstr>Target Audience</vt:lpstr>
      <vt:lpstr>Description of data sources</vt:lpstr>
      <vt:lpstr>Custom Ontology Description</vt:lpstr>
      <vt:lpstr>Data Integration </vt:lpstr>
      <vt:lpstr>Data Product Results </vt:lpstr>
      <vt:lpstr>Sample visualization graph </vt:lpstr>
      <vt:lpstr>Graph stored as N-triple format </vt:lpstr>
      <vt:lpstr>Person to Date Relation</vt:lpstr>
      <vt:lpstr>Person to People Relation</vt:lpstr>
      <vt:lpstr>Person to Location Relation</vt:lpstr>
      <vt:lpstr>Person to Organization Relation</vt:lpstr>
      <vt:lpstr>Custom project Justification 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 extraction using semantic web technologies</dc:title>
  <dc:creator>Navaneeth Rao</dc:creator>
  <cp:lastModifiedBy>Navaneeth Rao</cp:lastModifiedBy>
  <cp:revision>5</cp:revision>
  <dcterms:created xsi:type="dcterms:W3CDTF">2015-11-29T22:56:59Z</dcterms:created>
  <dcterms:modified xsi:type="dcterms:W3CDTF">2015-11-30T23:35:19Z</dcterms:modified>
</cp:coreProperties>
</file>