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10381181" cy="1630136"/>
          </a:xfrm>
        </p:spPr>
        <p:txBody>
          <a:bodyPr/>
          <a:lstStyle/>
          <a:p>
            <a:pPr algn="ctr"/>
            <a:r>
              <a:rPr lang="en-US" sz="4400" b="1" dirty="0"/>
              <a:t>Relation extraction using semantic web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0477" y="4230373"/>
            <a:ext cx="8825658" cy="1892841"/>
          </a:xfrm>
        </p:spPr>
        <p:txBody>
          <a:bodyPr/>
          <a:lstStyle/>
          <a:p>
            <a:pPr algn="r"/>
            <a:r>
              <a:rPr lang="en-US" dirty="0" smtClean="0"/>
              <a:t>Ekal Golas</a:t>
            </a:r>
          </a:p>
          <a:p>
            <a:pPr algn="r"/>
            <a:r>
              <a:rPr lang="en-US" dirty="0" smtClean="0"/>
              <a:t>Navaneeth Venugopala </a:t>
            </a:r>
            <a:r>
              <a:rPr lang="en-US" dirty="0" err="1" smtClean="0"/>
              <a:t>rao</a:t>
            </a:r>
            <a:endParaRPr lang="en-US" dirty="0" smtClean="0"/>
          </a:p>
          <a:p>
            <a:pPr algn="r"/>
            <a:r>
              <a:rPr lang="en-US" dirty="0" err="1" smtClean="0"/>
              <a:t>Prashanth</a:t>
            </a:r>
            <a:r>
              <a:rPr lang="en-US" dirty="0" smtClean="0"/>
              <a:t> </a:t>
            </a:r>
            <a:r>
              <a:rPr lang="en-US" dirty="0" err="1" smtClean="0"/>
              <a:t>govindaraj</a:t>
            </a:r>
            <a:endParaRPr lang="en-US" dirty="0" smtClean="0"/>
          </a:p>
          <a:p>
            <a:pPr algn="r"/>
            <a:r>
              <a:rPr lang="en-US" dirty="0" smtClean="0"/>
              <a:t>Tejaswini </a:t>
            </a:r>
            <a:r>
              <a:rPr lang="en-US" dirty="0" err="1" smtClean="0"/>
              <a:t>sirlapu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6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5596"/>
          </a:xfrm>
        </p:spPr>
        <p:txBody>
          <a:bodyPr/>
          <a:lstStyle/>
          <a:p>
            <a:r>
              <a:rPr lang="en-US" b="1" dirty="0"/>
              <a:t>G</a:t>
            </a:r>
            <a:r>
              <a:rPr lang="en-US" b="1" dirty="0" smtClean="0"/>
              <a:t>raph </a:t>
            </a:r>
            <a:r>
              <a:rPr lang="en-US" b="1" dirty="0"/>
              <a:t>stored as N-triple format </a:t>
            </a:r>
          </a:p>
        </p:txBody>
      </p:sp>
      <p:pic>
        <p:nvPicPr>
          <p:cNvPr id="4" name="Content Placeholder 3" descr="C:\Users\Ekal\Downloads\ntriple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91" y="1322388"/>
            <a:ext cx="10664868" cy="5273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80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3132"/>
          </a:xfrm>
        </p:spPr>
        <p:txBody>
          <a:bodyPr/>
          <a:lstStyle/>
          <a:p>
            <a:r>
              <a:rPr lang="en-US" b="1" dirty="0"/>
              <a:t>Person </a:t>
            </a:r>
            <a:r>
              <a:rPr lang="en-US" b="1" dirty="0" smtClean="0"/>
              <a:t>to Date Relation</a:t>
            </a:r>
            <a:endParaRPr lang="en-US" b="1" dirty="0"/>
          </a:p>
        </p:txBody>
      </p:sp>
      <p:pic>
        <p:nvPicPr>
          <p:cNvPr id="4" name="Content Placeholder 3" descr="C:\Users\Ekal\Downloads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200150"/>
            <a:ext cx="10816546" cy="538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5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1925"/>
          </a:xfrm>
        </p:spPr>
        <p:txBody>
          <a:bodyPr/>
          <a:lstStyle/>
          <a:p>
            <a:r>
              <a:rPr lang="en-US" b="1" dirty="0" smtClean="0"/>
              <a:t>Person to People Relation</a:t>
            </a:r>
            <a:endParaRPr lang="en-US" b="1" dirty="0"/>
          </a:p>
        </p:txBody>
      </p:sp>
      <p:pic>
        <p:nvPicPr>
          <p:cNvPr id="4" name="Content Placeholder 3" descr="C:\Users\Ekal\Downloads\Capture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224643"/>
            <a:ext cx="11028818" cy="5363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66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2746"/>
          </a:xfrm>
        </p:spPr>
        <p:txBody>
          <a:bodyPr/>
          <a:lstStyle/>
          <a:p>
            <a:r>
              <a:rPr lang="en-US" b="1" dirty="0" smtClean="0"/>
              <a:t>Person to Location Relation</a:t>
            </a:r>
            <a:endParaRPr lang="en-US" b="1" dirty="0"/>
          </a:p>
        </p:txBody>
      </p:sp>
      <p:pic>
        <p:nvPicPr>
          <p:cNvPr id="4" name="Content Placeholder 3" descr="C:\Users\Ekal\Downloads\Capture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191986"/>
            <a:ext cx="10939010" cy="5396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616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8253"/>
          </a:xfrm>
        </p:spPr>
        <p:txBody>
          <a:bodyPr/>
          <a:lstStyle/>
          <a:p>
            <a:r>
              <a:rPr lang="en-US" b="1" dirty="0" smtClean="0"/>
              <a:t>Person to Organization Relation</a:t>
            </a:r>
            <a:endParaRPr lang="en-US" b="1" dirty="0"/>
          </a:p>
        </p:txBody>
      </p:sp>
      <p:pic>
        <p:nvPicPr>
          <p:cNvPr id="4" name="Content Placeholder 3" descr="C:\Users\Ekal\Downloads\Capture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1240971"/>
            <a:ext cx="10834006" cy="5347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069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1103"/>
          </a:xfrm>
        </p:spPr>
        <p:txBody>
          <a:bodyPr/>
          <a:lstStyle/>
          <a:p>
            <a:pPr lvl="0"/>
            <a:r>
              <a:rPr lang="en-US" b="1" dirty="0"/>
              <a:t>Custom project Justification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04" y="1273629"/>
            <a:ext cx="10816546" cy="531495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This project differs from an LOGD project in the following ways:-</a:t>
            </a:r>
          </a:p>
          <a:p>
            <a:pPr lvl="0" algn="just"/>
            <a:r>
              <a:rPr lang="en-US" sz="2800" dirty="0"/>
              <a:t>Different source of data – The LOGD website was not used as the data source</a:t>
            </a:r>
          </a:p>
          <a:p>
            <a:pPr lvl="0" algn="just"/>
            <a:r>
              <a:rPr lang="en-US" sz="2800" dirty="0"/>
              <a:t>Wider range of tools used – Including the use of Jena, Gruff, </a:t>
            </a:r>
            <a:r>
              <a:rPr lang="en-US" sz="2800" dirty="0" smtClean="0"/>
              <a:t>Protégé, </a:t>
            </a:r>
            <a:r>
              <a:rPr lang="en-US" sz="2800" dirty="0"/>
              <a:t>other technologies like </a:t>
            </a:r>
            <a:r>
              <a:rPr lang="en-US" sz="2800" dirty="0" err="1"/>
              <a:t>SolR</a:t>
            </a:r>
            <a:r>
              <a:rPr lang="en-US" sz="2800" dirty="0"/>
              <a:t>, HTML, CSS, JavaScript, Java, Stanford </a:t>
            </a:r>
            <a:r>
              <a:rPr lang="en-US" sz="2800" dirty="0" err="1" smtClean="0"/>
              <a:t>CoreNLP</a:t>
            </a:r>
            <a:r>
              <a:rPr lang="en-US" sz="2800" dirty="0" smtClean="0"/>
              <a:t> API </a:t>
            </a:r>
            <a:r>
              <a:rPr lang="en-US" sz="2800" dirty="0"/>
              <a:t>were also used for end-to-end integration</a:t>
            </a:r>
          </a:p>
          <a:p>
            <a:pPr lvl="0" algn="just"/>
            <a:r>
              <a:rPr lang="en-US" sz="2800" dirty="0"/>
              <a:t>Custom Ontology – A custom ontology was defined to model and structure the data and the results displayed were structured using this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7432"/>
          </a:xfrm>
        </p:spPr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04" y="1200150"/>
            <a:ext cx="10816546" cy="538842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As discussed, this project successfully extracts relations in unstructured data using </a:t>
            </a:r>
            <a:r>
              <a:rPr lang="en-US" sz="2400" dirty="0" smtClean="0"/>
              <a:t>Natural Language Processing techniques and represents them as structured, semantic data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As </a:t>
            </a:r>
            <a:r>
              <a:rPr lang="en-US" sz="2400" dirty="0"/>
              <a:t>shown in the figures, these relations in the data </a:t>
            </a:r>
            <a:r>
              <a:rPr lang="en-US" sz="2400" dirty="0" smtClean="0"/>
              <a:t>are</a:t>
            </a:r>
            <a:r>
              <a:rPr lang="en-US" sz="2400" dirty="0" smtClean="0"/>
              <a:t> </a:t>
            </a:r>
            <a:r>
              <a:rPr lang="en-US" sz="2400" dirty="0"/>
              <a:t>successfully displayed on a website for the user to derive meaningful information from.</a:t>
            </a:r>
          </a:p>
          <a:p>
            <a:pPr algn="just"/>
            <a:r>
              <a:rPr lang="en-US" sz="2400" dirty="0"/>
              <a:t>The report also described the relevance of these results, the target audience for whom these result may prove to be relevant and the justification for this custom project. </a:t>
            </a:r>
            <a:endParaRPr lang="en-US" sz="2400" dirty="0" smtClean="0"/>
          </a:p>
          <a:p>
            <a:pPr algn="just"/>
            <a:r>
              <a:rPr lang="en-US" sz="2400" dirty="0" smtClean="0"/>
              <a:t>Although </a:t>
            </a:r>
            <a:r>
              <a:rPr lang="en-US" sz="2400" dirty="0"/>
              <a:t>a small sample of </a:t>
            </a:r>
            <a:r>
              <a:rPr lang="en-US" sz="2400" dirty="0" smtClean="0"/>
              <a:t>data was showcased, </a:t>
            </a:r>
            <a:r>
              <a:rPr lang="en-US" sz="2400" dirty="0"/>
              <a:t>the project can be scaled to much larger size of </a:t>
            </a:r>
            <a:r>
              <a:rPr lang="en-US" sz="2400" dirty="0" smtClean="0"/>
              <a:t>data, </a:t>
            </a:r>
            <a:r>
              <a:rPr lang="en-US" sz="2400" dirty="0"/>
              <a:t>and can present to the user a much wider expanse of entities to search and derive structured information about.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2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04" y="1387929"/>
            <a:ext cx="10816546" cy="5200650"/>
          </a:xfrm>
        </p:spPr>
        <p:txBody>
          <a:bodyPr/>
          <a:lstStyle/>
          <a:p>
            <a:r>
              <a:rPr lang="en-US" sz="3600" dirty="0" smtClean="0"/>
              <a:t>Introduction</a:t>
            </a:r>
          </a:p>
          <a:p>
            <a:r>
              <a:rPr lang="en-US" sz="3600" dirty="0" smtClean="0"/>
              <a:t>Target Audience</a:t>
            </a:r>
          </a:p>
          <a:p>
            <a:r>
              <a:rPr lang="en-US" sz="3600" dirty="0" smtClean="0"/>
              <a:t>Description of Data Sources</a:t>
            </a:r>
          </a:p>
          <a:p>
            <a:r>
              <a:rPr lang="en-US" sz="3600" dirty="0" smtClean="0"/>
              <a:t>Data Integration</a:t>
            </a:r>
          </a:p>
          <a:p>
            <a:r>
              <a:rPr lang="en-US" sz="3600" dirty="0" smtClean="0"/>
              <a:t>Data Product Results</a:t>
            </a:r>
          </a:p>
          <a:p>
            <a:r>
              <a:rPr lang="en-US" sz="3600" dirty="0" smtClean="0"/>
              <a:t>Custom Project Justification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04" y="1322614"/>
            <a:ext cx="10816546" cy="5265965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This project is about relation extraction </a:t>
            </a:r>
            <a:r>
              <a:rPr lang="en-US" sz="2800" dirty="0" smtClean="0"/>
              <a:t>on people and organizations from unstructured </a:t>
            </a:r>
            <a:r>
              <a:rPr lang="en-US" sz="2800" dirty="0" smtClean="0"/>
              <a:t>web pages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aims to </a:t>
            </a:r>
            <a:r>
              <a:rPr lang="en-US" sz="2800" dirty="0" smtClean="0"/>
              <a:t>fetch</a:t>
            </a:r>
            <a:r>
              <a:rPr lang="en-US" sz="2800" dirty="0" smtClean="0"/>
              <a:t> </a:t>
            </a:r>
            <a:r>
              <a:rPr lang="en-US" sz="2800" dirty="0"/>
              <a:t>unstructured data from the web and process </a:t>
            </a:r>
            <a:r>
              <a:rPr lang="en-US" sz="2800" dirty="0" smtClean="0"/>
              <a:t>content to </a:t>
            </a:r>
            <a:r>
              <a:rPr lang="en-US" sz="2800" dirty="0"/>
              <a:t>find entities and </a:t>
            </a:r>
            <a:r>
              <a:rPr lang="en-US" sz="2800" dirty="0" smtClean="0"/>
              <a:t>relationships between them.</a:t>
            </a:r>
            <a:br>
              <a:rPr lang="en-US" sz="2800" dirty="0" smtClean="0"/>
            </a:br>
            <a:r>
              <a:rPr lang="en-US" b="1" dirty="0" smtClean="0"/>
              <a:t>Supported relationships</a:t>
            </a:r>
            <a:r>
              <a:rPr lang="en-US" dirty="0" smtClean="0"/>
              <a:t>: People, Organizations, Locations, Dates, Financial values </a:t>
            </a:r>
            <a:endParaRPr lang="en-US" sz="2800" dirty="0" smtClean="0"/>
          </a:p>
          <a:p>
            <a:pPr algn="just"/>
            <a:r>
              <a:rPr lang="en-US" sz="2800" dirty="0" smtClean="0"/>
              <a:t>These extracted entities </a:t>
            </a:r>
            <a:r>
              <a:rPr lang="en-US" sz="2800" dirty="0"/>
              <a:t>and relationships, </a:t>
            </a:r>
            <a:r>
              <a:rPr lang="en-US" sz="2800" dirty="0" smtClean="0"/>
              <a:t>are modelled </a:t>
            </a:r>
            <a:r>
              <a:rPr lang="en-US" sz="2800" dirty="0"/>
              <a:t>by a semantic ontology, </a:t>
            </a:r>
            <a:r>
              <a:rPr lang="en-US" sz="2800" dirty="0" smtClean="0"/>
              <a:t>and organized in </a:t>
            </a:r>
            <a:r>
              <a:rPr lang="en-US" sz="2800" dirty="0"/>
              <a:t>a structured format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A website has been developed</a:t>
            </a:r>
            <a:r>
              <a:rPr lang="en-US" sz="2800" dirty="0" smtClean="0"/>
              <a:t>, </a:t>
            </a:r>
            <a:r>
              <a:rPr lang="en-US" sz="2800" dirty="0"/>
              <a:t>where the user can search for different entities and obtain relationships and linked information about that entity.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9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075"/>
          </a:xfrm>
        </p:spPr>
        <p:txBody>
          <a:bodyPr/>
          <a:lstStyle/>
          <a:p>
            <a:r>
              <a:rPr lang="en-US" b="1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04" y="1281793"/>
            <a:ext cx="10816546" cy="5306786"/>
          </a:xfrm>
        </p:spPr>
        <p:txBody>
          <a:bodyPr/>
          <a:lstStyle/>
          <a:p>
            <a:pPr lvl="0" algn="just"/>
            <a:r>
              <a:rPr lang="en-US" sz="2800" b="1" dirty="0"/>
              <a:t>Financial/Marketing analysts </a:t>
            </a:r>
            <a:r>
              <a:rPr lang="en-US" sz="2800" dirty="0"/>
              <a:t>– As a relation between entities and </a:t>
            </a:r>
            <a:r>
              <a:rPr lang="en-US" sz="2800" dirty="0" smtClean="0"/>
              <a:t>financial values </a:t>
            </a:r>
            <a:r>
              <a:rPr lang="en-US" sz="2800" dirty="0"/>
              <a:t>is developed, the structured data can be used to answer queries based </a:t>
            </a:r>
            <a:r>
              <a:rPr lang="en-US" sz="2800" dirty="0" smtClean="0"/>
              <a:t>on</a:t>
            </a:r>
            <a:r>
              <a:rPr lang="en-US" sz="2800" dirty="0" smtClean="0"/>
              <a:t> financial values related to </a:t>
            </a:r>
            <a:r>
              <a:rPr lang="en-US" sz="2800" dirty="0"/>
              <a:t>a person or an organization</a:t>
            </a:r>
          </a:p>
          <a:p>
            <a:pPr lvl="0" algn="just"/>
            <a:r>
              <a:rPr lang="en-US" sz="2800" b="1" dirty="0"/>
              <a:t>Statistical users </a:t>
            </a:r>
            <a:r>
              <a:rPr lang="en-US" sz="2800" dirty="0"/>
              <a:t>– This structured data can be queried to obtain statistics </a:t>
            </a:r>
            <a:r>
              <a:rPr lang="en-US" sz="2800" dirty="0" smtClean="0"/>
              <a:t>about </a:t>
            </a:r>
            <a:r>
              <a:rPr lang="en-US" sz="2800" dirty="0"/>
              <a:t>a region, person, organization or location</a:t>
            </a:r>
          </a:p>
          <a:p>
            <a:pPr lvl="0" algn="just"/>
            <a:r>
              <a:rPr lang="en-US" sz="2800" b="1" dirty="0"/>
              <a:t>Random web user </a:t>
            </a:r>
            <a:r>
              <a:rPr lang="en-US" sz="2800" dirty="0"/>
              <a:t>– A random web user can browse this </a:t>
            </a:r>
            <a:r>
              <a:rPr lang="en-US" sz="2800" dirty="0" smtClean="0"/>
              <a:t>website </a:t>
            </a:r>
            <a:r>
              <a:rPr lang="en-US" sz="2800" dirty="0"/>
              <a:t>to find </a:t>
            </a:r>
            <a:r>
              <a:rPr lang="en-US" sz="2800" dirty="0" smtClean="0"/>
              <a:t>structured information</a:t>
            </a:r>
            <a:r>
              <a:rPr lang="en-US" sz="2800" dirty="0"/>
              <a:t> </a:t>
            </a:r>
            <a:r>
              <a:rPr lang="en-US" sz="2800" dirty="0" smtClean="0"/>
              <a:t>–</a:t>
            </a:r>
            <a:r>
              <a:rPr lang="en-US" sz="2800" dirty="0" smtClean="0"/>
              <a:t> relationships </a:t>
            </a:r>
            <a:r>
              <a:rPr lang="en-US" sz="2800" dirty="0"/>
              <a:t>and linked information about a person or an organization </a:t>
            </a:r>
            <a:r>
              <a:rPr lang="en-US" sz="2800" dirty="0" smtClean="0"/>
              <a:t>– in </a:t>
            </a:r>
            <a:r>
              <a:rPr lang="en-US" sz="2800" dirty="0"/>
              <a:t>one </a:t>
            </a:r>
            <a:r>
              <a:rPr lang="en-US" sz="2800" dirty="0" smtClean="0"/>
              <a:t>place, though the </a:t>
            </a:r>
            <a:r>
              <a:rPr lang="en-US" sz="2800" dirty="0" smtClean="0"/>
              <a:t>data could be from various sources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4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b="1" dirty="0"/>
              <a:t>Description of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40" y="1224643"/>
            <a:ext cx="10816546" cy="52741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The data is described as:-</a:t>
            </a:r>
            <a:endParaRPr lang="en-US" sz="1800" dirty="0"/>
          </a:p>
          <a:p>
            <a:pPr lvl="0" algn="just"/>
            <a:r>
              <a:rPr lang="en-US" sz="2800" dirty="0"/>
              <a:t>A collection of web pages, indexed and stored in </a:t>
            </a:r>
            <a:r>
              <a:rPr lang="en-US" sz="2800" dirty="0" err="1"/>
              <a:t>SolR</a:t>
            </a:r>
            <a:endParaRPr lang="en-US" sz="1800" dirty="0"/>
          </a:p>
          <a:p>
            <a:pPr lvl="0" algn="just"/>
            <a:r>
              <a:rPr lang="en-US" sz="2800" dirty="0" smtClean="0"/>
              <a:t>The ideal webpages </a:t>
            </a:r>
            <a:r>
              <a:rPr lang="en-US" sz="2800" dirty="0"/>
              <a:t>will be about people, organizations, locations and related financial </a:t>
            </a:r>
            <a:r>
              <a:rPr lang="en-US" sz="2800" dirty="0" smtClean="0"/>
              <a:t>information. For example, news articles, wiki pages, etc.</a:t>
            </a:r>
            <a:endParaRPr lang="en-US" sz="1800" dirty="0"/>
          </a:p>
          <a:p>
            <a:pPr lvl="0" algn="just"/>
            <a:r>
              <a:rPr lang="en-US" sz="2800" dirty="0" smtClean="0"/>
              <a:t>The sample data </a:t>
            </a:r>
            <a:r>
              <a:rPr lang="en-US" sz="2800" dirty="0" smtClean="0"/>
              <a:t>used for this presentation is small</a:t>
            </a:r>
            <a:r>
              <a:rPr lang="en-US" sz="2800" dirty="0" smtClean="0"/>
              <a:t>, however the techniques used are easily scalable </a:t>
            </a:r>
          </a:p>
          <a:p>
            <a:pPr lvl="0" algn="just"/>
            <a:r>
              <a:rPr lang="en-US" sz="2800" dirty="0" smtClean="0"/>
              <a:t>Data </a:t>
            </a:r>
            <a:r>
              <a:rPr lang="en-US" sz="2800" dirty="0"/>
              <a:t>is available publicly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50642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3375"/>
          </a:xfrm>
        </p:spPr>
        <p:txBody>
          <a:bodyPr/>
          <a:lstStyle/>
          <a:p>
            <a:r>
              <a:rPr lang="en-US" b="1" dirty="0"/>
              <a:t>Custom Ontology Description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502229"/>
            <a:ext cx="10726738" cy="4697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88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418"/>
          </a:xfrm>
        </p:spPr>
        <p:txBody>
          <a:bodyPr/>
          <a:lstStyle/>
          <a:p>
            <a:pPr lvl="0"/>
            <a:r>
              <a:rPr lang="en-US" b="1" dirty="0"/>
              <a:t>Data Integration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04" y="1249136"/>
            <a:ext cx="10816546" cy="533944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Data is integrated in the following steps:-</a:t>
            </a:r>
          </a:p>
          <a:p>
            <a:pPr lvl="0" algn="just"/>
            <a:r>
              <a:rPr lang="en-US" sz="2400" dirty="0"/>
              <a:t>Firstly, a set of </a:t>
            </a:r>
            <a:r>
              <a:rPr lang="en-US" sz="2400" dirty="0" smtClean="0"/>
              <a:t>documents </a:t>
            </a:r>
            <a:r>
              <a:rPr lang="en-US" sz="2400" dirty="0"/>
              <a:t>is stored in Apache </a:t>
            </a:r>
            <a:r>
              <a:rPr lang="en-US" sz="2400" dirty="0" err="1"/>
              <a:t>SolR</a:t>
            </a:r>
            <a:endParaRPr lang="en-US" sz="2400" dirty="0"/>
          </a:p>
          <a:p>
            <a:pPr lvl="0" algn="just"/>
            <a:r>
              <a:rPr lang="en-US" sz="2400" dirty="0"/>
              <a:t>Then this data is read from </a:t>
            </a:r>
            <a:r>
              <a:rPr lang="en-US" sz="2400" dirty="0" err="1"/>
              <a:t>SolR</a:t>
            </a:r>
            <a:r>
              <a:rPr lang="en-US" sz="2400" dirty="0"/>
              <a:t> and fed into Stanford </a:t>
            </a:r>
            <a:r>
              <a:rPr lang="en-US" sz="2400" dirty="0" err="1"/>
              <a:t>CoreNLP</a:t>
            </a:r>
            <a:r>
              <a:rPr lang="en-US" sz="2400" dirty="0"/>
              <a:t> API </a:t>
            </a:r>
            <a:r>
              <a:rPr lang="en-US" sz="2400" dirty="0" smtClean="0"/>
              <a:t>to perform Named Entity Tagging on </a:t>
            </a:r>
            <a:r>
              <a:rPr lang="en-US" sz="2400" dirty="0"/>
              <a:t>the </a:t>
            </a:r>
            <a:r>
              <a:rPr lang="en-US" sz="2400" dirty="0" smtClean="0"/>
              <a:t>data, and relationships between the tagged entities are established</a:t>
            </a:r>
            <a:endParaRPr lang="en-US" sz="2400" dirty="0"/>
          </a:p>
          <a:p>
            <a:pPr lvl="0" algn="just"/>
            <a:r>
              <a:rPr lang="en-US" sz="2400" dirty="0" smtClean="0"/>
              <a:t>This relationship data is </a:t>
            </a:r>
            <a:r>
              <a:rPr lang="en-US" sz="2400" dirty="0"/>
              <a:t>then fed into Apache Jena, which reads the custom </a:t>
            </a:r>
            <a:r>
              <a:rPr lang="en-US" sz="2400" dirty="0" smtClean="0"/>
              <a:t>ontology </a:t>
            </a:r>
            <a:r>
              <a:rPr lang="en-US" sz="2400" dirty="0"/>
              <a:t>in Figure 1 </a:t>
            </a:r>
            <a:r>
              <a:rPr lang="en-US" sz="2400" dirty="0"/>
              <a:t>above (in RDF/XML format), </a:t>
            </a:r>
            <a:r>
              <a:rPr lang="en-US" sz="2400" dirty="0"/>
              <a:t>and transforms the data </a:t>
            </a:r>
            <a:r>
              <a:rPr lang="en-US" sz="2400" dirty="0" smtClean="0"/>
              <a:t>into RDF/XML and N-Triples</a:t>
            </a:r>
            <a:endParaRPr lang="en-US" sz="2400" dirty="0"/>
          </a:p>
          <a:p>
            <a:pPr lvl="0" algn="just"/>
            <a:r>
              <a:rPr lang="en-US" sz="2400" dirty="0" smtClean="0"/>
              <a:t>The resulting data store can be queried by the user using </a:t>
            </a:r>
            <a:r>
              <a:rPr lang="en-US" sz="2400" dirty="0"/>
              <a:t>a </a:t>
            </a:r>
            <a:r>
              <a:rPr lang="en-US" sz="2400" dirty="0" smtClean="0"/>
              <a:t>website</a:t>
            </a:r>
            <a:endParaRPr lang="en-US" sz="2400" dirty="0"/>
          </a:p>
          <a:p>
            <a:pPr algn="just"/>
            <a:r>
              <a:rPr lang="en-US" sz="2400" dirty="0"/>
              <a:t>This integration from end-to-end provides the experience of transformation of unstructured data scattered over the web into a structured, linked format that the user can make sense of and derive meaningful information from.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8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7239"/>
          </a:xfrm>
        </p:spPr>
        <p:txBody>
          <a:bodyPr/>
          <a:lstStyle/>
          <a:p>
            <a:pPr lvl="0"/>
            <a:r>
              <a:rPr lang="en-US" b="1" dirty="0"/>
              <a:t>Data Product Results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04" y="1371600"/>
            <a:ext cx="10816546" cy="52169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Following was the expected results of this project:-</a:t>
            </a:r>
          </a:p>
          <a:p>
            <a:pPr lvl="0" algn="just"/>
            <a:r>
              <a:rPr lang="en-US" sz="2800" dirty="0"/>
              <a:t>Getting an insight as to how people, organization and locations are related to each other.</a:t>
            </a:r>
          </a:p>
          <a:p>
            <a:pPr lvl="0" algn="just"/>
            <a:r>
              <a:rPr lang="en-US" sz="2800" dirty="0"/>
              <a:t>Possible financial information related to these results</a:t>
            </a:r>
          </a:p>
          <a:p>
            <a:pPr lvl="0" algn="just"/>
            <a:r>
              <a:rPr lang="en-US" sz="2800" dirty="0"/>
              <a:t>Visualization of this data as a graph</a:t>
            </a:r>
          </a:p>
          <a:p>
            <a:pPr marL="0" indent="0" algn="just">
              <a:buNone/>
            </a:pPr>
            <a:r>
              <a:rPr lang="en-US" sz="2800" dirty="0"/>
              <a:t>These results are interesting because </a:t>
            </a:r>
            <a:r>
              <a:rPr lang="en-US" sz="2800" dirty="0" smtClean="0"/>
              <a:t>they </a:t>
            </a:r>
            <a:r>
              <a:rPr lang="en-US" sz="2800" dirty="0"/>
              <a:t>can help </a:t>
            </a:r>
            <a:r>
              <a:rPr lang="en-US" sz="2800" dirty="0" smtClean="0"/>
              <a:t>financial/marketing analysts </a:t>
            </a:r>
            <a:r>
              <a:rPr lang="en-US" sz="2800" dirty="0"/>
              <a:t>make better sales/business </a:t>
            </a:r>
            <a:r>
              <a:rPr lang="en-US" sz="2800" dirty="0" smtClean="0"/>
              <a:t>decisions </a:t>
            </a:r>
            <a:r>
              <a:rPr lang="en-US" sz="2800" dirty="0"/>
              <a:t>based on extracted relationships and structures data visualizations. Even casual users might benefit by </a:t>
            </a:r>
            <a:r>
              <a:rPr lang="en-US" sz="2800" dirty="0" smtClean="0"/>
              <a:t>gathering </a:t>
            </a:r>
            <a:r>
              <a:rPr lang="en-US" sz="2800" dirty="0"/>
              <a:t>general knowledge from this </a:t>
            </a:r>
            <a:r>
              <a:rPr lang="en-US" sz="2800" dirty="0" smtClean="0"/>
              <a:t>data.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0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1925"/>
          </a:xfrm>
        </p:spPr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ample </a:t>
            </a:r>
            <a:r>
              <a:rPr lang="en-US" b="1" dirty="0"/>
              <a:t>visualization graph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223963"/>
            <a:ext cx="10767560" cy="5364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4331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1525</TotalTime>
  <Words>689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Relation extraction using semantic web technologies</vt:lpstr>
      <vt:lpstr>Contents</vt:lpstr>
      <vt:lpstr>Introduction</vt:lpstr>
      <vt:lpstr>Target Audience</vt:lpstr>
      <vt:lpstr>Description of data sources</vt:lpstr>
      <vt:lpstr>Custom Ontology Description</vt:lpstr>
      <vt:lpstr>Data Integration </vt:lpstr>
      <vt:lpstr>Data Product Results </vt:lpstr>
      <vt:lpstr>Sample visualization graph </vt:lpstr>
      <vt:lpstr>Graph stored as N-triple format </vt:lpstr>
      <vt:lpstr>Person to Date Relation</vt:lpstr>
      <vt:lpstr>Person to People Relation</vt:lpstr>
      <vt:lpstr>Person to Location Relation</vt:lpstr>
      <vt:lpstr>Person to Organization Relation</vt:lpstr>
      <vt:lpstr>Custom project Justification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 extraction using semantic web technologies</dc:title>
  <dc:creator>Navaneeth Rao</dc:creator>
  <cp:lastModifiedBy>Prashanth Govindaraj</cp:lastModifiedBy>
  <cp:revision>14</cp:revision>
  <dcterms:created xsi:type="dcterms:W3CDTF">2015-11-29T22:56:59Z</dcterms:created>
  <dcterms:modified xsi:type="dcterms:W3CDTF">2015-12-01T00:55:03Z</dcterms:modified>
</cp:coreProperties>
</file>