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18C6-4A42-A2D4-BDFB-85AA0DF70E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F5AF974-F9D3-D47E-C58B-E0FDFA5BB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2839790-E15A-C6B1-095E-A6BCF125789B}"/>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5" name="Footer Placeholder 4">
            <a:extLst>
              <a:ext uri="{FF2B5EF4-FFF2-40B4-BE49-F238E27FC236}">
                <a16:creationId xmlns:a16="http://schemas.microsoft.com/office/drawing/2014/main" id="{5886CC19-A1E8-76F1-0B55-38E23C1668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BD301B2-2F8F-A329-2C22-B8E73397ACFF}"/>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425570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6CA4-4324-F827-54FA-7AC90C0BEB3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5E0134A-5AED-DC18-DE30-CC53C9D4B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3CD0F5-9811-7E0D-878B-274F5E6368A5}"/>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5" name="Footer Placeholder 4">
            <a:extLst>
              <a:ext uri="{FF2B5EF4-FFF2-40B4-BE49-F238E27FC236}">
                <a16:creationId xmlns:a16="http://schemas.microsoft.com/office/drawing/2014/main" id="{EB8A251E-19F5-7D20-8C3F-4A8A363320C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3174C62-E408-B910-70AA-AAF55AFC0CC9}"/>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203423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DEBE4-6AE5-9CC9-A701-0083EDFD51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84CD8AE-3414-38DF-EAAD-A87A0FE2B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A5E5C2C-6744-8444-290D-B62888D76649}"/>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5" name="Footer Placeholder 4">
            <a:extLst>
              <a:ext uri="{FF2B5EF4-FFF2-40B4-BE49-F238E27FC236}">
                <a16:creationId xmlns:a16="http://schemas.microsoft.com/office/drawing/2014/main" id="{F6D8F08C-079B-9F48-9FD6-390F23C7E5E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EDB246-6DBD-D7C1-DB9F-DEC8DBA16909}"/>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25785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9BF8-C4ED-E256-DCF7-497FF9B33F1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3A523E-B400-35AB-36B5-0C099218B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CC64C42-470E-C849-A645-1AAD826CED9C}"/>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5" name="Footer Placeholder 4">
            <a:extLst>
              <a:ext uri="{FF2B5EF4-FFF2-40B4-BE49-F238E27FC236}">
                <a16:creationId xmlns:a16="http://schemas.microsoft.com/office/drawing/2014/main" id="{001C6523-26BD-BE24-8CDD-85C0FD8460E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966A07-D7E4-11F5-1E7D-49D5D080E37A}"/>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380361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D4C2-2965-06B1-20E0-24AC6138E0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00C45C0-67D2-58A7-5A3A-8E87857E5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A7D42-39BB-7928-E7AA-9094E96CFB4F}"/>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5" name="Footer Placeholder 4">
            <a:extLst>
              <a:ext uri="{FF2B5EF4-FFF2-40B4-BE49-F238E27FC236}">
                <a16:creationId xmlns:a16="http://schemas.microsoft.com/office/drawing/2014/main" id="{EB5CE96C-2A86-E354-4B2D-9074E20EF76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1E30B81-20B3-3455-45DA-B6E1629E7A25}"/>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187226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60FF-D0C2-C580-0A6A-765C10A789C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69F5061-411F-4EEA-E264-52848CAFB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B624E28-016F-92B9-79A0-A341C7EA5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EF7FAEF-28AC-F4AA-4A73-F6FF762C81DE}"/>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6" name="Footer Placeholder 5">
            <a:extLst>
              <a:ext uri="{FF2B5EF4-FFF2-40B4-BE49-F238E27FC236}">
                <a16:creationId xmlns:a16="http://schemas.microsoft.com/office/drawing/2014/main" id="{86748F55-E610-306B-C54C-9A102354DD4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ACBE39A-C9E7-DFB2-B621-69CBA3A26F02}"/>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311338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4607-9588-8268-3223-3898E5029B5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03ADB19-AEB1-9F1B-8754-E17E38296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B9DDB-A810-2D6D-FDC2-96EA34671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38687FE-851E-7A82-185C-236DB95D8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F38C89-7D07-25DD-62F4-7463728A4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DB4A72A-7DF6-F761-74AD-E9C46124A026}"/>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8" name="Footer Placeholder 7">
            <a:extLst>
              <a:ext uri="{FF2B5EF4-FFF2-40B4-BE49-F238E27FC236}">
                <a16:creationId xmlns:a16="http://schemas.microsoft.com/office/drawing/2014/main" id="{26D8781F-EF7D-0AB5-E471-280539B4FA7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447B5A5-F97F-A546-E70E-CD35611D8D22}"/>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116072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8B05-E292-C1C5-AB0B-7AFE4B0D3C1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81308F3-8BA5-5AA6-6DD8-4732FA7B54BE}"/>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4" name="Footer Placeholder 3">
            <a:extLst>
              <a:ext uri="{FF2B5EF4-FFF2-40B4-BE49-F238E27FC236}">
                <a16:creationId xmlns:a16="http://schemas.microsoft.com/office/drawing/2014/main" id="{7F07B1F4-AF9E-61B0-34FD-B8DC8A377FE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ED84DE0-EEC1-93EF-52CE-C5CDC297F11E}"/>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206214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34D8D-7BF1-E966-08BE-7FC3DB1A01E4}"/>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3" name="Footer Placeholder 2">
            <a:extLst>
              <a:ext uri="{FF2B5EF4-FFF2-40B4-BE49-F238E27FC236}">
                <a16:creationId xmlns:a16="http://schemas.microsoft.com/office/drawing/2014/main" id="{872F8B4F-AE18-1E90-C220-1C5617B7840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470D4ED8-8C9B-216E-6D29-A2D913C5EB9A}"/>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105137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971B-6ADA-629E-5FDA-DC94BBB4D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64F2795-E489-5E09-71F8-45CB48A64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9C93533-92B7-ECFC-CEF2-C74C9B797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C68AC-BD9C-9CDE-C73D-0E99CA3DDA74}"/>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6" name="Footer Placeholder 5">
            <a:extLst>
              <a:ext uri="{FF2B5EF4-FFF2-40B4-BE49-F238E27FC236}">
                <a16:creationId xmlns:a16="http://schemas.microsoft.com/office/drawing/2014/main" id="{0D8338DA-A999-1590-0148-D6106E42843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26AE073-7C2B-E335-3997-2CA692329C69}"/>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76192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290E-7659-E1FF-C15A-D284A1E5C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860D37F-5C8B-504E-F538-3413C6E08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F0FB670-5869-0CD8-EFEE-EA8D18C4F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BCD4F-FA51-78D9-7750-AF9E644ED0DA}"/>
              </a:ext>
            </a:extLst>
          </p:cNvPr>
          <p:cNvSpPr>
            <a:spLocks noGrp="1"/>
          </p:cNvSpPr>
          <p:nvPr>
            <p:ph type="dt" sz="half" idx="10"/>
          </p:nvPr>
        </p:nvSpPr>
        <p:spPr/>
        <p:txBody>
          <a:bodyPr/>
          <a:lstStyle/>
          <a:p>
            <a:fld id="{8D58AD4D-C574-420D-97A4-7F829ED927FD}" type="datetimeFigureOut">
              <a:rPr lang="en-ID" smtClean="0"/>
              <a:t>02/09/2024</a:t>
            </a:fld>
            <a:endParaRPr lang="en-ID"/>
          </a:p>
        </p:txBody>
      </p:sp>
      <p:sp>
        <p:nvSpPr>
          <p:cNvPr id="6" name="Footer Placeholder 5">
            <a:extLst>
              <a:ext uri="{FF2B5EF4-FFF2-40B4-BE49-F238E27FC236}">
                <a16:creationId xmlns:a16="http://schemas.microsoft.com/office/drawing/2014/main" id="{4D591A64-0FD6-4251-4A28-40B046926A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376A318-07E5-2A43-63D0-50EDB0F3B0DA}"/>
              </a:ext>
            </a:extLst>
          </p:cNvPr>
          <p:cNvSpPr>
            <a:spLocks noGrp="1"/>
          </p:cNvSpPr>
          <p:nvPr>
            <p:ph type="sldNum" sz="quarter" idx="12"/>
          </p:nvPr>
        </p:nvSpPr>
        <p:spPr/>
        <p:txBody>
          <a:bodyPr/>
          <a:lstStyle/>
          <a:p>
            <a:fld id="{0DDE7585-5C98-400F-951F-0A50518A27E8}" type="slidenum">
              <a:rPr lang="en-ID" smtClean="0"/>
              <a:t>‹#›</a:t>
            </a:fld>
            <a:endParaRPr lang="en-ID"/>
          </a:p>
        </p:txBody>
      </p:sp>
    </p:spTree>
    <p:extLst>
      <p:ext uri="{BB962C8B-B14F-4D97-AF65-F5344CB8AC3E}">
        <p14:creationId xmlns:p14="http://schemas.microsoft.com/office/powerpoint/2010/main" val="33243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B91B5-F5A3-707E-2013-07F352DA2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8BA5140-64B3-D8DD-12BC-6FB84B730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AC756AC-A7D3-974E-3809-30FC4CA59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8AD4D-C574-420D-97A4-7F829ED927FD}" type="datetimeFigureOut">
              <a:rPr lang="en-ID" smtClean="0"/>
              <a:t>02/09/2024</a:t>
            </a:fld>
            <a:endParaRPr lang="en-ID"/>
          </a:p>
        </p:txBody>
      </p:sp>
      <p:sp>
        <p:nvSpPr>
          <p:cNvPr id="5" name="Footer Placeholder 4">
            <a:extLst>
              <a:ext uri="{FF2B5EF4-FFF2-40B4-BE49-F238E27FC236}">
                <a16:creationId xmlns:a16="http://schemas.microsoft.com/office/drawing/2014/main" id="{60AB1E44-F782-4DF8-8F55-14D5FE48F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631CE87-E0EC-C2F4-0828-D27C0F150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E7585-5C98-400F-951F-0A50518A27E8}" type="slidenum">
              <a:rPr lang="en-ID" smtClean="0"/>
              <a:t>‹#›</a:t>
            </a:fld>
            <a:endParaRPr lang="en-ID"/>
          </a:p>
        </p:txBody>
      </p:sp>
    </p:spTree>
    <p:extLst>
      <p:ext uri="{BB962C8B-B14F-4D97-AF65-F5344CB8AC3E}">
        <p14:creationId xmlns:p14="http://schemas.microsoft.com/office/powerpoint/2010/main" val="2877706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FF13-602E-8BA7-682A-738D4F49D370}"/>
              </a:ext>
            </a:extLst>
          </p:cNvPr>
          <p:cNvSpPr>
            <a:spLocks noGrp="1"/>
          </p:cNvSpPr>
          <p:nvPr>
            <p:ph type="ctrTitle"/>
          </p:nvPr>
        </p:nvSpPr>
        <p:spPr/>
        <p:txBody>
          <a:bodyPr>
            <a:normAutofit/>
          </a:bodyPr>
          <a:lstStyle/>
          <a:p>
            <a:br>
              <a:rPr lang="en-US" sz="2700" dirty="0">
                <a:solidFill>
                  <a:srgbClr val="FF0000"/>
                </a:solidFill>
                <a:latin typeface="Bahnschrift" panose="020B0502040204020203" pitchFamily="34" charset="0"/>
              </a:rPr>
            </a:br>
            <a:r>
              <a:rPr lang="en-US" sz="2700" dirty="0">
                <a:solidFill>
                  <a:srgbClr val="FF0000"/>
                </a:solidFill>
                <a:latin typeface="Bahnschrift" panose="020B0502040204020203" pitchFamily="34" charset="0"/>
              </a:rPr>
              <a:t>A PowerBI Analysis For</a:t>
            </a:r>
            <a:br>
              <a:rPr lang="en-US" dirty="0">
                <a:solidFill>
                  <a:srgbClr val="FF0000"/>
                </a:solidFill>
                <a:latin typeface="Bahnschrift" panose="020B0502040204020203" pitchFamily="34" charset="0"/>
              </a:rPr>
            </a:br>
            <a:r>
              <a:rPr lang="en-US" dirty="0">
                <a:solidFill>
                  <a:srgbClr val="FF0000"/>
                </a:solidFill>
                <a:latin typeface="Bahnschrift" panose="020B0502040204020203" pitchFamily="34" charset="0"/>
              </a:rPr>
              <a:t>Columbia Asia Hospital</a:t>
            </a:r>
            <a:endParaRPr lang="en-ID" dirty="0">
              <a:solidFill>
                <a:srgbClr val="FF0000"/>
              </a:solidFill>
              <a:latin typeface="Bahnschrift" panose="020B0502040204020203" pitchFamily="34" charset="0"/>
            </a:endParaRPr>
          </a:p>
        </p:txBody>
      </p:sp>
      <p:sp>
        <p:nvSpPr>
          <p:cNvPr id="3" name="Subtitle 2">
            <a:extLst>
              <a:ext uri="{FF2B5EF4-FFF2-40B4-BE49-F238E27FC236}">
                <a16:creationId xmlns:a16="http://schemas.microsoft.com/office/drawing/2014/main" id="{3F1D5B7F-37DD-2522-6F6B-23B3D7246AA7}"/>
              </a:ext>
            </a:extLst>
          </p:cNvPr>
          <p:cNvSpPr>
            <a:spLocks noGrp="1"/>
          </p:cNvSpPr>
          <p:nvPr>
            <p:ph type="subTitle" idx="1"/>
          </p:nvPr>
        </p:nvSpPr>
        <p:spPr>
          <a:xfrm>
            <a:off x="1524000" y="3939495"/>
            <a:ext cx="9144000" cy="1655762"/>
          </a:xfrm>
        </p:spPr>
        <p:txBody>
          <a:bodyPr>
            <a:normAutofit/>
          </a:bodyPr>
          <a:lstStyle/>
          <a:p>
            <a:endParaRPr lang="en-ID" dirty="0"/>
          </a:p>
          <a:p>
            <a:r>
              <a:rPr lang="en-ID" sz="2000" dirty="0">
                <a:latin typeface="Bahnschrift" panose="020B0502040204020203" pitchFamily="34" charset="0"/>
              </a:rPr>
              <a:t>~Hrishik Verma~</a:t>
            </a:r>
          </a:p>
        </p:txBody>
      </p:sp>
      <p:pic>
        <p:nvPicPr>
          <p:cNvPr id="5" name="Graphic 4" descr="Stethoscope with solid fill">
            <a:extLst>
              <a:ext uri="{FF2B5EF4-FFF2-40B4-BE49-F238E27FC236}">
                <a16:creationId xmlns:a16="http://schemas.microsoft.com/office/drawing/2014/main" id="{DC9AE046-E39B-839E-B2A4-364DBECF92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68000" y="270968"/>
            <a:ext cx="1240972" cy="1518639"/>
          </a:xfrm>
          <a:prstGeom prst="rect">
            <a:avLst/>
          </a:prstGeom>
        </p:spPr>
      </p:pic>
      <p:pic>
        <p:nvPicPr>
          <p:cNvPr id="7" name="Graphic 6" descr="Medicine with solid fill">
            <a:extLst>
              <a:ext uri="{FF2B5EF4-FFF2-40B4-BE49-F238E27FC236}">
                <a16:creationId xmlns:a16="http://schemas.microsoft.com/office/drawing/2014/main" id="{98B06AFF-04EE-110D-CD0B-AFA8C1127B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6828" y="5121646"/>
            <a:ext cx="1317172" cy="1654793"/>
          </a:xfrm>
          <a:prstGeom prst="rect">
            <a:avLst/>
          </a:prstGeom>
        </p:spPr>
      </p:pic>
      <p:pic>
        <p:nvPicPr>
          <p:cNvPr id="9" name="Graphic 8" descr="Medical with solid fill">
            <a:extLst>
              <a:ext uri="{FF2B5EF4-FFF2-40B4-BE49-F238E27FC236}">
                <a16:creationId xmlns:a16="http://schemas.microsoft.com/office/drawing/2014/main" id="{6E16B49D-D654-85AF-5C20-FF065D2750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68000" y="5409065"/>
            <a:ext cx="1240972" cy="1240972"/>
          </a:xfrm>
          <a:prstGeom prst="rect">
            <a:avLst/>
          </a:prstGeom>
        </p:spPr>
      </p:pic>
      <p:pic>
        <p:nvPicPr>
          <p:cNvPr id="11" name="Graphic 10" descr="Needle with solid fill">
            <a:extLst>
              <a:ext uri="{FF2B5EF4-FFF2-40B4-BE49-F238E27FC236}">
                <a16:creationId xmlns:a16="http://schemas.microsoft.com/office/drawing/2014/main" id="{A1289B46-00A1-2D3C-B2B3-7BB7927432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3702" y="395949"/>
            <a:ext cx="1150298" cy="1150298"/>
          </a:xfrm>
          <a:prstGeom prst="rect">
            <a:avLst/>
          </a:prstGeom>
        </p:spPr>
      </p:pic>
    </p:spTree>
    <p:extLst>
      <p:ext uri="{BB962C8B-B14F-4D97-AF65-F5344CB8AC3E}">
        <p14:creationId xmlns:p14="http://schemas.microsoft.com/office/powerpoint/2010/main" val="62058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3C8-0D12-6763-4883-1F30E6BD9932}"/>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CA08103A-289E-5BAD-E765-56ED36F5C8A3}"/>
              </a:ext>
            </a:extLst>
          </p:cNvPr>
          <p:cNvSpPr>
            <a:spLocks noGrp="1"/>
          </p:cNvSpPr>
          <p:nvPr>
            <p:ph idx="1"/>
          </p:nvPr>
        </p:nvSpPr>
        <p:spPr>
          <a:xfrm>
            <a:off x="838200" y="1520825"/>
            <a:ext cx="10515600" cy="5163004"/>
          </a:xfrm>
        </p:spPr>
        <p:txBody>
          <a:bodyPr/>
          <a:lstStyle/>
          <a:p>
            <a:pPr marL="0" indent="0" algn="ctr">
              <a:buNone/>
            </a:pPr>
            <a:r>
              <a:rPr lang="en-US" b="1" dirty="0">
                <a:latin typeface="Bahnschrift" panose="020B0502040204020203" pitchFamily="34" charset="0"/>
              </a:rPr>
              <a:t>Correlation between demographic subcategories and Dept. visited</a:t>
            </a:r>
          </a:p>
          <a:p>
            <a:r>
              <a:rPr lang="en-US" dirty="0">
                <a:latin typeface="Bahnschrift" panose="020B0502040204020203" pitchFamily="34" charset="0"/>
              </a:rPr>
              <a:t> </a:t>
            </a:r>
            <a:r>
              <a:rPr lang="en-US" b="1" dirty="0">
                <a:latin typeface="Bahnschrift" panose="020B0502040204020203" pitchFamily="34" charset="0"/>
              </a:rPr>
              <a:t>By Age:</a:t>
            </a: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EA7491AC-626B-DB73-7F9E-7CC5BD9E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82" y="2729664"/>
            <a:ext cx="5844836" cy="3728967"/>
          </a:xfrm>
          <a:prstGeom prst="rect">
            <a:avLst/>
          </a:prstGeom>
        </p:spPr>
      </p:pic>
    </p:spTree>
    <p:extLst>
      <p:ext uri="{BB962C8B-B14F-4D97-AF65-F5344CB8AC3E}">
        <p14:creationId xmlns:p14="http://schemas.microsoft.com/office/powerpoint/2010/main" val="70160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3C8-0D12-6763-4883-1F30E6BD9932}"/>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CA08103A-289E-5BAD-E765-56ED36F5C8A3}"/>
              </a:ext>
            </a:extLst>
          </p:cNvPr>
          <p:cNvSpPr>
            <a:spLocks noGrp="1"/>
          </p:cNvSpPr>
          <p:nvPr>
            <p:ph idx="1"/>
          </p:nvPr>
        </p:nvSpPr>
        <p:spPr>
          <a:xfrm>
            <a:off x="838200" y="1520825"/>
            <a:ext cx="10515600" cy="5163004"/>
          </a:xfrm>
        </p:spPr>
        <p:txBody>
          <a:bodyPr/>
          <a:lstStyle/>
          <a:p>
            <a:pPr marL="0" indent="0" algn="ctr">
              <a:buNone/>
            </a:pPr>
            <a:r>
              <a:rPr lang="en-US" b="1" dirty="0">
                <a:latin typeface="Bahnschrift" panose="020B0502040204020203" pitchFamily="34" charset="0"/>
              </a:rPr>
              <a:t>Correlation between demographic subcategories and Dept. visited [contd.]</a:t>
            </a:r>
          </a:p>
          <a:p>
            <a:r>
              <a:rPr lang="en-US" dirty="0">
                <a:latin typeface="Bahnschrift" panose="020B0502040204020203" pitchFamily="34" charset="0"/>
              </a:rPr>
              <a:t> </a:t>
            </a:r>
            <a:r>
              <a:rPr lang="en-US" b="1" dirty="0">
                <a:latin typeface="Bahnschrift" panose="020B0502040204020203" pitchFamily="34" charset="0"/>
              </a:rPr>
              <a:t>By Gender:</a:t>
            </a:r>
          </a:p>
          <a:p>
            <a:pPr marL="0" indent="0">
              <a:buNone/>
            </a:pPr>
            <a:endParaRPr lang="en-ID" dirty="0">
              <a:latin typeface="Bahnschrift" panose="020B0502040204020203" pitchFamily="34" charset="0"/>
            </a:endParaRPr>
          </a:p>
        </p:txBody>
      </p:sp>
      <p:pic>
        <p:nvPicPr>
          <p:cNvPr id="5" name="Picture 4">
            <a:extLst>
              <a:ext uri="{FF2B5EF4-FFF2-40B4-BE49-F238E27FC236}">
                <a16:creationId xmlns:a16="http://schemas.microsoft.com/office/drawing/2014/main" id="{87368A4C-3F07-E25F-BA87-771E9707D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79" y="2773909"/>
            <a:ext cx="5809264" cy="3718966"/>
          </a:xfrm>
          <a:prstGeom prst="rect">
            <a:avLst/>
          </a:prstGeom>
        </p:spPr>
      </p:pic>
    </p:spTree>
    <p:extLst>
      <p:ext uri="{BB962C8B-B14F-4D97-AF65-F5344CB8AC3E}">
        <p14:creationId xmlns:p14="http://schemas.microsoft.com/office/powerpoint/2010/main" val="105345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3C8-0D12-6763-4883-1F30E6BD9932}"/>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CA08103A-289E-5BAD-E765-56ED36F5C8A3}"/>
              </a:ext>
            </a:extLst>
          </p:cNvPr>
          <p:cNvSpPr>
            <a:spLocks noGrp="1"/>
          </p:cNvSpPr>
          <p:nvPr>
            <p:ph idx="1"/>
          </p:nvPr>
        </p:nvSpPr>
        <p:spPr>
          <a:xfrm>
            <a:off x="838200" y="1520825"/>
            <a:ext cx="10515600" cy="5163004"/>
          </a:xfrm>
        </p:spPr>
        <p:txBody>
          <a:bodyPr/>
          <a:lstStyle/>
          <a:p>
            <a:pPr marL="0" indent="0" algn="ctr">
              <a:buNone/>
            </a:pPr>
            <a:r>
              <a:rPr lang="en-US" b="1" dirty="0">
                <a:latin typeface="Bahnschrift" panose="020B0502040204020203" pitchFamily="34" charset="0"/>
              </a:rPr>
              <a:t>Correlation between demographic subcategories and Dept. visited [contd.]</a:t>
            </a:r>
          </a:p>
          <a:p>
            <a:r>
              <a:rPr lang="en-US" dirty="0">
                <a:latin typeface="Bahnschrift" panose="020B0502040204020203" pitchFamily="34" charset="0"/>
              </a:rPr>
              <a:t> </a:t>
            </a:r>
            <a:r>
              <a:rPr lang="en-US" b="1" dirty="0">
                <a:latin typeface="Bahnschrift" panose="020B0502040204020203" pitchFamily="34" charset="0"/>
              </a:rPr>
              <a:t>By Race:</a:t>
            </a: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AA431A9C-186B-4461-D8E7-9818B0D9D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157" y="2846388"/>
            <a:ext cx="5649686" cy="3543526"/>
          </a:xfrm>
          <a:prstGeom prst="rect">
            <a:avLst/>
          </a:prstGeom>
        </p:spPr>
      </p:pic>
    </p:spTree>
    <p:extLst>
      <p:ext uri="{BB962C8B-B14F-4D97-AF65-F5344CB8AC3E}">
        <p14:creationId xmlns:p14="http://schemas.microsoft.com/office/powerpoint/2010/main" val="303073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3C8-0D12-6763-4883-1F30E6BD9932}"/>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CA08103A-289E-5BAD-E765-56ED36F5C8A3}"/>
              </a:ext>
            </a:extLst>
          </p:cNvPr>
          <p:cNvSpPr>
            <a:spLocks noGrp="1"/>
          </p:cNvSpPr>
          <p:nvPr>
            <p:ph idx="1"/>
          </p:nvPr>
        </p:nvSpPr>
        <p:spPr>
          <a:xfrm>
            <a:off x="838200" y="1520825"/>
            <a:ext cx="10515600" cy="5163004"/>
          </a:xfrm>
        </p:spPr>
        <p:txBody>
          <a:bodyPr>
            <a:normAutofit fontScale="92500" lnSpcReduction="10000"/>
          </a:bodyPr>
          <a:lstStyle/>
          <a:p>
            <a:pPr marL="0" indent="0" algn="ctr">
              <a:buNone/>
            </a:pPr>
            <a:r>
              <a:rPr lang="en-US" b="1" dirty="0">
                <a:latin typeface="Bahnschrift" panose="020B0502040204020203" pitchFamily="34" charset="0"/>
              </a:rPr>
              <a:t>Correlation between demographic subcategories and Dept. visited [contd.]</a:t>
            </a:r>
          </a:p>
          <a:p>
            <a:r>
              <a:rPr lang="en-US" dirty="0">
                <a:latin typeface="Bahnschrift" panose="020B0502040204020203" pitchFamily="34" charset="0"/>
              </a:rPr>
              <a:t> </a:t>
            </a:r>
            <a:r>
              <a:rPr lang="en-US" b="1" dirty="0">
                <a:latin typeface="Bahnschrift" panose="020B0502040204020203" pitchFamily="34" charset="0"/>
              </a:rPr>
              <a:t>Findings:-</a:t>
            </a:r>
          </a:p>
          <a:p>
            <a:pPr marL="0" indent="0">
              <a:buNone/>
            </a:pPr>
            <a:r>
              <a:rPr lang="en-ID" kern="100" dirty="0">
                <a:effectLst/>
                <a:latin typeface="Bahnschrift Light" panose="020B0502040204020203" pitchFamily="34" charset="0"/>
                <a:ea typeface="Calibri" panose="020F0502020204030204" pitchFamily="34" charset="0"/>
                <a:cs typeface="Times New Roman" panose="02020603050405020304" pitchFamily="18" charset="0"/>
              </a:rPr>
              <a:t>General Practice and Orthopedics remain the two most visited departments regardless of age, gender and race. </a:t>
            </a:r>
          </a:p>
          <a:p>
            <a:pPr marL="0" indent="0">
              <a:buNone/>
            </a:pPr>
            <a:endParaRPr lang="en-ID" kern="1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indent="0">
              <a:buNone/>
            </a:pPr>
            <a:r>
              <a:rPr lang="en-ID" kern="100" dirty="0">
                <a:effectLst/>
                <a:latin typeface="Bahnschrift Light" panose="020B0502040204020203" pitchFamily="34" charset="0"/>
                <a:ea typeface="Calibri" panose="020F0502020204030204" pitchFamily="34" charset="0"/>
                <a:cs typeface="Times New Roman" panose="02020603050405020304" pitchFamily="18" charset="0"/>
              </a:rPr>
              <a:t>Senior citizens make slightly more visits to Gastroenterology.</a:t>
            </a:r>
          </a:p>
          <a:p>
            <a:pPr marL="0" indent="0">
              <a:buNone/>
            </a:pPr>
            <a:endParaRPr lang="en-ID" kern="1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indent="0">
              <a:buNone/>
            </a:pPr>
            <a:r>
              <a:rPr lang="en-ID" kern="100" dirty="0">
                <a:effectLst/>
                <a:latin typeface="Bahnschrift Light" panose="020B0502040204020203" pitchFamily="34" charset="0"/>
                <a:ea typeface="Calibri" panose="020F0502020204030204" pitchFamily="34" charset="0"/>
                <a:cs typeface="Times New Roman" panose="02020603050405020304" pitchFamily="18" charset="0"/>
              </a:rPr>
              <a:t>Males make more visits to Cardiology.</a:t>
            </a:r>
          </a:p>
          <a:p>
            <a:pPr marL="0" indent="0">
              <a:buNone/>
            </a:pPr>
            <a:endParaRPr lang="en-ID" kern="1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indent="0">
              <a:buNone/>
            </a:pPr>
            <a:r>
              <a:rPr lang="en-ID" kern="100" dirty="0">
                <a:effectLst/>
                <a:latin typeface="Bahnschrift Light" panose="020B0502040204020203" pitchFamily="34" charset="0"/>
                <a:ea typeface="Calibri" panose="020F0502020204030204" pitchFamily="34" charset="0"/>
                <a:cs typeface="Times New Roman" panose="02020603050405020304" pitchFamily="18" charset="0"/>
              </a:rPr>
              <a:t>All race categories besides Whites, Afro-Americans and Multiracials make less-frequent visits in general. </a:t>
            </a:r>
          </a:p>
          <a:p>
            <a:pPr marL="0" indent="0">
              <a:buNone/>
            </a:pPr>
            <a:endParaRPr lang="en-US" dirty="0">
              <a:latin typeface="Bahnschrift Light" panose="020B0502040204020203" pitchFamily="34" charset="0"/>
            </a:endParaRPr>
          </a:p>
          <a:p>
            <a:pPr marL="0" indent="0">
              <a:buNone/>
            </a:pPr>
            <a:endParaRPr lang="en-ID" dirty="0">
              <a:latin typeface="Bahnschrift" panose="020B0502040204020203" pitchFamily="34" charset="0"/>
            </a:endParaRPr>
          </a:p>
        </p:txBody>
      </p:sp>
    </p:spTree>
    <p:extLst>
      <p:ext uri="{BB962C8B-B14F-4D97-AF65-F5344CB8AC3E}">
        <p14:creationId xmlns:p14="http://schemas.microsoft.com/office/powerpoint/2010/main" val="41764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C84B-15A0-A884-A898-CC11D3701ED6}"/>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13A664A0-E13D-F3E2-E42B-6D3226745A47}"/>
              </a:ext>
            </a:extLst>
          </p:cNvPr>
          <p:cNvSpPr>
            <a:spLocks noGrp="1"/>
          </p:cNvSpPr>
          <p:nvPr>
            <p:ph idx="1"/>
          </p:nvPr>
        </p:nvSpPr>
        <p:spPr/>
        <p:txBody>
          <a:bodyPr/>
          <a:lstStyle/>
          <a:p>
            <a:pPr marL="0" indent="0" algn="ctr">
              <a:buNone/>
            </a:pPr>
            <a:r>
              <a:rPr lang="en-US" b="1" dirty="0">
                <a:latin typeface="Bahnschrift" panose="020B0502040204020203" pitchFamily="34" charset="0"/>
              </a:rPr>
              <a:t>Tracking Volume Of Visits Annually</a:t>
            </a: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16F18979-140F-1DF7-59F8-E5D27B3A1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80" y="2491241"/>
            <a:ext cx="6192520" cy="3820659"/>
          </a:xfrm>
          <a:prstGeom prst="rect">
            <a:avLst/>
          </a:prstGeom>
        </p:spPr>
      </p:pic>
      <p:sp>
        <p:nvSpPr>
          <p:cNvPr id="5" name="TextBox 4">
            <a:extLst>
              <a:ext uri="{FF2B5EF4-FFF2-40B4-BE49-F238E27FC236}">
                <a16:creationId xmlns:a16="http://schemas.microsoft.com/office/drawing/2014/main" id="{EF066750-269C-EBC8-F556-41DB1B1925B5}"/>
              </a:ext>
            </a:extLst>
          </p:cNvPr>
          <p:cNvSpPr txBox="1"/>
          <p:nvPr/>
        </p:nvSpPr>
        <p:spPr>
          <a:xfrm>
            <a:off x="7434942" y="3108908"/>
            <a:ext cx="3918857" cy="2308324"/>
          </a:xfrm>
          <a:prstGeom prst="rect">
            <a:avLst/>
          </a:prstGeom>
          <a:noFill/>
        </p:spPr>
        <p:txBody>
          <a:bodyPr wrap="square" rtlCol="0">
            <a:spAutoFit/>
          </a:bodyPr>
          <a:lstStyle/>
          <a:p>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The busiest periods for the hospital begin from March onwards and continue relatively consistently till late October (minus a decline in July, possibly attributable to Independence Day holidays), peaking in mid-August.</a:t>
            </a:r>
          </a:p>
          <a:p>
            <a:endParaRPr lang="en-ID" dirty="0"/>
          </a:p>
        </p:txBody>
      </p:sp>
    </p:spTree>
    <p:extLst>
      <p:ext uri="{BB962C8B-B14F-4D97-AF65-F5344CB8AC3E}">
        <p14:creationId xmlns:p14="http://schemas.microsoft.com/office/powerpoint/2010/main" val="259041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8E93-3C98-C517-8568-E395C8669145}"/>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F0A8D3A2-E0F7-924E-348E-75E8B21EC319}"/>
              </a:ext>
            </a:extLst>
          </p:cNvPr>
          <p:cNvSpPr>
            <a:spLocks noGrp="1"/>
          </p:cNvSpPr>
          <p:nvPr>
            <p:ph idx="1"/>
          </p:nvPr>
        </p:nvSpPr>
        <p:spPr/>
        <p:txBody>
          <a:bodyPr/>
          <a:lstStyle/>
          <a:p>
            <a:pPr marL="0" indent="0" algn="ctr">
              <a:buNone/>
            </a:pPr>
            <a:r>
              <a:rPr lang="en-US" b="1" dirty="0">
                <a:latin typeface="Bahnschrift" panose="020B0502040204020203" pitchFamily="34" charset="0"/>
              </a:rPr>
              <a:t>Age-Satisfaction Correlation</a:t>
            </a: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27882659-E318-F600-8A30-50FB3791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20677"/>
            <a:ext cx="6072496" cy="3656285"/>
          </a:xfrm>
          <a:prstGeom prst="rect">
            <a:avLst/>
          </a:prstGeom>
        </p:spPr>
      </p:pic>
      <p:sp>
        <p:nvSpPr>
          <p:cNvPr id="7" name="TextBox 6">
            <a:extLst>
              <a:ext uri="{FF2B5EF4-FFF2-40B4-BE49-F238E27FC236}">
                <a16:creationId xmlns:a16="http://schemas.microsoft.com/office/drawing/2014/main" id="{795F057D-2F09-F7AF-7E29-98217091EAA6}"/>
              </a:ext>
            </a:extLst>
          </p:cNvPr>
          <p:cNvSpPr txBox="1"/>
          <p:nvPr/>
        </p:nvSpPr>
        <p:spPr>
          <a:xfrm>
            <a:off x="7515719" y="3333156"/>
            <a:ext cx="3233057" cy="2031325"/>
          </a:xfrm>
          <a:prstGeom prst="rect">
            <a:avLst/>
          </a:prstGeom>
          <a:noFill/>
        </p:spPr>
        <p:txBody>
          <a:bodyPr wrap="square" rtlCol="0">
            <a:spAutoFit/>
          </a:bodyPr>
          <a:lstStyle/>
          <a:p>
            <a:r>
              <a:rPr lang="en-US" dirty="0">
                <a:latin typeface="Bahnschrift Light" panose="020B0502040204020203" pitchFamily="34" charset="0"/>
              </a:rPr>
              <a:t>18-29 year-old patients report the highest scores (despite being the least frequent visitors) while those over 65 (the second most frequent visitors) report the lowest.</a:t>
            </a:r>
            <a:endParaRPr lang="en-ID" dirty="0">
              <a:latin typeface="Bahnschrift Light" panose="020B0502040204020203" pitchFamily="34" charset="0"/>
            </a:endParaRPr>
          </a:p>
        </p:txBody>
      </p:sp>
    </p:spTree>
    <p:extLst>
      <p:ext uri="{BB962C8B-B14F-4D97-AF65-F5344CB8AC3E}">
        <p14:creationId xmlns:p14="http://schemas.microsoft.com/office/powerpoint/2010/main" val="322790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E381-F351-EA0E-ACF5-BDCE915F0C44}"/>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10F98268-5A84-E15C-68E2-FB1F1D720E71}"/>
              </a:ext>
            </a:extLst>
          </p:cNvPr>
          <p:cNvSpPr>
            <a:spLocks noGrp="1"/>
          </p:cNvSpPr>
          <p:nvPr>
            <p:ph idx="1"/>
          </p:nvPr>
        </p:nvSpPr>
        <p:spPr/>
        <p:txBody>
          <a:bodyPr>
            <a:normAutofit/>
          </a:bodyPr>
          <a:lstStyle/>
          <a:p>
            <a:pPr marL="0" indent="0" algn="ctr">
              <a:buNone/>
            </a:pPr>
            <a:r>
              <a:rPr lang="en-US" b="1" dirty="0">
                <a:latin typeface="Bahnschrift" panose="020B0502040204020203" pitchFamily="34" charset="0"/>
              </a:rPr>
              <a:t>Proposed Discount Program Strategy</a:t>
            </a:r>
          </a:p>
          <a:p>
            <a:pPr marL="0" indent="0" algn="ctr">
              <a:buNone/>
            </a:pPr>
            <a:endParaRPr lang="en-US" b="1" dirty="0">
              <a:latin typeface="Bahnschrift" panose="020B0502040204020203" pitchFamily="34" charset="0"/>
            </a:endParaRPr>
          </a:p>
          <a:p>
            <a:pPr marL="571500" indent="-342900">
              <a:lnSpc>
                <a:spcPct val="107000"/>
              </a:lnSpc>
              <a:spcAft>
                <a:spcPts val="800"/>
              </a:spcAft>
              <a:buAutoNum type="arabicPeriod"/>
            </a:pPr>
            <a:r>
              <a:rPr lang="en-ID" sz="1800" u="sng" kern="100" dirty="0">
                <a:effectLst/>
                <a:latin typeface="Bahnschrift Light" panose="020B0502040204020203" pitchFamily="34" charset="0"/>
                <a:ea typeface="Calibri" panose="020F0502020204030204" pitchFamily="34" charset="0"/>
                <a:cs typeface="Times New Roman" panose="02020603050405020304" pitchFamily="18" charset="0"/>
              </a:rPr>
              <a:t>Based on Satisfaction Scores</a:t>
            </a: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 Patients who have reported low satisfaction scores should be prioritized for discounts. Offering discounts to these patients can help improve their perception of the hospital and encourage them to return, potentially boosting their satisfaction in the future.</a:t>
            </a:r>
          </a:p>
          <a:p>
            <a:pPr indent="0">
              <a:lnSpc>
                <a:spcPct val="107000"/>
              </a:lnSpc>
              <a:spcAft>
                <a:spcPts val="800"/>
              </a:spcAft>
              <a:buNone/>
            </a:pPr>
            <a:endParaRPr lang="en-ID" sz="1800" kern="100" dirty="0">
              <a:effectLst/>
              <a:latin typeface="Bahnschrift Light" panose="020B0502040204020203"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2.   </a:t>
            </a:r>
            <a:r>
              <a:rPr lang="en-ID" sz="1800" u="sng" kern="100" dirty="0">
                <a:effectLst/>
                <a:latin typeface="Bahnschrift Light" panose="020B0502040204020203" pitchFamily="34" charset="0"/>
                <a:ea typeface="Calibri" panose="020F0502020204030204" pitchFamily="34" charset="0"/>
                <a:cs typeface="Times New Roman" panose="02020603050405020304" pitchFamily="18" charset="0"/>
              </a:rPr>
              <a:t>Based on Demographic Factors</a:t>
            </a: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 Elderly patients, who often require more frequent visits and treatments, could be offered discounts to reduce their financial burden. Alternatively, young patients might be targeted with discounts to encourage early preventive care.</a:t>
            </a:r>
          </a:p>
          <a:p>
            <a:pPr marL="0" indent="0">
              <a:buNone/>
            </a:pPr>
            <a:endParaRPr lang="en-ID" dirty="0">
              <a:latin typeface="Bahnschrift" panose="020B0502040204020203" pitchFamily="34" charset="0"/>
            </a:endParaRPr>
          </a:p>
        </p:txBody>
      </p:sp>
    </p:spTree>
    <p:extLst>
      <p:ext uri="{BB962C8B-B14F-4D97-AF65-F5344CB8AC3E}">
        <p14:creationId xmlns:p14="http://schemas.microsoft.com/office/powerpoint/2010/main" val="362966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E381-F351-EA0E-ACF5-BDCE915F0C44}"/>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10F98268-5A84-E15C-68E2-FB1F1D720E71}"/>
              </a:ext>
            </a:extLst>
          </p:cNvPr>
          <p:cNvSpPr>
            <a:spLocks noGrp="1"/>
          </p:cNvSpPr>
          <p:nvPr>
            <p:ph idx="1"/>
          </p:nvPr>
        </p:nvSpPr>
        <p:spPr/>
        <p:txBody>
          <a:bodyPr>
            <a:normAutofit/>
          </a:bodyPr>
          <a:lstStyle/>
          <a:p>
            <a:pPr marL="0" indent="0" algn="ctr">
              <a:buNone/>
            </a:pPr>
            <a:r>
              <a:rPr lang="en-US" b="1" dirty="0">
                <a:latin typeface="Bahnschrift" panose="020B0502040204020203" pitchFamily="34" charset="0"/>
              </a:rPr>
              <a:t>Proposed Discount Program Strategy [contd.]</a:t>
            </a:r>
          </a:p>
          <a:p>
            <a:pPr marL="0" indent="0" algn="ctr">
              <a:buNone/>
            </a:pPr>
            <a:endParaRPr lang="en-US" sz="1800" b="1" dirty="0">
              <a:latin typeface="Bahnschrift Light" panose="020B0502040204020203" pitchFamily="34" charset="0"/>
            </a:endParaRPr>
          </a:p>
          <a:p>
            <a:pPr marL="0" indent="0" algn="ctr">
              <a:buNone/>
            </a:pPr>
            <a:endParaRPr lang="en-US" sz="1800" b="1" dirty="0">
              <a:latin typeface="Bahnschrift Light" panose="020B0502040204020203" pitchFamily="34" charset="0"/>
            </a:endParaRPr>
          </a:p>
          <a:p>
            <a:pPr indent="0">
              <a:lnSpc>
                <a:spcPct val="107000"/>
              </a:lnSpc>
              <a:spcAft>
                <a:spcPts val="800"/>
              </a:spcAft>
              <a:buNone/>
            </a:pP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3.   </a:t>
            </a:r>
            <a:r>
              <a:rPr lang="en-ID" sz="1800" u="sng" kern="100" dirty="0">
                <a:effectLst/>
                <a:latin typeface="Bahnschrift Light" panose="020B0502040204020203" pitchFamily="34" charset="0"/>
                <a:ea typeface="Calibri" panose="020F0502020204030204" pitchFamily="34" charset="0"/>
                <a:cs typeface="Times New Roman" panose="02020603050405020304" pitchFamily="18" charset="0"/>
              </a:rPr>
              <a:t>Based on Frequency of Visits</a:t>
            </a: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 Patients who visit frequently could be rewarded with discounts as a form of loyalty incentive. E.g., after a certain number of visits, a patient might receive a discount on their next visit.</a:t>
            </a:r>
          </a:p>
          <a:p>
            <a:pPr indent="0">
              <a:lnSpc>
                <a:spcPct val="107000"/>
              </a:lnSpc>
              <a:spcAft>
                <a:spcPts val="800"/>
              </a:spcAft>
              <a:buNone/>
            </a:pPr>
            <a:endParaRPr lang="en-ID" sz="1800" kern="100" dirty="0">
              <a:effectLst/>
              <a:latin typeface="Bahnschrift Light" panose="020B0502040204020203"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4.   </a:t>
            </a:r>
            <a:r>
              <a:rPr lang="en-ID" sz="1800" u="sng" kern="100" dirty="0">
                <a:effectLst/>
                <a:latin typeface="Bahnschrift Light" panose="020B0502040204020203" pitchFamily="34" charset="0"/>
                <a:ea typeface="Calibri" panose="020F0502020204030204" pitchFamily="34" charset="0"/>
                <a:cs typeface="Times New Roman" panose="02020603050405020304" pitchFamily="18" charset="0"/>
              </a:rPr>
              <a:t>Target High-Cost Departments</a:t>
            </a:r>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 Patients who frequently visit departments associated with high costs (e.g., oncology, surgery) might benefit from discounts to reduce financial strain.</a:t>
            </a:r>
          </a:p>
          <a:p>
            <a:pPr marL="0" indent="0">
              <a:buNone/>
            </a:pPr>
            <a:endParaRPr lang="en-ID" dirty="0">
              <a:latin typeface="Bahnschrift" panose="020B0502040204020203" pitchFamily="34" charset="0"/>
            </a:endParaRPr>
          </a:p>
        </p:txBody>
      </p:sp>
    </p:spTree>
    <p:extLst>
      <p:ext uri="{BB962C8B-B14F-4D97-AF65-F5344CB8AC3E}">
        <p14:creationId xmlns:p14="http://schemas.microsoft.com/office/powerpoint/2010/main" val="246528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1EA5-FDB3-FDF5-6033-F77E7EFE5401}"/>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2B648343-3B18-A06C-D481-46A5020E266E}"/>
              </a:ext>
            </a:extLst>
          </p:cNvPr>
          <p:cNvSpPr>
            <a:spLocks noGrp="1"/>
          </p:cNvSpPr>
          <p:nvPr>
            <p:ph idx="1"/>
          </p:nvPr>
        </p:nvSpPr>
        <p:spPr/>
        <p:txBody>
          <a:bodyPr/>
          <a:lstStyle/>
          <a:p>
            <a:pPr marL="0" indent="0" algn="ctr">
              <a:buNone/>
            </a:pPr>
            <a:r>
              <a:rPr lang="en-US" b="1" dirty="0">
                <a:latin typeface="Bahnschrift" panose="020B0502040204020203" pitchFamily="34" charset="0"/>
              </a:rPr>
              <a:t>Proposed Departments For Additional Doctors</a:t>
            </a: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D27D889D-D1BE-4AE6-52B5-8B3D20BF5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4361"/>
            <a:ext cx="6239876" cy="3897539"/>
          </a:xfrm>
          <a:prstGeom prst="rect">
            <a:avLst/>
          </a:prstGeom>
        </p:spPr>
      </p:pic>
      <p:sp>
        <p:nvSpPr>
          <p:cNvPr id="5" name="TextBox 4">
            <a:extLst>
              <a:ext uri="{FF2B5EF4-FFF2-40B4-BE49-F238E27FC236}">
                <a16:creationId xmlns:a16="http://schemas.microsoft.com/office/drawing/2014/main" id="{3360465D-D824-324B-7D11-FC0E74D63752}"/>
              </a:ext>
            </a:extLst>
          </p:cNvPr>
          <p:cNvSpPr txBox="1"/>
          <p:nvPr/>
        </p:nvSpPr>
        <p:spPr>
          <a:xfrm>
            <a:off x="7434943" y="3070468"/>
            <a:ext cx="4169229" cy="2308324"/>
          </a:xfrm>
          <a:prstGeom prst="rect">
            <a:avLst/>
          </a:prstGeom>
          <a:noFill/>
        </p:spPr>
        <p:txBody>
          <a:bodyPr wrap="square" rtlCol="0">
            <a:spAutoFit/>
          </a:bodyPr>
          <a:lstStyle/>
          <a:p>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Departments that consistently handle a large number of patients or have long wait times due to high demand should be prioritized. </a:t>
            </a:r>
          </a:p>
          <a:p>
            <a:endParaRPr lang="en-ID" sz="1800" kern="100" dirty="0">
              <a:effectLst/>
              <a:latin typeface="Bahnschrift Light" panose="020B0502040204020203" pitchFamily="34" charset="0"/>
              <a:ea typeface="Calibri" panose="020F0502020204030204" pitchFamily="34" charset="0"/>
              <a:cs typeface="Times New Roman" panose="02020603050405020304" pitchFamily="18" charset="0"/>
            </a:endParaRPr>
          </a:p>
          <a:p>
            <a:r>
              <a:rPr lang="en-ID" sz="1800" kern="100" dirty="0">
                <a:effectLst/>
                <a:latin typeface="Bahnschrift Light" panose="020B0502040204020203" pitchFamily="34" charset="0"/>
                <a:ea typeface="Calibri" panose="020F0502020204030204" pitchFamily="34" charset="0"/>
                <a:cs typeface="Times New Roman" panose="02020603050405020304" pitchFamily="18" charset="0"/>
              </a:rPr>
              <a:t>Here, they are </a:t>
            </a:r>
            <a:r>
              <a:rPr lang="en-ID" sz="1800" u="sng" kern="100" dirty="0">
                <a:effectLst/>
                <a:latin typeface="Bahnschrift Light" panose="020B0502040204020203" pitchFamily="34" charset="0"/>
                <a:ea typeface="Calibri" panose="020F0502020204030204" pitchFamily="34" charset="0"/>
                <a:cs typeface="Times New Roman" panose="02020603050405020304" pitchFamily="18" charset="0"/>
              </a:rPr>
              <a:t>Neurology and Physiotherapy.</a:t>
            </a:r>
          </a:p>
          <a:p>
            <a:endParaRPr lang="en-ID" dirty="0">
              <a:latin typeface="Bahnschrift Light" panose="020B0502040204020203" pitchFamily="34" charset="0"/>
            </a:endParaRPr>
          </a:p>
        </p:txBody>
      </p:sp>
    </p:spTree>
    <p:extLst>
      <p:ext uri="{BB962C8B-B14F-4D97-AF65-F5344CB8AC3E}">
        <p14:creationId xmlns:p14="http://schemas.microsoft.com/office/powerpoint/2010/main" val="346000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B567-7192-576B-1970-B3A7B2D43249}"/>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Dashboards</a:t>
            </a:r>
            <a:endParaRPr lang="en-ID" sz="6000" dirty="0"/>
          </a:p>
        </p:txBody>
      </p:sp>
      <p:sp>
        <p:nvSpPr>
          <p:cNvPr id="3" name="Content Placeholder 2">
            <a:extLst>
              <a:ext uri="{FF2B5EF4-FFF2-40B4-BE49-F238E27FC236}">
                <a16:creationId xmlns:a16="http://schemas.microsoft.com/office/drawing/2014/main" id="{C41C0ABB-2837-6FF3-08B8-2E0AA928D8EB}"/>
              </a:ext>
            </a:extLst>
          </p:cNvPr>
          <p:cNvSpPr>
            <a:spLocks noGrp="1"/>
          </p:cNvSpPr>
          <p:nvPr>
            <p:ph idx="1"/>
          </p:nvPr>
        </p:nvSpPr>
        <p:spPr/>
        <p:txBody>
          <a:bodyPr/>
          <a:lstStyle/>
          <a:p>
            <a:pPr marL="0" indent="0" algn="ctr">
              <a:buNone/>
            </a:pPr>
            <a:r>
              <a:rPr lang="en-US" b="1" dirty="0">
                <a:latin typeface="Bahnschrift" panose="020B0502040204020203" pitchFamily="34" charset="0"/>
              </a:rPr>
              <a:t>Main Tab</a:t>
            </a:r>
          </a:p>
          <a:p>
            <a:pPr marL="0" indent="0">
              <a:buNone/>
            </a:pPr>
            <a:endParaRPr lang="en-ID" dirty="0">
              <a:latin typeface="Bahnschrift" panose="020B0502040204020203" pitchFamily="34" charset="0"/>
            </a:endParaRPr>
          </a:p>
        </p:txBody>
      </p:sp>
      <p:sp>
        <p:nvSpPr>
          <p:cNvPr id="8" name="TextBox 7">
            <a:extLst>
              <a:ext uri="{FF2B5EF4-FFF2-40B4-BE49-F238E27FC236}">
                <a16:creationId xmlns:a16="http://schemas.microsoft.com/office/drawing/2014/main" id="{FDBCA3C7-D09C-5D54-54F5-6A3844F67797}"/>
              </a:ext>
            </a:extLst>
          </p:cNvPr>
          <p:cNvSpPr txBox="1"/>
          <p:nvPr/>
        </p:nvSpPr>
        <p:spPr>
          <a:xfrm>
            <a:off x="8138330" y="2990437"/>
            <a:ext cx="3135086" cy="2862322"/>
          </a:xfrm>
          <a:prstGeom prst="rect">
            <a:avLst/>
          </a:prstGeom>
          <a:noFill/>
        </p:spPr>
        <p:txBody>
          <a:bodyPr wrap="square" rtlCol="0">
            <a:spAutoFit/>
          </a:bodyPr>
          <a:lstStyle/>
          <a:p>
            <a:r>
              <a:rPr lang="en-US" sz="1800" b="0" i="0" u="none" strike="noStrike" dirty="0">
                <a:solidFill>
                  <a:srgbClr val="000000"/>
                </a:solidFill>
                <a:effectLst/>
                <a:latin typeface="Bahnschrift Light" panose="020B0502040204020203" pitchFamily="34" charset="0"/>
              </a:rPr>
              <a:t>Using the Main tab, the hospital may look at overall metrics like number of daily visits, revenue produced on that day, customer satisfaction, how busy different departments are on that day and general waiting time on that day. This tab includes a slicer for date.</a:t>
            </a:r>
            <a:endParaRPr lang="en-ID" dirty="0">
              <a:latin typeface="Bahnschrift Light" panose="020B0502040204020203" pitchFamily="34" charset="0"/>
            </a:endParaRPr>
          </a:p>
        </p:txBody>
      </p:sp>
      <p:pic>
        <p:nvPicPr>
          <p:cNvPr id="5" name="Picture 4">
            <a:extLst>
              <a:ext uri="{FF2B5EF4-FFF2-40B4-BE49-F238E27FC236}">
                <a16:creationId xmlns:a16="http://schemas.microsoft.com/office/drawing/2014/main" id="{03251146-36EB-F370-A298-BF9633E11D1C}"/>
              </a:ext>
            </a:extLst>
          </p:cNvPr>
          <p:cNvPicPr>
            <a:picLocks noChangeAspect="1"/>
          </p:cNvPicPr>
          <p:nvPr/>
        </p:nvPicPr>
        <p:blipFill>
          <a:blip r:embed="rId2"/>
          <a:stretch>
            <a:fillRect/>
          </a:stretch>
        </p:blipFill>
        <p:spPr>
          <a:xfrm>
            <a:off x="838200" y="2507497"/>
            <a:ext cx="6868886" cy="3828201"/>
          </a:xfrm>
          <a:prstGeom prst="rect">
            <a:avLst/>
          </a:prstGeom>
        </p:spPr>
      </p:pic>
    </p:spTree>
    <p:extLst>
      <p:ext uri="{BB962C8B-B14F-4D97-AF65-F5344CB8AC3E}">
        <p14:creationId xmlns:p14="http://schemas.microsoft.com/office/powerpoint/2010/main" val="29121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512C-00DA-6378-666A-21546A8B928F}"/>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Problem Statement</a:t>
            </a:r>
            <a:endParaRPr lang="en-ID" sz="6000" dirty="0">
              <a:solidFill>
                <a:srgbClr val="FF0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0C1900DF-0E0A-EDDC-7E1D-52FF2EE89B7D}"/>
              </a:ext>
            </a:extLst>
          </p:cNvPr>
          <p:cNvSpPr>
            <a:spLocks noGrp="1"/>
          </p:cNvSpPr>
          <p:nvPr>
            <p:ph idx="1"/>
          </p:nvPr>
        </p:nvSpPr>
        <p:spPr/>
        <p:txBody>
          <a:bodyPr/>
          <a:lstStyle/>
          <a:p>
            <a:pPr marL="0" indent="0" rtl="0">
              <a:spcBef>
                <a:spcPts val="0"/>
              </a:spcBef>
              <a:spcAft>
                <a:spcPts val="0"/>
              </a:spcAft>
              <a:buNone/>
            </a:pPr>
            <a:r>
              <a:rPr lang="en-US" sz="2600" i="1" dirty="0">
                <a:solidFill>
                  <a:srgbClr val="000000"/>
                </a:solidFill>
                <a:latin typeface="Bahnschrift Light" panose="020B0502040204020203" pitchFamily="34" charset="0"/>
              </a:rPr>
              <a:t>“ You </a:t>
            </a:r>
            <a:r>
              <a:rPr lang="en-US" sz="2600" i="1" u="none" strike="noStrike" dirty="0">
                <a:solidFill>
                  <a:srgbClr val="000000"/>
                </a:solidFill>
                <a:effectLst/>
                <a:latin typeface="Bahnschrift Light" panose="020B0502040204020203" pitchFamily="34" charset="0"/>
              </a:rPr>
              <a:t>have been hired as a consultant data analyst by Columbia Asia Hospital. The Hospital is looking for key insights for the following objectives:</a:t>
            </a:r>
          </a:p>
          <a:p>
            <a:pPr marL="0" indent="0" rtl="0">
              <a:spcBef>
                <a:spcPts val="0"/>
              </a:spcBef>
              <a:spcAft>
                <a:spcPts val="0"/>
              </a:spcAft>
              <a:buNone/>
            </a:pPr>
            <a:endParaRPr lang="en-US" sz="2600" i="1" dirty="0">
              <a:effectLst/>
              <a:latin typeface="Bahnschrift Light" panose="020B0502040204020203" pitchFamily="34" charset="0"/>
            </a:endParaRPr>
          </a:p>
          <a:p>
            <a:pPr lvl="1" fontAlgn="base">
              <a:spcBef>
                <a:spcPts val="0"/>
              </a:spcBef>
            </a:pPr>
            <a:r>
              <a:rPr lang="en-US" sz="2600" i="1" u="none" strike="noStrike" dirty="0">
                <a:solidFill>
                  <a:srgbClr val="000000"/>
                </a:solidFill>
                <a:effectLst/>
                <a:latin typeface="Bahnschrift Light" panose="020B0502040204020203" pitchFamily="34" charset="0"/>
              </a:rPr>
              <a:t>Assess the hospital's revenue generation</a:t>
            </a:r>
          </a:p>
          <a:p>
            <a:pPr lvl="1" fontAlgn="base">
              <a:spcBef>
                <a:spcPts val="0"/>
              </a:spcBef>
            </a:pPr>
            <a:r>
              <a:rPr lang="en-US" sz="2600" i="1" u="none" strike="noStrike" dirty="0">
                <a:solidFill>
                  <a:srgbClr val="000000"/>
                </a:solidFill>
                <a:effectLst/>
                <a:latin typeface="Bahnschrift Light" panose="020B0502040204020203" pitchFamily="34" charset="0"/>
              </a:rPr>
              <a:t>Insights about suitable departments for new hires</a:t>
            </a:r>
          </a:p>
          <a:p>
            <a:pPr lvl="1" fontAlgn="base">
              <a:spcBef>
                <a:spcPts val="0"/>
              </a:spcBef>
            </a:pPr>
            <a:r>
              <a:rPr lang="en-US" sz="2600" i="1" u="none" strike="noStrike" dirty="0">
                <a:solidFill>
                  <a:srgbClr val="000000"/>
                </a:solidFill>
                <a:effectLst/>
                <a:latin typeface="Bahnschrift Light" panose="020B0502040204020203" pitchFamily="34" charset="0"/>
              </a:rPr>
              <a:t>Strategies suggestions for patient discounts</a:t>
            </a:r>
          </a:p>
          <a:p>
            <a:pPr marL="0" indent="0" rtl="0">
              <a:spcBef>
                <a:spcPts val="0"/>
              </a:spcBef>
              <a:spcAft>
                <a:spcPts val="0"/>
              </a:spcAft>
              <a:buNone/>
            </a:pPr>
            <a:br>
              <a:rPr lang="en-US" sz="2600" i="1" dirty="0">
                <a:effectLst/>
                <a:latin typeface="Bahnschrift Light" panose="020B0502040204020203" pitchFamily="34" charset="0"/>
              </a:rPr>
            </a:br>
            <a:r>
              <a:rPr lang="en-US" sz="2600" i="1" u="none" strike="noStrike" dirty="0">
                <a:solidFill>
                  <a:srgbClr val="000000"/>
                </a:solidFill>
                <a:effectLst/>
                <a:latin typeface="Bahnschrift Light" panose="020B0502040204020203" pitchFamily="34" charset="0"/>
              </a:rPr>
              <a:t>Your task is to perform data analysis and come up with a report in order to help the organization with the mentioned objectives. “</a:t>
            </a:r>
            <a:endParaRPr lang="en-US" sz="2600" i="1" dirty="0">
              <a:effectLst/>
              <a:latin typeface="Bahnschrift Light" panose="020B0502040204020203" pitchFamily="34" charset="0"/>
            </a:endParaRPr>
          </a:p>
          <a:p>
            <a:pPr marL="0" indent="0">
              <a:buNone/>
            </a:pPr>
            <a:endParaRPr lang="en-ID" dirty="0">
              <a:latin typeface="Bahnschrift Light" panose="020B0502040204020203" pitchFamily="34" charset="0"/>
            </a:endParaRPr>
          </a:p>
        </p:txBody>
      </p:sp>
    </p:spTree>
    <p:extLst>
      <p:ext uri="{BB962C8B-B14F-4D97-AF65-F5344CB8AC3E}">
        <p14:creationId xmlns:p14="http://schemas.microsoft.com/office/powerpoint/2010/main" val="168262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E30C-7114-9580-B8DE-03AD0D6FE1B5}"/>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Dashboards</a:t>
            </a:r>
            <a:endParaRPr lang="en-ID" sz="6000" dirty="0"/>
          </a:p>
        </p:txBody>
      </p:sp>
      <p:sp>
        <p:nvSpPr>
          <p:cNvPr id="3" name="Content Placeholder 2">
            <a:extLst>
              <a:ext uri="{FF2B5EF4-FFF2-40B4-BE49-F238E27FC236}">
                <a16:creationId xmlns:a16="http://schemas.microsoft.com/office/drawing/2014/main" id="{1A442412-C282-2E03-4BE7-95C421BE5CC5}"/>
              </a:ext>
            </a:extLst>
          </p:cNvPr>
          <p:cNvSpPr>
            <a:spLocks noGrp="1"/>
          </p:cNvSpPr>
          <p:nvPr>
            <p:ph idx="1"/>
          </p:nvPr>
        </p:nvSpPr>
        <p:spPr>
          <a:xfrm>
            <a:off x="838200" y="1825625"/>
            <a:ext cx="10515600" cy="4667250"/>
          </a:xfrm>
        </p:spPr>
        <p:txBody>
          <a:bodyPr/>
          <a:lstStyle/>
          <a:p>
            <a:pPr marL="0" indent="0" algn="ctr">
              <a:buNone/>
            </a:pPr>
            <a:r>
              <a:rPr lang="en-US" b="1" dirty="0">
                <a:latin typeface="Bahnschrift" panose="020B0502040204020203" pitchFamily="34" charset="0"/>
              </a:rPr>
              <a:t>Doctor’s Tab</a:t>
            </a:r>
          </a:p>
          <a:p>
            <a:pPr marL="0" indent="0">
              <a:buNone/>
            </a:pPr>
            <a:endParaRPr lang="en-ID" dirty="0">
              <a:latin typeface="Bahnschrift" panose="020B0502040204020203" pitchFamily="34" charset="0"/>
            </a:endParaRPr>
          </a:p>
        </p:txBody>
      </p:sp>
      <p:sp>
        <p:nvSpPr>
          <p:cNvPr id="6" name="TextBox 5">
            <a:extLst>
              <a:ext uri="{FF2B5EF4-FFF2-40B4-BE49-F238E27FC236}">
                <a16:creationId xmlns:a16="http://schemas.microsoft.com/office/drawing/2014/main" id="{E54F8A43-1AE0-F3E1-CD0A-0AC3BCE8A72E}"/>
              </a:ext>
            </a:extLst>
          </p:cNvPr>
          <p:cNvSpPr txBox="1"/>
          <p:nvPr/>
        </p:nvSpPr>
        <p:spPr>
          <a:xfrm>
            <a:off x="7794172" y="2833956"/>
            <a:ext cx="3646714" cy="2862322"/>
          </a:xfrm>
          <a:prstGeom prst="rect">
            <a:avLst/>
          </a:prstGeom>
          <a:noFill/>
        </p:spPr>
        <p:txBody>
          <a:bodyPr wrap="square" rtlCol="0">
            <a:spAutoFit/>
          </a:bodyPr>
          <a:lstStyle/>
          <a:p>
            <a:r>
              <a:rPr lang="en-US" sz="1800" b="0" i="0" u="none" strike="noStrike" dirty="0">
                <a:solidFill>
                  <a:srgbClr val="000000"/>
                </a:solidFill>
                <a:effectLst/>
                <a:latin typeface="Bahnschrift Light" panose="020B0502040204020203" pitchFamily="34" charset="0"/>
              </a:rPr>
              <a:t>Using the Doctors’ Tab, the </a:t>
            </a:r>
            <a:r>
              <a:rPr lang="en-US" sz="1800" i="0" u="none" strike="noStrike" dirty="0">
                <a:solidFill>
                  <a:srgbClr val="000000"/>
                </a:solidFill>
                <a:effectLst/>
                <a:latin typeface="Bahnschrift Light" panose="020B0502040204020203" pitchFamily="34" charset="0"/>
              </a:rPr>
              <a:t>Chief Of Staff</a:t>
            </a:r>
            <a:r>
              <a:rPr lang="en-US" sz="1800" b="0" i="0" u="none" strike="noStrike" dirty="0">
                <a:solidFill>
                  <a:srgbClr val="000000"/>
                </a:solidFill>
                <a:effectLst/>
                <a:latin typeface="Bahnschrift Light" panose="020B0502040204020203" pitchFamily="34" charset="0"/>
              </a:rPr>
              <a:t> may look at individual doctors’ performance metrics like customer satisfaction, number of patients he/she was visited by, revenue he/she has generated and appointment fees. This tab includes a slicer for Doctor Name.</a:t>
            </a:r>
          </a:p>
          <a:p>
            <a:endParaRPr lang="en-ID" dirty="0">
              <a:latin typeface="Bahnschrift Light" panose="020B0502040204020203" pitchFamily="34" charset="0"/>
            </a:endParaRPr>
          </a:p>
        </p:txBody>
      </p:sp>
      <p:pic>
        <p:nvPicPr>
          <p:cNvPr id="7" name="Picture 6">
            <a:extLst>
              <a:ext uri="{FF2B5EF4-FFF2-40B4-BE49-F238E27FC236}">
                <a16:creationId xmlns:a16="http://schemas.microsoft.com/office/drawing/2014/main" id="{4BC5FC72-92D4-D3F7-5762-0C625A30FA30}"/>
              </a:ext>
            </a:extLst>
          </p:cNvPr>
          <p:cNvPicPr>
            <a:picLocks noChangeAspect="1"/>
          </p:cNvPicPr>
          <p:nvPr/>
        </p:nvPicPr>
        <p:blipFill>
          <a:blip r:embed="rId2"/>
          <a:stretch>
            <a:fillRect/>
          </a:stretch>
        </p:blipFill>
        <p:spPr>
          <a:xfrm>
            <a:off x="751114" y="2427513"/>
            <a:ext cx="6683829" cy="4065361"/>
          </a:xfrm>
          <a:prstGeom prst="rect">
            <a:avLst/>
          </a:prstGeom>
        </p:spPr>
      </p:pic>
    </p:spTree>
    <p:extLst>
      <p:ext uri="{BB962C8B-B14F-4D97-AF65-F5344CB8AC3E}">
        <p14:creationId xmlns:p14="http://schemas.microsoft.com/office/powerpoint/2010/main" val="266709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0190-187A-6853-73A5-938CF886F593}"/>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Dashboards</a:t>
            </a:r>
            <a:endParaRPr lang="en-ID" sz="6000" dirty="0">
              <a:solidFill>
                <a:srgbClr val="FF0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9C68B4FC-664E-E53A-9F90-A1AE833DD0EB}"/>
              </a:ext>
            </a:extLst>
          </p:cNvPr>
          <p:cNvSpPr>
            <a:spLocks noGrp="1"/>
          </p:cNvSpPr>
          <p:nvPr>
            <p:ph idx="1"/>
          </p:nvPr>
        </p:nvSpPr>
        <p:spPr/>
        <p:txBody>
          <a:bodyPr/>
          <a:lstStyle/>
          <a:p>
            <a:pPr marL="0" indent="0" algn="ctr">
              <a:buNone/>
            </a:pPr>
            <a:r>
              <a:rPr lang="en-US" b="1" dirty="0">
                <a:latin typeface="Bahnschrift" panose="020B0502040204020203" pitchFamily="34" charset="0"/>
              </a:rPr>
              <a:t>Patients’ Tab</a:t>
            </a:r>
          </a:p>
          <a:p>
            <a:pPr marL="0" indent="0">
              <a:buNone/>
            </a:pPr>
            <a:endParaRPr lang="en-ID" dirty="0">
              <a:latin typeface="Bahnschrift" panose="020B0502040204020203" pitchFamily="34" charset="0"/>
            </a:endParaRPr>
          </a:p>
        </p:txBody>
      </p:sp>
      <p:sp>
        <p:nvSpPr>
          <p:cNvPr id="6" name="TextBox 5">
            <a:extLst>
              <a:ext uri="{FF2B5EF4-FFF2-40B4-BE49-F238E27FC236}">
                <a16:creationId xmlns:a16="http://schemas.microsoft.com/office/drawing/2014/main" id="{11D20538-9480-DFEE-BB9C-D31ACAFF670D}"/>
              </a:ext>
            </a:extLst>
          </p:cNvPr>
          <p:cNvSpPr txBox="1"/>
          <p:nvPr/>
        </p:nvSpPr>
        <p:spPr>
          <a:xfrm>
            <a:off x="8610600" y="2833956"/>
            <a:ext cx="3026228" cy="3139321"/>
          </a:xfrm>
          <a:prstGeom prst="rect">
            <a:avLst/>
          </a:prstGeom>
          <a:noFill/>
        </p:spPr>
        <p:txBody>
          <a:bodyPr wrap="square" rtlCol="0">
            <a:spAutoFit/>
          </a:bodyPr>
          <a:lstStyle/>
          <a:p>
            <a:r>
              <a:rPr lang="en-US" sz="1800" b="0" i="0" u="none" strike="noStrike" dirty="0">
                <a:solidFill>
                  <a:srgbClr val="000000"/>
                </a:solidFill>
                <a:effectLst/>
                <a:latin typeface="Bahnschrift Light" panose="020B0502040204020203" pitchFamily="34" charset="0"/>
              </a:rPr>
              <a:t>Using the Patients’ Tab, the </a:t>
            </a:r>
            <a:r>
              <a:rPr lang="en-US" sz="1800" i="0" u="none" strike="noStrike" dirty="0">
                <a:solidFill>
                  <a:srgbClr val="000000"/>
                </a:solidFill>
                <a:effectLst/>
                <a:latin typeface="Bahnschrift Light" panose="020B0502040204020203" pitchFamily="34" charset="0"/>
              </a:rPr>
              <a:t>Patient’s Care Chief </a:t>
            </a:r>
            <a:r>
              <a:rPr lang="en-US" sz="1800" b="0" i="0" u="none" strike="noStrike" dirty="0">
                <a:solidFill>
                  <a:srgbClr val="000000"/>
                </a:solidFill>
                <a:effectLst/>
                <a:latin typeface="Bahnschrift Light" panose="020B0502040204020203" pitchFamily="34" charset="0"/>
              </a:rPr>
              <a:t>may look at a patient profile involving metrics like most frequently visited department, age, race, waiting time, number of visits, total amount paid to the hospital, etc. This tab includes a slicer for Patient ID.</a:t>
            </a:r>
            <a:endParaRPr lang="en-ID" dirty="0">
              <a:latin typeface="Bahnschrift Light" panose="020B0502040204020203" pitchFamily="34" charset="0"/>
            </a:endParaRPr>
          </a:p>
        </p:txBody>
      </p:sp>
      <p:pic>
        <p:nvPicPr>
          <p:cNvPr id="7" name="Picture 6">
            <a:extLst>
              <a:ext uri="{FF2B5EF4-FFF2-40B4-BE49-F238E27FC236}">
                <a16:creationId xmlns:a16="http://schemas.microsoft.com/office/drawing/2014/main" id="{B4B4C295-7D85-1036-5A4D-18146C28C867}"/>
              </a:ext>
            </a:extLst>
          </p:cNvPr>
          <p:cNvPicPr>
            <a:picLocks noChangeAspect="1"/>
          </p:cNvPicPr>
          <p:nvPr/>
        </p:nvPicPr>
        <p:blipFill>
          <a:blip r:embed="rId2"/>
          <a:stretch>
            <a:fillRect/>
          </a:stretch>
        </p:blipFill>
        <p:spPr>
          <a:xfrm>
            <a:off x="555172" y="2377994"/>
            <a:ext cx="7773724" cy="4114882"/>
          </a:xfrm>
          <a:prstGeom prst="rect">
            <a:avLst/>
          </a:prstGeom>
        </p:spPr>
      </p:pic>
    </p:spTree>
    <p:extLst>
      <p:ext uri="{BB962C8B-B14F-4D97-AF65-F5344CB8AC3E}">
        <p14:creationId xmlns:p14="http://schemas.microsoft.com/office/powerpoint/2010/main" val="184607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CE3A-1960-D532-19C1-D25DAC245E8F}"/>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Overview Of The Dataset</a:t>
            </a:r>
            <a:endParaRPr lang="en-ID" sz="6000" dirty="0"/>
          </a:p>
        </p:txBody>
      </p:sp>
      <p:pic>
        <p:nvPicPr>
          <p:cNvPr id="6" name="Content Placeholder 5">
            <a:extLst>
              <a:ext uri="{FF2B5EF4-FFF2-40B4-BE49-F238E27FC236}">
                <a16:creationId xmlns:a16="http://schemas.microsoft.com/office/drawing/2014/main" id="{E6B7A980-3228-CF19-5BFE-050866687B9F}"/>
              </a:ext>
            </a:extLst>
          </p:cNvPr>
          <p:cNvPicPr>
            <a:picLocks noGrp="1" noChangeAspect="1"/>
          </p:cNvPicPr>
          <p:nvPr>
            <p:ph sz="half" idx="1"/>
          </p:nvPr>
        </p:nvPicPr>
        <p:blipFill>
          <a:blip r:embed="rId2"/>
          <a:stretch>
            <a:fillRect/>
          </a:stretch>
        </p:blipFill>
        <p:spPr>
          <a:xfrm>
            <a:off x="838200" y="1911089"/>
            <a:ext cx="5181600" cy="4180409"/>
          </a:xfrm>
        </p:spPr>
      </p:pic>
      <p:sp>
        <p:nvSpPr>
          <p:cNvPr id="4" name="Content Placeholder 3">
            <a:extLst>
              <a:ext uri="{FF2B5EF4-FFF2-40B4-BE49-F238E27FC236}">
                <a16:creationId xmlns:a16="http://schemas.microsoft.com/office/drawing/2014/main" id="{25DECB5E-3F19-CD1D-7330-5596EA6F5E8A}"/>
              </a:ext>
            </a:extLst>
          </p:cNvPr>
          <p:cNvSpPr>
            <a:spLocks noGrp="1"/>
          </p:cNvSpPr>
          <p:nvPr>
            <p:ph sz="half" idx="2"/>
          </p:nvPr>
        </p:nvSpPr>
        <p:spPr>
          <a:xfrm>
            <a:off x="6379031" y="1911089"/>
            <a:ext cx="5181600" cy="4486275"/>
          </a:xfrm>
        </p:spPr>
        <p:txBody>
          <a:bodyPr>
            <a:normAutofit lnSpcReduction="10000"/>
          </a:bodyPr>
          <a:lstStyle/>
          <a:p>
            <a:pPr>
              <a:buFont typeface="Wingdings" panose="05000000000000000000" pitchFamily="2" charset="2"/>
              <a:buChar char="Ø"/>
            </a:pPr>
            <a:r>
              <a:rPr lang="en-US" sz="2000" dirty="0">
                <a:latin typeface="Bahnschrift Light" panose="020B0502040204020203" pitchFamily="34" charset="0"/>
              </a:rPr>
              <a:t> No. of Tables: 2</a:t>
            </a:r>
          </a:p>
          <a:p>
            <a:pPr marL="0" indent="0">
              <a:buNone/>
            </a:pPr>
            <a:endParaRPr lang="en-ID" sz="2000" dirty="0">
              <a:latin typeface="Bahnschrift Light" panose="020B0502040204020203" pitchFamily="34" charset="0"/>
            </a:endParaRPr>
          </a:p>
          <a:p>
            <a:pPr>
              <a:buFont typeface="Wingdings" panose="05000000000000000000" pitchFamily="2" charset="2"/>
              <a:buChar char="Ø"/>
            </a:pPr>
            <a:r>
              <a:rPr lang="en-ID" sz="2000" dirty="0">
                <a:latin typeface="Bahnschrift Light" panose="020B0502040204020203" pitchFamily="34" charset="0"/>
              </a:rPr>
              <a:t> 9216 Rows in Table ‘Hospital ER’</a:t>
            </a:r>
          </a:p>
          <a:p>
            <a:pPr marL="0" indent="0">
              <a:buNone/>
            </a:pPr>
            <a:endParaRPr lang="en-ID" sz="2000" dirty="0">
              <a:latin typeface="Bahnschrift Light" panose="020B0502040204020203" pitchFamily="34" charset="0"/>
            </a:endParaRPr>
          </a:p>
          <a:p>
            <a:pPr>
              <a:buFont typeface="Wingdings" panose="05000000000000000000" pitchFamily="2" charset="2"/>
              <a:buChar char="Ø"/>
            </a:pPr>
            <a:r>
              <a:rPr lang="en-ID" sz="2000" dirty="0">
                <a:latin typeface="Bahnschrift Light" panose="020B0502040204020203" pitchFamily="34" charset="0"/>
              </a:rPr>
              <a:t> 9216 Rows in Table ‘Sheet1’</a:t>
            </a:r>
          </a:p>
          <a:p>
            <a:pPr>
              <a:buFont typeface="Wingdings" panose="05000000000000000000" pitchFamily="2" charset="2"/>
              <a:buChar char="Ø"/>
            </a:pPr>
            <a:endParaRPr lang="en-ID" sz="2000" dirty="0">
              <a:latin typeface="Bahnschrift Light" panose="020B0502040204020203" pitchFamily="34" charset="0"/>
            </a:endParaRPr>
          </a:p>
          <a:p>
            <a:pPr>
              <a:buFont typeface="Wingdings" panose="05000000000000000000" pitchFamily="2" charset="2"/>
              <a:buChar char="Ø"/>
            </a:pPr>
            <a:r>
              <a:rPr lang="en-ID" sz="2000" dirty="0">
                <a:latin typeface="Bahnschrift Light" panose="020B0502040204020203" pitchFamily="34" charset="0"/>
              </a:rPr>
              <a:t> 7 Departments [General, Orthopedics, Physiotherapy, Cardiology, Neurology, Gastroenterology, Renal] </a:t>
            </a:r>
          </a:p>
          <a:p>
            <a:pPr>
              <a:buFont typeface="Wingdings" panose="05000000000000000000" pitchFamily="2" charset="2"/>
              <a:buChar char="Ø"/>
            </a:pPr>
            <a:endParaRPr lang="en-ID" sz="2000" dirty="0">
              <a:latin typeface="Bahnschrift Light" panose="020B0502040204020203" pitchFamily="34" charset="0"/>
            </a:endParaRPr>
          </a:p>
          <a:p>
            <a:pPr>
              <a:buFont typeface="Wingdings" panose="05000000000000000000" pitchFamily="2" charset="2"/>
              <a:buChar char="Ø"/>
            </a:pPr>
            <a:r>
              <a:rPr lang="en-ID" sz="2000" dirty="0">
                <a:latin typeface="Bahnschrift Light" panose="020B0502040204020203" pitchFamily="34" charset="0"/>
              </a:rPr>
              <a:t> 7 Patient Race Categories [White, Black, Multiracial, Asian, Pacific Islander, Native American, Declined to Identify]</a:t>
            </a:r>
          </a:p>
          <a:p>
            <a:endParaRPr lang="en-ID" dirty="0"/>
          </a:p>
        </p:txBody>
      </p:sp>
    </p:spTree>
    <p:extLst>
      <p:ext uri="{BB962C8B-B14F-4D97-AF65-F5344CB8AC3E}">
        <p14:creationId xmlns:p14="http://schemas.microsoft.com/office/powerpoint/2010/main" val="209718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E55F-019C-671A-8506-EE90ED3FC160}"/>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Objective Questions</a:t>
            </a:r>
            <a:endParaRPr lang="en-ID" sz="6000" dirty="0">
              <a:solidFill>
                <a:srgbClr val="FF00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B852EFCE-B89F-1B4E-C137-B77DD3314991}"/>
              </a:ext>
            </a:extLst>
          </p:cNvPr>
          <p:cNvSpPr>
            <a:spLocks noGrp="1"/>
          </p:cNvSpPr>
          <p:nvPr>
            <p:ph idx="1"/>
          </p:nvPr>
        </p:nvSpPr>
        <p:spPr/>
        <p:txBody>
          <a:bodyPr/>
          <a:lstStyle/>
          <a:p>
            <a:pPr marL="0" indent="0" algn="ctr">
              <a:buNone/>
            </a:pPr>
            <a:r>
              <a:rPr lang="en-US" b="1" dirty="0">
                <a:latin typeface="Bahnschrift" panose="020B0502040204020203" pitchFamily="34" charset="0"/>
              </a:rPr>
              <a:t>Average Waiting Time [minutes] For A Patient</a:t>
            </a:r>
          </a:p>
          <a:p>
            <a:pPr marL="0" indent="0" algn="ctr">
              <a:buNone/>
            </a:pPr>
            <a:endParaRPr lang="en-US" dirty="0">
              <a:latin typeface="Bahnschrift" panose="020B0502040204020203" pitchFamily="34" charset="0"/>
            </a:endParaRPr>
          </a:p>
          <a:p>
            <a:pPr marL="0" indent="0" algn="ctr">
              <a:buNone/>
            </a:pPr>
            <a:r>
              <a:rPr lang="en-US" dirty="0">
                <a:latin typeface="Bahnschrift" panose="020B0502040204020203" pitchFamily="34" charset="0"/>
              </a:rPr>
              <a:t> </a:t>
            </a:r>
            <a:endParaRPr lang="en-ID" dirty="0">
              <a:latin typeface="Bahnschrift" panose="020B0502040204020203" pitchFamily="34" charset="0"/>
            </a:endParaRPr>
          </a:p>
        </p:txBody>
      </p:sp>
      <p:pic>
        <p:nvPicPr>
          <p:cNvPr id="5" name="Picture 4">
            <a:extLst>
              <a:ext uri="{FF2B5EF4-FFF2-40B4-BE49-F238E27FC236}">
                <a16:creationId xmlns:a16="http://schemas.microsoft.com/office/drawing/2014/main" id="{B6B49A05-58B2-9A17-B307-5F3D4FF8127F}"/>
              </a:ext>
            </a:extLst>
          </p:cNvPr>
          <p:cNvPicPr>
            <a:picLocks noChangeAspect="1"/>
          </p:cNvPicPr>
          <p:nvPr/>
        </p:nvPicPr>
        <p:blipFill>
          <a:blip r:embed="rId2"/>
          <a:stretch>
            <a:fillRect/>
          </a:stretch>
        </p:blipFill>
        <p:spPr>
          <a:xfrm>
            <a:off x="2804710" y="2571250"/>
            <a:ext cx="6582580" cy="3143749"/>
          </a:xfrm>
          <a:prstGeom prst="rect">
            <a:avLst/>
          </a:prstGeom>
        </p:spPr>
      </p:pic>
    </p:spTree>
    <p:extLst>
      <p:ext uri="{BB962C8B-B14F-4D97-AF65-F5344CB8AC3E}">
        <p14:creationId xmlns:p14="http://schemas.microsoft.com/office/powerpoint/2010/main" val="112264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B6E7-63F8-84DB-BEF1-E31C4223B6B8}"/>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Objective Questions</a:t>
            </a:r>
            <a:endParaRPr lang="en-ID" sz="6000" dirty="0"/>
          </a:p>
        </p:txBody>
      </p:sp>
      <p:sp>
        <p:nvSpPr>
          <p:cNvPr id="3" name="Content Placeholder 2">
            <a:extLst>
              <a:ext uri="{FF2B5EF4-FFF2-40B4-BE49-F238E27FC236}">
                <a16:creationId xmlns:a16="http://schemas.microsoft.com/office/drawing/2014/main" id="{D84C3E3A-D80F-388E-BC88-F6BB6BA4AF84}"/>
              </a:ext>
            </a:extLst>
          </p:cNvPr>
          <p:cNvSpPr>
            <a:spLocks noGrp="1"/>
          </p:cNvSpPr>
          <p:nvPr>
            <p:ph sz="half" idx="1"/>
          </p:nvPr>
        </p:nvSpPr>
        <p:spPr/>
        <p:txBody>
          <a:bodyPr/>
          <a:lstStyle/>
          <a:p>
            <a:pPr marL="0" indent="0" algn="ctr">
              <a:buNone/>
            </a:pPr>
            <a:r>
              <a:rPr lang="en-US" b="1" dirty="0">
                <a:latin typeface="Bahnschrift" panose="020B0502040204020203" pitchFamily="34" charset="0"/>
              </a:rPr>
              <a:t>Overall Count Of Visits To Each Department</a:t>
            </a:r>
          </a:p>
          <a:p>
            <a:pPr marL="0" indent="0">
              <a:buNone/>
            </a:pPr>
            <a:endParaRPr lang="en-ID" sz="2400" dirty="0">
              <a:latin typeface="Bahnschrift" panose="020B0502040204020203" pitchFamily="34" charset="0"/>
            </a:endParaRPr>
          </a:p>
          <a:p>
            <a:pPr marL="0" indent="0">
              <a:buNone/>
            </a:pPr>
            <a:r>
              <a:rPr lang="en-ID" sz="2400" dirty="0">
                <a:latin typeface="Bahnschrift Light" panose="020B0502040204020203" pitchFamily="34" charset="0"/>
              </a:rPr>
              <a:t>As seen from the adjacent results, General Practice remains the most visited department followed by Orthopedics. Traffic to the other departments falls well behind these two, and Renal receives the least visitors.</a:t>
            </a:r>
          </a:p>
          <a:p>
            <a:pPr marL="0" indent="0" algn="r">
              <a:buNone/>
            </a:pPr>
            <a:r>
              <a:rPr lang="en-ID" dirty="0">
                <a:latin typeface="Bahnschrift" panose="020B0502040204020203" pitchFamily="34" charset="0"/>
              </a:rPr>
              <a:t> </a:t>
            </a:r>
          </a:p>
          <a:p>
            <a:pPr marL="0" indent="0">
              <a:buNone/>
            </a:pPr>
            <a:endParaRPr lang="en-ID" dirty="0"/>
          </a:p>
        </p:txBody>
      </p:sp>
      <p:pic>
        <p:nvPicPr>
          <p:cNvPr id="5" name="Content Placeholder 4">
            <a:extLst>
              <a:ext uri="{FF2B5EF4-FFF2-40B4-BE49-F238E27FC236}">
                <a16:creationId xmlns:a16="http://schemas.microsoft.com/office/drawing/2014/main" id="{BAA8E64F-D3D3-48C1-A929-C61243220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3483" y="2282825"/>
            <a:ext cx="4978722" cy="4096204"/>
          </a:xfrm>
          <a:prstGeom prst="rect">
            <a:avLst/>
          </a:prstGeom>
        </p:spPr>
      </p:pic>
    </p:spTree>
    <p:extLst>
      <p:ext uri="{BB962C8B-B14F-4D97-AF65-F5344CB8AC3E}">
        <p14:creationId xmlns:p14="http://schemas.microsoft.com/office/powerpoint/2010/main" val="246710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F117-86AF-CC76-BF30-8A1DA4227F92}"/>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Objective Questions</a:t>
            </a:r>
            <a:endParaRPr lang="en-ID" sz="6000" dirty="0"/>
          </a:p>
        </p:txBody>
      </p:sp>
      <p:sp>
        <p:nvSpPr>
          <p:cNvPr id="3" name="Content Placeholder 2">
            <a:extLst>
              <a:ext uri="{FF2B5EF4-FFF2-40B4-BE49-F238E27FC236}">
                <a16:creationId xmlns:a16="http://schemas.microsoft.com/office/drawing/2014/main" id="{0F192AD8-C7EF-73D7-FDF8-C7A1EF4D0E1B}"/>
              </a:ext>
            </a:extLst>
          </p:cNvPr>
          <p:cNvSpPr>
            <a:spLocks noGrp="1"/>
          </p:cNvSpPr>
          <p:nvPr>
            <p:ph idx="1"/>
          </p:nvPr>
        </p:nvSpPr>
        <p:spPr/>
        <p:txBody>
          <a:bodyPr/>
          <a:lstStyle/>
          <a:p>
            <a:pPr marL="0" indent="0" algn="ctr">
              <a:buNone/>
            </a:pPr>
            <a:r>
              <a:rPr lang="en-US" b="1" dirty="0">
                <a:latin typeface="Bahnschrift" panose="020B0502040204020203" pitchFamily="34" charset="0"/>
              </a:rPr>
              <a:t>Patients Split By Age Group</a:t>
            </a:r>
          </a:p>
          <a:p>
            <a:pPr marL="0" indent="0" algn="ctr">
              <a:buNone/>
            </a:pPr>
            <a:endParaRPr lang="en-US" b="1" dirty="0">
              <a:latin typeface="Bahnschrift" panose="020B0502040204020203" pitchFamily="34" charset="0"/>
            </a:endParaRPr>
          </a:p>
          <a:p>
            <a:pPr marL="2743200" lvl="6" indent="0">
              <a:buNone/>
            </a:pPr>
            <a:r>
              <a:rPr lang="en-ID" dirty="0">
                <a:latin typeface="Bahnschrift" panose="020B0502040204020203" pitchFamily="34" charset="0"/>
              </a:rPr>
              <a:t>			</a:t>
            </a:r>
          </a:p>
        </p:txBody>
      </p:sp>
      <p:pic>
        <p:nvPicPr>
          <p:cNvPr id="5" name="Picture 4">
            <a:extLst>
              <a:ext uri="{FF2B5EF4-FFF2-40B4-BE49-F238E27FC236}">
                <a16:creationId xmlns:a16="http://schemas.microsoft.com/office/drawing/2014/main" id="{0D23C50A-05EC-7404-4090-9AF5C2F5AF19}"/>
              </a:ext>
            </a:extLst>
          </p:cNvPr>
          <p:cNvPicPr>
            <a:picLocks noChangeAspect="1"/>
          </p:cNvPicPr>
          <p:nvPr/>
        </p:nvPicPr>
        <p:blipFill>
          <a:blip r:embed="rId2"/>
          <a:stretch>
            <a:fillRect/>
          </a:stretch>
        </p:blipFill>
        <p:spPr>
          <a:xfrm>
            <a:off x="853813" y="2435158"/>
            <a:ext cx="5242187" cy="3741805"/>
          </a:xfrm>
          <a:prstGeom prst="rect">
            <a:avLst/>
          </a:prstGeom>
        </p:spPr>
      </p:pic>
      <p:sp>
        <p:nvSpPr>
          <p:cNvPr id="7" name="TextBox 6">
            <a:extLst>
              <a:ext uri="{FF2B5EF4-FFF2-40B4-BE49-F238E27FC236}">
                <a16:creationId xmlns:a16="http://schemas.microsoft.com/office/drawing/2014/main" id="{190B2FDB-7A2E-FF3F-DAE9-0DB3A27A3CCE}"/>
              </a:ext>
            </a:extLst>
          </p:cNvPr>
          <p:cNvSpPr txBox="1"/>
          <p:nvPr/>
        </p:nvSpPr>
        <p:spPr>
          <a:xfrm>
            <a:off x="6722643" y="3262630"/>
            <a:ext cx="4615544" cy="2308324"/>
          </a:xfrm>
          <a:prstGeom prst="rect">
            <a:avLst/>
          </a:prstGeom>
          <a:noFill/>
        </p:spPr>
        <p:txBody>
          <a:bodyPr wrap="square" rtlCol="0">
            <a:spAutoFit/>
          </a:bodyPr>
          <a:lstStyle/>
          <a:p>
            <a:r>
              <a:rPr lang="en-US" dirty="0">
                <a:latin typeface="Bahnschrift Light" panose="020B0502040204020203" pitchFamily="34" charset="0"/>
              </a:rPr>
              <a:t>We find that the 30-49 age group [Millennials and younger Gen-Xers] is the most frequent patron of the Hospital, followed by infants &amp; teenagers, and then by Geriatrics over 65. The latter group is closely matched by Middle-aged adults. Young adults, as expected, make the least visits.</a:t>
            </a:r>
            <a:endParaRPr lang="en-ID" dirty="0">
              <a:latin typeface="Bahnschrift Light" panose="020B0502040204020203" pitchFamily="34" charset="0"/>
            </a:endParaRPr>
          </a:p>
        </p:txBody>
      </p:sp>
    </p:spTree>
    <p:extLst>
      <p:ext uri="{BB962C8B-B14F-4D97-AF65-F5344CB8AC3E}">
        <p14:creationId xmlns:p14="http://schemas.microsoft.com/office/powerpoint/2010/main" val="421236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6CB5-C827-89BF-1EF4-3ADCD78CE2C0}"/>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Objective Questions</a:t>
            </a:r>
            <a:endParaRPr lang="en-ID" sz="6000" dirty="0"/>
          </a:p>
        </p:txBody>
      </p:sp>
      <p:sp>
        <p:nvSpPr>
          <p:cNvPr id="3" name="Content Placeholder 2">
            <a:extLst>
              <a:ext uri="{FF2B5EF4-FFF2-40B4-BE49-F238E27FC236}">
                <a16:creationId xmlns:a16="http://schemas.microsoft.com/office/drawing/2014/main" id="{D77DCCE5-0793-731C-34B8-0F285333701C}"/>
              </a:ext>
            </a:extLst>
          </p:cNvPr>
          <p:cNvSpPr>
            <a:spLocks noGrp="1"/>
          </p:cNvSpPr>
          <p:nvPr>
            <p:ph idx="1"/>
          </p:nvPr>
        </p:nvSpPr>
        <p:spPr/>
        <p:txBody>
          <a:bodyPr/>
          <a:lstStyle/>
          <a:p>
            <a:pPr marL="0" indent="0" algn="ctr">
              <a:buNone/>
            </a:pPr>
            <a:r>
              <a:rPr lang="en-US" b="1" dirty="0">
                <a:latin typeface="Bahnschrift" panose="020B0502040204020203" pitchFamily="34" charset="0"/>
              </a:rPr>
              <a:t>Patient Satisfaction By Age &amp; Race</a:t>
            </a:r>
          </a:p>
          <a:p>
            <a:pPr marL="0" indent="0" algn="ctr">
              <a:buNone/>
            </a:pPr>
            <a:endParaRPr lang="en-US" b="1" dirty="0">
              <a:latin typeface="Bahnschrift" panose="020B0502040204020203" pitchFamily="34" charset="0"/>
            </a:endParaRP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56015177-46CF-C042-E64D-7CAE12B8C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772" y="2827043"/>
            <a:ext cx="4285714" cy="2931500"/>
          </a:xfrm>
          <a:prstGeom prst="rect">
            <a:avLst/>
          </a:prstGeom>
        </p:spPr>
      </p:pic>
      <p:sp>
        <p:nvSpPr>
          <p:cNvPr id="7" name="TextBox 6">
            <a:extLst>
              <a:ext uri="{FF2B5EF4-FFF2-40B4-BE49-F238E27FC236}">
                <a16:creationId xmlns:a16="http://schemas.microsoft.com/office/drawing/2014/main" id="{9DAC8DCA-FC1A-3DAD-09E3-AB790B36F510}"/>
              </a:ext>
            </a:extLst>
          </p:cNvPr>
          <p:cNvSpPr txBox="1"/>
          <p:nvPr/>
        </p:nvSpPr>
        <p:spPr>
          <a:xfrm>
            <a:off x="6539058" y="3138631"/>
            <a:ext cx="4546971" cy="2308324"/>
          </a:xfrm>
          <a:prstGeom prst="rect">
            <a:avLst/>
          </a:prstGeom>
          <a:noFill/>
        </p:spPr>
        <p:txBody>
          <a:bodyPr wrap="square" rtlCol="0">
            <a:spAutoFit/>
          </a:bodyPr>
          <a:lstStyle/>
          <a:p>
            <a:r>
              <a:rPr lang="en-ID" dirty="0">
                <a:latin typeface="Bahnschrift Light" panose="020B0502040204020203" pitchFamily="34" charset="0"/>
                <a:ea typeface="Calibri" panose="020F0502020204030204" pitchFamily="34" charset="0"/>
              </a:rPr>
              <a:t>A</a:t>
            </a:r>
            <a:r>
              <a:rPr lang="en-ID" sz="1800" dirty="0">
                <a:effectLst/>
                <a:latin typeface="Bahnschrift Light" panose="020B0502040204020203" pitchFamily="34" charset="0"/>
                <a:ea typeface="Calibri" panose="020F0502020204030204" pitchFamily="34" charset="0"/>
              </a:rPr>
              <a:t>mong younger patients [ages 0-29], Native Americans/Alaska Natives and Asians offer the most favorable ratings, while among those over 49, Pacific Islanders and Asians do so. The least satisfaction among the races is expressed by the African Americans, Biracials and Whites. </a:t>
            </a:r>
            <a:endParaRPr lang="en-ID" dirty="0">
              <a:latin typeface="Bahnschrift Light" panose="020B0502040204020203" pitchFamily="34" charset="0"/>
            </a:endParaRPr>
          </a:p>
        </p:txBody>
      </p:sp>
    </p:spTree>
    <p:extLst>
      <p:ext uri="{BB962C8B-B14F-4D97-AF65-F5344CB8AC3E}">
        <p14:creationId xmlns:p14="http://schemas.microsoft.com/office/powerpoint/2010/main" val="50657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1411-DD70-34E5-ADCF-66D22B0E5056}"/>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Objective Questions</a:t>
            </a:r>
            <a:endParaRPr lang="en-ID" sz="6000" dirty="0"/>
          </a:p>
        </p:txBody>
      </p:sp>
      <p:sp>
        <p:nvSpPr>
          <p:cNvPr id="3" name="Content Placeholder 2">
            <a:extLst>
              <a:ext uri="{FF2B5EF4-FFF2-40B4-BE49-F238E27FC236}">
                <a16:creationId xmlns:a16="http://schemas.microsoft.com/office/drawing/2014/main" id="{0A2297D8-39D3-2C9B-2F91-28CE543C860A}"/>
              </a:ext>
            </a:extLst>
          </p:cNvPr>
          <p:cNvSpPr>
            <a:spLocks noGrp="1"/>
          </p:cNvSpPr>
          <p:nvPr>
            <p:ph idx="1"/>
          </p:nvPr>
        </p:nvSpPr>
        <p:spPr/>
        <p:txBody>
          <a:bodyPr/>
          <a:lstStyle/>
          <a:p>
            <a:pPr marL="0" indent="0" algn="ctr">
              <a:buNone/>
            </a:pPr>
            <a:r>
              <a:rPr lang="en-US" b="1" dirty="0">
                <a:latin typeface="Bahnschrift" panose="020B0502040204020203" pitchFamily="34" charset="0"/>
              </a:rPr>
              <a:t>Revenue, By Department</a:t>
            </a:r>
          </a:p>
          <a:p>
            <a:pPr marL="0" indent="0">
              <a:buNone/>
            </a:pPr>
            <a:endParaRPr lang="en-ID" dirty="0">
              <a:latin typeface="Bahnschrift" panose="020B0502040204020203" pitchFamily="34" charset="0"/>
            </a:endParaRPr>
          </a:p>
        </p:txBody>
      </p:sp>
      <p:pic>
        <p:nvPicPr>
          <p:cNvPr id="4" name="Picture 3">
            <a:extLst>
              <a:ext uri="{FF2B5EF4-FFF2-40B4-BE49-F238E27FC236}">
                <a16:creationId xmlns:a16="http://schemas.microsoft.com/office/drawing/2014/main" id="{15F505D5-9155-51F2-C405-3877B5C57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87262"/>
            <a:ext cx="6651172" cy="3905613"/>
          </a:xfrm>
          <a:prstGeom prst="rect">
            <a:avLst/>
          </a:prstGeom>
        </p:spPr>
      </p:pic>
      <p:sp>
        <p:nvSpPr>
          <p:cNvPr id="5" name="TextBox 4">
            <a:extLst>
              <a:ext uri="{FF2B5EF4-FFF2-40B4-BE49-F238E27FC236}">
                <a16:creationId xmlns:a16="http://schemas.microsoft.com/office/drawing/2014/main" id="{CC75F804-5AA1-38CE-5735-05BEEA45BDA7}"/>
              </a:ext>
            </a:extLst>
          </p:cNvPr>
          <p:cNvSpPr txBox="1"/>
          <p:nvPr/>
        </p:nvSpPr>
        <p:spPr>
          <a:xfrm>
            <a:off x="8196942" y="2522557"/>
            <a:ext cx="3592285" cy="3970318"/>
          </a:xfrm>
          <a:prstGeom prst="rect">
            <a:avLst/>
          </a:prstGeom>
          <a:noFill/>
        </p:spPr>
        <p:txBody>
          <a:bodyPr wrap="square" rtlCol="0">
            <a:spAutoFit/>
          </a:bodyPr>
          <a:lstStyle/>
          <a:p>
            <a:r>
              <a:rPr lang="en-US" dirty="0">
                <a:latin typeface="Bahnschrift Light" panose="020B0502040204020203" pitchFamily="34" charset="0"/>
              </a:rPr>
              <a:t>Orthopedics and General Practice bring in the most revenue, being the most visited departments. Against expectations, however, the former outgrosses the latter.</a:t>
            </a:r>
          </a:p>
          <a:p>
            <a:endParaRPr lang="en-US" dirty="0">
              <a:latin typeface="Bahnschrift Light" panose="020B0502040204020203" pitchFamily="34" charset="0"/>
            </a:endParaRPr>
          </a:p>
          <a:p>
            <a:r>
              <a:rPr lang="en-US" dirty="0">
                <a:latin typeface="Bahnschrift Light" panose="020B0502040204020203" pitchFamily="34" charset="0"/>
              </a:rPr>
              <a:t>More strikingly, the Physiotherapy department generates far smaller revenue than Cardiology or Neurology despite both of these each receiving a comparable share of visitors.</a:t>
            </a:r>
            <a:endParaRPr lang="en-ID" dirty="0">
              <a:latin typeface="Bahnschrift Light" panose="020B0502040204020203" pitchFamily="34" charset="0"/>
            </a:endParaRPr>
          </a:p>
        </p:txBody>
      </p:sp>
    </p:spTree>
    <p:extLst>
      <p:ext uri="{BB962C8B-B14F-4D97-AF65-F5344CB8AC3E}">
        <p14:creationId xmlns:p14="http://schemas.microsoft.com/office/powerpoint/2010/main" val="278191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9443-03BE-A12E-2E78-67A9C1579080}"/>
              </a:ext>
            </a:extLst>
          </p:cNvPr>
          <p:cNvSpPr>
            <a:spLocks noGrp="1"/>
          </p:cNvSpPr>
          <p:nvPr>
            <p:ph type="title"/>
          </p:nvPr>
        </p:nvSpPr>
        <p:spPr/>
        <p:txBody>
          <a:bodyPr>
            <a:normAutofit/>
          </a:bodyPr>
          <a:lstStyle/>
          <a:p>
            <a:pPr algn="ctr"/>
            <a:r>
              <a:rPr lang="en-US" sz="6000" dirty="0">
                <a:solidFill>
                  <a:srgbClr val="FF0000"/>
                </a:solidFill>
                <a:latin typeface="Bahnschrift" panose="020B0502040204020203" pitchFamily="34" charset="0"/>
              </a:rPr>
              <a:t>Insights &amp; Recommendations</a:t>
            </a:r>
            <a:endParaRPr lang="en-ID" sz="6000" dirty="0"/>
          </a:p>
        </p:txBody>
      </p:sp>
      <p:sp>
        <p:nvSpPr>
          <p:cNvPr id="3" name="Content Placeholder 2">
            <a:extLst>
              <a:ext uri="{FF2B5EF4-FFF2-40B4-BE49-F238E27FC236}">
                <a16:creationId xmlns:a16="http://schemas.microsoft.com/office/drawing/2014/main" id="{31A04789-020A-15B6-3F68-C4D890613466}"/>
              </a:ext>
            </a:extLst>
          </p:cNvPr>
          <p:cNvSpPr>
            <a:spLocks noGrp="1"/>
          </p:cNvSpPr>
          <p:nvPr>
            <p:ph idx="1"/>
          </p:nvPr>
        </p:nvSpPr>
        <p:spPr/>
        <p:txBody>
          <a:bodyPr/>
          <a:lstStyle/>
          <a:p>
            <a:pPr marL="0" indent="0" algn="ctr">
              <a:buNone/>
            </a:pPr>
            <a:r>
              <a:rPr lang="en-US" b="1" dirty="0">
                <a:latin typeface="Bahnschrift" panose="020B0502040204020203" pitchFamily="34" charset="0"/>
              </a:rPr>
              <a:t>Waittime-Satisfaction Correlation</a:t>
            </a:r>
          </a:p>
          <a:p>
            <a:pPr marL="0" indent="0">
              <a:buNone/>
            </a:pPr>
            <a:endParaRPr lang="en-ID" dirty="0"/>
          </a:p>
        </p:txBody>
      </p:sp>
      <p:pic>
        <p:nvPicPr>
          <p:cNvPr id="5" name="Picture 4">
            <a:extLst>
              <a:ext uri="{FF2B5EF4-FFF2-40B4-BE49-F238E27FC236}">
                <a16:creationId xmlns:a16="http://schemas.microsoft.com/office/drawing/2014/main" id="{FC9A0C23-7350-A5C6-8A5F-FED368EB9F87}"/>
              </a:ext>
            </a:extLst>
          </p:cNvPr>
          <p:cNvPicPr>
            <a:picLocks noChangeAspect="1"/>
          </p:cNvPicPr>
          <p:nvPr/>
        </p:nvPicPr>
        <p:blipFill>
          <a:blip r:embed="rId2"/>
          <a:stretch>
            <a:fillRect/>
          </a:stretch>
        </p:blipFill>
        <p:spPr>
          <a:xfrm>
            <a:off x="838200" y="2443326"/>
            <a:ext cx="5614023" cy="3868573"/>
          </a:xfrm>
          <a:prstGeom prst="rect">
            <a:avLst/>
          </a:prstGeom>
        </p:spPr>
      </p:pic>
      <p:sp>
        <p:nvSpPr>
          <p:cNvPr id="6" name="TextBox 5">
            <a:extLst>
              <a:ext uri="{FF2B5EF4-FFF2-40B4-BE49-F238E27FC236}">
                <a16:creationId xmlns:a16="http://schemas.microsoft.com/office/drawing/2014/main" id="{FC37715F-0D65-B811-07D9-6431C1B61365}"/>
              </a:ext>
            </a:extLst>
          </p:cNvPr>
          <p:cNvSpPr txBox="1"/>
          <p:nvPr/>
        </p:nvSpPr>
        <p:spPr>
          <a:xfrm>
            <a:off x="7424058" y="3777447"/>
            <a:ext cx="3733800" cy="1200329"/>
          </a:xfrm>
          <a:prstGeom prst="rect">
            <a:avLst/>
          </a:prstGeom>
          <a:noFill/>
        </p:spPr>
        <p:txBody>
          <a:bodyPr wrap="square" rtlCol="0">
            <a:spAutoFit/>
          </a:bodyPr>
          <a:lstStyle/>
          <a:p>
            <a:r>
              <a:rPr lang="en-ID" dirty="0">
                <a:latin typeface="Bahnschrift Light" panose="020B0502040204020203" pitchFamily="34" charset="0"/>
                <a:ea typeface="Calibri" panose="020F0502020204030204" pitchFamily="34" charset="0"/>
              </a:rPr>
              <a:t>I</a:t>
            </a:r>
            <a:r>
              <a:rPr lang="en-ID" sz="1800" dirty="0">
                <a:effectLst/>
                <a:latin typeface="Bahnschrift Light" panose="020B0502040204020203" pitchFamily="34" charset="0"/>
                <a:ea typeface="Calibri" panose="020F0502020204030204" pitchFamily="34" charset="0"/>
              </a:rPr>
              <a:t>t is seen that a waiting time shorter than 20 minutes yields, on average, a higher satisfaction score.</a:t>
            </a:r>
            <a:endParaRPr lang="en-ID" dirty="0">
              <a:latin typeface="Bahnschrift Light" panose="020B0502040204020203" pitchFamily="34" charset="0"/>
            </a:endParaRPr>
          </a:p>
        </p:txBody>
      </p:sp>
    </p:spTree>
    <p:extLst>
      <p:ext uri="{BB962C8B-B14F-4D97-AF65-F5344CB8AC3E}">
        <p14:creationId xmlns:p14="http://schemas.microsoft.com/office/powerpoint/2010/main" val="2264068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1005</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vt:lpstr>
      <vt:lpstr>Bahnschrift Light</vt:lpstr>
      <vt:lpstr>Calibri</vt:lpstr>
      <vt:lpstr>Calibri Light</vt:lpstr>
      <vt:lpstr>Wingdings</vt:lpstr>
      <vt:lpstr>Office Theme</vt:lpstr>
      <vt:lpstr> A PowerBI Analysis For Columbia Asia Hospital</vt:lpstr>
      <vt:lpstr>Problem Statement</vt:lpstr>
      <vt:lpstr>Overview Of The Dataset</vt:lpstr>
      <vt:lpstr>Objective Questions</vt:lpstr>
      <vt:lpstr>Objective Questions</vt:lpstr>
      <vt:lpstr>Objective Questions</vt:lpstr>
      <vt:lpstr>Objective Questions</vt:lpstr>
      <vt:lpstr>Objective Questions</vt:lpstr>
      <vt:lpstr>Insights &amp; Recommendations</vt:lpstr>
      <vt:lpstr>Insights &amp; Recommendations</vt:lpstr>
      <vt:lpstr>Insights &amp; Recommendations</vt:lpstr>
      <vt:lpstr>Insights &amp; Recommendations</vt:lpstr>
      <vt:lpstr>Insights &amp; Recommendations</vt:lpstr>
      <vt:lpstr>Insights &amp; Recommendations</vt:lpstr>
      <vt:lpstr>Insights &amp; Recommendations</vt:lpstr>
      <vt:lpstr>Insights &amp; Recommendations</vt:lpstr>
      <vt:lpstr>Insights &amp; Recommendations</vt:lpstr>
      <vt:lpstr>Insights &amp; Recommendations</vt:lpstr>
      <vt:lpstr>Dashboards</vt:lpstr>
      <vt:lpstr>Dashboards</vt:lpstr>
      <vt:lpstr>Dashboards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Hrishik Verma</dc:creator>
  <cp:lastModifiedBy>Hrishik Verma</cp:lastModifiedBy>
  <cp:revision>5</cp:revision>
  <dcterms:created xsi:type="dcterms:W3CDTF">2024-08-24T08:20:00Z</dcterms:created>
  <dcterms:modified xsi:type="dcterms:W3CDTF">2024-09-02T05:28:23Z</dcterms:modified>
</cp:coreProperties>
</file>