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handoutMasterIdLst>
    <p:handoutMasterId r:id="rId16"/>
  </p:handoutMasterIdLst>
  <p:sldIdLst>
    <p:sldId id="338" r:id="rId3"/>
    <p:sldId id="327" r:id="rId4"/>
    <p:sldId id="315" r:id="rId5"/>
    <p:sldId id="329" r:id="rId6"/>
    <p:sldId id="302" r:id="rId7"/>
    <p:sldId id="339" r:id="rId9"/>
    <p:sldId id="340" r:id="rId10"/>
    <p:sldId id="341" r:id="rId11"/>
    <p:sldId id="344" r:id="rId12"/>
    <p:sldId id="342" r:id="rId13"/>
    <p:sldId id="343" r:id="rId14"/>
    <p:sldId id="304"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390" userDrawn="1">
          <p15:clr>
            <a:srgbClr val="A4A3A4"/>
          </p15:clr>
        </p15:guide>
        <p15:guide id="3" orient="horz" pos="3890" userDrawn="1">
          <p15:clr>
            <a:srgbClr val="A4A3A4"/>
          </p15:clr>
        </p15:guide>
        <p15:guide id="4" pos="7272" userDrawn="1">
          <p15:clr>
            <a:srgbClr val="A4A3A4"/>
          </p15:clr>
        </p15:guide>
        <p15:guide id="5" orient="horz" pos="165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6E25E649-3F16-4E02-A733-19D2CDBF48F0}"/>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showGuides="1">
      <p:cViewPr varScale="1">
        <p:scale>
          <a:sx n="74" d="100"/>
          <a:sy n="74" d="100"/>
        </p:scale>
        <p:origin x="296" y="56"/>
      </p:cViewPr>
      <p:guideLst>
        <p:guide orient="horz" pos="1968"/>
        <p:guide pos="390"/>
        <p:guide orient="horz" pos="3890"/>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customXml" Target="../customXml/item3.xml"/><Relationship Id="rId21" Type="http://schemas.openxmlformats.org/officeDocument/2006/relationships/customXml" Target="../customXml/item2.xml"/><Relationship Id="rId20" Type="http://schemas.openxmlformats.org/officeDocument/2006/relationships/customXml" Target="../customXml/item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fld>
            <a:endParaRPr lang="en-US" noProof="0"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fld>
            <a:endParaRPr lang="en-US" noProof="0"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panose="020B0604020202020204"/>
              </a:rPr>
              <a:t>”</a:t>
            </a:r>
            <a:endParaRPr lang="en-US" sz="8000" baseline="0" dirty="0">
              <a:ln w="3175" cmpd="sng">
                <a:noFill/>
              </a:ln>
              <a:solidFill>
                <a:schemeClr val="accent1">
                  <a:lumMod val="60000"/>
                  <a:lumOff val="40000"/>
                </a:schemeClr>
              </a:solidFill>
              <a:effectLst/>
              <a:latin typeface="Arial" panose="020B0604020202020204"/>
            </a:endParaRPr>
          </a:p>
        </p:txBody>
      </p:sp>
    </p:spTree>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endParaRPr lang="en-US"/>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fld>
            <a:endParaRPr lang="en-US" dirty="0"/>
          </a:p>
        </p:txBody>
      </p:sp>
    </p:spTree>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endParaRPr lang="en-US"/>
          </a:p>
          <a:p>
            <a:pPr lvl="1"/>
            <a:r>
              <a:rPr lang="en-US"/>
              <a:t>Second level</a:t>
            </a:r>
            <a:endParaRPr lang="en-US"/>
          </a:p>
        </p:txBody>
      </p:sp>
      <p:sp>
        <p:nvSpPr>
          <p:cNvPr id="15" name="Hexagon 14"/>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endParaRPr lang="en-US"/>
          </a:p>
        </p:txBody>
      </p:sp>
      <p:sp>
        <p:nvSpPr>
          <p:cNvPr id="8"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endParaRPr lang="en-US"/>
          </a:p>
        </p:txBody>
      </p:sp>
      <p:sp>
        <p:nvSpPr>
          <p:cNvPr id="19" name="Rectangle 18"/>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4" name="Text Placeholder 22"/>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7" name="Text Placeholder 22"/>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28" name="Text Placeholder 22"/>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29" name="Text Placeholder 22"/>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0" name="Text Placeholder 22"/>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1" name="Text Placeholder 22"/>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2" name="Text Placeholder 22"/>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3" name="Text Placeholder 22"/>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endParaRPr lang="en-US"/>
          </a:p>
        </p:txBody>
      </p:sp>
      <p:sp>
        <p:nvSpPr>
          <p:cNvPr id="34" name="Text Placeholder 22"/>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endParaRPr lang="en-US"/>
          </a:p>
        </p:txBody>
      </p:sp>
      <p:sp>
        <p:nvSpPr>
          <p:cNvPr id="37" name="Picture Placeholder 36"/>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showMasterSp="0"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endParaRPr lang="en-US" dirty="0"/>
          </a:p>
        </p:txBody>
      </p:sp>
      <p:sp>
        <p:nvSpPr>
          <p:cNvPr id="6" name="Title 1"/>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B61BEF0D-F0BB-DE4B-95CE-6DB70DBA9567}"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fld>
            <a:endParaRPr lang="en-US" dirty="0"/>
          </a:p>
        </p:txBody>
      </p:sp>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fld>
            <a:endParaRPr lang="en-US" dirty="0"/>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200" indent="0">
              <a:buNone/>
              <a:defRPr sz="1400"/>
            </a:lvl2pPr>
            <a:lvl3pPr marL="914400" indent="0">
              <a:buNone/>
              <a:defRPr sz="1200"/>
            </a:lvl3pPr>
            <a:lvl4pPr marL="1370965" indent="0">
              <a:buNone/>
              <a:defRPr sz="1000"/>
            </a:lvl4pPr>
            <a:lvl5pPr marL="1828165" indent="0">
              <a:buNone/>
              <a:defRPr sz="1000"/>
            </a:lvl5pPr>
            <a:lvl6pPr marL="2285365" indent="0">
              <a:buNone/>
              <a:defRPr sz="1000"/>
            </a:lvl6pPr>
            <a:lvl7pPr marL="2742565" indent="0">
              <a:buNone/>
              <a:defRPr sz="1000"/>
            </a:lvl7pPr>
            <a:lvl8pPr marL="3199130" indent="0">
              <a:buNone/>
              <a:defRPr sz="1000"/>
            </a:lvl8pPr>
            <a:lvl9pPr marL="3656330" indent="0">
              <a:buNone/>
              <a:defRPr sz="10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42A54C80-263E-416B-A8E0-580EDEADCBDC}"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fld>
            <a:endParaRPr lang="en-US" dirty="0"/>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fld>
            <a:endParaRPr lang="en-US" dirty="0"/>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2" Type="http://schemas.openxmlformats.org/officeDocument/2006/relationships/theme" Target="../theme/theme1.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fld>
            <a:endParaRPr lang="en-US" dirty="0"/>
          </a:p>
        </p:txBody>
      </p:sp>
      <p:sp>
        <p:nvSpPr>
          <p:cNvPr id="18" name="Date Placeholder 3"/>
          <p:cNvSpPr txBox="1"/>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fld>
            <a:endParaRPr lang="en-US" sz="1100" dirty="0">
              <a:solidFill>
                <a:schemeClr val="accent2"/>
              </a:solidFill>
            </a:endParaRPr>
          </a:p>
        </p:txBody>
      </p:sp>
      <p:sp>
        <p:nvSpPr>
          <p:cNvPr id="29" name="Footer Placeholder 4"/>
          <p:cNvSpPr txBox="1"/>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endParaRPr lang="en-US" sz="1100" b="1" dirty="0">
              <a:solidFill>
                <a:schemeClr val="accent2"/>
              </a:solidFill>
            </a:endParaRPr>
          </a:p>
        </p:txBody>
      </p:sp>
      <p:sp>
        <p:nvSpPr>
          <p:cNvPr id="30" name="Slide Number Placeholder 5"/>
          <p:cNvSpPr txBox="1"/>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fld>
            <a:endParaRPr lang="en-US" sz="1100" dirty="0">
              <a:solidFill>
                <a:schemeClr val="accent4"/>
              </a:solidFill>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0.png"/><Relationship Id="rId1" Type="http://schemas.openxmlformats.org/officeDocument/2006/relationships/image" Target="../media/image1.jpe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1.png"/><Relationship Id="rId1" Type="http://schemas.openxmlformats.org/officeDocument/2006/relationships/image" Target="../media/image1.jpe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0.xml"/><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1.jpeg"/><Relationship Id="rId1"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3.png"/><Relationship Id="rId1" Type="http://schemas.openxmlformats.org/officeDocument/2006/relationships/image" Target="../media/image1.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4.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8.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6.png"/><Relationship Id="rId1" Type="http://schemas.openxmlformats.org/officeDocument/2006/relationships/image" Target="../media/image1.jpe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19.xml"/><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1.jpe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image" Target="../media/image9.png"/><Relationship Id="rId1" Type="http://schemas.openxmlformats.org/officeDocument/2006/relationships/image" Target="../media/image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9.xml"/><Relationship Id="rId1" Type="http://schemas.openxmlformats.org/officeDocument/2006/relationships/image" Target="../media/image1.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1"/>
          </p:nvPr>
        </p:nvSpPr>
        <p:spPr>
          <a:xfrm>
            <a:off x="6312871" y="4141999"/>
            <a:ext cx="3400089" cy="861497"/>
          </a:xfrm>
        </p:spPr>
        <p:txBody>
          <a:bodyPr>
            <a:normAutofit fontScale="90000"/>
          </a:bodyPr>
          <a:lstStyle/>
          <a:p>
            <a:pPr algn="r"/>
            <a:r>
              <a:rPr lang="en-US" b="0" dirty="0">
                <a:solidFill>
                  <a:schemeClr val="tx1"/>
                </a:solidFill>
              </a:rPr>
              <a:t>Hrishikesh Hushe </a:t>
            </a:r>
            <a:endParaRPr lang="en-US" b="0" dirty="0">
              <a:solidFill>
                <a:schemeClr val="tx1"/>
              </a:solidFill>
            </a:endParaRPr>
          </a:p>
          <a:p>
            <a:pPr algn="r"/>
            <a:r>
              <a:rPr>
                <a:sym typeface="+mn-ea"/>
              </a:rPr>
              <a:t>AICTE_VOIS OL 2001-4K-171</a:t>
            </a:r>
            <a:endParaRPr>
              <a:sym typeface="+mn-ea"/>
            </a:endParaRPr>
          </a:p>
          <a:p>
            <a:pPr algn="r"/>
            <a:endParaRPr lang="en-IN" b="0" dirty="0">
              <a:solidFill>
                <a:schemeClr val="tx1"/>
              </a:solidFill>
            </a:endParaRPr>
          </a:p>
        </p:txBody>
      </p:sp>
      <p:sp>
        <p:nvSpPr>
          <p:cNvPr id="4" name="Title 3"/>
          <p:cNvSpPr>
            <a:spLocks noGrp="1"/>
          </p:cNvSpPr>
          <p:nvPr>
            <p:ph type="title"/>
          </p:nvPr>
        </p:nvSpPr>
        <p:spPr>
          <a:xfrm>
            <a:off x="6312871" y="2050553"/>
            <a:ext cx="4998720" cy="743448"/>
          </a:xfrm>
        </p:spPr>
        <p:txBody>
          <a:bodyPr>
            <a:normAutofit fontScale="90000"/>
          </a:bodyPr>
          <a:lstStyle/>
          <a:p>
            <a:r>
              <a:rPr lang="en-GB" sz="3200" dirty="0"/>
              <a:t>Project Title -</a:t>
            </a:r>
            <a:r>
              <a:rPr lang="en-US" altLang="en-US" sz="3200" dirty="0"/>
              <a:t>Netflix Dataset Analysis</a:t>
            </a:r>
            <a:endParaRPr lang="en-US" altLang="en-US" sz="3200" dirty="0"/>
          </a:p>
        </p:txBody>
      </p:sp>
      <p:sp>
        <p:nvSpPr>
          <p:cNvPr id="15" name="Text Placeholder 1"/>
          <p:cNvSpPr txBox="1"/>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p:cNvPicPr>
            <a:picLocks noChangeAspect="1"/>
          </p:cNvPicPr>
          <p:nvPr/>
        </p:nvPicPr>
        <p:blipFill rotWithShape="1">
          <a:blip r:embed="rId1"/>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descr="pyth"/>
          <p:cNvPicPr>
            <a:picLocks noChangeAspect="1"/>
          </p:cNvPicPr>
          <p:nvPr/>
        </p:nvPicPr>
        <p:blipFill>
          <a:blip r:embed="rId2"/>
          <a:stretch>
            <a:fillRect/>
          </a:stretch>
        </p:blipFill>
        <p:spPr>
          <a:xfrm>
            <a:off x="589915" y="1025525"/>
            <a:ext cx="9805670" cy="572833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descr="datavis"/>
          <p:cNvPicPr>
            <a:picLocks noChangeAspect="1"/>
          </p:cNvPicPr>
          <p:nvPr/>
        </p:nvPicPr>
        <p:blipFill>
          <a:blip r:embed="rId2"/>
          <a:stretch>
            <a:fillRect/>
          </a:stretch>
        </p:blipFill>
        <p:spPr>
          <a:xfrm>
            <a:off x="548640" y="949960"/>
            <a:ext cx="9534525" cy="587121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endParaRPr lang="en-US" sz="4800" b="1" dirty="0">
              <a:solidFill>
                <a:schemeClr val="tx1"/>
              </a:solidFill>
            </a:endParaRPr>
          </a:p>
        </p:txBody>
      </p:sp>
      <p:sp>
        <p:nvSpPr>
          <p:cNvPr id="31" name="Text Placeholder 30"/>
          <p:cNvSpPr>
            <a:spLocks noGrp="1"/>
          </p:cNvSpPr>
          <p:nvPr>
            <p:ph type="body" sz="quarter" idx="13"/>
          </p:nvPr>
        </p:nvSpPr>
        <p:spPr>
          <a:xfrm>
            <a:off x="3727865" y="4641925"/>
            <a:ext cx="2139695" cy="1108635"/>
          </a:xfrm>
        </p:spPr>
        <p:txBody>
          <a:bodyPr>
            <a:normAutofit/>
          </a:bodyPr>
          <a:lstStyle/>
          <a:p>
            <a:r>
              <a:rPr lang="en-US" dirty="0"/>
              <a:t>.</a:t>
            </a:r>
            <a:endParaRPr lang="en-US" dirty="0"/>
          </a:p>
        </p:txBody>
      </p:sp>
      <p:sp>
        <p:nvSpPr>
          <p:cNvPr id="17" name="Text Placeholder 28"/>
          <p:cNvSpPr txBox="1"/>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p:cNvSpPr txBox="1"/>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p:cNvSpPr txBox="1"/>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p:cNvSpPr txBox="1"/>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p:cNvSpPr txBox="1"/>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endParaRPr lang="en-GB" dirty="0"/>
          </a:p>
        </p:txBody>
      </p:sp>
      <p:pic>
        <p:nvPicPr>
          <p:cNvPr id="15" name="Picture 1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12" name="Text Placeholder 11"/>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046480" y="1875556"/>
            <a:ext cx="6431280" cy="3607987"/>
          </a:xfrm>
        </p:spPr>
        <p:txBody>
          <a:bodyPr>
            <a:noAutofit/>
          </a:bodyPr>
          <a:lstStyle/>
          <a:p>
            <a:pPr>
              <a:lnSpc>
                <a:spcPct val="150000"/>
              </a:lnSpc>
            </a:pPr>
            <a:r>
              <a:rPr lang="en-US" altLang="en-US" sz="1300"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a:t>
            </a:r>
            <a:endParaRPr lang="en-US" altLang="en-US" sz="1300" dirty="0"/>
          </a:p>
          <a:p>
            <a:pPr>
              <a:lnSpc>
                <a:spcPct val="150000"/>
              </a:lnSpc>
            </a:pPr>
            <a:endParaRPr lang="en-US" altLang="en-US" sz="1300" dirty="0"/>
          </a:p>
          <a:p>
            <a:pPr>
              <a:lnSpc>
                <a:spcPct val="150000"/>
              </a:lnSpc>
            </a:pPr>
            <a:r>
              <a:rPr lang="en-US" altLang="en-US" sz="1300" dirty="0"/>
              <a:t>The specific problem to be addressed in this project is:</a:t>
            </a:r>
            <a:endParaRPr lang="en-US" altLang="en-US" sz="1300" dirty="0"/>
          </a:p>
          <a:p>
            <a:pPr>
              <a:lnSpc>
                <a:spcPct val="150000"/>
              </a:lnSpc>
            </a:pPr>
            <a:r>
              <a:rPr lang="en-US" altLang="en-US" sz="1300" dirty="0"/>
              <a:t>“Content Trends Analysis for Strategic Recommendations.”</a:t>
            </a:r>
            <a:endParaRPr lang="en-US" altLang="en-US" sz="1300" dirty="0"/>
          </a:p>
          <a:p>
            <a:pPr>
              <a:lnSpc>
                <a:spcPct val="150000"/>
              </a:lnSpc>
            </a:pPr>
            <a:endParaRPr lang="en-US" altLang="en-US" sz="1300" dirty="0"/>
          </a:p>
          <a:p>
            <a:pPr>
              <a:lnSpc>
                <a:spcPct val="150000"/>
              </a:lnSpc>
            </a:pPr>
            <a:r>
              <a:rPr lang="en-US" altLang="en-US" sz="1300" dirty="0"/>
              <a:t>The aim is to uncover how Netflix’s content distribution (Movies vs. TV Shows, genres, and country contributions) has evolved over the years. This will enable the identification of key genres, audience preferences, and strategic insights into global content expansion.</a:t>
            </a:r>
            <a:endParaRPr lang="en-US" altLang="en-US" sz="1300" dirty="0"/>
          </a:p>
        </p:txBody>
      </p:sp>
      <p:sp>
        <p:nvSpPr>
          <p:cNvPr id="4" name="Title 3"/>
          <p:cNvSpPr>
            <a:spLocks noGrp="1"/>
          </p:cNvSpPr>
          <p:nvPr>
            <p:ph type="title"/>
          </p:nvPr>
        </p:nvSpPr>
        <p:spPr>
          <a:xfrm>
            <a:off x="754602" y="550417"/>
            <a:ext cx="6995604" cy="790111"/>
          </a:xfrm>
        </p:spPr>
        <p:txBody>
          <a:bodyPr>
            <a:normAutofit fontScale="90000"/>
          </a:bodyPr>
          <a:lstStyle/>
          <a:p>
            <a:r>
              <a:rPr lang="en-US" dirty="0">
                <a:sym typeface="+mn-ea"/>
              </a:rPr>
              <a:t>PROBLEM  STATEMENT</a:t>
            </a:r>
            <a:endParaRPr lang="en-IN" dirty="0"/>
          </a:p>
        </p:txBody>
      </p:sp>
      <p:pic>
        <p:nvPicPr>
          <p:cNvPr id="5" name="Picture 4"/>
          <p:cNvPicPr>
            <a:picLocks noChangeAspect="1"/>
          </p:cNvPicPr>
          <p:nvPr/>
        </p:nvPicPr>
        <p:blipFill>
          <a:blip r:embed="rId1"/>
          <a:stretch>
            <a:fillRect/>
          </a:stretch>
        </p:blipFill>
        <p:spPr>
          <a:xfrm>
            <a:off x="7995684" y="2930834"/>
            <a:ext cx="2760758" cy="3264409"/>
          </a:xfrm>
          <a:prstGeom prst="rect">
            <a:avLst/>
          </a:prstGeom>
        </p:spPr>
      </p:pic>
      <p:pic>
        <p:nvPicPr>
          <p:cNvPr id="6" name="Picture 5"/>
          <p:cNvPicPr>
            <a:picLocks noChangeAspect="1"/>
          </p:cNvPicPr>
          <p:nvPr/>
        </p:nvPicPr>
        <p:blipFill rotWithShape="1">
          <a:blip r:embed="rId2"/>
          <a:srcRect t="96181"/>
          <a:stretch>
            <a:fillRect/>
          </a:stretch>
        </p:blipFill>
        <p:spPr>
          <a:xfrm>
            <a:off x="675957" y="6471920"/>
            <a:ext cx="2143125" cy="1930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3" end="3"/>
                                            </p:txEl>
                                          </p:spTgt>
                                        </p:tgtEl>
                                        <p:attrNameLst>
                                          <p:attrName>style.visibility</p:attrName>
                                        </p:attrNameLst>
                                      </p:cBhvr>
                                      <p:to>
                                        <p:strVal val="visible"/>
                                      </p:to>
                                    </p:set>
                                    <p:animEffect transition="in" filter="fade">
                                      <p:cBhvr>
                                        <p:cTn id="28" dur="1000"/>
                                        <p:tgtEl>
                                          <p:spTgt spid="2">
                                            <p:txEl>
                                              <p:pRg st="3" end="3"/>
                                            </p:txEl>
                                          </p:spTgt>
                                        </p:tgtEl>
                                      </p:cBhvr>
                                    </p:animEffect>
                                    <p:anim calcmode="lin" valueType="num">
                                      <p:cBhvr>
                                        <p:cTn id="29"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5" end="5"/>
                                            </p:txEl>
                                          </p:spTgt>
                                        </p:tgtEl>
                                        <p:attrNameLst>
                                          <p:attrName>style.visibility</p:attrName>
                                        </p:attrNameLst>
                                      </p:cBhvr>
                                      <p:to>
                                        <p:strVal val="visible"/>
                                      </p:to>
                                    </p:set>
                                    <p:animEffect transition="in" filter="fade">
                                      <p:cBhvr>
                                        <p:cTn id="35" dur="1000"/>
                                        <p:tgtEl>
                                          <p:spTgt spid="2">
                                            <p:txEl>
                                              <p:pRg st="5" end="5"/>
                                            </p:txEl>
                                          </p:spTgt>
                                        </p:tgtEl>
                                      </p:cBhvr>
                                    </p:animEffect>
                                    <p:anim calcmode="lin" valueType="num">
                                      <p:cBhvr>
                                        <p:cTn id="36"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r>
              <a:rPr lang="en-US" altLang="en-US" sz="1555" dirty="0"/>
              <a:t>This project analyzes the Netflix dataset (7,789 records, 11 columns) that contains details of movies and TV shows available on the platform from 2008 to 2021. The dataset includes attributes like title, director, cast, country, release date, rating, duration, type, and genres.</a:t>
            </a:r>
            <a:br>
              <a:rPr lang="en-US" altLang="en-US" sz="1555" dirty="0"/>
            </a:br>
            <a:br>
              <a:rPr lang="en-US" altLang="en-US" sz="1555" dirty="0"/>
            </a:br>
            <a:r>
              <a:rPr lang="en-US" altLang="en-US" sz="1555" dirty="0"/>
              <a:t>The main goal is to perform a content trends analysis to understand how Netflix’s catalog has evolved over the years in terms of:</a:t>
            </a:r>
            <a:br>
              <a:rPr lang="en-US" altLang="en-US" sz="1555" dirty="0"/>
            </a:br>
            <a:br>
              <a:rPr lang="en-US" altLang="en-US" sz="1555" dirty="0"/>
            </a:br>
            <a:r>
              <a:rPr lang="en-US" altLang="en-US" sz="1555" dirty="0"/>
              <a:t>Balance between Movies and TV Shows</a:t>
            </a:r>
            <a:br>
              <a:rPr lang="en-US" altLang="en-US" sz="1555" dirty="0"/>
            </a:br>
            <a:br>
              <a:rPr lang="en-US" altLang="en-US" sz="1555" dirty="0"/>
            </a:br>
            <a:r>
              <a:rPr lang="en-US" altLang="en-US" sz="1555" dirty="0"/>
              <a:t>Genre distribution and changing popularity</a:t>
            </a:r>
            <a:br>
              <a:rPr lang="en-US" altLang="en-US" sz="1555" dirty="0"/>
            </a:br>
            <a:br>
              <a:rPr lang="en-US" altLang="en-US" sz="1555" dirty="0"/>
            </a:br>
            <a:r>
              <a:rPr lang="en-US" altLang="en-US" sz="1555" dirty="0"/>
              <a:t>Country contributions and global representation</a:t>
            </a:r>
            <a:br>
              <a:rPr lang="en-US" altLang="en-US" sz="1555" dirty="0"/>
            </a:br>
            <a:br>
              <a:rPr lang="en-US" altLang="en-US" sz="1555" dirty="0"/>
            </a:br>
            <a:r>
              <a:rPr lang="en-US" altLang="en-US" sz="1555" dirty="0"/>
              <a:t>By identifying these patterns, the project will provide strategic insights and recommendations for Netflix to strengthen its content acquisition and production strategy in a highly competitive OTT market.</a:t>
            </a:r>
            <a:br>
              <a:rPr lang="en-GB" sz="1555" dirty="0"/>
            </a:br>
            <a:endParaRPr lang="en-IN" sz="1555" dirty="0"/>
          </a:p>
        </p:txBody>
      </p:sp>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pic>
        <p:nvPicPr>
          <p:cNvPr id="6" name="Picture 5"/>
          <p:cNvPicPr>
            <a:picLocks noChangeAspect="1"/>
          </p:cNvPicPr>
          <p:nvPr/>
        </p:nvPicPr>
        <p:blipFill>
          <a:blip r:embed="rId2"/>
          <a:stretch>
            <a:fillRect/>
          </a:stretch>
        </p:blipFill>
        <p:spPr>
          <a:xfrm>
            <a:off x="467359" y="6410461"/>
            <a:ext cx="3706253" cy="2960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721359" y="1991360"/>
            <a:ext cx="7904481" cy="3990023"/>
          </a:xfrm>
        </p:spPr>
        <p:txBody>
          <a:bodyPr>
            <a:noAutofit/>
          </a:bodyPr>
          <a:lstStyle/>
          <a:p>
            <a:pPr algn="just">
              <a:lnSpc>
                <a:spcPct val="150000"/>
              </a:lnSpc>
            </a:pPr>
            <a:r>
              <a:rPr lang="en-US" altLang="en-US" sz="1500" dirty="0"/>
              <a:t>Netflix Content Strategy &amp; Management Teams – to decide which genres, formats, or countries to invest in.</a:t>
            </a:r>
            <a:endParaRPr lang="en-US" altLang="en-US" sz="1500" dirty="0"/>
          </a:p>
          <a:p>
            <a:pPr algn="just">
              <a:lnSpc>
                <a:spcPct val="150000"/>
              </a:lnSpc>
            </a:pPr>
            <a:endParaRPr lang="en-US" altLang="en-US" sz="1500" dirty="0"/>
          </a:p>
          <a:p>
            <a:pPr algn="just">
              <a:lnSpc>
                <a:spcPct val="150000"/>
              </a:lnSpc>
            </a:pPr>
            <a:r>
              <a:rPr lang="en-US" altLang="en-US" sz="1500" dirty="0"/>
              <a:t>Data Analysts / Business Analysts – to use insights for reporting and decision-making.</a:t>
            </a:r>
            <a:endParaRPr lang="en-US" altLang="en-US" sz="1500" dirty="0"/>
          </a:p>
          <a:p>
            <a:pPr algn="just">
              <a:lnSpc>
                <a:spcPct val="150000"/>
              </a:lnSpc>
            </a:pPr>
            <a:endParaRPr lang="en-US" altLang="en-US" sz="1500" dirty="0"/>
          </a:p>
          <a:p>
            <a:pPr algn="just">
              <a:lnSpc>
                <a:spcPct val="150000"/>
              </a:lnSpc>
            </a:pPr>
            <a:r>
              <a:rPr lang="en-US" altLang="en-US" sz="1500" dirty="0"/>
              <a:t>Marketing Teams – to align promotions with trending genres and regions.</a:t>
            </a:r>
            <a:endParaRPr lang="en-US" altLang="en-US" sz="1500" dirty="0"/>
          </a:p>
          <a:p>
            <a:pPr algn="just">
              <a:lnSpc>
                <a:spcPct val="150000"/>
              </a:lnSpc>
            </a:pPr>
            <a:endParaRPr lang="en-US" altLang="en-US" sz="1500" dirty="0"/>
          </a:p>
          <a:p>
            <a:pPr algn="just">
              <a:lnSpc>
                <a:spcPct val="150000"/>
              </a:lnSpc>
            </a:pPr>
            <a:r>
              <a:rPr lang="en-US" altLang="en-US" sz="1500" dirty="0"/>
              <a:t>OTT Industry Researchers – to study streaming trends and competition.</a:t>
            </a:r>
            <a:endParaRPr lang="en-US" altLang="en-US" sz="1500" dirty="0"/>
          </a:p>
        </p:txBody>
      </p:sp>
      <p:sp>
        <p:nvSpPr>
          <p:cNvPr id="4" name="Title 3"/>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p:cNvPicPr>
            <a:picLocks noChangeAspect="1"/>
          </p:cNvPicPr>
          <p:nvPr/>
        </p:nvPicPr>
        <p:blipFill>
          <a:blip r:embed="rId1"/>
          <a:stretch>
            <a:fillRect/>
          </a:stretch>
        </p:blipFill>
        <p:spPr>
          <a:xfrm>
            <a:off x="721359" y="6176804"/>
            <a:ext cx="2181225" cy="4857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2" end="2"/>
                                            </p:txEl>
                                          </p:spTgt>
                                        </p:tgtEl>
                                        <p:attrNameLst>
                                          <p:attrName>style.visibility</p:attrName>
                                        </p:attrNameLst>
                                      </p:cBhvr>
                                      <p:to>
                                        <p:strVal val="visible"/>
                                      </p:to>
                                    </p:set>
                                    <p:animEffect transition="in" filter="fade">
                                      <p:cBhvr>
                                        <p:cTn id="21" dur="1000"/>
                                        <p:tgtEl>
                                          <p:spTgt spid="2">
                                            <p:txEl>
                                              <p:pRg st="2" end="2"/>
                                            </p:txEl>
                                          </p:spTgt>
                                        </p:tgtEl>
                                      </p:cBhvr>
                                    </p:animEffect>
                                    <p:anim calcmode="lin" valueType="num">
                                      <p:cBhvr>
                                        <p:cTn id="22"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4" end="4"/>
                                            </p:txEl>
                                          </p:spTgt>
                                        </p:tgtEl>
                                        <p:attrNameLst>
                                          <p:attrName>style.visibility</p:attrName>
                                        </p:attrNameLst>
                                      </p:cBhvr>
                                      <p:to>
                                        <p:strVal val="visible"/>
                                      </p:to>
                                    </p:set>
                                    <p:animEffect transition="in" filter="fade">
                                      <p:cBhvr>
                                        <p:cTn id="28" dur="1000"/>
                                        <p:tgtEl>
                                          <p:spTgt spid="2">
                                            <p:txEl>
                                              <p:pRg st="4" end="4"/>
                                            </p:txEl>
                                          </p:spTgt>
                                        </p:tgtEl>
                                      </p:cBhvr>
                                    </p:animEffect>
                                    <p:anim calcmode="lin" valueType="num">
                                      <p:cBhvr>
                                        <p:cTn id="29"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6" end="6"/>
                                            </p:txEl>
                                          </p:spTgt>
                                        </p:tgtEl>
                                        <p:attrNameLst>
                                          <p:attrName>style.visibility</p:attrName>
                                        </p:attrNameLst>
                                      </p:cBhvr>
                                      <p:to>
                                        <p:strVal val="visible"/>
                                      </p:to>
                                    </p:set>
                                    <p:animEffect transition="in" filter="fade">
                                      <p:cBhvr>
                                        <p:cTn id="35" dur="1000"/>
                                        <p:tgtEl>
                                          <p:spTgt spid="2">
                                            <p:txEl>
                                              <p:pRg st="6" end="6"/>
                                            </p:txEl>
                                          </p:spTgt>
                                        </p:tgtEl>
                                      </p:cBhvr>
                                    </p:animEffect>
                                    <p:anim calcmode="lin" valueType="num">
                                      <p:cBhvr>
                                        <p:cTn id="36"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p:cNvPicPr>
            <a:picLocks noChangeAspect="1"/>
          </p:cNvPicPr>
          <p:nvPr/>
        </p:nvPicPr>
        <p:blipFill>
          <a:blip r:embed="rId1"/>
          <a:stretch>
            <a:fillRect/>
          </a:stretch>
        </p:blipFill>
        <p:spPr>
          <a:xfrm>
            <a:off x="467359" y="6410461"/>
            <a:ext cx="3706253" cy="296092"/>
          </a:xfrm>
          <a:prstGeom prst="rect">
            <a:avLst/>
          </a:prstGeom>
        </p:spPr>
      </p:pic>
      <p:pic>
        <p:nvPicPr>
          <p:cNvPr id="2" name="Picture 1"/>
          <p:cNvPicPr>
            <a:picLocks noChangeAspect="1"/>
          </p:cNvPicPr>
          <p:nvPr/>
        </p:nvPicPr>
        <p:blipFill>
          <a:blip r:embed="rId2"/>
          <a:stretch>
            <a:fillRect/>
          </a:stretch>
        </p:blipFill>
        <p:spPr>
          <a:xfrm flipH="1">
            <a:off x="50800" y="3820160"/>
            <a:ext cx="1727200" cy="3010024"/>
          </a:xfrm>
          <a:prstGeom prst="rect">
            <a:avLst/>
          </a:prstGeom>
        </p:spPr>
      </p:pic>
      <p:sp>
        <p:nvSpPr>
          <p:cNvPr id="7" name="Text Placeholder 6"/>
          <p:cNvSpPr>
            <a:spLocks noGrp="1"/>
          </p:cNvSpPr>
          <p:nvPr>
            <p:ph type="body" sz="quarter" idx="12"/>
          </p:nvPr>
        </p:nvSpPr>
        <p:spPr>
          <a:xfrm>
            <a:off x="1625600" y="1432560"/>
            <a:ext cx="9498330" cy="5243195"/>
          </a:xfrm>
        </p:spPr>
        <p:txBody>
          <a:bodyPr>
            <a:normAutofit fontScale="70000"/>
          </a:bodyPr>
          <a:lstStyle/>
          <a:p>
            <a:pPr lvl="1">
              <a:lnSpc>
                <a:spcPct val="150000"/>
              </a:lnSpc>
            </a:pPr>
            <a:r>
              <a:rPr lang="en-US" altLang="en-US" dirty="0"/>
              <a:t>Python – Programming language for analysis</a:t>
            </a:r>
            <a:endParaRPr lang="en-US" altLang="en-US" dirty="0"/>
          </a:p>
          <a:p>
            <a:pPr lvl="1">
              <a:lnSpc>
                <a:spcPct val="150000"/>
              </a:lnSpc>
            </a:pPr>
            <a:endParaRPr lang="en-US" altLang="en-US" dirty="0"/>
          </a:p>
          <a:p>
            <a:pPr lvl="1">
              <a:lnSpc>
                <a:spcPct val="150000"/>
              </a:lnSpc>
            </a:pPr>
            <a:r>
              <a:rPr lang="en-US" altLang="en-US" dirty="0"/>
              <a:t>Pandas &amp; NumPy – Data cleaning and manipulation</a:t>
            </a:r>
            <a:endParaRPr lang="en-US" altLang="en-US" dirty="0"/>
          </a:p>
          <a:p>
            <a:pPr lvl="1">
              <a:lnSpc>
                <a:spcPct val="150000"/>
              </a:lnSpc>
            </a:pPr>
            <a:endParaRPr lang="en-US" altLang="en-US" dirty="0"/>
          </a:p>
          <a:p>
            <a:pPr lvl="1">
              <a:lnSpc>
                <a:spcPct val="150000"/>
              </a:lnSpc>
            </a:pPr>
            <a:r>
              <a:rPr lang="en-US" altLang="en-US" dirty="0"/>
              <a:t>Matplotlib &amp; Seaborn – Data visualization and charts</a:t>
            </a:r>
            <a:endParaRPr lang="en-US" altLang="en-US" dirty="0"/>
          </a:p>
          <a:p>
            <a:pPr lvl="1">
              <a:lnSpc>
                <a:spcPct val="150000"/>
              </a:lnSpc>
            </a:pPr>
            <a:endParaRPr lang="en-US" altLang="en-US" dirty="0"/>
          </a:p>
          <a:p>
            <a:pPr lvl="1">
              <a:lnSpc>
                <a:spcPct val="150000"/>
              </a:lnSpc>
            </a:pPr>
            <a:r>
              <a:rPr lang="en-US" altLang="en-US" dirty="0"/>
              <a:t>Jupyter Notebook / Google Colab – For coding and experimentation</a:t>
            </a:r>
            <a:endParaRPr lang="en-US" altLang="en-US" dirty="0"/>
          </a:p>
          <a:p>
            <a:pPr lvl="1">
              <a:lnSpc>
                <a:spcPct val="150000"/>
              </a:lnSpc>
            </a:pPr>
            <a:endParaRPr lang="en-US" altLang="en-US" dirty="0"/>
          </a:p>
          <a:p>
            <a:pPr lvl="1">
              <a:lnSpc>
                <a:spcPct val="150000"/>
              </a:lnSpc>
            </a:pPr>
            <a:r>
              <a:rPr lang="en-US" altLang="en-US" dirty="0"/>
              <a:t>PowerPoint (pptx) – For presenting results</a:t>
            </a:r>
            <a:endParaRPr lang="en-US" altLang="en-US" dirty="0"/>
          </a:p>
          <a:p>
            <a:pPr lvl="1">
              <a:lnSpc>
                <a:spcPct val="150000"/>
              </a:lnSpc>
            </a:pPr>
            <a:endParaRPr lang="en-US" altLang="en-US" dirty="0"/>
          </a:p>
          <a:p>
            <a:pPr lvl="1">
              <a:lnSpc>
                <a:spcPct val="150000"/>
              </a:lnSpc>
            </a:pPr>
            <a:r>
              <a:rPr lang="en-US" altLang="en-US" dirty="0"/>
              <a:t> GitHub – For version control and project hosting</a:t>
            </a:r>
            <a:endParaRPr lang="en-US" altLang="en-US" dirty="0"/>
          </a:p>
        </p:txBody>
      </p:sp>
      <p:sp>
        <p:nvSpPr>
          <p:cNvPr id="9" name="Title 8"/>
          <p:cNvSpPr>
            <a:spLocks noGrp="1"/>
          </p:cNvSpPr>
          <p:nvPr>
            <p:ph type="title"/>
          </p:nvPr>
        </p:nvSpPr>
        <p:spPr>
          <a:xfrm>
            <a:off x="2312670" y="430530"/>
            <a:ext cx="7117715" cy="847725"/>
          </a:xfrm>
        </p:spPr>
        <p:txBody>
          <a:bodyPr>
            <a:normAutofit/>
          </a:bodyPr>
          <a:lstStyle/>
          <a:p>
            <a:r>
              <a:rPr lang="en-US" dirty="0"/>
              <a:t>Technology Used</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fade">
                                      <p:cBhvr>
                                        <p:cTn id="19" dur="1000"/>
                                        <p:tgtEl>
                                          <p:spTgt spid="7">
                                            <p:txEl>
                                              <p:pRg st="2" end="2"/>
                                            </p:txEl>
                                          </p:spTgt>
                                        </p:tgtEl>
                                      </p:cBhvr>
                                    </p:animEffect>
                                    <p:anim calcmode="lin" valueType="num">
                                      <p:cBhvr>
                                        <p:cTn id="20"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1000"/>
                                        <p:tgtEl>
                                          <p:spTgt spid="7">
                                            <p:txEl>
                                              <p:pRg st="6" end="6"/>
                                            </p:txEl>
                                          </p:spTgt>
                                        </p:tgtEl>
                                      </p:cBhvr>
                                    </p:animEffect>
                                    <p:anim calcmode="lin" valueType="num">
                                      <p:cBhvr>
                                        <p:cTn id="30"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8" end="8"/>
                                            </p:txEl>
                                          </p:spTgt>
                                        </p:tgtEl>
                                        <p:attrNameLst>
                                          <p:attrName>style.visibility</p:attrName>
                                        </p:attrNameLst>
                                      </p:cBhvr>
                                      <p:to>
                                        <p:strVal val="visible"/>
                                      </p:to>
                                    </p:set>
                                    <p:animEffect transition="in" filter="fade">
                                      <p:cBhvr>
                                        <p:cTn id="34" dur="1000"/>
                                        <p:tgtEl>
                                          <p:spTgt spid="7">
                                            <p:txEl>
                                              <p:pRg st="8" end="8"/>
                                            </p:txEl>
                                          </p:spTgt>
                                        </p:tgtEl>
                                      </p:cBhvr>
                                    </p:animEffect>
                                    <p:anim calcmode="lin" valueType="num">
                                      <p:cBhvr>
                                        <p:cTn id="35"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8" end="8"/>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10" end="10"/>
                                            </p:txEl>
                                          </p:spTgt>
                                        </p:tgtEl>
                                        <p:attrNameLst>
                                          <p:attrName>style.visibility</p:attrName>
                                        </p:attrNameLst>
                                      </p:cBhvr>
                                      <p:to>
                                        <p:strVal val="visible"/>
                                      </p:to>
                                    </p:set>
                                    <p:animEffect transition="in" filter="fade">
                                      <p:cBhvr>
                                        <p:cTn id="39" dur="1000"/>
                                        <p:tgtEl>
                                          <p:spTgt spid="7">
                                            <p:txEl>
                                              <p:pRg st="10" end="10"/>
                                            </p:txEl>
                                          </p:spTgt>
                                        </p:tgtEl>
                                      </p:cBhvr>
                                    </p:animEffect>
                                    <p:anim calcmode="lin" valueType="num">
                                      <p:cBhvr>
                                        <p:cTn id="40"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1" name="Picture 30" descr="chart_type_pie.png"/>
          <p:cNvPicPr>
            <a:picLocks noChangeAspect="1"/>
          </p:cNvPicPr>
          <p:nvPr/>
        </p:nvPicPr>
        <p:blipFill>
          <a:blip r:embed="rId2"/>
          <a:stretch>
            <a:fillRect/>
          </a:stretch>
        </p:blipFill>
        <p:spPr>
          <a:xfrm>
            <a:off x="914400" y="1828800"/>
            <a:ext cx="5486400" cy="577695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1" name="Picture 30" descr="chart_by_year_type.png"/>
          <p:cNvPicPr>
            <a:picLocks noChangeAspect="1"/>
          </p:cNvPicPr>
          <p:nvPr/>
        </p:nvPicPr>
        <p:blipFill>
          <a:blip r:embed="rId2"/>
          <a:stretch>
            <a:fillRect/>
          </a:stretch>
        </p:blipFill>
        <p:spPr>
          <a:xfrm>
            <a:off x="457200" y="1828800"/>
            <a:ext cx="3657600" cy="2004483"/>
          </a:xfrm>
          <a:prstGeom prst="rect">
            <a:avLst/>
          </a:prstGeom>
        </p:spPr>
      </p:pic>
      <p:pic>
        <p:nvPicPr>
          <p:cNvPr id="32" name="Picture 31" descr="chart_top_genres.png"/>
          <p:cNvPicPr>
            <a:picLocks noChangeAspect="1"/>
          </p:cNvPicPr>
          <p:nvPr/>
        </p:nvPicPr>
        <p:blipFill>
          <a:blip r:embed="rId3"/>
          <a:stretch>
            <a:fillRect/>
          </a:stretch>
        </p:blipFill>
        <p:spPr>
          <a:xfrm>
            <a:off x="4572000" y="1828800"/>
            <a:ext cx="3657600" cy="22758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p:cNvSpPr txBox="1"/>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07164" y="1431693"/>
            <a:ext cx="4275138" cy="477520"/>
          </a:xfrm>
        </p:spPr>
        <p:txBody>
          <a:bodyPr>
            <a:normAutofit fontScale="77500" lnSpcReduction="20000"/>
          </a:bodyPr>
          <a:lstStyle/>
          <a:p>
            <a:pPr marL="0" indent="0">
              <a:buNone/>
            </a:pPr>
            <a:r>
              <a:rPr lang="en-US" dirty="0"/>
              <a:t>[Add screen shots of your code or Chart(s) ]</a:t>
            </a:r>
            <a:endParaRPr lang="en-IN" dirty="0"/>
          </a:p>
        </p:txBody>
      </p:sp>
      <p:pic>
        <p:nvPicPr>
          <p:cNvPr id="31" name="Picture 30" descr="chart_top_countries.png"/>
          <p:cNvPicPr>
            <a:picLocks noChangeAspect="1"/>
          </p:cNvPicPr>
          <p:nvPr/>
        </p:nvPicPr>
        <p:blipFill>
          <a:blip r:embed="rId2"/>
          <a:stretch>
            <a:fillRect/>
          </a:stretch>
        </p:blipFill>
        <p:spPr>
          <a:xfrm>
            <a:off x="914400" y="1828800"/>
            <a:ext cx="5486400" cy="33994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rotWithShape="1">
          <a:blip r:embed="rId1"/>
          <a:srcRect t="96181"/>
          <a:stretch>
            <a:fillRect/>
          </a:stretch>
        </p:blipFill>
        <p:spPr>
          <a:xfrm>
            <a:off x="675957" y="6471920"/>
            <a:ext cx="2143125" cy="193040"/>
          </a:xfrm>
          <a:prstGeom prst="rect">
            <a:avLst/>
          </a:prstGeom>
        </p:spPr>
      </p:pic>
      <p:sp>
        <p:nvSpPr>
          <p:cNvPr id="4" name="Title 3"/>
          <p:cNvSpPr>
            <a:spLocks noGrp="1"/>
          </p:cNvSpPr>
          <p:nvPr>
            <p:ph type="title"/>
          </p:nvPr>
        </p:nvSpPr>
        <p:spPr>
          <a:xfrm>
            <a:off x="675957" y="370589"/>
            <a:ext cx="6115368" cy="878622"/>
          </a:xfrm>
        </p:spPr>
        <p:txBody>
          <a:bodyPr>
            <a:normAutofit/>
          </a:bodyPr>
          <a:lstStyle/>
          <a:p>
            <a:r>
              <a:rPr lang="en-GB" dirty="0"/>
              <a:t>GitHub repository </a:t>
            </a:r>
            <a:endParaRPr lang="en-GB" dirty="0"/>
          </a:p>
        </p:txBody>
      </p:sp>
      <p:sp>
        <p:nvSpPr>
          <p:cNvPr id="7" name="Text Placeholder 30"/>
          <p:cNvSpPr txBox="1"/>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p:cNvSpPr>
            <a:spLocks noGrp="1"/>
          </p:cNvSpPr>
          <p:nvPr>
            <p:ph type="body" sz="quarter" idx="12"/>
          </p:nvPr>
        </p:nvSpPr>
        <p:spPr>
          <a:xfrm>
            <a:off x="807085" y="1405890"/>
            <a:ext cx="7395845" cy="2579370"/>
          </a:xfrm>
        </p:spPr>
        <p:txBody>
          <a:bodyPr vert="horz" lIns="91440" tIns="45720" rIns="91440" bIns="45720" rtlCol="0" anchor="t">
            <a:normAutofit/>
          </a:bodyPr>
          <a:lstStyle/>
          <a:p>
            <a:pPr marL="0" indent="0">
              <a:buNone/>
            </a:pPr>
            <a:r>
              <a:rPr lang="en-US" altLang="en-US" dirty="0"/>
              <a:t>https://github.com/Hrishikesh-Hushe/VOIS_AICTE_Oct2025_MajorProject_HrishikeshHushe</a:t>
            </a:r>
            <a:r>
              <a:rPr lang="en-US" dirty="0"/>
              <a:t>   </a:t>
            </a:r>
            <a:endParaRPr lang="en-US" dirty="0"/>
          </a:p>
          <a:p>
            <a:pPr marL="0" indent="0">
              <a:buNone/>
            </a:pPr>
            <a:endParaRPr lang="en-US" dirty="0"/>
          </a:p>
          <a:p>
            <a:pPr marL="0" indent="0">
              <a:buNone/>
            </a:pPr>
            <a:r>
              <a:rPr lang="en-US" dirty="0"/>
              <a:t>VOIS_AICTE_Oct2025_MajorProject_HrishikeshHushe </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2" end="2"/>
                                            </p:txEl>
                                          </p:spTgt>
                                        </p:tgtEl>
                                        <p:attrNameLst>
                                          <p:attrName>style.visibility</p:attrName>
                                        </p:attrNameLst>
                                      </p:cBhvr>
                                      <p:to>
                                        <p:strVal val="visible"/>
                                      </p:to>
                                    </p:set>
                                    <p:animEffect transition="in" filter="fade">
                                      <p:cBhvr>
                                        <p:cTn id="28" dur="1000"/>
                                        <p:tgtEl>
                                          <p:spTgt spid="10">
                                            <p:txEl>
                                              <p:pRg st="2" end="2"/>
                                            </p:txEl>
                                          </p:spTgt>
                                        </p:tgtEl>
                                      </p:cBhvr>
                                    </p:animEffect>
                                    <p:anim calcmode="lin" valueType="num">
                                      <p:cBhvr>
                                        <p:cTn id="29" dur="1000" fill="hold"/>
                                        <p:tgtEl>
                                          <p:spTgt spid="10">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datastoreItem>
</file>

<file path=customXml/itemProps2.xml><?xml version="1.0" encoding="utf-8"?>
<ds:datastoreItem xmlns:ds="http://schemas.openxmlformats.org/officeDocument/2006/customXml" ds:itemID="{05D99ABA-76CE-4A8E-B5F0-C051B96628DE}">
  <ds:schemaRefs/>
</ds:datastoreItem>
</file>

<file path=customXml/itemProps3.xml><?xml version="1.0" encoding="utf-8"?>
<ds:datastoreItem xmlns:ds="http://schemas.openxmlformats.org/officeDocument/2006/customXml" ds:itemID="{B19EB750-A6DA-4BE8-B87B-FC499FE73360}">
  <ds:schemaRefs/>
</ds:datastoreItem>
</file>

<file path=docProps/app.xml><?xml version="1.0" encoding="utf-8"?>
<Properties xmlns="http://schemas.openxmlformats.org/officeDocument/2006/extended-properties" xmlns:vt="http://schemas.openxmlformats.org/officeDocument/2006/docPropsVTypes">
  <Template>Facet</Template>
  <TotalTime>0</TotalTime>
  <Words>2744</Words>
  <Application>WPS Presentation</Application>
  <PresentationFormat>Widescreen</PresentationFormat>
  <Paragraphs>73</Paragraphs>
  <Slides>12</Slides>
  <Notes>1</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12</vt:i4>
      </vt:variant>
    </vt:vector>
  </HeadingPairs>
  <TitlesOfParts>
    <vt:vector size="23" baseType="lpstr">
      <vt:lpstr>Arial</vt:lpstr>
      <vt:lpstr>SimSun</vt:lpstr>
      <vt:lpstr>Wingdings</vt:lpstr>
      <vt:lpstr>Wingdings 3</vt:lpstr>
      <vt:lpstr>Symbol</vt:lpstr>
      <vt:lpstr>Arial</vt:lpstr>
      <vt:lpstr>Calibri</vt:lpstr>
      <vt:lpstr>Trebuchet MS</vt:lpstr>
      <vt:lpstr>Microsoft YaHei</vt:lpstr>
      <vt:lpstr>Arial Unicode MS</vt:lpstr>
      <vt:lpstr>Facet</vt:lpstr>
      <vt:lpstr>Project Title -</vt:lpstr>
      <vt:lpstr>PROBLEM  STATEMENT</vt:lpstr>
      <vt:lpstr>Project Description  This project analyzes the Netflix dataset (7,789 records, 11 columns) that contains details of movies and TV shows available on the platform from 2008 to 2021. The dataset includes attributes like title, director, cast, country, release date, rating, duration, type, and genres.  The main goal is to perform a content trends analysis to understand how Netflix’s catalog has evolved over the years in terms of:  Balance between Movies and TV Shows  Genre distribution and changing popularity  Country contributions and global representation  By identifying these patterns, the project will provide strategic insights and recommendations for Netflix to strengthen its content acquisition and production strategy in a highly competitive OTT market.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Test</cp:lastModifiedBy>
  <cp:revision>108</cp:revision>
  <dcterms:created xsi:type="dcterms:W3CDTF">2021-07-11T13:13:00Z</dcterms:created>
  <dcterms:modified xsi:type="dcterms:W3CDTF">2025-10-07T11:55:03Z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95DF640AE3304DB3AFD1E896EE20AE35_12</vt:lpwstr>
  </property>
  <property fmtid="{D5CDD505-2E9C-101B-9397-08002B2CF9AE}" pid="4" name="KSOProductBuildVer">
    <vt:lpwstr>1033-12.2.0.22549</vt:lpwstr>
  </property>
</Properties>
</file>