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8" r:id="rId21"/>
    <p:sldId id="279" r:id="rId22"/>
    <p:sldId id="280" r:id="rId23"/>
    <p:sldId id="281" r:id="rId24"/>
    <p:sldId id="282" r:id="rId25"/>
    <p:sldId id="292" r:id="rId26"/>
    <p:sldId id="294" r:id="rId27"/>
    <p:sldId id="295" r:id="rId28"/>
    <p:sldId id="296" r:id="rId29"/>
    <p:sldId id="299" r:id="rId30"/>
    <p:sldId id="297" r:id="rId31"/>
    <p:sldId id="302" r:id="rId32"/>
    <p:sldId id="305" r:id="rId33"/>
    <p:sldId id="306" r:id="rId34"/>
    <p:sldId id="285" r:id="rId35"/>
    <p:sldId id="275" r:id="rId36"/>
    <p:sldId id="287" r:id="rId37"/>
    <p:sldId id="293" r:id="rId38"/>
    <p:sldId id="291" r:id="rId39"/>
    <p:sldId id="288" r:id="rId40"/>
    <p:sldId id="289" r:id="rId41"/>
    <p:sldId id="290" r:id="rId42"/>
    <p:sldId id="276" r:id="rId4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F4B0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A44D8F-41B5-4F18-93B8-F2A69BC86BB6}">
  <a:tblStyle styleId="{B6A44D8F-41B5-4F18-93B8-F2A69BC86BB6}"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25400" cap="flat" cmpd="sng">
              <a:solidFill>
                <a:schemeClr val="dk1"/>
              </a:solidFill>
              <a:prstDash val="solid"/>
              <a:round/>
              <a:headEnd type="none" w="med" len="med"/>
              <a:tailEnd type="none" w="med" len="med"/>
            </a:ln>
          </a:top>
          <a:bottom>
            <a:ln w="25400"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lt1"/>
          </a:solidFill>
        </a:fill>
      </a:tcStyle>
    </a:wholeTbl>
    <a:band1H>
      <a:tcTxStyle b="off" i="off"/>
      <a:tcStyle>
        <a:tcBdr/>
        <a:fill>
          <a:solidFill>
            <a:srgbClr val="E6E6E6"/>
          </a:solidFill>
        </a:fill>
      </a:tcStyle>
    </a:band1H>
    <a:band2H>
      <a:tcTxStyle b="off" i="off"/>
      <a:tcStyle>
        <a:tcBdr/>
      </a:tcStyle>
    </a:band2H>
    <a:band1V>
      <a:tcTxStyle b="off" i="off"/>
      <a:tcStyle>
        <a:tcBdr/>
        <a:fill>
          <a:solidFill>
            <a:srgbClr val="E6E6E6"/>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tcStyle>
        <a:tcBdr>
          <a:top>
            <a:ln w="50800" cap="flat" cmpd="sng">
              <a:solidFill>
                <a:schemeClr val="dk1"/>
              </a:solidFill>
              <a:prstDash val="solid"/>
              <a:round/>
              <a:headEnd type="none" w="med" len="med"/>
              <a:tailEnd type="none" w="med" len="med"/>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med" len="med"/>
              <a:tailEnd type="none" w="med" len="med"/>
            </a:ln>
          </a:bottom>
        </a:tcBdr>
        <a:fill>
          <a:solidFill>
            <a:schemeClr val="accent2"/>
          </a:solidFill>
        </a:fill>
      </a:tcStyle>
    </a:firstRow>
    <a:neCell>
      <a:tcTxStyle b="off" i="off"/>
      <a:tcStyle>
        <a:tcBdr/>
      </a:tcStyle>
    </a:neCell>
    <a:nwCell>
      <a:tcTxStyle b="off" i="off"/>
      <a:tcStyle>
        <a:tcBdr/>
      </a:tcStyle>
    </a:nwCell>
  </a:tblStyle>
  <a:tblStyle styleId="{D51E559F-F73D-4496-8B4E-573634BEDCC9}"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25400" cap="flat" cmpd="sng">
              <a:solidFill>
                <a:schemeClr val="dk1"/>
              </a:solidFill>
              <a:prstDash val="solid"/>
              <a:round/>
              <a:headEnd type="none" w="med" len="med"/>
              <a:tailEnd type="none" w="med" len="med"/>
            </a:ln>
          </a:top>
          <a:bottom>
            <a:ln w="25400"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lt1"/>
          </a:solidFill>
        </a:fill>
      </a:tcStyle>
    </a:wholeTbl>
    <a:band1H>
      <a:tcTxStyle b="off" i="off"/>
      <a:tcStyle>
        <a:tcBdr/>
        <a:fill>
          <a:solidFill>
            <a:srgbClr val="E6E6E6"/>
          </a:solidFill>
        </a:fill>
      </a:tcStyle>
    </a:band1H>
    <a:band2H>
      <a:tcTxStyle b="off" i="off"/>
      <a:tcStyle>
        <a:tcBdr/>
      </a:tcStyle>
    </a:band2H>
    <a:band1V>
      <a:tcTxStyle b="off" i="off"/>
      <a:tcStyle>
        <a:tcBdr/>
        <a:fill>
          <a:solidFill>
            <a:srgbClr val="E6E6E6"/>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6"/>
          </a:solidFill>
        </a:fill>
      </a:tcStyle>
    </a:lastCol>
    <a:firstCol>
      <a:tcTxStyle b="on" i="off">
        <a:font>
          <a:latin typeface="Calibri"/>
          <a:ea typeface="Calibri"/>
          <a:cs typeface="Calibri"/>
        </a:font>
        <a:schemeClr val="lt1"/>
      </a:tcTxStyle>
      <a:tcStyle>
        <a:tcBdr/>
        <a:fill>
          <a:solidFill>
            <a:schemeClr val="accent6"/>
          </a:solidFill>
        </a:fill>
      </a:tcStyle>
    </a:firstCol>
    <a:lastRow>
      <a:tcTxStyle b="on" i="off"/>
      <a:tcStyle>
        <a:tcBdr>
          <a:top>
            <a:ln w="50800" cap="flat" cmpd="sng">
              <a:solidFill>
                <a:schemeClr val="dk1"/>
              </a:solidFill>
              <a:prstDash val="solid"/>
              <a:round/>
              <a:headEnd type="none" w="med" len="med"/>
              <a:tailEnd type="none" w="med" len="med"/>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med" len="med"/>
              <a:tailEnd type="none" w="med" len="med"/>
            </a:ln>
          </a:bottom>
        </a:tcBdr>
        <a:fill>
          <a:solidFill>
            <a:schemeClr val="accent6"/>
          </a:solidFill>
        </a:fill>
      </a:tcStyle>
    </a:firstRow>
    <a:neCell>
      <a:tcTxStyle b="off" i="off"/>
      <a:tcStyle>
        <a:tcBdr/>
      </a:tcStyle>
    </a:neCell>
    <a:nwCell>
      <a:tcTxStyle b="off" i="off"/>
      <a:tcStyle>
        <a:tcBdr/>
      </a:tcStyle>
    </a:nwCell>
  </a:tblStyle>
  <a:tblStyle styleId="{627CC384-D9E1-4871-AB55-01CD2BA64363}" styleName="Table_2">
    <a:wholeTbl>
      <a:tcTxStyle b="off" i="off">
        <a:font>
          <a:latin typeface="Arial"/>
          <a:ea typeface="Arial"/>
          <a:cs typeface="Arial"/>
        </a:font>
        <a:schemeClr val="dk1"/>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tcBdr>
      </a:tcStyle>
    </a:band1H>
    <a:band2H>
      <a:tcTxStyle/>
      <a:tcStyle>
        <a:tcBdr/>
      </a:tcStyle>
    </a:band2H>
    <a:band1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1V>
    <a:band2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dk1"/>
          </a:solidFill>
        </a:fill>
      </a:tcStyle>
    </a:firstRow>
    <a:neCell>
      <a:tcTxStyle/>
      <a:tcStyle>
        <a:tcBdr/>
      </a:tcStyle>
    </a:neCell>
    <a:nwCell>
      <a:tcTxStyle/>
      <a:tcStyle>
        <a:tcBdr/>
      </a:tcStyle>
    </a:nwCell>
  </a:tblStyle>
  <a:tblStyle styleId="{16ED8889-363F-487B-AF61-EEE8DF67404C}" styleName="Table_3">
    <a:wholeTbl>
      <a:tcTxStyle b="off" i="off">
        <a:font>
          <a:latin typeface="Arial"/>
          <a:ea typeface="Arial"/>
          <a:cs typeface="Arial"/>
        </a:font>
        <a:schemeClr val="dk1"/>
      </a:tcTxStyle>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op>
            <a:ln w="9525" cap="flat" cmpd="sng">
              <a:solidFill>
                <a:schemeClr val="accent2"/>
              </a:solidFill>
              <a:prstDash val="solid"/>
              <a:round/>
              <a:headEnd type="none" w="med" len="med"/>
              <a:tailEnd type="none" w="med" len="med"/>
            </a:ln>
          </a:top>
          <a:bottom>
            <a:ln w="9525" cap="flat" cmpd="sng">
              <a:solidFill>
                <a:schemeClr val="accent2"/>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top>
            <a:ln w="9525" cap="flat" cmpd="sng">
              <a:solidFill>
                <a:schemeClr val="accent2"/>
              </a:solidFill>
              <a:prstDash val="solid"/>
              <a:round/>
              <a:headEnd type="none" w="med" len="med"/>
              <a:tailEnd type="none" w="med" len="med"/>
            </a:ln>
          </a:top>
          <a:bottom>
            <a:ln w="9525" cap="flat" cmpd="sng">
              <a:solidFill>
                <a:schemeClr val="accent2"/>
              </a:solidFill>
              <a:prstDash val="solid"/>
              <a:round/>
              <a:headEnd type="none" w="med" len="med"/>
              <a:tailEnd type="none" w="med" len="med"/>
            </a:ln>
          </a:bottom>
        </a:tcBdr>
      </a:tcStyle>
    </a:band1H>
    <a:band2H>
      <a:tcTxStyle/>
      <a:tcStyle>
        <a:tcBdr/>
      </a:tcStyle>
    </a:band2H>
    <a:band1V>
      <a:tcTxStyle/>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cBdr>
      </a:tcStyle>
    </a:band1V>
    <a:band2V>
      <a:tcTxStyle/>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accent2"/>
              </a:solidFill>
              <a:prstDash val="solid"/>
              <a:round/>
              <a:headEnd type="none" w="med" len="med"/>
              <a:tailEnd type="none" w="med" len="med"/>
            </a:ln>
          </a:top>
        </a:tcBdr>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accent2"/>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13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C3121A-5B26-4970-BB31-66D697FE1C57}"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419BC72B-44DD-428C-B56D-F312EA2ABE22}">
      <dgm:prSet phldrT="[Text]" custT="1"/>
      <dgm:spPr/>
      <dgm:t>
        <a:bodyPr/>
        <a:lstStyle/>
        <a:p>
          <a:r>
            <a:rPr lang="en-US" sz="1800" b="1" dirty="0" smtClean="0">
              <a:latin typeface="Calibri" panose="020F0502020204030204" pitchFamily="34" charset="0"/>
            </a:rPr>
            <a:t>Code (Modules)</a:t>
          </a:r>
          <a:endParaRPr lang="en-US" sz="1800" b="1" dirty="0">
            <a:latin typeface="Calibri" panose="020F0502020204030204" pitchFamily="34" charset="0"/>
          </a:endParaRPr>
        </a:p>
      </dgm:t>
    </dgm:pt>
    <dgm:pt modelId="{79AB8830-9425-4771-8299-5A097F0C5179}" type="parTrans" cxnId="{CD02675B-8AAD-4181-A04F-264EC88864A8}">
      <dgm:prSet/>
      <dgm:spPr/>
      <dgm:t>
        <a:bodyPr/>
        <a:lstStyle/>
        <a:p>
          <a:endParaRPr lang="en-US">
            <a:latin typeface="Calibri" panose="020F0502020204030204" pitchFamily="34" charset="0"/>
          </a:endParaRPr>
        </a:p>
      </dgm:t>
    </dgm:pt>
    <dgm:pt modelId="{11F39460-04BE-4E36-82E1-B116F21C0749}" type="sibTrans" cxnId="{CD02675B-8AAD-4181-A04F-264EC88864A8}">
      <dgm:prSet/>
      <dgm:spPr/>
      <dgm:t>
        <a:bodyPr/>
        <a:lstStyle/>
        <a:p>
          <a:endParaRPr lang="en-US">
            <a:latin typeface="Calibri" panose="020F0502020204030204" pitchFamily="34" charset="0"/>
          </a:endParaRPr>
        </a:p>
      </dgm:t>
    </dgm:pt>
    <dgm:pt modelId="{F5569DB3-5203-4B00-86AF-4DD351F2134F}">
      <dgm:prSet phldrT="[Text]" custT="1"/>
      <dgm:spPr>
        <a:noFill/>
      </dgm:spPr>
      <dgm:t>
        <a:bodyPr/>
        <a:lstStyle/>
        <a:p>
          <a:r>
            <a:rPr lang="en-US" sz="1600" dirty="0" smtClean="0">
              <a:latin typeface="Calibri" panose="020F0502020204030204" pitchFamily="34" charset="0"/>
            </a:rPr>
            <a:t>Module 1 – module for data exploration, pre-processing, handing NOT’s and extracting overall sentiment </a:t>
          </a:r>
          <a:endParaRPr lang="en-US" sz="1600" dirty="0">
            <a:latin typeface="Calibri" panose="020F0502020204030204" pitchFamily="34" charset="0"/>
          </a:endParaRPr>
        </a:p>
      </dgm:t>
    </dgm:pt>
    <dgm:pt modelId="{763322C3-B3BC-46DA-8B24-1736DA7ED4FD}" type="parTrans" cxnId="{443FC24C-533B-4D5D-8634-4FA0E401D1E5}">
      <dgm:prSet/>
      <dgm:spPr/>
      <dgm:t>
        <a:bodyPr/>
        <a:lstStyle/>
        <a:p>
          <a:endParaRPr lang="en-US">
            <a:latin typeface="Calibri" panose="020F0502020204030204" pitchFamily="34" charset="0"/>
          </a:endParaRPr>
        </a:p>
      </dgm:t>
    </dgm:pt>
    <dgm:pt modelId="{80B11C24-8BF8-4841-82F9-67D510FFBE0C}" type="sibTrans" cxnId="{443FC24C-533B-4D5D-8634-4FA0E401D1E5}">
      <dgm:prSet/>
      <dgm:spPr/>
      <dgm:t>
        <a:bodyPr/>
        <a:lstStyle/>
        <a:p>
          <a:endParaRPr lang="en-US">
            <a:latin typeface="Calibri" panose="020F0502020204030204" pitchFamily="34" charset="0"/>
          </a:endParaRPr>
        </a:p>
      </dgm:t>
    </dgm:pt>
    <dgm:pt modelId="{E366E21F-BF06-4075-9280-5F10B4383142}">
      <dgm:prSet phldrT="[Text]" custT="1"/>
      <dgm:spPr/>
      <dgm:t>
        <a:bodyPr/>
        <a:lstStyle/>
        <a:p>
          <a:r>
            <a:rPr lang="en-US" sz="1800" b="1" dirty="0" smtClean="0">
              <a:latin typeface="Calibri" panose="020F0502020204030204" pitchFamily="34" charset="0"/>
            </a:rPr>
            <a:t>Output Files / Plots </a:t>
          </a:r>
          <a:r>
            <a:rPr lang="en-US" sz="1800" b="0" dirty="0" smtClean="0">
              <a:latin typeface="Calibri" panose="020F0502020204030204" pitchFamily="34" charset="0"/>
            </a:rPr>
            <a:t>(for each case executed end-to-end)</a:t>
          </a:r>
          <a:endParaRPr lang="en-US" sz="1800" b="0" dirty="0">
            <a:latin typeface="Calibri" panose="020F0502020204030204" pitchFamily="34" charset="0"/>
          </a:endParaRPr>
        </a:p>
      </dgm:t>
    </dgm:pt>
    <dgm:pt modelId="{3F1754A8-F485-4316-BF0F-667738B13371}" type="parTrans" cxnId="{683202F7-0F97-487B-8E5A-CF008BC950E9}">
      <dgm:prSet/>
      <dgm:spPr/>
      <dgm:t>
        <a:bodyPr/>
        <a:lstStyle/>
        <a:p>
          <a:endParaRPr lang="en-US">
            <a:latin typeface="Calibri" panose="020F0502020204030204" pitchFamily="34" charset="0"/>
          </a:endParaRPr>
        </a:p>
      </dgm:t>
    </dgm:pt>
    <dgm:pt modelId="{687D6CF2-CAC5-4516-B971-E306701A7E96}" type="sibTrans" cxnId="{683202F7-0F97-487B-8E5A-CF008BC950E9}">
      <dgm:prSet/>
      <dgm:spPr/>
      <dgm:t>
        <a:bodyPr/>
        <a:lstStyle/>
        <a:p>
          <a:endParaRPr lang="en-US">
            <a:latin typeface="Calibri" panose="020F0502020204030204" pitchFamily="34" charset="0"/>
          </a:endParaRPr>
        </a:p>
      </dgm:t>
    </dgm:pt>
    <dgm:pt modelId="{B72536B4-1038-4E52-82C8-65AE30CC8DFA}">
      <dgm:prSet phldrT="[Text]" custT="1"/>
      <dgm:spPr>
        <a:noFill/>
      </dgm:spPr>
      <dgm:t>
        <a:bodyPr/>
        <a:lstStyle/>
        <a:p>
          <a:r>
            <a:rPr lang="en-US" sz="1600" dirty="0" smtClean="0">
              <a:latin typeface="Calibri" panose="020F0502020204030204" pitchFamily="34" charset="0"/>
            </a:rPr>
            <a:t>Module 1 Output File 1 – Review data appended with Sentiment value for each review</a:t>
          </a:r>
          <a:endParaRPr lang="en-US" sz="1600" dirty="0">
            <a:latin typeface="Calibri" panose="020F0502020204030204" pitchFamily="34" charset="0"/>
          </a:endParaRPr>
        </a:p>
      </dgm:t>
    </dgm:pt>
    <dgm:pt modelId="{52D3AD85-2EE8-491E-BB62-DBA21DB3BA32}" type="parTrans" cxnId="{37731DE5-1C34-4636-B786-69E517BDBDD4}">
      <dgm:prSet/>
      <dgm:spPr/>
      <dgm:t>
        <a:bodyPr/>
        <a:lstStyle/>
        <a:p>
          <a:endParaRPr lang="en-US">
            <a:latin typeface="Calibri" panose="020F0502020204030204" pitchFamily="34" charset="0"/>
          </a:endParaRPr>
        </a:p>
      </dgm:t>
    </dgm:pt>
    <dgm:pt modelId="{EAEF5B38-CB7C-4D5F-A357-C3819C10784B}" type="sibTrans" cxnId="{37731DE5-1C34-4636-B786-69E517BDBDD4}">
      <dgm:prSet/>
      <dgm:spPr/>
      <dgm:t>
        <a:bodyPr/>
        <a:lstStyle/>
        <a:p>
          <a:endParaRPr lang="en-US">
            <a:latin typeface="Calibri" panose="020F0502020204030204" pitchFamily="34" charset="0"/>
          </a:endParaRPr>
        </a:p>
      </dgm:t>
    </dgm:pt>
    <dgm:pt modelId="{7F931ADE-E923-4C08-810B-1582E83420C2}">
      <dgm:prSet phldrT="[Text]" custT="1"/>
      <dgm:spPr>
        <a:noFill/>
      </dgm:spPr>
      <dgm:t>
        <a:bodyPr/>
        <a:lstStyle/>
        <a:p>
          <a:r>
            <a:rPr lang="en-US" sz="1600" dirty="0" smtClean="0">
              <a:latin typeface="Calibri" panose="020F0502020204030204" pitchFamily="34" charset="0"/>
            </a:rPr>
            <a:t>Module 2 – this module labels the sentiment values in desired number of levels, generates DTM and implements Naïve Bayes classification algorithm</a:t>
          </a:r>
          <a:endParaRPr lang="en-US" sz="1600" dirty="0">
            <a:latin typeface="Calibri" panose="020F0502020204030204" pitchFamily="34" charset="0"/>
          </a:endParaRPr>
        </a:p>
      </dgm:t>
    </dgm:pt>
    <dgm:pt modelId="{B4AF5D79-5898-4B47-9BC8-374B4857350F}" type="parTrans" cxnId="{861BF262-3A3D-4E71-AC16-1D9F1684C236}">
      <dgm:prSet/>
      <dgm:spPr/>
      <dgm:t>
        <a:bodyPr/>
        <a:lstStyle/>
        <a:p>
          <a:endParaRPr lang="en-US">
            <a:latin typeface="Calibri" panose="020F0502020204030204" pitchFamily="34" charset="0"/>
          </a:endParaRPr>
        </a:p>
      </dgm:t>
    </dgm:pt>
    <dgm:pt modelId="{0421C01B-A4FC-4FB9-99D5-EF35AF829EB9}" type="sibTrans" cxnId="{861BF262-3A3D-4E71-AC16-1D9F1684C236}">
      <dgm:prSet/>
      <dgm:spPr/>
      <dgm:t>
        <a:bodyPr/>
        <a:lstStyle/>
        <a:p>
          <a:endParaRPr lang="en-US">
            <a:latin typeface="Calibri" panose="020F0502020204030204" pitchFamily="34" charset="0"/>
          </a:endParaRPr>
        </a:p>
      </dgm:t>
    </dgm:pt>
    <dgm:pt modelId="{BFF58D0F-BC20-47BF-AF9D-C9E413668A43}">
      <dgm:prSet phldrT="[Text]" custT="1"/>
      <dgm:spPr>
        <a:noFill/>
      </dgm:spPr>
      <dgm:t>
        <a:bodyPr/>
        <a:lstStyle/>
        <a:p>
          <a:r>
            <a:rPr lang="en-US" sz="1600" dirty="0" smtClean="0">
              <a:latin typeface="Calibri" panose="020F0502020204030204" pitchFamily="34" charset="0"/>
            </a:rPr>
            <a:t>Module 3 – provides analysis of results of implementation of Machine Learning model</a:t>
          </a:r>
          <a:endParaRPr lang="en-US" sz="1600" dirty="0">
            <a:latin typeface="Calibri" panose="020F0502020204030204" pitchFamily="34" charset="0"/>
          </a:endParaRPr>
        </a:p>
      </dgm:t>
    </dgm:pt>
    <dgm:pt modelId="{DA103407-DB11-44A4-8EB4-57A76A57785D}" type="parTrans" cxnId="{35CEE981-CCB4-4B4B-BF8E-184A769100E1}">
      <dgm:prSet/>
      <dgm:spPr/>
      <dgm:t>
        <a:bodyPr/>
        <a:lstStyle/>
        <a:p>
          <a:endParaRPr lang="en-US">
            <a:latin typeface="Calibri" panose="020F0502020204030204" pitchFamily="34" charset="0"/>
          </a:endParaRPr>
        </a:p>
      </dgm:t>
    </dgm:pt>
    <dgm:pt modelId="{C373E11F-3A4F-4966-92FE-40A12E93CCFD}" type="sibTrans" cxnId="{35CEE981-CCB4-4B4B-BF8E-184A769100E1}">
      <dgm:prSet/>
      <dgm:spPr/>
      <dgm:t>
        <a:bodyPr/>
        <a:lstStyle/>
        <a:p>
          <a:endParaRPr lang="en-US">
            <a:latin typeface="Calibri" panose="020F0502020204030204" pitchFamily="34" charset="0"/>
          </a:endParaRPr>
        </a:p>
      </dgm:t>
    </dgm:pt>
    <dgm:pt modelId="{5D314475-1BE8-4E54-AF95-84910DD180C4}">
      <dgm:prSet phldrT="[Text]" custT="1"/>
      <dgm:spPr>
        <a:noFill/>
      </dgm:spPr>
      <dgm:t>
        <a:bodyPr/>
        <a:lstStyle/>
        <a:p>
          <a:r>
            <a:rPr lang="en-US" sz="1600" dirty="0" smtClean="0">
              <a:latin typeface="Calibri" panose="020F0502020204030204" pitchFamily="34" charset="0"/>
            </a:rPr>
            <a:t>Module 2 Output File 1 – Review data appended with DTM</a:t>
          </a:r>
          <a:endParaRPr lang="en-US" sz="1600" dirty="0">
            <a:latin typeface="Calibri" panose="020F0502020204030204" pitchFamily="34" charset="0"/>
          </a:endParaRPr>
        </a:p>
      </dgm:t>
    </dgm:pt>
    <dgm:pt modelId="{49CDB4BC-B0C7-4A66-845F-B67C2544B755}" type="parTrans" cxnId="{D48A59B9-E0D8-4AC4-A2AE-1073F48DA7C3}">
      <dgm:prSet/>
      <dgm:spPr/>
      <dgm:t>
        <a:bodyPr/>
        <a:lstStyle/>
        <a:p>
          <a:endParaRPr lang="en-US">
            <a:latin typeface="Calibri" panose="020F0502020204030204" pitchFamily="34" charset="0"/>
          </a:endParaRPr>
        </a:p>
      </dgm:t>
    </dgm:pt>
    <dgm:pt modelId="{80985CDD-71E8-400A-A35C-57C090379B17}" type="sibTrans" cxnId="{D48A59B9-E0D8-4AC4-A2AE-1073F48DA7C3}">
      <dgm:prSet/>
      <dgm:spPr/>
      <dgm:t>
        <a:bodyPr/>
        <a:lstStyle/>
        <a:p>
          <a:endParaRPr lang="en-US">
            <a:latin typeface="Calibri" panose="020F0502020204030204" pitchFamily="34" charset="0"/>
          </a:endParaRPr>
        </a:p>
      </dgm:t>
    </dgm:pt>
    <dgm:pt modelId="{DF0261DF-1B27-4831-BB57-17109EF1C67E}">
      <dgm:prSet phldrT="[Text]" custT="1"/>
      <dgm:spPr>
        <a:noFill/>
      </dgm:spPr>
      <dgm:t>
        <a:bodyPr/>
        <a:lstStyle/>
        <a:p>
          <a:r>
            <a:rPr lang="en-US" sz="1600" dirty="0" smtClean="0">
              <a:latin typeface="Calibri" panose="020F0502020204030204" pitchFamily="34" charset="0"/>
            </a:rPr>
            <a:t>Module 2 Output File 2 – Test dataset appended with the predicted sentiment</a:t>
          </a:r>
          <a:endParaRPr lang="en-US" sz="1600" dirty="0">
            <a:latin typeface="Calibri" panose="020F0502020204030204" pitchFamily="34" charset="0"/>
          </a:endParaRPr>
        </a:p>
      </dgm:t>
    </dgm:pt>
    <dgm:pt modelId="{22D48DF4-5C8D-4541-BCC3-790410ED75E5}" type="parTrans" cxnId="{A32FF675-195B-4A69-B154-1BECF1EE3B7D}">
      <dgm:prSet/>
      <dgm:spPr/>
      <dgm:t>
        <a:bodyPr/>
        <a:lstStyle/>
        <a:p>
          <a:endParaRPr lang="en-US">
            <a:latin typeface="Calibri" panose="020F0502020204030204" pitchFamily="34" charset="0"/>
          </a:endParaRPr>
        </a:p>
      </dgm:t>
    </dgm:pt>
    <dgm:pt modelId="{606176AB-B26B-4C38-A93A-3DB486223EF1}" type="sibTrans" cxnId="{A32FF675-195B-4A69-B154-1BECF1EE3B7D}">
      <dgm:prSet/>
      <dgm:spPr/>
      <dgm:t>
        <a:bodyPr/>
        <a:lstStyle/>
        <a:p>
          <a:endParaRPr lang="en-US">
            <a:latin typeface="Calibri" panose="020F0502020204030204" pitchFamily="34" charset="0"/>
          </a:endParaRPr>
        </a:p>
      </dgm:t>
    </dgm:pt>
    <dgm:pt modelId="{45E0B724-C9A4-4189-BC2C-95687420A2D4}">
      <dgm:prSet phldrT="[Text]" custT="1"/>
      <dgm:spPr>
        <a:noFill/>
      </dgm:spPr>
      <dgm:t>
        <a:bodyPr/>
        <a:lstStyle/>
        <a:p>
          <a:r>
            <a:rPr lang="en-US" sz="1600" dirty="0" smtClean="0">
              <a:latin typeface="Calibri" panose="020F0502020204030204" pitchFamily="34" charset="0"/>
            </a:rPr>
            <a:t>Module 2 Output File 3 – Summary of Prediction vs Actual Sentiments for test data</a:t>
          </a:r>
          <a:endParaRPr lang="en-US" sz="1600" dirty="0">
            <a:latin typeface="Calibri" panose="020F0502020204030204" pitchFamily="34" charset="0"/>
          </a:endParaRPr>
        </a:p>
      </dgm:t>
    </dgm:pt>
    <dgm:pt modelId="{B6626BAC-1ABF-4B90-9A93-D37FAB7A7A1B}" type="parTrans" cxnId="{CCE58EEC-80A6-4274-AC44-C30A25E05CA4}">
      <dgm:prSet/>
      <dgm:spPr/>
      <dgm:t>
        <a:bodyPr/>
        <a:lstStyle/>
        <a:p>
          <a:endParaRPr lang="en-US">
            <a:latin typeface="Calibri" panose="020F0502020204030204" pitchFamily="34" charset="0"/>
          </a:endParaRPr>
        </a:p>
      </dgm:t>
    </dgm:pt>
    <dgm:pt modelId="{FEC48969-244B-47BA-814F-EA7360094625}" type="sibTrans" cxnId="{CCE58EEC-80A6-4274-AC44-C30A25E05CA4}">
      <dgm:prSet/>
      <dgm:spPr/>
      <dgm:t>
        <a:bodyPr/>
        <a:lstStyle/>
        <a:p>
          <a:endParaRPr lang="en-US">
            <a:latin typeface="Calibri" panose="020F0502020204030204" pitchFamily="34" charset="0"/>
          </a:endParaRPr>
        </a:p>
      </dgm:t>
    </dgm:pt>
    <dgm:pt modelId="{2D5ABBB3-04F3-4B85-B4B4-F8374B6DC61D}">
      <dgm:prSet phldrT="[Text]" custT="1"/>
      <dgm:spPr>
        <a:noFill/>
      </dgm:spPr>
      <dgm:t>
        <a:bodyPr/>
        <a:lstStyle/>
        <a:p>
          <a:r>
            <a:rPr lang="en-US" sz="1600" dirty="0" smtClean="0">
              <a:latin typeface="Calibri" panose="020F0502020204030204" pitchFamily="34" charset="0"/>
            </a:rPr>
            <a:t>Module 3 Various Plots (key sample plots have been depicted on various slides)</a:t>
          </a:r>
          <a:endParaRPr lang="en-US" sz="1600" dirty="0">
            <a:latin typeface="Calibri" panose="020F0502020204030204" pitchFamily="34" charset="0"/>
          </a:endParaRPr>
        </a:p>
      </dgm:t>
    </dgm:pt>
    <dgm:pt modelId="{11D61A00-4659-48A5-BB14-CA3857FCD730}" type="parTrans" cxnId="{B0B802A8-AF9F-4B8A-826A-B528B0DF1AD3}">
      <dgm:prSet/>
      <dgm:spPr/>
      <dgm:t>
        <a:bodyPr/>
        <a:lstStyle/>
        <a:p>
          <a:endParaRPr lang="en-US">
            <a:latin typeface="Calibri" panose="020F0502020204030204" pitchFamily="34" charset="0"/>
          </a:endParaRPr>
        </a:p>
      </dgm:t>
    </dgm:pt>
    <dgm:pt modelId="{1EF1EEA9-FD95-4E33-9BE2-CE660437D3A2}" type="sibTrans" cxnId="{B0B802A8-AF9F-4B8A-826A-B528B0DF1AD3}">
      <dgm:prSet/>
      <dgm:spPr/>
      <dgm:t>
        <a:bodyPr/>
        <a:lstStyle/>
        <a:p>
          <a:endParaRPr lang="en-US">
            <a:latin typeface="Calibri" panose="020F0502020204030204" pitchFamily="34" charset="0"/>
          </a:endParaRPr>
        </a:p>
      </dgm:t>
    </dgm:pt>
    <dgm:pt modelId="{857A67BA-32E1-4BFD-8BDD-9329A037EF03}">
      <dgm:prSet phldrT="[Text]" custT="1"/>
      <dgm:spPr/>
      <dgm:t>
        <a:bodyPr/>
        <a:lstStyle/>
        <a:p>
          <a:r>
            <a:rPr lang="en-US" sz="1800" b="1" dirty="0" smtClean="0">
              <a:latin typeface="Calibri" panose="020F0502020204030204" pitchFamily="34" charset="0"/>
            </a:rPr>
            <a:t>Project Documentation</a:t>
          </a:r>
          <a:endParaRPr lang="en-US" sz="1800" b="1" dirty="0">
            <a:latin typeface="Calibri" panose="020F0502020204030204" pitchFamily="34" charset="0"/>
          </a:endParaRPr>
        </a:p>
      </dgm:t>
    </dgm:pt>
    <dgm:pt modelId="{1A372EAB-F672-41D7-AE52-8595EACAD323}" type="parTrans" cxnId="{723E4DF9-C8CE-461A-A1FE-4494F565201B}">
      <dgm:prSet/>
      <dgm:spPr/>
      <dgm:t>
        <a:bodyPr/>
        <a:lstStyle/>
        <a:p>
          <a:endParaRPr lang="en-US">
            <a:latin typeface="Calibri" panose="020F0502020204030204" pitchFamily="34" charset="0"/>
          </a:endParaRPr>
        </a:p>
      </dgm:t>
    </dgm:pt>
    <dgm:pt modelId="{BA28E0CC-F758-4CDF-8C92-AB5FA2A80BE5}" type="sibTrans" cxnId="{723E4DF9-C8CE-461A-A1FE-4494F565201B}">
      <dgm:prSet/>
      <dgm:spPr/>
      <dgm:t>
        <a:bodyPr/>
        <a:lstStyle/>
        <a:p>
          <a:endParaRPr lang="en-US">
            <a:latin typeface="Calibri" panose="020F0502020204030204" pitchFamily="34" charset="0"/>
          </a:endParaRPr>
        </a:p>
      </dgm:t>
    </dgm:pt>
    <dgm:pt modelId="{B398EB4B-5A22-4238-9247-09B668AE674F}">
      <dgm:prSet phldrT="[Text]" custT="1"/>
      <dgm:spPr>
        <a:noFill/>
      </dgm:spPr>
      <dgm:t>
        <a:bodyPr/>
        <a:lstStyle/>
        <a:p>
          <a:r>
            <a:rPr lang="en-US" sz="1600" dirty="0" smtClean="0">
              <a:latin typeface="Calibri" panose="020F0502020204030204" pitchFamily="34" charset="0"/>
            </a:rPr>
            <a:t>Project Proposal Document</a:t>
          </a:r>
          <a:endParaRPr lang="en-US" sz="1600" dirty="0">
            <a:latin typeface="Calibri" panose="020F0502020204030204" pitchFamily="34" charset="0"/>
          </a:endParaRPr>
        </a:p>
      </dgm:t>
    </dgm:pt>
    <dgm:pt modelId="{7770BF8B-F7D1-4341-A35B-DE17C2852090}" type="parTrans" cxnId="{9047B95C-7BF7-488E-8940-36602FE42B78}">
      <dgm:prSet/>
      <dgm:spPr/>
      <dgm:t>
        <a:bodyPr/>
        <a:lstStyle/>
        <a:p>
          <a:endParaRPr lang="en-US">
            <a:latin typeface="Calibri" panose="020F0502020204030204" pitchFamily="34" charset="0"/>
          </a:endParaRPr>
        </a:p>
      </dgm:t>
    </dgm:pt>
    <dgm:pt modelId="{1EC4E85F-AEA5-4D03-8AE4-BDA1B73050C6}" type="sibTrans" cxnId="{9047B95C-7BF7-488E-8940-36602FE42B78}">
      <dgm:prSet/>
      <dgm:spPr/>
      <dgm:t>
        <a:bodyPr/>
        <a:lstStyle/>
        <a:p>
          <a:endParaRPr lang="en-US">
            <a:latin typeface="Calibri" panose="020F0502020204030204" pitchFamily="34" charset="0"/>
          </a:endParaRPr>
        </a:p>
      </dgm:t>
    </dgm:pt>
    <dgm:pt modelId="{6E133A3A-C11C-4ECB-903E-41CF7931D751}">
      <dgm:prSet phldrT="[Text]" custT="1"/>
      <dgm:spPr>
        <a:noFill/>
      </dgm:spPr>
      <dgm:t>
        <a:bodyPr/>
        <a:lstStyle/>
        <a:p>
          <a:r>
            <a:rPr lang="en-US" sz="1600" dirty="0" smtClean="0">
              <a:latin typeface="Calibri" panose="020F0502020204030204" pitchFamily="34" charset="0"/>
            </a:rPr>
            <a:t>Project Proposal Presentation</a:t>
          </a:r>
          <a:endParaRPr lang="en-US" sz="1600" dirty="0">
            <a:latin typeface="Calibri" panose="020F0502020204030204" pitchFamily="34" charset="0"/>
          </a:endParaRPr>
        </a:p>
      </dgm:t>
    </dgm:pt>
    <dgm:pt modelId="{2ED8F7C7-3BC6-49D9-9086-8A9C71A3DD8B}" type="parTrans" cxnId="{42EF11CD-2868-48A9-8FFB-6D525750C96A}">
      <dgm:prSet/>
      <dgm:spPr/>
      <dgm:t>
        <a:bodyPr/>
        <a:lstStyle/>
        <a:p>
          <a:endParaRPr lang="en-US">
            <a:latin typeface="Calibri" panose="020F0502020204030204" pitchFamily="34" charset="0"/>
          </a:endParaRPr>
        </a:p>
      </dgm:t>
    </dgm:pt>
    <dgm:pt modelId="{3ADD5F7B-D66E-4026-B62A-A35EAE0367A2}" type="sibTrans" cxnId="{42EF11CD-2868-48A9-8FFB-6D525750C96A}">
      <dgm:prSet/>
      <dgm:spPr/>
      <dgm:t>
        <a:bodyPr/>
        <a:lstStyle/>
        <a:p>
          <a:endParaRPr lang="en-US">
            <a:latin typeface="Calibri" panose="020F0502020204030204" pitchFamily="34" charset="0"/>
          </a:endParaRPr>
        </a:p>
      </dgm:t>
    </dgm:pt>
    <dgm:pt modelId="{26FAE43D-AD79-45E4-927E-67FD678BE22E}">
      <dgm:prSet phldrT="[Text]" custT="1"/>
      <dgm:spPr>
        <a:noFill/>
      </dgm:spPr>
      <dgm:t>
        <a:bodyPr/>
        <a:lstStyle/>
        <a:p>
          <a:r>
            <a:rPr lang="en-US" sz="1600" dirty="0" smtClean="0">
              <a:latin typeface="Calibri" panose="020F0502020204030204" pitchFamily="34" charset="0"/>
            </a:rPr>
            <a:t>Project Intermediate Status Report – Aug-2017</a:t>
          </a:r>
          <a:endParaRPr lang="en-US" sz="1600" dirty="0">
            <a:latin typeface="Calibri" panose="020F0502020204030204" pitchFamily="34" charset="0"/>
          </a:endParaRPr>
        </a:p>
      </dgm:t>
    </dgm:pt>
    <dgm:pt modelId="{1F0E3214-25AC-4BBE-BD16-A390895AF87C}" type="parTrans" cxnId="{E11CEE15-EA0B-4AFD-BD32-488D408A7DD7}">
      <dgm:prSet/>
      <dgm:spPr/>
      <dgm:t>
        <a:bodyPr/>
        <a:lstStyle/>
        <a:p>
          <a:endParaRPr lang="en-US">
            <a:latin typeface="Calibri" panose="020F0502020204030204" pitchFamily="34" charset="0"/>
          </a:endParaRPr>
        </a:p>
      </dgm:t>
    </dgm:pt>
    <dgm:pt modelId="{BAA643D5-11FD-44CD-A9A3-3012CBD50D8F}" type="sibTrans" cxnId="{E11CEE15-EA0B-4AFD-BD32-488D408A7DD7}">
      <dgm:prSet/>
      <dgm:spPr/>
      <dgm:t>
        <a:bodyPr/>
        <a:lstStyle/>
        <a:p>
          <a:endParaRPr lang="en-US">
            <a:latin typeface="Calibri" panose="020F0502020204030204" pitchFamily="34" charset="0"/>
          </a:endParaRPr>
        </a:p>
      </dgm:t>
    </dgm:pt>
    <dgm:pt modelId="{ED37405A-6F68-4389-8395-213D6E465D1B}">
      <dgm:prSet phldrT="[Text]" custT="1"/>
      <dgm:spPr>
        <a:noFill/>
      </dgm:spPr>
      <dgm:t>
        <a:bodyPr/>
        <a:lstStyle/>
        <a:p>
          <a:r>
            <a:rPr lang="en-US" sz="1600" dirty="0" smtClean="0">
              <a:latin typeface="Calibri" panose="020F0502020204030204" pitchFamily="34" charset="0"/>
            </a:rPr>
            <a:t>Project Final Status Report – Oct-2017</a:t>
          </a:r>
          <a:endParaRPr lang="en-US" sz="1600" dirty="0">
            <a:latin typeface="Calibri" panose="020F0502020204030204" pitchFamily="34" charset="0"/>
          </a:endParaRPr>
        </a:p>
      </dgm:t>
    </dgm:pt>
    <dgm:pt modelId="{ED4ADCDE-55DB-4724-B98E-4917EACE739E}" type="parTrans" cxnId="{A595A531-772B-4523-9EBE-C10B84172EBB}">
      <dgm:prSet/>
      <dgm:spPr/>
      <dgm:t>
        <a:bodyPr/>
        <a:lstStyle/>
        <a:p>
          <a:endParaRPr lang="en-US">
            <a:latin typeface="Calibri" panose="020F0502020204030204" pitchFamily="34" charset="0"/>
          </a:endParaRPr>
        </a:p>
      </dgm:t>
    </dgm:pt>
    <dgm:pt modelId="{8604BA94-3B58-4DDD-BC7B-32159247EA46}" type="sibTrans" cxnId="{A595A531-772B-4523-9EBE-C10B84172EBB}">
      <dgm:prSet/>
      <dgm:spPr/>
      <dgm:t>
        <a:bodyPr/>
        <a:lstStyle/>
        <a:p>
          <a:endParaRPr lang="en-US">
            <a:latin typeface="Calibri" panose="020F0502020204030204" pitchFamily="34" charset="0"/>
          </a:endParaRPr>
        </a:p>
      </dgm:t>
    </dgm:pt>
    <dgm:pt modelId="{C491D7F8-71A5-4D5B-9AD0-C583D1EA1EDA}" type="pres">
      <dgm:prSet presAssocID="{11C3121A-5B26-4970-BB31-66D697FE1C57}" presName="linear" presStyleCnt="0">
        <dgm:presLayoutVars>
          <dgm:dir/>
          <dgm:animLvl val="lvl"/>
          <dgm:resizeHandles val="exact"/>
        </dgm:presLayoutVars>
      </dgm:prSet>
      <dgm:spPr/>
      <dgm:t>
        <a:bodyPr/>
        <a:lstStyle/>
        <a:p>
          <a:endParaRPr lang="en-US"/>
        </a:p>
      </dgm:t>
    </dgm:pt>
    <dgm:pt modelId="{4C526EAE-1ED5-4D80-B880-8E2A85FBE072}" type="pres">
      <dgm:prSet presAssocID="{419BC72B-44DD-428C-B56D-F312EA2ABE22}" presName="parentLin" presStyleCnt="0"/>
      <dgm:spPr/>
    </dgm:pt>
    <dgm:pt modelId="{6939BF44-5ACC-4CFE-90FE-121A2DFFD164}" type="pres">
      <dgm:prSet presAssocID="{419BC72B-44DD-428C-B56D-F312EA2ABE22}" presName="parentLeftMargin" presStyleLbl="node1" presStyleIdx="0" presStyleCnt="3"/>
      <dgm:spPr/>
      <dgm:t>
        <a:bodyPr/>
        <a:lstStyle/>
        <a:p>
          <a:endParaRPr lang="en-US"/>
        </a:p>
      </dgm:t>
    </dgm:pt>
    <dgm:pt modelId="{FB69257D-D683-485E-8695-0D07B8DC1EFA}" type="pres">
      <dgm:prSet presAssocID="{419BC72B-44DD-428C-B56D-F312EA2ABE22}" presName="parentText" presStyleLbl="node1" presStyleIdx="0" presStyleCnt="3">
        <dgm:presLayoutVars>
          <dgm:chMax val="0"/>
          <dgm:bulletEnabled val="1"/>
        </dgm:presLayoutVars>
      </dgm:prSet>
      <dgm:spPr/>
      <dgm:t>
        <a:bodyPr/>
        <a:lstStyle/>
        <a:p>
          <a:endParaRPr lang="en-US"/>
        </a:p>
      </dgm:t>
    </dgm:pt>
    <dgm:pt modelId="{3F5F8CC2-8395-432A-9E52-5446A8FE5726}" type="pres">
      <dgm:prSet presAssocID="{419BC72B-44DD-428C-B56D-F312EA2ABE22}" presName="negativeSpace" presStyleCnt="0"/>
      <dgm:spPr/>
    </dgm:pt>
    <dgm:pt modelId="{2FBB8846-0987-4401-8FE6-3CD7510FE22C}" type="pres">
      <dgm:prSet presAssocID="{419BC72B-44DD-428C-B56D-F312EA2ABE22}" presName="childText" presStyleLbl="conFgAcc1" presStyleIdx="0" presStyleCnt="3">
        <dgm:presLayoutVars>
          <dgm:bulletEnabled val="1"/>
        </dgm:presLayoutVars>
      </dgm:prSet>
      <dgm:spPr/>
      <dgm:t>
        <a:bodyPr/>
        <a:lstStyle/>
        <a:p>
          <a:endParaRPr lang="en-US"/>
        </a:p>
      </dgm:t>
    </dgm:pt>
    <dgm:pt modelId="{700350D9-579C-4621-96E3-D75606F19FE7}" type="pres">
      <dgm:prSet presAssocID="{11F39460-04BE-4E36-82E1-B116F21C0749}" presName="spaceBetweenRectangles" presStyleCnt="0"/>
      <dgm:spPr/>
    </dgm:pt>
    <dgm:pt modelId="{5CC06A45-C2D1-4C95-AFE2-7828A76B2D97}" type="pres">
      <dgm:prSet presAssocID="{E366E21F-BF06-4075-9280-5F10B4383142}" presName="parentLin" presStyleCnt="0"/>
      <dgm:spPr/>
    </dgm:pt>
    <dgm:pt modelId="{8CEDD678-778D-47F5-A477-86DEF5175C3E}" type="pres">
      <dgm:prSet presAssocID="{E366E21F-BF06-4075-9280-5F10B4383142}" presName="parentLeftMargin" presStyleLbl="node1" presStyleIdx="0" presStyleCnt="3"/>
      <dgm:spPr/>
      <dgm:t>
        <a:bodyPr/>
        <a:lstStyle/>
        <a:p>
          <a:endParaRPr lang="en-US"/>
        </a:p>
      </dgm:t>
    </dgm:pt>
    <dgm:pt modelId="{B8E7991F-3478-4A9F-85CF-0B8D4D1DA036}" type="pres">
      <dgm:prSet presAssocID="{E366E21F-BF06-4075-9280-5F10B4383142}" presName="parentText" presStyleLbl="node1" presStyleIdx="1" presStyleCnt="3">
        <dgm:presLayoutVars>
          <dgm:chMax val="0"/>
          <dgm:bulletEnabled val="1"/>
        </dgm:presLayoutVars>
      </dgm:prSet>
      <dgm:spPr/>
      <dgm:t>
        <a:bodyPr/>
        <a:lstStyle/>
        <a:p>
          <a:endParaRPr lang="en-US"/>
        </a:p>
      </dgm:t>
    </dgm:pt>
    <dgm:pt modelId="{E61AED71-D42F-4113-9C33-DED380CDC68D}" type="pres">
      <dgm:prSet presAssocID="{E366E21F-BF06-4075-9280-5F10B4383142}" presName="negativeSpace" presStyleCnt="0"/>
      <dgm:spPr/>
    </dgm:pt>
    <dgm:pt modelId="{736449AD-B41B-496B-A90F-A06EEF9838BD}" type="pres">
      <dgm:prSet presAssocID="{E366E21F-BF06-4075-9280-5F10B4383142}" presName="childText" presStyleLbl="conFgAcc1" presStyleIdx="1" presStyleCnt="3">
        <dgm:presLayoutVars>
          <dgm:bulletEnabled val="1"/>
        </dgm:presLayoutVars>
      </dgm:prSet>
      <dgm:spPr/>
      <dgm:t>
        <a:bodyPr/>
        <a:lstStyle/>
        <a:p>
          <a:endParaRPr lang="en-US"/>
        </a:p>
      </dgm:t>
    </dgm:pt>
    <dgm:pt modelId="{DECBE4A5-3C52-49ED-BCC5-5A416F3D7ED9}" type="pres">
      <dgm:prSet presAssocID="{687D6CF2-CAC5-4516-B971-E306701A7E96}" presName="spaceBetweenRectangles" presStyleCnt="0"/>
      <dgm:spPr/>
    </dgm:pt>
    <dgm:pt modelId="{628044C9-DD5A-4543-A76C-EE42CFB2033B}" type="pres">
      <dgm:prSet presAssocID="{857A67BA-32E1-4BFD-8BDD-9329A037EF03}" presName="parentLin" presStyleCnt="0"/>
      <dgm:spPr/>
    </dgm:pt>
    <dgm:pt modelId="{4A07EDBC-AC0F-4686-8607-02DD16A06508}" type="pres">
      <dgm:prSet presAssocID="{857A67BA-32E1-4BFD-8BDD-9329A037EF03}" presName="parentLeftMargin" presStyleLbl="node1" presStyleIdx="1" presStyleCnt="3"/>
      <dgm:spPr/>
      <dgm:t>
        <a:bodyPr/>
        <a:lstStyle/>
        <a:p>
          <a:endParaRPr lang="en-US"/>
        </a:p>
      </dgm:t>
    </dgm:pt>
    <dgm:pt modelId="{E4B77B22-A7B1-419A-AE67-82D86ECB99F1}" type="pres">
      <dgm:prSet presAssocID="{857A67BA-32E1-4BFD-8BDD-9329A037EF03}" presName="parentText" presStyleLbl="node1" presStyleIdx="2" presStyleCnt="3">
        <dgm:presLayoutVars>
          <dgm:chMax val="0"/>
          <dgm:bulletEnabled val="1"/>
        </dgm:presLayoutVars>
      </dgm:prSet>
      <dgm:spPr/>
      <dgm:t>
        <a:bodyPr/>
        <a:lstStyle/>
        <a:p>
          <a:endParaRPr lang="en-US"/>
        </a:p>
      </dgm:t>
    </dgm:pt>
    <dgm:pt modelId="{2950E962-CD69-41A9-9E12-48DF28A18B8F}" type="pres">
      <dgm:prSet presAssocID="{857A67BA-32E1-4BFD-8BDD-9329A037EF03}" presName="negativeSpace" presStyleCnt="0"/>
      <dgm:spPr/>
    </dgm:pt>
    <dgm:pt modelId="{8A84785A-AE9D-47AD-B2A2-4FD5E44F5E48}" type="pres">
      <dgm:prSet presAssocID="{857A67BA-32E1-4BFD-8BDD-9329A037EF03}" presName="childText" presStyleLbl="conFgAcc1" presStyleIdx="2" presStyleCnt="3">
        <dgm:presLayoutVars>
          <dgm:bulletEnabled val="1"/>
        </dgm:presLayoutVars>
      </dgm:prSet>
      <dgm:spPr/>
      <dgm:t>
        <a:bodyPr/>
        <a:lstStyle/>
        <a:p>
          <a:endParaRPr lang="en-US"/>
        </a:p>
      </dgm:t>
    </dgm:pt>
  </dgm:ptLst>
  <dgm:cxnLst>
    <dgm:cxn modelId="{F513377C-EB4D-4D28-ACAE-20625F5B5074}" type="presOf" srcId="{26FAE43D-AD79-45E4-927E-67FD678BE22E}" destId="{8A84785A-AE9D-47AD-B2A2-4FD5E44F5E48}" srcOrd="0" destOrd="2" presId="urn:microsoft.com/office/officeart/2005/8/layout/list1"/>
    <dgm:cxn modelId="{7BC142AA-0CA3-4699-A4B9-10885231A305}" type="presOf" srcId="{5D314475-1BE8-4E54-AF95-84910DD180C4}" destId="{736449AD-B41B-496B-A90F-A06EEF9838BD}" srcOrd="0" destOrd="1" presId="urn:microsoft.com/office/officeart/2005/8/layout/list1"/>
    <dgm:cxn modelId="{04D877FE-F50E-4A6F-92F1-D11FFF6D7033}" type="presOf" srcId="{DF0261DF-1B27-4831-BB57-17109EF1C67E}" destId="{736449AD-B41B-496B-A90F-A06EEF9838BD}" srcOrd="0" destOrd="2" presId="urn:microsoft.com/office/officeart/2005/8/layout/list1"/>
    <dgm:cxn modelId="{7F8D1F2D-7D2D-4C9E-873A-BDED068455B2}" type="presOf" srcId="{E366E21F-BF06-4075-9280-5F10B4383142}" destId="{B8E7991F-3478-4A9F-85CF-0B8D4D1DA036}" srcOrd="1" destOrd="0" presId="urn:microsoft.com/office/officeart/2005/8/layout/list1"/>
    <dgm:cxn modelId="{025719BD-8CF1-4AFA-BF38-C2755FCFB1CE}" type="presOf" srcId="{F5569DB3-5203-4B00-86AF-4DD351F2134F}" destId="{2FBB8846-0987-4401-8FE6-3CD7510FE22C}" srcOrd="0" destOrd="0" presId="urn:microsoft.com/office/officeart/2005/8/layout/list1"/>
    <dgm:cxn modelId="{B0B802A8-AF9F-4B8A-826A-B528B0DF1AD3}" srcId="{E366E21F-BF06-4075-9280-5F10B4383142}" destId="{2D5ABBB3-04F3-4B85-B4B4-F8374B6DC61D}" srcOrd="4" destOrd="0" parTransId="{11D61A00-4659-48A5-BB14-CA3857FCD730}" sibTransId="{1EF1EEA9-FD95-4E33-9BE2-CE660437D3A2}"/>
    <dgm:cxn modelId="{BC2E39DF-A7BD-4476-9257-ADCBCACD6789}" type="presOf" srcId="{2D5ABBB3-04F3-4B85-B4B4-F8374B6DC61D}" destId="{736449AD-B41B-496B-A90F-A06EEF9838BD}" srcOrd="0" destOrd="4" presId="urn:microsoft.com/office/officeart/2005/8/layout/list1"/>
    <dgm:cxn modelId="{B0E3836A-9005-4A64-833D-36751F6A6626}" type="presOf" srcId="{419BC72B-44DD-428C-B56D-F312EA2ABE22}" destId="{6939BF44-5ACC-4CFE-90FE-121A2DFFD164}" srcOrd="0" destOrd="0" presId="urn:microsoft.com/office/officeart/2005/8/layout/list1"/>
    <dgm:cxn modelId="{42EF11CD-2868-48A9-8FFB-6D525750C96A}" srcId="{857A67BA-32E1-4BFD-8BDD-9329A037EF03}" destId="{6E133A3A-C11C-4ECB-903E-41CF7931D751}" srcOrd="1" destOrd="0" parTransId="{2ED8F7C7-3BC6-49D9-9086-8A9C71A3DD8B}" sibTransId="{3ADD5F7B-D66E-4026-B62A-A35EAE0367A2}"/>
    <dgm:cxn modelId="{CD02675B-8AAD-4181-A04F-264EC88864A8}" srcId="{11C3121A-5B26-4970-BB31-66D697FE1C57}" destId="{419BC72B-44DD-428C-B56D-F312EA2ABE22}" srcOrd="0" destOrd="0" parTransId="{79AB8830-9425-4771-8299-5A097F0C5179}" sibTransId="{11F39460-04BE-4E36-82E1-B116F21C0749}"/>
    <dgm:cxn modelId="{6389D9E2-3615-48B7-B006-2BA69E7A852E}" type="presOf" srcId="{45E0B724-C9A4-4189-BC2C-95687420A2D4}" destId="{736449AD-B41B-496B-A90F-A06EEF9838BD}" srcOrd="0" destOrd="3" presId="urn:microsoft.com/office/officeart/2005/8/layout/list1"/>
    <dgm:cxn modelId="{AE5017D0-BC69-4BB9-88FF-0407C46799D0}" type="presOf" srcId="{B398EB4B-5A22-4238-9247-09B668AE674F}" destId="{8A84785A-AE9D-47AD-B2A2-4FD5E44F5E48}" srcOrd="0" destOrd="0" presId="urn:microsoft.com/office/officeart/2005/8/layout/list1"/>
    <dgm:cxn modelId="{DE5E5B43-8DF3-498E-9B48-AF4B59D63C0F}" type="presOf" srcId="{E366E21F-BF06-4075-9280-5F10B4383142}" destId="{8CEDD678-778D-47F5-A477-86DEF5175C3E}" srcOrd="0" destOrd="0" presId="urn:microsoft.com/office/officeart/2005/8/layout/list1"/>
    <dgm:cxn modelId="{E11CEE15-EA0B-4AFD-BD32-488D408A7DD7}" srcId="{857A67BA-32E1-4BFD-8BDD-9329A037EF03}" destId="{26FAE43D-AD79-45E4-927E-67FD678BE22E}" srcOrd="2" destOrd="0" parTransId="{1F0E3214-25AC-4BBE-BD16-A390895AF87C}" sibTransId="{BAA643D5-11FD-44CD-A9A3-3012CBD50D8F}"/>
    <dgm:cxn modelId="{D48A59B9-E0D8-4AC4-A2AE-1073F48DA7C3}" srcId="{E366E21F-BF06-4075-9280-5F10B4383142}" destId="{5D314475-1BE8-4E54-AF95-84910DD180C4}" srcOrd="1" destOrd="0" parTransId="{49CDB4BC-B0C7-4A66-845F-B67C2544B755}" sibTransId="{80985CDD-71E8-400A-A35C-57C090379B17}"/>
    <dgm:cxn modelId="{861BF262-3A3D-4E71-AC16-1D9F1684C236}" srcId="{419BC72B-44DD-428C-B56D-F312EA2ABE22}" destId="{7F931ADE-E923-4C08-810B-1582E83420C2}" srcOrd="1" destOrd="0" parTransId="{B4AF5D79-5898-4B47-9BC8-374B4857350F}" sibTransId="{0421C01B-A4FC-4FB9-99D5-EF35AF829EB9}"/>
    <dgm:cxn modelId="{DBF850C3-CBC5-4333-9CF5-1BF401B78138}" type="presOf" srcId="{857A67BA-32E1-4BFD-8BDD-9329A037EF03}" destId="{E4B77B22-A7B1-419A-AE67-82D86ECB99F1}" srcOrd="1" destOrd="0" presId="urn:microsoft.com/office/officeart/2005/8/layout/list1"/>
    <dgm:cxn modelId="{44CF0559-08DE-42A7-ADCD-67A3C9B215CD}" type="presOf" srcId="{BFF58D0F-BC20-47BF-AF9D-C9E413668A43}" destId="{2FBB8846-0987-4401-8FE6-3CD7510FE22C}" srcOrd="0" destOrd="2" presId="urn:microsoft.com/office/officeart/2005/8/layout/list1"/>
    <dgm:cxn modelId="{37731DE5-1C34-4636-B786-69E517BDBDD4}" srcId="{E366E21F-BF06-4075-9280-5F10B4383142}" destId="{B72536B4-1038-4E52-82C8-65AE30CC8DFA}" srcOrd="0" destOrd="0" parTransId="{52D3AD85-2EE8-491E-BB62-DBA21DB3BA32}" sibTransId="{EAEF5B38-CB7C-4D5F-A357-C3819C10784B}"/>
    <dgm:cxn modelId="{CCE58EEC-80A6-4274-AC44-C30A25E05CA4}" srcId="{E366E21F-BF06-4075-9280-5F10B4383142}" destId="{45E0B724-C9A4-4189-BC2C-95687420A2D4}" srcOrd="3" destOrd="0" parTransId="{B6626BAC-1ABF-4B90-9A93-D37FAB7A7A1B}" sibTransId="{FEC48969-244B-47BA-814F-EA7360094625}"/>
    <dgm:cxn modelId="{2C1F2853-6A9F-449F-852A-0964449FB15D}" type="presOf" srcId="{857A67BA-32E1-4BFD-8BDD-9329A037EF03}" destId="{4A07EDBC-AC0F-4686-8607-02DD16A06508}" srcOrd="0" destOrd="0" presId="urn:microsoft.com/office/officeart/2005/8/layout/list1"/>
    <dgm:cxn modelId="{5ED35CA1-4B34-4D76-9EBE-54ED7BFECF78}" type="presOf" srcId="{B72536B4-1038-4E52-82C8-65AE30CC8DFA}" destId="{736449AD-B41B-496B-A90F-A06EEF9838BD}" srcOrd="0" destOrd="0" presId="urn:microsoft.com/office/officeart/2005/8/layout/list1"/>
    <dgm:cxn modelId="{A595A531-772B-4523-9EBE-C10B84172EBB}" srcId="{857A67BA-32E1-4BFD-8BDD-9329A037EF03}" destId="{ED37405A-6F68-4389-8395-213D6E465D1B}" srcOrd="3" destOrd="0" parTransId="{ED4ADCDE-55DB-4724-B98E-4917EACE739E}" sibTransId="{8604BA94-3B58-4DDD-BC7B-32159247EA46}"/>
    <dgm:cxn modelId="{97B75861-B70C-4AD5-9370-BDCE6B1FC54F}" type="presOf" srcId="{7F931ADE-E923-4C08-810B-1582E83420C2}" destId="{2FBB8846-0987-4401-8FE6-3CD7510FE22C}" srcOrd="0" destOrd="1" presId="urn:microsoft.com/office/officeart/2005/8/layout/list1"/>
    <dgm:cxn modelId="{683202F7-0F97-487B-8E5A-CF008BC950E9}" srcId="{11C3121A-5B26-4970-BB31-66D697FE1C57}" destId="{E366E21F-BF06-4075-9280-5F10B4383142}" srcOrd="1" destOrd="0" parTransId="{3F1754A8-F485-4316-BF0F-667738B13371}" sibTransId="{687D6CF2-CAC5-4516-B971-E306701A7E96}"/>
    <dgm:cxn modelId="{A32FF675-195B-4A69-B154-1BECF1EE3B7D}" srcId="{E366E21F-BF06-4075-9280-5F10B4383142}" destId="{DF0261DF-1B27-4831-BB57-17109EF1C67E}" srcOrd="2" destOrd="0" parTransId="{22D48DF4-5C8D-4541-BCC3-790410ED75E5}" sibTransId="{606176AB-B26B-4C38-A93A-3DB486223EF1}"/>
    <dgm:cxn modelId="{443FC24C-533B-4D5D-8634-4FA0E401D1E5}" srcId="{419BC72B-44DD-428C-B56D-F312EA2ABE22}" destId="{F5569DB3-5203-4B00-86AF-4DD351F2134F}" srcOrd="0" destOrd="0" parTransId="{763322C3-B3BC-46DA-8B24-1736DA7ED4FD}" sibTransId="{80B11C24-8BF8-4841-82F9-67D510FFBE0C}"/>
    <dgm:cxn modelId="{D92C5DEE-87B8-49D7-A5E9-21D8CB7E22C2}" type="presOf" srcId="{6E133A3A-C11C-4ECB-903E-41CF7931D751}" destId="{8A84785A-AE9D-47AD-B2A2-4FD5E44F5E48}" srcOrd="0" destOrd="1" presId="urn:microsoft.com/office/officeart/2005/8/layout/list1"/>
    <dgm:cxn modelId="{F996821B-DD53-47EA-99E4-E5FF56FF1331}" type="presOf" srcId="{419BC72B-44DD-428C-B56D-F312EA2ABE22}" destId="{FB69257D-D683-485E-8695-0D07B8DC1EFA}" srcOrd="1" destOrd="0" presId="urn:microsoft.com/office/officeart/2005/8/layout/list1"/>
    <dgm:cxn modelId="{723E4DF9-C8CE-461A-A1FE-4494F565201B}" srcId="{11C3121A-5B26-4970-BB31-66D697FE1C57}" destId="{857A67BA-32E1-4BFD-8BDD-9329A037EF03}" srcOrd="2" destOrd="0" parTransId="{1A372EAB-F672-41D7-AE52-8595EACAD323}" sibTransId="{BA28E0CC-F758-4CDF-8C92-AB5FA2A80BE5}"/>
    <dgm:cxn modelId="{6AF42E51-4519-4F9A-9649-43ADB96EB053}" type="presOf" srcId="{ED37405A-6F68-4389-8395-213D6E465D1B}" destId="{8A84785A-AE9D-47AD-B2A2-4FD5E44F5E48}" srcOrd="0" destOrd="3" presId="urn:microsoft.com/office/officeart/2005/8/layout/list1"/>
    <dgm:cxn modelId="{55394FE6-8716-4FD0-A2A5-9568F7603B3B}" type="presOf" srcId="{11C3121A-5B26-4970-BB31-66D697FE1C57}" destId="{C491D7F8-71A5-4D5B-9AD0-C583D1EA1EDA}" srcOrd="0" destOrd="0" presId="urn:microsoft.com/office/officeart/2005/8/layout/list1"/>
    <dgm:cxn modelId="{35CEE981-CCB4-4B4B-BF8E-184A769100E1}" srcId="{419BC72B-44DD-428C-B56D-F312EA2ABE22}" destId="{BFF58D0F-BC20-47BF-AF9D-C9E413668A43}" srcOrd="2" destOrd="0" parTransId="{DA103407-DB11-44A4-8EB4-57A76A57785D}" sibTransId="{C373E11F-3A4F-4966-92FE-40A12E93CCFD}"/>
    <dgm:cxn modelId="{9047B95C-7BF7-488E-8940-36602FE42B78}" srcId="{857A67BA-32E1-4BFD-8BDD-9329A037EF03}" destId="{B398EB4B-5A22-4238-9247-09B668AE674F}" srcOrd="0" destOrd="0" parTransId="{7770BF8B-F7D1-4341-A35B-DE17C2852090}" sibTransId="{1EC4E85F-AEA5-4D03-8AE4-BDA1B73050C6}"/>
    <dgm:cxn modelId="{09A44BBD-BDF2-4503-9BA1-0FFEA31A22ED}" type="presParOf" srcId="{C491D7F8-71A5-4D5B-9AD0-C583D1EA1EDA}" destId="{4C526EAE-1ED5-4D80-B880-8E2A85FBE072}" srcOrd="0" destOrd="0" presId="urn:microsoft.com/office/officeart/2005/8/layout/list1"/>
    <dgm:cxn modelId="{41CE74EA-3BDA-45E5-8BE7-952A8FDE238A}" type="presParOf" srcId="{4C526EAE-1ED5-4D80-B880-8E2A85FBE072}" destId="{6939BF44-5ACC-4CFE-90FE-121A2DFFD164}" srcOrd="0" destOrd="0" presId="urn:microsoft.com/office/officeart/2005/8/layout/list1"/>
    <dgm:cxn modelId="{3934B15C-3837-4470-8E4E-B52886367CD4}" type="presParOf" srcId="{4C526EAE-1ED5-4D80-B880-8E2A85FBE072}" destId="{FB69257D-D683-485E-8695-0D07B8DC1EFA}" srcOrd="1" destOrd="0" presId="urn:microsoft.com/office/officeart/2005/8/layout/list1"/>
    <dgm:cxn modelId="{707CDB01-E951-403B-93D6-20067E92C7F4}" type="presParOf" srcId="{C491D7F8-71A5-4D5B-9AD0-C583D1EA1EDA}" destId="{3F5F8CC2-8395-432A-9E52-5446A8FE5726}" srcOrd="1" destOrd="0" presId="urn:microsoft.com/office/officeart/2005/8/layout/list1"/>
    <dgm:cxn modelId="{47BE13A0-525D-4C2D-AF28-3CC66BF82C5F}" type="presParOf" srcId="{C491D7F8-71A5-4D5B-9AD0-C583D1EA1EDA}" destId="{2FBB8846-0987-4401-8FE6-3CD7510FE22C}" srcOrd="2" destOrd="0" presId="urn:microsoft.com/office/officeart/2005/8/layout/list1"/>
    <dgm:cxn modelId="{FC4F1738-BFE6-41D2-BA46-F3E74B1723D6}" type="presParOf" srcId="{C491D7F8-71A5-4D5B-9AD0-C583D1EA1EDA}" destId="{700350D9-579C-4621-96E3-D75606F19FE7}" srcOrd="3" destOrd="0" presId="urn:microsoft.com/office/officeart/2005/8/layout/list1"/>
    <dgm:cxn modelId="{BC3F45A9-6792-4869-9896-48D978B782D0}" type="presParOf" srcId="{C491D7F8-71A5-4D5B-9AD0-C583D1EA1EDA}" destId="{5CC06A45-C2D1-4C95-AFE2-7828A76B2D97}" srcOrd="4" destOrd="0" presId="urn:microsoft.com/office/officeart/2005/8/layout/list1"/>
    <dgm:cxn modelId="{7807F3FA-6225-4E9D-9EAA-35ED78B15EA0}" type="presParOf" srcId="{5CC06A45-C2D1-4C95-AFE2-7828A76B2D97}" destId="{8CEDD678-778D-47F5-A477-86DEF5175C3E}" srcOrd="0" destOrd="0" presId="urn:microsoft.com/office/officeart/2005/8/layout/list1"/>
    <dgm:cxn modelId="{5D2F93EA-0148-4D2F-98C4-91C0D62B195C}" type="presParOf" srcId="{5CC06A45-C2D1-4C95-AFE2-7828A76B2D97}" destId="{B8E7991F-3478-4A9F-85CF-0B8D4D1DA036}" srcOrd="1" destOrd="0" presId="urn:microsoft.com/office/officeart/2005/8/layout/list1"/>
    <dgm:cxn modelId="{1C0C0C18-7E64-4054-A5C5-1099414CF753}" type="presParOf" srcId="{C491D7F8-71A5-4D5B-9AD0-C583D1EA1EDA}" destId="{E61AED71-D42F-4113-9C33-DED380CDC68D}" srcOrd="5" destOrd="0" presId="urn:microsoft.com/office/officeart/2005/8/layout/list1"/>
    <dgm:cxn modelId="{AB8F7504-084E-407A-B55F-A3858C76FE9C}" type="presParOf" srcId="{C491D7F8-71A5-4D5B-9AD0-C583D1EA1EDA}" destId="{736449AD-B41B-496B-A90F-A06EEF9838BD}" srcOrd="6" destOrd="0" presId="urn:microsoft.com/office/officeart/2005/8/layout/list1"/>
    <dgm:cxn modelId="{39D6BBC7-CE3C-48BF-A491-209AA4A214C7}" type="presParOf" srcId="{C491D7F8-71A5-4D5B-9AD0-C583D1EA1EDA}" destId="{DECBE4A5-3C52-49ED-BCC5-5A416F3D7ED9}" srcOrd="7" destOrd="0" presId="urn:microsoft.com/office/officeart/2005/8/layout/list1"/>
    <dgm:cxn modelId="{8EA9CA9F-13C7-4635-80C9-FF5F7C3E6DE0}" type="presParOf" srcId="{C491D7F8-71A5-4D5B-9AD0-C583D1EA1EDA}" destId="{628044C9-DD5A-4543-A76C-EE42CFB2033B}" srcOrd="8" destOrd="0" presId="urn:microsoft.com/office/officeart/2005/8/layout/list1"/>
    <dgm:cxn modelId="{2F4942F8-B8D1-41C1-8B8B-DDF7BB5CD53C}" type="presParOf" srcId="{628044C9-DD5A-4543-A76C-EE42CFB2033B}" destId="{4A07EDBC-AC0F-4686-8607-02DD16A06508}" srcOrd="0" destOrd="0" presId="urn:microsoft.com/office/officeart/2005/8/layout/list1"/>
    <dgm:cxn modelId="{56172B1F-F28E-4A64-82D4-05E74A582E76}" type="presParOf" srcId="{628044C9-DD5A-4543-A76C-EE42CFB2033B}" destId="{E4B77B22-A7B1-419A-AE67-82D86ECB99F1}" srcOrd="1" destOrd="0" presId="urn:microsoft.com/office/officeart/2005/8/layout/list1"/>
    <dgm:cxn modelId="{7ED01691-617F-466B-8291-F4FC5B3936E4}" type="presParOf" srcId="{C491D7F8-71A5-4D5B-9AD0-C583D1EA1EDA}" destId="{2950E962-CD69-41A9-9E12-48DF28A18B8F}" srcOrd="9" destOrd="0" presId="urn:microsoft.com/office/officeart/2005/8/layout/list1"/>
    <dgm:cxn modelId="{7D08AC62-47B6-4A59-B93C-1CED2C8FD90B}" type="presParOf" srcId="{C491D7F8-71A5-4D5B-9AD0-C583D1EA1EDA}" destId="{8A84785A-AE9D-47AD-B2A2-4FD5E44F5E4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BB8846-0987-4401-8FE6-3CD7510FE22C}">
      <dsp:nvSpPr>
        <dsp:cNvPr id="0" name=""/>
        <dsp:cNvSpPr/>
      </dsp:nvSpPr>
      <dsp:spPr>
        <a:xfrm>
          <a:off x="0" y="198902"/>
          <a:ext cx="8724901" cy="1559250"/>
        </a:xfrm>
        <a:prstGeom prst="rect">
          <a:avLst/>
        </a:prstGeom>
        <a:no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7149" tIns="229108" rIns="67714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latin typeface="Calibri" panose="020F0502020204030204" pitchFamily="34" charset="0"/>
            </a:rPr>
            <a:t>Module 1 – module for data exploration, pre-processing, handing NOT’s and extracting overall sentiment </a:t>
          </a:r>
          <a:endParaRPr lang="en-US" sz="1600" kern="1200" dirty="0">
            <a:latin typeface="Calibri" panose="020F0502020204030204" pitchFamily="34" charset="0"/>
          </a:endParaRPr>
        </a:p>
        <a:p>
          <a:pPr marL="171450" lvl="1" indent="-171450" algn="l" defTabSz="711200">
            <a:lnSpc>
              <a:spcPct val="90000"/>
            </a:lnSpc>
            <a:spcBef>
              <a:spcPct val="0"/>
            </a:spcBef>
            <a:spcAft>
              <a:spcPct val="15000"/>
            </a:spcAft>
            <a:buChar char="••"/>
          </a:pPr>
          <a:r>
            <a:rPr lang="en-US" sz="1600" kern="1200" dirty="0" smtClean="0">
              <a:latin typeface="Calibri" panose="020F0502020204030204" pitchFamily="34" charset="0"/>
            </a:rPr>
            <a:t>Module 2 – this module labels the sentiment values in desired number of levels, generates DTM and implements Naïve Bayes classification algorithm</a:t>
          </a:r>
          <a:endParaRPr lang="en-US" sz="1600" kern="1200" dirty="0">
            <a:latin typeface="Calibri" panose="020F0502020204030204" pitchFamily="34" charset="0"/>
          </a:endParaRPr>
        </a:p>
        <a:p>
          <a:pPr marL="171450" lvl="1" indent="-171450" algn="l" defTabSz="711200">
            <a:lnSpc>
              <a:spcPct val="90000"/>
            </a:lnSpc>
            <a:spcBef>
              <a:spcPct val="0"/>
            </a:spcBef>
            <a:spcAft>
              <a:spcPct val="15000"/>
            </a:spcAft>
            <a:buChar char="••"/>
          </a:pPr>
          <a:r>
            <a:rPr lang="en-US" sz="1600" kern="1200" dirty="0" smtClean="0">
              <a:latin typeface="Calibri" panose="020F0502020204030204" pitchFamily="34" charset="0"/>
            </a:rPr>
            <a:t>Module 3 – provides analysis of results of implementation of Machine Learning model</a:t>
          </a:r>
          <a:endParaRPr lang="en-US" sz="1600" kern="1200" dirty="0">
            <a:latin typeface="Calibri" panose="020F0502020204030204" pitchFamily="34" charset="0"/>
          </a:endParaRPr>
        </a:p>
      </dsp:txBody>
      <dsp:txXfrm>
        <a:off x="0" y="198902"/>
        <a:ext cx="8724901" cy="1559250"/>
      </dsp:txXfrm>
    </dsp:sp>
    <dsp:sp modelId="{FB69257D-D683-485E-8695-0D07B8DC1EFA}">
      <dsp:nvSpPr>
        <dsp:cNvPr id="0" name=""/>
        <dsp:cNvSpPr/>
      </dsp:nvSpPr>
      <dsp:spPr>
        <a:xfrm>
          <a:off x="436245" y="36542"/>
          <a:ext cx="6107430" cy="32472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846" tIns="0" rIns="230846" bIns="0" numCol="1" spcCol="1270" anchor="ctr" anchorCtr="0">
          <a:noAutofit/>
        </a:bodyPr>
        <a:lstStyle/>
        <a:p>
          <a:pPr lvl="0" algn="l" defTabSz="800100">
            <a:lnSpc>
              <a:spcPct val="90000"/>
            </a:lnSpc>
            <a:spcBef>
              <a:spcPct val="0"/>
            </a:spcBef>
            <a:spcAft>
              <a:spcPct val="35000"/>
            </a:spcAft>
          </a:pPr>
          <a:r>
            <a:rPr lang="en-US" sz="1800" b="1" kern="1200" dirty="0" smtClean="0">
              <a:latin typeface="Calibri" panose="020F0502020204030204" pitchFamily="34" charset="0"/>
            </a:rPr>
            <a:t>Code (Modules)</a:t>
          </a:r>
          <a:endParaRPr lang="en-US" sz="1800" b="1" kern="1200" dirty="0">
            <a:latin typeface="Calibri" panose="020F0502020204030204" pitchFamily="34" charset="0"/>
          </a:endParaRPr>
        </a:p>
      </dsp:txBody>
      <dsp:txXfrm>
        <a:off x="452097" y="52394"/>
        <a:ext cx="6075726" cy="293016"/>
      </dsp:txXfrm>
    </dsp:sp>
    <dsp:sp modelId="{736449AD-B41B-496B-A90F-A06EEF9838BD}">
      <dsp:nvSpPr>
        <dsp:cNvPr id="0" name=""/>
        <dsp:cNvSpPr/>
      </dsp:nvSpPr>
      <dsp:spPr>
        <a:xfrm>
          <a:off x="0" y="1979912"/>
          <a:ext cx="8724901" cy="1628549"/>
        </a:xfrm>
        <a:prstGeom prst="rect">
          <a:avLst/>
        </a:prstGeom>
        <a:no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7149" tIns="229108" rIns="67714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latin typeface="Calibri" panose="020F0502020204030204" pitchFamily="34" charset="0"/>
            </a:rPr>
            <a:t>Module 1 Output File 1 – Review data appended with Sentiment value for each review</a:t>
          </a:r>
          <a:endParaRPr lang="en-US" sz="1600" kern="1200" dirty="0">
            <a:latin typeface="Calibri" panose="020F0502020204030204" pitchFamily="34" charset="0"/>
          </a:endParaRPr>
        </a:p>
        <a:p>
          <a:pPr marL="171450" lvl="1" indent="-171450" algn="l" defTabSz="711200">
            <a:lnSpc>
              <a:spcPct val="90000"/>
            </a:lnSpc>
            <a:spcBef>
              <a:spcPct val="0"/>
            </a:spcBef>
            <a:spcAft>
              <a:spcPct val="15000"/>
            </a:spcAft>
            <a:buChar char="••"/>
          </a:pPr>
          <a:r>
            <a:rPr lang="en-US" sz="1600" kern="1200" dirty="0" smtClean="0">
              <a:latin typeface="Calibri" panose="020F0502020204030204" pitchFamily="34" charset="0"/>
            </a:rPr>
            <a:t>Module 2 Output File 1 – Review data appended with DTM</a:t>
          </a:r>
          <a:endParaRPr lang="en-US" sz="1600" kern="1200" dirty="0">
            <a:latin typeface="Calibri" panose="020F0502020204030204" pitchFamily="34" charset="0"/>
          </a:endParaRPr>
        </a:p>
        <a:p>
          <a:pPr marL="171450" lvl="1" indent="-171450" algn="l" defTabSz="711200">
            <a:lnSpc>
              <a:spcPct val="90000"/>
            </a:lnSpc>
            <a:spcBef>
              <a:spcPct val="0"/>
            </a:spcBef>
            <a:spcAft>
              <a:spcPct val="15000"/>
            </a:spcAft>
            <a:buChar char="••"/>
          </a:pPr>
          <a:r>
            <a:rPr lang="en-US" sz="1600" kern="1200" dirty="0" smtClean="0">
              <a:latin typeface="Calibri" panose="020F0502020204030204" pitchFamily="34" charset="0"/>
            </a:rPr>
            <a:t>Module 2 Output File 2 – Test dataset appended with the predicted sentiment</a:t>
          </a:r>
          <a:endParaRPr lang="en-US" sz="1600" kern="1200" dirty="0">
            <a:latin typeface="Calibri" panose="020F0502020204030204" pitchFamily="34" charset="0"/>
          </a:endParaRPr>
        </a:p>
        <a:p>
          <a:pPr marL="171450" lvl="1" indent="-171450" algn="l" defTabSz="711200">
            <a:lnSpc>
              <a:spcPct val="90000"/>
            </a:lnSpc>
            <a:spcBef>
              <a:spcPct val="0"/>
            </a:spcBef>
            <a:spcAft>
              <a:spcPct val="15000"/>
            </a:spcAft>
            <a:buChar char="••"/>
          </a:pPr>
          <a:r>
            <a:rPr lang="en-US" sz="1600" kern="1200" dirty="0" smtClean="0">
              <a:latin typeface="Calibri" panose="020F0502020204030204" pitchFamily="34" charset="0"/>
            </a:rPr>
            <a:t>Module 2 Output File 3 – Summary of Prediction vs Actual Sentiments for test data</a:t>
          </a:r>
          <a:endParaRPr lang="en-US" sz="1600" kern="1200" dirty="0">
            <a:latin typeface="Calibri" panose="020F0502020204030204" pitchFamily="34" charset="0"/>
          </a:endParaRPr>
        </a:p>
        <a:p>
          <a:pPr marL="171450" lvl="1" indent="-171450" algn="l" defTabSz="711200">
            <a:lnSpc>
              <a:spcPct val="90000"/>
            </a:lnSpc>
            <a:spcBef>
              <a:spcPct val="0"/>
            </a:spcBef>
            <a:spcAft>
              <a:spcPct val="15000"/>
            </a:spcAft>
            <a:buChar char="••"/>
          </a:pPr>
          <a:r>
            <a:rPr lang="en-US" sz="1600" kern="1200" dirty="0" smtClean="0">
              <a:latin typeface="Calibri" panose="020F0502020204030204" pitchFamily="34" charset="0"/>
            </a:rPr>
            <a:t>Module 3 Various Plots (key sample plots have been depicted on various slides)</a:t>
          </a:r>
          <a:endParaRPr lang="en-US" sz="1600" kern="1200" dirty="0">
            <a:latin typeface="Calibri" panose="020F0502020204030204" pitchFamily="34" charset="0"/>
          </a:endParaRPr>
        </a:p>
      </dsp:txBody>
      <dsp:txXfrm>
        <a:off x="0" y="1979912"/>
        <a:ext cx="8724901" cy="1628549"/>
      </dsp:txXfrm>
    </dsp:sp>
    <dsp:sp modelId="{B8E7991F-3478-4A9F-85CF-0B8D4D1DA036}">
      <dsp:nvSpPr>
        <dsp:cNvPr id="0" name=""/>
        <dsp:cNvSpPr/>
      </dsp:nvSpPr>
      <dsp:spPr>
        <a:xfrm>
          <a:off x="436245" y="1817552"/>
          <a:ext cx="6107430" cy="32472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846" tIns="0" rIns="230846" bIns="0" numCol="1" spcCol="1270" anchor="ctr" anchorCtr="0">
          <a:noAutofit/>
        </a:bodyPr>
        <a:lstStyle/>
        <a:p>
          <a:pPr lvl="0" algn="l" defTabSz="800100">
            <a:lnSpc>
              <a:spcPct val="90000"/>
            </a:lnSpc>
            <a:spcBef>
              <a:spcPct val="0"/>
            </a:spcBef>
            <a:spcAft>
              <a:spcPct val="35000"/>
            </a:spcAft>
          </a:pPr>
          <a:r>
            <a:rPr lang="en-US" sz="1800" b="1" kern="1200" dirty="0" smtClean="0">
              <a:latin typeface="Calibri" panose="020F0502020204030204" pitchFamily="34" charset="0"/>
            </a:rPr>
            <a:t>Output Files / Plots </a:t>
          </a:r>
          <a:r>
            <a:rPr lang="en-US" sz="1800" b="0" kern="1200" dirty="0" smtClean="0">
              <a:latin typeface="Calibri" panose="020F0502020204030204" pitchFamily="34" charset="0"/>
            </a:rPr>
            <a:t>(for each case executed end-to-end)</a:t>
          </a:r>
          <a:endParaRPr lang="en-US" sz="1800" b="0" kern="1200" dirty="0">
            <a:latin typeface="Calibri" panose="020F0502020204030204" pitchFamily="34" charset="0"/>
          </a:endParaRPr>
        </a:p>
      </dsp:txBody>
      <dsp:txXfrm>
        <a:off x="452097" y="1833404"/>
        <a:ext cx="6075726" cy="293016"/>
      </dsp:txXfrm>
    </dsp:sp>
    <dsp:sp modelId="{8A84785A-AE9D-47AD-B2A2-4FD5E44F5E48}">
      <dsp:nvSpPr>
        <dsp:cNvPr id="0" name=""/>
        <dsp:cNvSpPr/>
      </dsp:nvSpPr>
      <dsp:spPr>
        <a:xfrm>
          <a:off x="0" y="3830222"/>
          <a:ext cx="8724901" cy="1351349"/>
        </a:xfrm>
        <a:prstGeom prst="rect">
          <a:avLst/>
        </a:prstGeom>
        <a:no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7149" tIns="229108" rIns="67714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latin typeface="Calibri" panose="020F0502020204030204" pitchFamily="34" charset="0"/>
            </a:rPr>
            <a:t>Project Proposal Document</a:t>
          </a:r>
          <a:endParaRPr lang="en-US" sz="1600" kern="1200" dirty="0">
            <a:latin typeface="Calibri" panose="020F0502020204030204" pitchFamily="34" charset="0"/>
          </a:endParaRPr>
        </a:p>
        <a:p>
          <a:pPr marL="171450" lvl="1" indent="-171450" algn="l" defTabSz="711200">
            <a:lnSpc>
              <a:spcPct val="90000"/>
            </a:lnSpc>
            <a:spcBef>
              <a:spcPct val="0"/>
            </a:spcBef>
            <a:spcAft>
              <a:spcPct val="15000"/>
            </a:spcAft>
            <a:buChar char="••"/>
          </a:pPr>
          <a:r>
            <a:rPr lang="en-US" sz="1600" kern="1200" dirty="0" smtClean="0">
              <a:latin typeface="Calibri" panose="020F0502020204030204" pitchFamily="34" charset="0"/>
            </a:rPr>
            <a:t>Project Proposal Presentation</a:t>
          </a:r>
          <a:endParaRPr lang="en-US" sz="1600" kern="1200" dirty="0">
            <a:latin typeface="Calibri" panose="020F0502020204030204" pitchFamily="34" charset="0"/>
          </a:endParaRPr>
        </a:p>
        <a:p>
          <a:pPr marL="171450" lvl="1" indent="-171450" algn="l" defTabSz="711200">
            <a:lnSpc>
              <a:spcPct val="90000"/>
            </a:lnSpc>
            <a:spcBef>
              <a:spcPct val="0"/>
            </a:spcBef>
            <a:spcAft>
              <a:spcPct val="15000"/>
            </a:spcAft>
            <a:buChar char="••"/>
          </a:pPr>
          <a:r>
            <a:rPr lang="en-US" sz="1600" kern="1200" dirty="0" smtClean="0">
              <a:latin typeface="Calibri" panose="020F0502020204030204" pitchFamily="34" charset="0"/>
            </a:rPr>
            <a:t>Project Intermediate Status Report – Aug-2017</a:t>
          </a:r>
          <a:endParaRPr lang="en-US" sz="1600" kern="1200" dirty="0">
            <a:latin typeface="Calibri" panose="020F0502020204030204" pitchFamily="34" charset="0"/>
          </a:endParaRPr>
        </a:p>
        <a:p>
          <a:pPr marL="171450" lvl="1" indent="-171450" algn="l" defTabSz="711200">
            <a:lnSpc>
              <a:spcPct val="90000"/>
            </a:lnSpc>
            <a:spcBef>
              <a:spcPct val="0"/>
            </a:spcBef>
            <a:spcAft>
              <a:spcPct val="15000"/>
            </a:spcAft>
            <a:buChar char="••"/>
          </a:pPr>
          <a:r>
            <a:rPr lang="en-US" sz="1600" kern="1200" dirty="0" smtClean="0">
              <a:latin typeface="Calibri" panose="020F0502020204030204" pitchFamily="34" charset="0"/>
            </a:rPr>
            <a:t>Project Final Status Report – Oct-2017</a:t>
          </a:r>
          <a:endParaRPr lang="en-US" sz="1600" kern="1200" dirty="0">
            <a:latin typeface="Calibri" panose="020F0502020204030204" pitchFamily="34" charset="0"/>
          </a:endParaRPr>
        </a:p>
      </dsp:txBody>
      <dsp:txXfrm>
        <a:off x="0" y="3830222"/>
        <a:ext cx="8724901" cy="1351349"/>
      </dsp:txXfrm>
    </dsp:sp>
    <dsp:sp modelId="{E4B77B22-A7B1-419A-AE67-82D86ECB99F1}">
      <dsp:nvSpPr>
        <dsp:cNvPr id="0" name=""/>
        <dsp:cNvSpPr/>
      </dsp:nvSpPr>
      <dsp:spPr>
        <a:xfrm>
          <a:off x="436245" y="3667862"/>
          <a:ext cx="6107430" cy="32472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846" tIns="0" rIns="230846" bIns="0" numCol="1" spcCol="1270" anchor="ctr" anchorCtr="0">
          <a:noAutofit/>
        </a:bodyPr>
        <a:lstStyle/>
        <a:p>
          <a:pPr lvl="0" algn="l" defTabSz="800100">
            <a:lnSpc>
              <a:spcPct val="90000"/>
            </a:lnSpc>
            <a:spcBef>
              <a:spcPct val="0"/>
            </a:spcBef>
            <a:spcAft>
              <a:spcPct val="35000"/>
            </a:spcAft>
          </a:pPr>
          <a:r>
            <a:rPr lang="en-US" sz="1800" b="1" kern="1200" dirty="0" smtClean="0">
              <a:latin typeface="Calibri" panose="020F0502020204030204" pitchFamily="34" charset="0"/>
            </a:rPr>
            <a:t>Project Documentation</a:t>
          </a:r>
          <a:endParaRPr lang="en-US" sz="1800" b="1" kern="1200" dirty="0">
            <a:latin typeface="Calibri" panose="020F0502020204030204" pitchFamily="34" charset="0"/>
          </a:endParaRPr>
        </a:p>
      </dsp:txBody>
      <dsp:txXfrm>
        <a:off x="452097" y="3683714"/>
        <a:ext cx="6075726"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371600" y="1143000"/>
            <a:ext cx="4114800" cy="308609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lstStyle>
            <a:lvl1pPr marL="76200" marR="0" lvl="0" indent="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1pPr>
            <a:lvl2pPr marL="533400" marR="0" lvl="1" indent="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2pPr>
            <a:lvl3pPr marL="990600" marR="0" lvl="2" indent="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3pPr>
            <a:lvl4pPr marL="1447800" marR="0" lvl="3" indent="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4pPr>
            <a:lvl5pPr marL="1905000" marR="0" lvl="4" indent="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5pPr>
            <a:lvl6pPr marL="2362200" marR="0" lvl="5" indent="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6pPr>
            <a:lvl7pPr marL="2819400" marR="0" lvl="6" indent="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7pPr>
            <a:lvl8pPr marL="3276600" marR="0" lvl="7" indent="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8pPr>
            <a:lvl9pPr marL="3733800" marR="0" lvl="8" indent="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5"/>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6438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My notes</a:t>
            </a:r>
          </a:p>
        </p:txBody>
      </p:sp>
      <p:sp>
        <p:nvSpPr>
          <p:cNvPr id="91" name="Shape 91"/>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7341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52" name="Shape 25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67445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63" name="Shape 26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56050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73" name="Shape 27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110222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82" name="Shape 28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7926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93" name="Shape 29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05956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04" name="Shape 30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1875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14" name="Shape 31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16087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25" name="Shape 3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43969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35" name="Shape 3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31056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35" name="Shape 3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46410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02" name="Shape 102"/>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8919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35" name="Shape 3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95068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35" name="Shape 3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112599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35" name="Shape 3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18758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35" name="Shape 3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77605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54" name="Shape 35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96484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54" name="Shape 35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75939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54" name="Shape 35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84588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54" name="Shape 35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59948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54" name="Shape 35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089281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54" name="Shape 35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24945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11" name="Shape 11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0535125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54" name="Shape 35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09236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73" name="Shape 27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36144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73" name="Shape 27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2873795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73" name="Shape 27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6492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54" name="Shape 35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846085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54" name="Shape 35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006384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54" name="Shape 35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504832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54" name="Shape 35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367035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54" name="Shape 35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1797739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54" name="Shape 35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87323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24" name="Shape 12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949810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54" name="Shape 35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361369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54" name="Shape 35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673460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64" name="Shape 36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70851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50" name="Shape 15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14466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85" name="Shape 18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38399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20" name="Shape 2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51649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29" name="Shape 2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42273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0869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6629400"/>
            <a:ext cx="9144000" cy="228600"/>
          </a:xfrm>
          <a:prstGeom prst="rect">
            <a:avLst/>
          </a:prstGeom>
          <a:solidFill>
            <a:srgbClr val="970303"/>
          </a:solidFill>
          <a:ln w="25400" cap="flat" cmpd="sng">
            <a:solidFill>
              <a:srgbClr val="970303"/>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19" name="Shape 19" descr="C:\Users\mohit\Downloads\Aegis sahi logo.jpg"/>
          <p:cNvPicPr preferRelativeResize="0"/>
          <p:nvPr/>
        </p:nvPicPr>
        <p:blipFill rotWithShape="1">
          <a:blip r:embed="rId2">
            <a:alphaModFix/>
          </a:blip>
          <a:srcRect/>
          <a:stretch/>
        </p:blipFill>
        <p:spPr>
          <a:xfrm>
            <a:off x="7924800" y="5911850"/>
            <a:ext cx="1181100" cy="609599"/>
          </a:xfrm>
          <a:prstGeom prst="rect">
            <a:avLst/>
          </a:prstGeom>
          <a:noFill/>
          <a:ln>
            <a:noFill/>
          </a:ln>
        </p:spPr>
      </p:pic>
      <p:sp>
        <p:nvSpPr>
          <p:cNvPr id="20" name="Shape 20"/>
          <p:cNvSpPr txBox="1">
            <a:spLocks noGrp="1"/>
          </p:cNvSpPr>
          <p:nvPr>
            <p:ph type="ctrTitle"/>
          </p:nvPr>
        </p:nvSpPr>
        <p:spPr>
          <a:xfrm>
            <a:off x="685800" y="2130425"/>
            <a:ext cx="7772400" cy="1470023"/>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ubTitle" idx="1"/>
          </p:nvPr>
        </p:nvSpPr>
        <p:spPr>
          <a:xfrm>
            <a:off x="1371600" y="3886200"/>
            <a:ext cx="6400799" cy="1752600"/>
          </a:xfrm>
          <a:prstGeom prst="rect">
            <a:avLst/>
          </a:prstGeom>
          <a:noFill/>
          <a:ln>
            <a:noFill/>
          </a:ln>
        </p:spPr>
        <p:txBody>
          <a:bodyPr wrap="square" lIns="91425" tIns="91425" rIns="91425" bIns="91425" anchor="t" anchorCtr="0"/>
          <a:lstStyle>
            <a:lvl1pPr marL="0" marR="0" lvl="0" indent="0" algn="ctr" rtl="0">
              <a:lnSpc>
                <a:spcPct val="100000"/>
              </a:lnSpc>
              <a:spcBef>
                <a:spcPts val="640"/>
              </a:spcBef>
              <a:spcAft>
                <a:spcPts val="0"/>
              </a:spcAft>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lnSpc>
                <a:spcPct val="100000"/>
              </a:lnSpc>
              <a:spcBef>
                <a:spcPts val="560"/>
              </a:spcBef>
              <a:spcAft>
                <a:spcPts val="0"/>
              </a:spcAft>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80"/>
              </a:spcBef>
              <a:spcAft>
                <a:spcPts val="0"/>
              </a:spcAft>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2" name="Shape 22"/>
          <p:cNvSpPr txBox="1">
            <a:spLocks noGrp="1"/>
          </p:cNvSpPr>
          <p:nvPr>
            <p:ph type="dt" idx="10"/>
          </p:nvPr>
        </p:nvSpPr>
        <p:spPr>
          <a:xfrm>
            <a:off x="420756" y="6569075"/>
            <a:ext cx="2133598"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1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r>
              <a:rPr lang="en-US" smtClean="0"/>
              <a:t>7-Oct-2017</a:t>
            </a:r>
            <a:endParaRPr/>
          </a:p>
        </p:txBody>
      </p:sp>
      <p:sp>
        <p:nvSpPr>
          <p:cNvPr id="23" name="Shape 23"/>
          <p:cNvSpPr txBox="1">
            <a:spLocks noGrp="1"/>
          </p:cNvSpPr>
          <p:nvPr>
            <p:ph type="ftr" idx="11"/>
          </p:nvPr>
        </p:nvSpPr>
        <p:spPr>
          <a:xfrm>
            <a:off x="2895600" y="6569075"/>
            <a:ext cx="3352799"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lt1"/>
              </a:buClr>
              <a:buFont typeface="Calibri"/>
              <a:buNone/>
              <a:defRPr sz="1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r>
              <a:rPr lang="en-US" smtClean="0"/>
              <a:t>Capstone Project Status Report - Oct-2017</a:t>
            </a:r>
            <a:endParaRPr/>
          </a:p>
        </p:txBody>
      </p:sp>
      <p:sp>
        <p:nvSpPr>
          <p:cNvPr id="24" name="Shape 24"/>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a:t>
            </a:fld>
            <a:endParaRPr lang="en-US" sz="1200" b="1"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body" idx="1"/>
          </p:nvPr>
        </p:nvSpPr>
        <p:spPr>
          <a:xfrm rot="5400000">
            <a:off x="2309016" y="-251618"/>
            <a:ext cx="4525963" cy="8229600"/>
          </a:xfrm>
          <a:prstGeom prst="rect">
            <a:avLst/>
          </a:prstGeom>
          <a:noFill/>
          <a:ln>
            <a:noFill/>
          </a:ln>
        </p:spPr>
        <p:txBody>
          <a:bodyPr wrap="square" lIns="91425" tIns="91425" rIns="91425" bIns="91425" anchor="t" anchorCtr="0"/>
          <a:lstStyle>
            <a:lvl1pPr marL="5461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914400" marR="0" lvl="1" indent="7620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2954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727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184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641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3098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556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4013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dt" idx="10"/>
          </p:nvPr>
        </p:nvSpPr>
        <p:spPr>
          <a:xfrm>
            <a:off x="457200" y="6356350"/>
            <a:ext cx="2133598"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r>
              <a:rPr lang="en-US" smtClean="0"/>
              <a:t>7-Oct-2017</a:t>
            </a:r>
            <a:endParaRPr/>
          </a:p>
        </p:txBody>
      </p:sp>
      <p:sp>
        <p:nvSpPr>
          <p:cNvPr id="80" name="Shape 80"/>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r>
              <a:rPr lang="en-US" smtClean="0"/>
              <a:t>Capstone Project Status Report - Oct-2017</a:t>
            </a:r>
            <a:endParaRPr/>
          </a:p>
        </p:txBody>
      </p:sp>
      <p:sp>
        <p:nvSpPr>
          <p:cNvPr id="81" name="Shape 81"/>
          <p:cNvSpPr txBox="1">
            <a:spLocks noGrp="1"/>
          </p:cNvSpPr>
          <p:nvPr>
            <p:ph type="sldNum" idx="12"/>
          </p:nvPr>
        </p:nvSpPr>
        <p:spPr>
          <a:xfrm>
            <a:off x="6553200" y="6356350"/>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2"/>
        <p:cNvGrpSpPr/>
        <p:nvPr/>
      </p:nvGrpSpPr>
      <p:grpSpPr>
        <a:xfrm>
          <a:off x="0" y="0"/>
          <a:ext cx="0" cy="0"/>
          <a:chOff x="0" y="0"/>
          <a:chExt cx="0" cy="0"/>
        </a:xfrm>
      </p:grpSpPr>
      <p:sp>
        <p:nvSpPr>
          <p:cNvPr id="83" name="Shape 83"/>
          <p:cNvSpPr txBox="1">
            <a:spLocks noGrp="1"/>
          </p:cNvSpPr>
          <p:nvPr>
            <p:ph type="title"/>
          </p:nvPr>
        </p:nvSpPr>
        <p:spPr>
          <a:xfrm rot="5400000">
            <a:off x="4732335" y="2171700"/>
            <a:ext cx="5851525" cy="20574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1"/>
          </p:nvPr>
        </p:nvSpPr>
        <p:spPr>
          <a:xfrm rot="5400000">
            <a:off x="541334" y="190498"/>
            <a:ext cx="5851525" cy="6019798"/>
          </a:xfrm>
          <a:prstGeom prst="rect">
            <a:avLst/>
          </a:prstGeom>
          <a:noFill/>
          <a:ln>
            <a:noFill/>
          </a:ln>
        </p:spPr>
        <p:txBody>
          <a:bodyPr wrap="square" lIns="91425" tIns="91425" rIns="91425" bIns="91425" anchor="t" anchorCtr="0"/>
          <a:lstStyle>
            <a:lvl1pPr marL="5461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914400" marR="0" lvl="1" indent="7620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2954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727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184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641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3098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556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4013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dt" idx="10"/>
          </p:nvPr>
        </p:nvSpPr>
        <p:spPr>
          <a:xfrm>
            <a:off x="457200" y="6356350"/>
            <a:ext cx="2133598"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r>
              <a:rPr lang="en-US" smtClean="0"/>
              <a:t>7-Oct-2017</a:t>
            </a:r>
            <a:endParaRPr/>
          </a:p>
        </p:txBody>
      </p:sp>
      <p:sp>
        <p:nvSpPr>
          <p:cNvPr id="86" name="Shape 8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r>
              <a:rPr lang="en-US" smtClean="0"/>
              <a:t>Capstone Project Status Report - Oct-2017</a:t>
            </a:r>
            <a:endParaRPr/>
          </a:p>
        </p:txBody>
      </p:sp>
      <p:sp>
        <p:nvSpPr>
          <p:cNvPr id="87" name="Shape 87"/>
          <p:cNvSpPr txBox="1">
            <a:spLocks noGrp="1"/>
          </p:cNvSpPr>
          <p:nvPr>
            <p:ph type="sldNum" idx="12"/>
          </p:nvPr>
        </p:nvSpPr>
        <p:spPr>
          <a:xfrm>
            <a:off x="6553200" y="6356350"/>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5461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914400" marR="0" lvl="1" indent="7620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2954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727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184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641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3098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556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4013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dt" idx="10"/>
          </p:nvPr>
        </p:nvSpPr>
        <p:spPr>
          <a:xfrm>
            <a:off x="457200" y="6356350"/>
            <a:ext cx="2133598"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r>
              <a:rPr lang="en-US" smtClean="0"/>
              <a:t>7-Oct-2017</a:t>
            </a:r>
            <a:endParaRPr/>
          </a:p>
        </p:txBody>
      </p:sp>
      <p:sp>
        <p:nvSpPr>
          <p:cNvPr id="29" name="Shape 29"/>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r>
              <a:rPr lang="en-US" smtClean="0"/>
              <a:t>Capstone Project Status Report - Oct-2017</a:t>
            </a:r>
            <a:endParaRPr/>
          </a:p>
        </p:txBody>
      </p:sp>
      <p:sp>
        <p:nvSpPr>
          <p:cNvPr id="30" name="Shape 30"/>
          <p:cNvSpPr txBox="1">
            <a:spLocks noGrp="1"/>
          </p:cNvSpPr>
          <p:nvPr>
            <p:ph type="sldNum" idx="12"/>
          </p:nvPr>
        </p:nvSpPr>
        <p:spPr>
          <a:xfrm>
            <a:off x="6553200" y="6356350"/>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722312" y="4406900"/>
            <a:ext cx="7772400" cy="1362075"/>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Font typeface="Calibri"/>
              <a:buNone/>
              <a:defRPr sz="4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722312" y="2906713"/>
            <a:ext cx="7772400" cy="1500187"/>
          </a:xfrm>
          <a:prstGeom prst="rect">
            <a:avLst/>
          </a:prstGeom>
          <a:noFill/>
          <a:ln>
            <a:noFill/>
          </a:ln>
        </p:spPr>
        <p:txBody>
          <a:bodyPr wrap="square" lIns="91425" tIns="91425" rIns="91425" bIns="91425" anchor="b" anchorCtr="0"/>
          <a:lstStyle>
            <a:lvl1pPr marL="0" marR="0" lvl="0" indent="0" algn="l"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36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lnSpc>
                <a:spcPct val="100000"/>
              </a:lnSpc>
              <a:spcBef>
                <a:spcPts val="32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4" name="Shape 34"/>
          <p:cNvSpPr txBox="1">
            <a:spLocks noGrp="1"/>
          </p:cNvSpPr>
          <p:nvPr>
            <p:ph type="dt" idx="10"/>
          </p:nvPr>
        </p:nvSpPr>
        <p:spPr>
          <a:xfrm>
            <a:off x="457200" y="6356350"/>
            <a:ext cx="2133598"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r>
              <a:rPr lang="en-US" smtClean="0"/>
              <a:t>7-Oct-2017</a:t>
            </a:r>
            <a:endParaRPr/>
          </a:p>
        </p:txBody>
      </p:sp>
      <p:sp>
        <p:nvSpPr>
          <p:cNvPr id="35" name="Shape 35"/>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r>
              <a:rPr lang="en-US" smtClean="0"/>
              <a:t>Capstone Project Status Report - Oct-2017</a:t>
            </a:r>
            <a:endParaRPr/>
          </a:p>
        </p:txBody>
      </p:sp>
      <p:sp>
        <p:nvSpPr>
          <p:cNvPr id="36" name="Shape 36"/>
          <p:cNvSpPr txBox="1">
            <a:spLocks noGrp="1"/>
          </p:cNvSpPr>
          <p:nvPr>
            <p:ph type="sldNum" idx="12"/>
          </p:nvPr>
        </p:nvSpPr>
        <p:spPr>
          <a:xfrm>
            <a:off x="6553200" y="6356350"/>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457200" y="1600200"/>
            <a:ext cx="4038597" cy="4525963"/>
          </a:xfrm>
          <a:prstGeom prst="rect">
            <a:avLst/>
          </a:prstGeom>
          <a:noFill/>
          <a:ln>
            <a:noFill/>
          </a:ln>
        </p:spPr>
        <p:txBody>
          <a:bodyPr wrap="square" lIns="91425" tIns="91425" rIns="91425" bIns="91425" anchor="t" anchorCtr="0"/>
          <a:lstStyle>
            <a:lvl1pPr marL="520700" marR="0" lvl="0" indent="1270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889000" marR="0" lvl="1" indent="254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270000" marR="0" lvl="2"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714500" marR="0" lvl="3"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171700" marR="0" lvl="4"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628900" marR="0" lvl="5"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3086100" marR="0" lvl="6"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543300" marR="0" lvl="7"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4000500" marR="0" lvl="8"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2"/>
          </p:nvPr>
        </p:nvSpPr>
        <p:spPr>
          <a:xfrm>
            <a:off x="4648200" y="1600200"/>
            <a:ext cx="4038597" cy="4525963"/>
          </a:xfrm>
          <a:prstGeom prst="rect">
            <a:avLst/>
          </a:prstGeom>
          <a:noFill/>
          <a:ln>
            <a:noFill/>
          </a:ln>
        </p:spPr>
        <p:txBody>
          <a:bodyPr wrap="square" lIns="91425" tIns="91425" rIns="91425" bIns="91425" anchor="t" anchorCtr="0"/>
          <a:lstStyle>
            <a:lvl1pPr marL="520700" marR="0" lvl="0" indent="1270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889000" marR="0" lvl="1" indent="254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270000" marR="0" lvl="2"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714500" marR="0" lvl="3"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171700" marR="0" lvl="4"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628900" marR="0" lvl="5"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3086100" marR="0" lvl="6"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543300" marR="0" lvl="7"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4000500" marR="0" lvl="8"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dt" idx="10"/>
          </p:nvPr>
        </p:nvSpPr>
        <p:spPr>
          <a:xfrm>
            <a:off x="457200" y="6356350"/>
            <a:ext cx="2133598"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r>
              <a:rPr lang="en-US" smtClean="0"/>
              <a:t>7-Oct-2017</a:t>
            </a:r>
            <a:endParaRPr/>
          </a:p>
        </p:txBody>
      </p:sp>
      <p:sp>
        <p:nvSpPr>
          <p:cNvPr id="42" name="Shape 4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r>
              <a:rPr lang="en-US" smtClean="0"/>
              <a:t>Capstone Project Status Report - Oct-2017</a:t>
            </a:r>
            <a:endParaRPr/>
          </a:p>
        </p:txBody>
      </p:sp>
      <p:sp>
        <p:nvSpPr>
          <p:cNvPr id="43" name="Shape 43"/>
          <p:cNvSpPr txBox="1">
            <a:spLocks noGrp="1"/>
          </p:cNvSpPr>
          <p:nvPr>
            <p:ph type="sldNum" idx="12"/>
          </p:nvPr>
        </p:nvSpPr>
        <p:spPr>
          <a:xfrm>
            <a:off x="6553200" y="6356350"/>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457200" y="1535112"/>
            <a:ext cx="4040187" cy="639762"/>
          </a:xfrm>
          <a:prstGeom prst="rect">
            <a:avLst/>
          </a:prstGeom>
          <a:noFill/>
          <a:ln>
            <a:noFill/>
          </a:ln>
        </p:spPr>
        <p:txBody>
          <a:bodyPr wrap="square"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2"/>
          </p:nvPr>
        </p:nvSpPr>
        <p:spPr>
          <a:xfrm>
            <a:off x="457200" y="2174875"/>
            <a:ext cx="4040187" cy="3951285"/>
          </a:xfrm>
          <a:prstGeom prst="rect">
            <a:avLst/>
          </a:prstGeom>
          <a:noFill/>
          <a:ln>
            <a:noFill/>
          </a:ln>
        </p:spPr>
        <p:txBody>
          <a:bodyPr wrap="square" lIns="91425" tIns="91425" rIns="91425" bIns="91425" anchor="t" anchorCtr="0"/>
          <a:lstStyle>
            <a:lvl1pPr marL="457200" marR="0" lvl="0" indent="381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838200" marR="0" lvl="1"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257300" marR="0" lvl="2"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76400" marR="0" lvl="3"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133600" marR="0" lvl="4"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90800" marR="0" lvl="5"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3048000" marR="0" lvl="6"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505200" marR="0" lvl="7"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962400" marR="0" lvl="8"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3"/>
          </p:nvPr>
        </p:nvSpPr>
        <p:spPr>
          <a:xfrm>
            <a:off x="4645025" y="1535112"/>
            <a:ext cx="4041772" cy="639762"/>
          </a:xfrm>
          <a:prstGeom prst="rect">
            <a:avLst/>
          </a:prstGeom>
          <a:noFill/>
          <a:ln>
            <a:noFill/>
          </a:ln>
        </p:spPr>
        <p:txBody>
          <a:bodyPr wrap="square"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4"/>
          </p:nvPr>
        </p:nvSpPr>
        <p:spPr>
          <a:xfrm>
            <a:off x="4645025" y="2174875"/>
            <a:ext cx="4041772" cy="3951285"/>
          </a:xfrm>
          <a:prstGeom prst="rect">
            <a:avLst/>
          </a:prstGeom>
          <a:noFill/>
          <a:ln>
            <a:noFill/>
          </a:ln>
        </p:spPr>
        <p:txBody>
          <a:bodyPr wrap="square" lIns="91425" tIns="91425" rIns="91425" bIns="91425" anchor="t" anchorCtr="0"/>
          <a:lstStyle>
            <a:lvl1pPr marL="457200" marR="0" lvl="0" indent="381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838200" marR="0" lvl="1"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257300" marR="0" lvl="2"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76400" marR="0" lvl="3"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133600" marR="0" lvl="4"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90800" marR="0" lvl="5"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3048000" marR="0" lvl="6"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505200" marR="0" lvl="7"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962400" marR="0" lvl="8"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a:off x="457200" y="6356350"/>
            <a:ext cx="2133598"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r>
              <a:rPr lang="en-US" smtClean="0"/>
              <a:t>7-Oct-2017</a:t>
            </a:r>
            <a:endParaRPr/>
          </a:p>
        </p:txBody>
      </p:sp>
      <p:sp>
        <p:nvSpPr>
          <p:cNvPr id="51" name="Shape 51"/>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r>
              <a:rPr lang="en-US" smtClean="0"/>
              <a:t>Capstone Project Status Report - Oct-2017</a:t>
            </a:r>
            <a:endParaRPr/>
          </a:p>
        </p:txBody>
      </p:sp>
      <p:sp>
        <p:nvSpPr>
          <p:cNvPr id="52" name="Shape 52"/>
          <p:cNvSpPr txBox="1">
            <a:spLocks noGrp="1"/>
          </p:cNvSpPr>
          <p:nvPr>
            <p:ph type="sldNum" idx="12"/>
          </p:nvPr>
        </p:nvSpPr>
        <p:spPr>
          <a:xfrm>
            <a:off x="6553200" y="6356350"/>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dt" idx="10"/>
          </p:nvPr>
        </p:nvSpPr>
        <p:spPr>
          <a:xfrm>
            <a:off x="457200" y="6356350"/>
            <a:ext cx="2133598"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r>
              <a:rPr lang="en-US" smtClean="0"/>
              <a:t>7-Oct-2017</a:t>
            </a:r>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r>
              <a:rPr lang="en-US" smtClean="0"/>
              <a:t>Capstone Project Status Report - Oct-2017</a:t>
            </a:r>
            <a:endParaRPr/>
          </a:p>
        </p:txBody>
      </p:sp>
      <p:sp>
        <p:nvSpPr>
          <p:cNvPr id="57" name="Shape 57"/>
          <p:cNvSpPr txBox="1">
            <a:spLocks noGrp="1"/>
          </p:cNvSpPr>
          <p:nvPr>
            <p:ph type="sldNum" idx="12"/>
          </p:nvPr>
        </p:nvSpPr>
        <p:spPr>
          <a:xfrm>
            <a:off x="6553200" y="6356350"/>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8"/>
        <p:cNvGrpSpPr/>
        <p:nvPr/>
      </p:nvGrpSpPr>
      <p:grpSpPr>
        <a:xfrm>
          <a:off x="0" y="0"/>
          <a:ext cx="0" cy="0"/>
          <a:chOff x="0" y="0"/>
          <a:chExt cx="0" cy="0"/>
        </a:xfrm>
      </p:grpSpPr>
      <p:sp>
        <p:nvSpPr>
          <p:cNvPr id="59" name="Shape 59"/>
          <p:cNvSpPr txBox="1">
            <a:spLocks noGrp="1"/>
          </p:cNvSpPr>
          <p:nvPr>
            <p:ph type="dt" idx="10"/>
          </p:nvPr>
        </p:nvSpPr>
        <p:spPr>
          <a:xfrm>
            <a:off x="457200" y="6356350"/>
            <a:ext cx="2133598"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r>
              <a:rPr lang="en-US" smtClean="0"/>
              <a:t>7-Oct-2017</a:t>
            </a:r>
            <a:endParaRPr/>
          </a:p>
        </p:txBody>
      </p:sp>
      <p:sp>
        <p:nvSpPr>
          <p:cNvPr id="60" name="Shape 60"/>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r>
              <a:rPr lang="en-US" smtClean="0"/>
              <a:t>Capstone Project Status Report - Oct-2017</a:t>
            </a:r>
            <a:endParaRPr/>
          </a:p>
        </p:txBody>
      </p:sp>
      <p:sp>
        <p:nvSpPr>
          <p:cNvPr id="61" name="Shape 61"/>
          <p:cNvSpPr txBox="1">
            <a:spLocks noGrp="1"/>
          </p:cNvSpPr>
          <p:nvPr>
            <p:ph type="sldNum" idx="12"/>
          </p:nvPr>
        </p:nvSpPr>
        <p:spPr>
          <a:xfrm>
            <a:off x="6553200" y="6356350"/>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273050"/>
            <a:ext cx="3008313" cy="1162048"/>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Calibri"/>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3575050" y="273050"/>
            <a:ext cx="5111750" cy="5853111"/>
          </a:xfrm>
          <a:prstGeom prst="rect">
            <a:avLst/>
          </a:prstGeom>
          <a:noFill/>
          <a:ln>
            <a:noFill/>
          </a:ln>
        </p:spPr>
        <p:txBody>
          <a:bodyPr wrap="square" lIns="91425" tIns="91425" rIns="91425" bIns="91425" anchor="t" anchorCtr="0"/>
          <a:lstStyle>
            <a:lvl1pPr marL="5461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914400" marR="0" lvl="1" indent="7620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2954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727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184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641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3098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556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4013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body" idx="2"/>
          </p:nvPr>
        </p:nvSpPr>
        <p:spPr>
          <a:xfrm>
            <a:off x="457200" y="1435100"/>
            <a:ext cx="3008313" cy="4691063"/>
          </a:xfrm>
          <a:prstGeom prst="rect">
            <a:avLst/>
          </a:prstGeom>
          <a:noFill/>
          <a:ln>
            <a:noFill/>
          </a:ln>
        </p:spPr>
        <p:txBody>
          <a:bodyPr wrap="square"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dt" idx="10"/>
          </p:nvPr>
        </p:nvSpPr>
        <p:spPr>
          <a:xfrm>
            <a:off x="457200" y="6356350"/>
            <a:ext cx="2133598"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r>
              <a:rPr lang="en-US" smtClean="0"/>
              <a:t>7-Oct-2017</a:t>
            </a:r>
            <a:endParaRPr/>
          </a:p>
        </p:txBody>
      </p:sp>
      <p:sp>
        <p:nvSpPr>
          <p:cNvPr id="67" name="Shape 67"/>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r>
              <a:rPr lang="en-US" smtClean="0"/>
              <a:t>Capstone Project Status Report - Oct-2017</a:t>
            </a:r>
            <a:endParaRPr/>
          </a:p>
        </p:txBody>
      </p:sp>
      <p:sp>
        <p:nvSpPr>
          <p:cNvPr id="68" name="Shape 68"/>
          <p:cNvSpPr txBox="1">
            <a:spLocks noGrp="1"/>
          </p:cNvSpPr>
          <p:nvPr>
            <p:ph type="sldNum" idx="12"/>
          </p:nvPr>
        </p:nvSpPr>
        <p:spPr>
          <a:xfrm>
            <a:off x="6553200" y="6356350"/>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792288" y="4800600"/>
            <a:ext cx="5486399" cy="566736"/>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Calibri"/>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71" name="Shape 71"/>
          <p:cNvSpPr>
            <a:spLocks noGrp="1"/>
          </p:cNvSpPr>
          <p:nvPr>
            <p:ph type="pic" idx="2"/>
          </p:nvPr>
        </p:nvSpPr>
        <p:spPr>
          <a:xfrm>
            <a:off x="1792288" y="612775"/>
            <a:ext cx="5486399" cy="4114800"/>
          </a:xfrm>
          <a:prstGeom prst="rect">
            <a:avLst/>
          </a:prstGeom>
          <a:noFill/>
          <a:ln>
            <a:noFill/>
          </a:ln>
        </p:spPr>
        <p:txBody>
          <a:bodyPr wrap="square" lIns="91425" tIns="91425" rIns="91425" bIns="91425" anchor="t" anchorCtr="0"/>
          <a:lstStyle>
            <a:lvl1pPr marL="0" marR="0" lvl="0" indent="0" algn="l" rtl="0">
              <a:lnSpc>
                <a:spcPct val="100000"/>
              </a:lnSpc>
              <a:spcBef>
                <a:spcPts val="640"/>
              </a:spcBef>
              <a:spcAft>
                <a:spcPts val="0"/>
              </a:spcAft>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56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48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body" idx="1"/>
          </p:nvPr>
        </p:nvSpPr>
        <p:spPr>
          <a:xfrm>
            <a:off x="1792288" y="5367337"/>
            <a:ext cx="5486399" cy="804861"/>
          </a:xfrm>
          <a:prstGeom prst="rect">
            <a:avLst/>
          </a:prstGeom>
          <a:noFill/>
          <a:ln>
            <a:noFill/>
          </a:ln>
        </p:spPr>
        <p:txBody>
          <a:bodyPr wrap="square"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dt" idx="10"/>
          </p:nvPr>
        </p:nvSpPr>
        <p:spPr>
          <a:xfrm>
            <a:off x="457200" y="6356350"/>
            <a:ext cx="2133598"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r>
              <a:rPr lang="en-US" smtClean="0"/>
              <a:t>7-Oct-2017</a:t>
            </a:r>
            <a:endParaRPr/>
          </a:p>
        </p:txBody>
      </p:sp>
      <p:sp>
        <p:nvSpPr>
          <p:cNvPr id="74" name="Shape 74"/>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r>
              <a:rPr lang="en-US" smtClean="0"/>
              <a:t>Capstone Project Status Report - Oct-2017</a:t>
            </a:r>
            <a:endParaRPr/>
          </a:p>
        </p:txBody>
      </p:sp>
      <p:sp>
        <p:nvSpPr>
          <p:cNvPr id="75" name="Shape 75"/>
          <p:cNvSpPr txBox="1">
            <a:spLocks noGrp="1"/>
          </p:cNvSpPr>
          <p:nvPr>
            <p:ph type="sldNum" idx="12"/>
          </p:nvPr>
        </p:nvSpPr>
        <p:spPr>
          <a:xfrm>
            <a:off x="6553200" y="6356350"/>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5461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914400" marR="0" lvl="1" indent="7620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2954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727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184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641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3098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556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4013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8"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r>
              <a:rPr lang="en-US" smtClean="0"/>
              <a:t>7-Oct-2017</a:t>
            </a:r>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r>
              <a:rPr lang="en-US" smtClean="0"/>
              <a:t>Capstone Project Status Report - Oct-2017</a:t>
            </a:r>
            <a:endParaRPr/>
          </a:p>
        </p:txBody>
      </p:sp>
      <p:sp>
        <p:nvSpPr>
          <p:cNvPr id="14" name="Shape 14"/>
          <p:cNvSpPr txBox="1">
            <a:spLocks noGrp="1"/>
          </p:cNvSpPr>
          <p:nvPr>
            <p:ph type="sldNum" idx="12"/>
          </p:nvPr>
        </p:nvSpPr>
        <p:spPr>
          <a:xfrm>
            <a:off x="6553200" y="6356350"/>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
        <p:nvSpPr>
          <p:cNvPr id="15" name="Shape 15"/>
          <p:cNvSpPr/>
          <p:nvPr/>
        </p:nvSpPr>
        <p:spPr>
          <a:xfrm>
            <a:off x="0" y="6629400"/>
            <a:ext cx="9144000" cy="228600"/>
          </a:xfrm>
          <a:prstGeom prst="rect">
            <a:avLst/>
          </a:prstGeom>
          <a:solidFill>
            <a:srgbClr val="970303"/>
          </a:solidFill>
          <a:ln w="25400" cap="flat" cmpd="sng">
            <a:solidFill>
              <a:srgbClr val="970303"/>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16" name="Shape 16" descr="C:\Users\mohit\Downloads\Aegis sahi logo.jpg"/>
          <p:cNvPicPr preferRelativeResize="0"/>
          <p:nvPr/>
        </p:nvPicPr>
        <p:blipFill rotWithShape="1">
          <a:blip r:embed="rId13">
            <a:alphaModFix/>
          </a:blip>
          <a:srcRect/>
          <a:stretch/>
        </p:blipFill>
        <p:spPr>
          <a:xfrm>
            <a:off x="7924800" y="5911850"/>
            <a:ext cx="1181100" cy="6095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ctrTitle"/>
          </p:nvPr>
        </p:nvSpPr>
        <p:spPr>
          <a:xfrm>
            <a:off x="495300" y="762000"/>
            <a:ext cx="8153398" cy="9144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3600" b="0" i="0" u="none" strike="noStrike" cap="none" dirty="0">
                <a:solidFill>
                  <a:schemeClr val="dk1"/>
                </a:solidFill>
                <a:latin typeface="Calibri"/>
                <a:ea typeface="Calibri"/>
                <a:cs typeface="Calibri"/>
                <a:sym typeface="Calibri"/>
              </a:rPr>
              <a:t>Capstone Project – </a:t>
            </a:r>
            <a:r>
              <a:rPr lang="en-US" sz="3600" b="0" i="0" u="none" strike="noStrike" cap="none" dirty="0" smtClean="0">
                <a:solidFill>
                  <a:schemeClr val="dk1"/>
                </a:solidFill>
                <a:latin typeface="Calibri"/>
                <a:ea typeface="Calibri"/>
                <a:cs typeface="Calibri"/>
                <a:sym typeface="Calibri"/>
              </a:rPr>
              <a:t>Dec’2016 </a:t>
            </a:r>
            <a:r>
              <a:rPr lang="en-US" sz="3600" b="0" i="0" u="none" strike="noStrike" cap="none" dirty="0">
                <a:solidFill>
                  <a:schemeClr val="dk1"/>
                </a:solidFill>
                <a:latin typeface="Calibri"/>
                <a:ea typeface="Calibri"/>
                <a:cs typeface="Calibri"/>
                <a:sym typeface="Calibri"/>
              </a:rPr>
              <a:t>Batch</a:t>
            </a:r>
          </a:p>
        </p:txBody>
      </p:sp>
      <p:sp>
        <p:nvSpPr>
          <p:cNvPr id="94" name="Shape 94"/>
          <p:cNvSpPr txBox="1">
            <a:spLocks noGrp="1"/>
          </p:cNvSpPr>
          <p:nvPr>
            <p:ph type="subTitle" idx="1"/>
          </p:nvPr>
        </p:nvSpPr>
        <p:spPr>
          <a:xfrm>
            <a:off x="228600" y="4146551"/>
            <a:ext cx="8686800" cy="1371598"/>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1" u="none" strike="noStrike" cap="none" dirty="0">
                <a:solidFill>
                  <a:schemeClr val="dk1"/>
                </a:solidFill>
                <a:latin typeface="Calibri"/>
                <a:ea typeface="Calibri"/>
                <a:cs typeface="Calibri"/>
                <a:sym typeface="Calibri"/>
              </a:rPr>
              <a:t>Presentation by</a:t>
            </a:r>
          </a:p>
          <a:p>
            <a:pPr marL="0" marR="0" lvl="0" indent="0" algn="l" rtl="0">
              <a:lnSpc>
                <a:spcPct val="100000"/>
              </a:lnSpc>
              <a:spcBef>
                <a:spcPts val="440"/>
              </a:spcBef>
              <a:spcAft>
                <a:spcPts val="0"/>
              </a:spcAft>
              <a:buClr>
                <a:schemeClr val="dk1"/>
              </a:buClr>
              <a:buSzPct val="25000"/>
              <a:buFont typeface="Arial"/>
              <a:buNone/>
            </a:pPr>
            <a:r>
              <a:rPr lang="en-US" sz="2200" b="0" i="0" u="none" strike="noStrike" cap="none" dirty="0">
                <a:solidFill>
                  <a:schemeClr val="dk1"/>
                </a:solidFill>
                <a:latin typeface="Calibri"/>
                <a:ea typeface="Calibri"/>
                <a:cs typeface="Calibri"/>
                <a:sym typeface="Calibri"/>
              </a:rPr>
              <a:t>Abhinandan Nuli </a:t>
            </a:r>
            <a:r>
              <a:rPr lang="en-US" sz="2200" b="1" i="0" u="none" strike="noStrike" cap="none" dirty="0">
                <a:solidFill>
                  <a:schemeClr val="dk1"/>
                </a:solidFill>
                <a:latin typeface="Calibri"/>
                <a:ea typeface="Calibri"/>
                <a:cs typeface="Calibri"/>
                <a:sym typeface="Calibri"/>
              </a:rPr>
              <a:t>|</a:t>
            </a:r>
            <a:r>
              <a:rPr lang="en-US" sz="2200" b="0" i="0" u="none" strike="noStrike" cap="none" dirty="0">
                <a:solidFill>
                  <a:schemeClr val="dk1"/>
                </a:solidFill>
                <a:latin typeface="Calibri"/>
                <a:ea typeface="Calibri"/>
                <a:cs typeface="Calibri"/>
                <a:sym typeface="Calibri"/>
              </a:rPr>
              <a:t> Hrishikesh Bhatkhande </a:t>
            </a:r>
            <a:r>
              <a:rPr lang="en-US" sz="2200" b="1" i="0" u="none" strike="noStrike" cap="none" dirty="0">
                <a:solidFill>
                  <a:schemeClr val="dk1"/>
                </a:solidFill>
                <a:latin typeface="Calibri"/>
                <a:ea typeface="Calibri"/>
                <a:cs typeface="Calibri"/>
                <a:sym typeface="Calibri"/>
              </a:rPr>
              <a:t>|</a:t>
            </a:r>
            <a:r>
              <a:rPr lang="en-US" sz="2200" b="0" i="0" u="none" strike="noStrike" cap="none" dirty="0">
                <a:solidFill>
                  <a:schemeClr val="dk1"/>
                </a:solidFill>
                <a:latin typeface="Calibri"/>
                <a:ea typeface="Calibri"/>
                <a:cs typeface="Calibri"/>
                <a:sym typeface="Calibri"/>
              </a:rPr>
              <a:t> Mohit Sharma </a:t>
            </a:r>
            <a:r>
              <a:rPr lang="en-US" sz="2200" b="1" i="0" u="none" strike="noStrike" cap="none" dirty="0">
                <a:solidFill>
                  <a:schemeClr val="dk1"/>
                </a:solidFill>
                <a:latin typeface="Calibri"/>
                <a:ea typeface="Calibri"/>
                <a:cs typeface="Calibri"/>
                <a:sym typeface="Calibri"/>
              </a:rPr>
              <a:t>|</a:t>
            </a:r>
            <a:r>
              <a:rPr lang="en-US" sz="2200" b="0" i="0" u="none" strike="noStrike" cap="none" dirty="0">
                <a:solidFill>
                  <a:schemeClr val="dk1"/>
                </a:solidFill>
                <a:latin typeface="Calibri"/>
                <a:ea typeface="Calibri"/>
                <a:cs typeface="Calibri"/>
                <a:sym typeface="Calibri"/>
              </a:rPr>
              <a:t> Vivek Chutke</a:t>
            </a:r>
          </a:p>
          <a:p>
            <a:pPr marL="0" marR="0" lvl="0" indent="0" algn="l" rtl="0">
              <a:lnSpc>
                <a:spcPct val="100000"/>
              </a:lnSpc>
              <a:spcBef>
                <a:spcPts val="360"/>
              </a:spcBef>
              <a:spcAft>
                <a:spcPts val="0"/>
              </a:spcAft>
              <a:buClr>
                <a:schemeClr val="dk1"/>
              </a:buClr>
              <a:buSzPct val="25000"/>
              <a:buFont typeface="Arial"/>
              <a:buNone/>
            </a:pPr>
            <a:r>
              <a:rPr lang="en-US" sz="1800" b="0" i="0" u="none" strike="noStrike" cap="none" dirty="0" smtClean="0">
                <a:solidFill>
                  <a:schemeClr val="dk1"/>
                </a:solidFill>
                <a:latin typeface="Calibri"/>
                <a:ea typeface="Calibri"/>
                <a:cs typeface="Calibri"/>
                <a:sym typeface="Calibri"/>
              </a:rPr>
              <a:t>7-Oct-2017 </a:t>
            </a:r>
            <a:endParaRPr lang="en-US" sz="1800" b="0" i="0" u="none" strike="noStrike" cap="none" dirty="0">
              <a:solidFill>
                <a:schemeClr val="dk1"/>
              </a:solidFill>
              <a:latin typeface="Calibri"/>
              <a:ea typeface="Calibri"/>
              <a:cs typeface="Calibri"/>
              <a:sym typeface="Calibri"/>
            </a:endParaRPr>
          </a:p>
        </p:txBody>
      </p:sp>
      <p:sp>
        <p:nvSpPr>
          <p:cNvPr id="95" name="Shape 95"/>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a:solidFill>
                <a:schemeClr val="lt1"/>
              </a:solidFill>
              <a:latin typeface="Calibri"/>
              <a:ea typeface="Calibri"/>
              <a:cs typeface="Calibri"/>
              <a:sym typeface="Calibri"/>
            </a:endParaRPr>
          </a:p>
        </p:txBody>
      </p:sp>
      <p:sp>
        <p:nvSpPr>
          <p:cNvPr id="96" name="Shape 96"/>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1</a:t>
            </a:fld>
            <a:endParaRPr lang="en-US" sz="1200" b="1" i="0" u="none" strike="noStrike" cap="none">
              <a:solidFill>
                <a:schemeClr val="lt1"/>
              </a:solidFill>
              <a:latin typeface="Calibri"/>
              <a:ea typeface="Calibri"/>
              <a:cs typeface="Calibri"/>
              <a:sym typeface="Calibri"/>
            </a:endParaRPr>
          </a:p>
        </p:txBody>
      </p:sp>
      <p:sp>
        <p:nvSpPr>
          <p:cNvPr id="97" name="Shape 97"/>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a:solidFill>
                <a:schemeClr val="lt1"/>
              </a:solidFill>
              <a:latin typeface="Calibri"/>
              <a:ea typeface="Calibri"/>
              <a:cs typeface="Calibri"/>
              <a:sym typeface="Calibri"/>
            </a:endParaRPr>
          </a:p>
        </p:txBody>
      </p:sp>
      <p:sp>
        <p:nvSpPr>
          <p:cNvPr id="98" name="Shape 98"/>
          <p:cNvSpPr txBox="1"/>
          <p:nvPr/>
        </p:nvSpPr>
        <p:spPr>
          <a:xfrm>
            <a:off x="685800" y="2057400"/>
            <a:ext cx="7772400" cy="1355722"/>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Sentiment Analysis of </a:t>
            </a:r>
          </a:p>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Book Reviews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Data </a:t>
            </a:r>
            <a:r>
              <a:rPr lang="en-US" sz="4000" b="0" i="1" u="none" strike="noStrike" cap="none" dirty="0">
                <a:solidFill>
                  <a:schemeClr val="dk1"/>
                </a:solidFill>
                <a:latin typeface="Calibri"/>
                <a:ea typeface="Calibri"/>
                <a:cs typeface="Calibri"/>
                <a:sym typeface="Calibri"/>
              </a:rPr>
              <a:t>Processing</a:t>
            </a:r>
          </a:p>
        </p:txBody>
      </p:sp>
      <p:sp>
        <p:nvSpPr>
          <p:cNvPr id="255" name="Shape 255"/>
          <p:cNvSpPr txBox="1"/>
          <p:nvPr/>
        </p:nvSpPr>
        <p:spPr>
          <a:xfrm>
            <a:off x="342900" y="1095600"/>
            <a:ext cx="4200523" cy="390299"/>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800" b="1" i="0" u="none" strike="noStrike" cap="none" dirty="0">
                <a:solidFill>
                  <a:schemeClr val="dk1"/>
                </a:solidFill>
                <a:latin typeface="Calibri"/>
                <a:ea typeface="Calibri"/>
                <a:cs typeface="Calibri"/>
                <a:sym typeface="Calibri"/>
              </a:rPr>
              <a:t>Sample output of Document Term Matrix</a:t>
            </a:r>
          </a:p>
        </p:txBody>
      </p:sp>
      <p:sp>
        <p:nvSpPr>
          <p:cNvPr id="256" name="Shape 256"/>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dirty="0">
              <a:solidFill>
                <a:schemeClr val="lt1"/>
              </a:solidFill>
              <a:latin typeface="Calibri"/>
              <a:ea typeface="Calibri"/>
              <a:cs typeface="Calibri"/>
              <a:sym typeface="Calibri"/>
            </a:endParaRPr>
          </a:p>
        </p:txBody>
      </p:sp>
      <p:sp>
        <p:nvSpPr>
          <p:cNvPr id="257" name="Shape 257"/>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10</a:t>
            </a:fld>
            <a:endParaRPr lang="en-US" sz="1200" b="1" i="0" u="none" strike="noStrike" cap="none" dirty="0">
              <a:solidFill>
                <a:schemeClr val="lt1"/>
              </a:solidFill>
              <a:latin typeface="Calibri"/>
              <a:ea typeface="Calibri"/>
              <a:cs typeface="Calibri"/>
              <a:sym typeface="Calibri"/>
            </a:endParaRPr>
          </a:p>
        </p:txBody>
      </p:sp>
      <p:sp>
        <p:nvSpPr>
          <p:cNvPr id="258" name="Shape 258"/>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dirty="0">
              <a:solidFill>
                <a:schemeClr val="lt1"/>
              </a:solidFill>
              <a:latin typeface="Calibri"/>
              <a:ea typeface="Calibri"/>
              <a:cs typeface="Calibri"/>
              <a:sym typeface="Calibri"/>
            </a:endParaRPr>
          </a:p>
        </p:txBody>
      </p:sp>
      <p:pic>
        <p:nvPicPr>
          <p:cNvPr id="259" name="Shape 259"/>
          <p:cNvPicPr preferRelativeResize="0"/>
          <p:nvPr/>
        </p:nvPicPr>
        <p:blipFill rotWithShape="1">
          <a:blip r:embed="rId3">
            <a:alphaModFix/>
          </a:blip>
          <a:srcRect/>
          <a:stretch/>
        </p:blipFill>
        <p:spPr>
          <a:xfrm>
            <a:off x="420753" y="1603375"/>
            <a:ext cx="7808847" cy="2946404"/>
          </a:xfrm>
          <a:prstGeom prst="rect">
            <a:avLst/>
          </a:prstGeom>
          <a:noFill/>
          <a:ln w="9525" cap="flat" cmpd="sng">
            <a:solidFill>
              <a:schemeClr val="dk1"/>
            </a:solidFill>
            <a:prstDash val="solid"/>
            <a:round/>
            <a:headEnd type="none" w="med" len="med"/>
            <a:tailEnd type="none" w="med" len="med"/>
          </a:ln>
        </p:spPr>
      </p:pic>
      <p:sp>
        <p:nvSpPr>
          <p:cNvPr id="260" name="Shape 260"/>
          <p:cNvSpPr txBox="1"/>
          <p:nvPr/>
        </p:nvSpPr>
        <p:spPr>
          <a:xfrm>
            <a:off x="381000" y="4667255"/>
            <a:ext cx="7848600" cy="1531172"/>
          </a:xfrm>
          <a:prstGeom prst="rect">
            <a:avLst/>
          </a:prstGeom>
          <a:noFill/>
          <a:ln>
            <a:noFill/>
          </a:ln>
        </p:spPr>
        <p:txBody>
          <a:bodyPr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ct val="75000"/>
              <a:buFont typeface="Wingdings" panose="05000000000000000000" pitchFamily="2" charset="2"/>
              <a:buChar char="Ø"/>
            </a:pPr>
            <a:r>
              <a:rPr lang="en-US" sz="1800" b="0" i="0" u="none" strike="noStrike" cap="none" dirty="0">
                <a:solidFill>
                  <a:srgbClr val="000000"/>
                </a:solidFill>
                <a:latin typeface="Calibri"/>
                <a:ea typeface="Calibri"/>
                <a:cs typeface="Calibri"/>
                <a:sym typeface="Calibri"/>
              </a:rPr>
              <a:t>Docs – Each review in the dataset (book)</a:t>
            </a:r>
          </a:p>
          <a:p>
            <a:pPr marL="285750" marR="0" lvl="0" indent="-285750" algn="l" rtl="0">
              <a:lnSpc>
                <a:spcPct val="100000"/>
              </a:lnSpc>
              <a:spcBef>
                <a:spcPts val="0"/>
              </a:spcBef>
              <a:spcAft>
                <a:spcPts val="0"/>
              </a:spcAft>
              <a:buClr>
                <a:srgbClr val="000000"/>
              </a:buClr>
              <a:buSzPct val="75000"/>
              <a:buFont typeface="Wingdings" panose="05000000000000000000" pitchFamily="2" charset="2"/>
              <a:buChar char="Ø"/>
            </a:pPr>
            <a:r>
              <a:rPr lang="en-US" sz="1800" b="0" i="0" u="none" strike="noStrike" cap="none" dirty="0" smtClean="0">
                <a:solidFill>
                  <a:srgbClr val="000000"/>
                </a:solidFill>
                <a:latin typeface="Calibri"/>
                <a:ea typeface="Calibri"/>
                <a:cs typeface="Calibri"/>
                <a:sym typeface="Calibri"/>
              </a:rPr>
              <a:t>Terms </a:t>
            </a:r>
            <a:r>
              <a:rPr lang="en-US" sz="1800" b="0" i="0" u="none" strike="noStrike" cap="none" dirty="0">
                <a:solidFill>
                  <a:srgbClr val="000000"/>
                </a:solidFill>
                <a:latin typeface="Calibri"/>
                <a:ea typeface="Calibri"/>
                <a:cs typeface="Calibri"/>
                <a:sym typeface="Calibri"/>
              </a:rPr>
              <a:t>– Tokenized words</a:t>
            </a:r>
          </a:p>
          <a:p>
            <a:pPr marL="285750" marR="0" lvl="0" indent="-285750" algn="l" rtl="0">
              <a:lnSpc>
                <a:spcPct val="100000"/>
              </a:lnSpc>
              <a:spcBef>
                <a:spcPts val="0"/>
              </a:spcBef>
              <a:spcAft>
                <a:spcPts val="0"/>
              </a:spcAft>
              <a:buClr>
                <a:srgbClr val="000000"/>
              </a:buClr>
              <a:buSzPct val="75000"/>
              <a:buFont typeface="Wingdings" panose="05000000000000000000" pitchFamily="2" charset="2"/>
              <a:buChar char="Ø"/>
            </a:pPr>
            <a:r>
              <a:rPr lang="en-US" sz="1800" b="0" i="0" u="none" strike="noStrike" cap="none" dirty="0" smtClean="0">
                <a:solidFill>
                  <a:srgbClr val="000000"/>
                </a:solidFill>
                <a:latin typeface="Calibri"/>
                <a:ea typeface="Calibri"/>
                <a:cs typeface="Calibri"/>
                <a:sym typeface="Calibri"/>
              </a:rPr>
              <a:t>Numbers </a:t>
            </a:r>
            <a:r>
              <a:rPr lang="en-US" sz="1800" b="0" i="0" u="none" strike="noStrike" cap="none" dirty="0">
                <a:solidFill>
                  <a:srgbClr val="000000"/>
                </a:solidFill>
                <a:latin typeface="Calibri"/>
                <a:ea typeface="Calibri"/>
                <a:cs typeface="Calibri"/>
                <a:sym typeface="Calibri"/>
              </a:rPr>
              <a:t>in each cell (row, column) indicate the frequency of that term occurring in the review. This plays a crucial role in training the Classification algorithm.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Data </a:t>
            </a:r>
            <a:r>
              <a:rPr lang="en-US" sz="4000" b="0" i="1" u="none" strike="noStrike" cap="none" dirty="0">
                <a:solidFill>
                  <a:schemeClr val="dk1"/>
                </a:solidFill>
                <a:latin typeface="Calibri"/>
                <a:ea typeface="Calibri"/>
                <a:cs typeface="Calibri"/>
                <a:sym typeface="Calibri"/>
              </a:rPr>
              <a:t>Processing</a:t>
            </a:r>
          </a:p>
        </p:txBody>
      </p:sp>
      <p:sp>
        <p:nvSpPr>
          <p:cNvPr id="266" name="Shape 266"/>
          <p:cNvSpPr txBox="1"/>
          <p:nvPr/>
        </p:nvSpPr>
        <p:spPr>
          <a:xfrm>
            <a:off x="342900" y="1095600"/>
            <a:ext cx="8458200" cy="4747988"/>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2400" b="0" i="0" u="none" strike="noStrike" cap="none" dirty="0" smtClean="0">
                <a:solidFill>
                  <a:srgbClr val="0070C0"/>
                </a:solidFill>
                <a:latin typeface="Calibri"/>
                <a:ea typeface="Calibri"/>
                <a:cs typeface="Calibri"/>
                <a:sym typeface="Calibri"/>
              </a:rPr>
              <a:t>Handling The </a:t>
            </a:r>
            <a:r>
              <a:rPr lang="en-US" sz="2400" b="0" i="0" u="none" strike="noStrike" cap="none" dirty="0">
                <a:solidFill>
                  <a:srgbClr val="0070C0"/>
                </a:solidFill>
                <a:latin typeface="Calibri"/>
                <a:ea typeface="Calibri"/>
                <a:cs typeface="Calibri"/>
                <a:sym typeface="Calibri"/>
              </a:rPr>
              <a:t>NOT’s</a:t>
            </a: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When a word with a positive or negative sentiment is preceded by negating words, then the sentiment of </a:t>
            </a:r>
            <a:r>
              <a:rPr lang="en-US" sz="1800" b="0" i="0" u="none" strike="noStrike" cap="none" dirty="0" smtClean="0">
                <a:solidFill>
                  <a:schemeClr val="dk1"/>
                </a:solidFill>
                <a:latin typeface="Calibri"/>
                <a:ea typeface="Calibri"/>
                <a:cs typeface="Calibri"/>
                <a:sym typeface="Calibri"/>
              </a:rPr>
              <a:t>that group </a:t>
            </a:r>
            <a:r>
              <a:rPr lang="en-US" sz="1800" b="0" i="0" u="none" strike="noStrike" cap="none" dirty="0">
                <a:solidFill>
                  <a:schemeClr val="dk1"/>
                </a:solidFill>
                <a:latin typeface="Calibri"/>
                <a:ea typeface="Calibri"/>
                <a:cs typeface="Calibri"/>
                <a:sym typeface="Calibri"/>
              </a:rPr>
              <a:t>of words </a:t>
            </a:r>
            <a:r>
              <a:rPr lang="en-US" sz="1800" b="0" i="0" u="none" strike="noStrike" cap="none" dirty="0" smtClean="0">
                <a:solidFill>
                  <a:schemeClr val="dk1"/>
                </a:solidFill>
                <a:latin typeface="Calibri"/>
                <a:ea typeface="Calibri"/>
                <a:cs typeface="Calibri"/>
                <a:sym typeface="Calibri"/>
              </a:rPr>
              <a:t>needs </a:t>
            </a:r>
            <a:r>
              <a:rPr lang="en-US" sz="1800" b="0" i="0" u="none" strike="noStrike" cap="none" dirty="0">
                <a:solidFill>
                  <a:schemeClr val="dk1"/>
                </a:solidFill>
                <a:latin typeface="Calibri"/>
                <a:ea typeface="Calibri"/>
                <a:cs typeface="Calibri"/>
                <a:sym typeface="Calibri"/>
              </a:rPr>
              <a:t>to be reversed.</a:t>
            </a: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For example, the word “good” has a positive sentiment</a:t>
            </a:r>
            <a:r>
              <a:rPr lang="en-US" sz="1800" b="0" i="0" u="none" strike="noStrike" cap="none" dirty="0" smtClean="0">
                <a:solidFill>
                  <a:schemeClr val="dk1"/>
                </a:solidFill>
                <a:latin typeface="Calibri"/>
                <a:ea typeface="Calibri"/>
                <a:cs typeface="Calibri"/>
                <a:sym typeface="Calibri"/>
              </a:rPr>
              <a:t>. But </a:t>
            </a:r>
            <a:r>
              <a:rPr lang="en-US" sz="1800" b="0" i="0" u="none" strike="noStrike" cap="none" dirty="0">
                <a:solidFill>
                  <a:schemeClr val="dk1"/>
                </a:solidFill>
                <a:latin typeface="Calibri"/>
                <a:ea typeface="Calibri"/>
                <a:cs typeface="Calibri"/>
                <a:sym typeface="Calibri"/>
              </a:rPr>
              <a:t>the group of words “Not a good book” should indicate negative sentiment.</a:t>
            </a: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r>
              <a:rPr lang="en-US" sz="1800" b="0" i="0" u="none" strike="noStrike" cap="none" dirty="0">
                <a:solidFill>
                  <a:schemeClr val="dk1"/>
                </a:solidFill>
                <a:latin typeface="Calibri"/>
                <a:ea typeface="Calibri"/>
                <a:cs typeface="Calibri"/>
                <a:sym typeface="Calibri"/>
              </a:rPr>
              <a:t>Examples of some cases that we have handled –</a:t>
            </a:r>
          </a:p>
          <a:p>
            <a:pPr marL="0" marR="0" lvl="0" indent="0" algn="l" rtl="0">
              <a:lnSpc>
                <a:spcPct val="100000"/>
              </a:lnSpc>
              <a:spcBef>
                <a:spcPts val="0"/>
              </a:spcBef>
              <a:spcAft>
                <a:spcPts val="0"/>
              </a:spcAft>
              <a:buClr>
                <a:schemeClr val="dk1"/>
              </a:buClr>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Font typeface="Arial"/>
              <a:buNone/>
            </a:pPr>
            <a:endParaRPr sz="1800" b="0" i="0" u="none" strike="noStrike" cap="none" dirty="0">
              <a:solidFill>
                <a:schemeClr val="dk1"/>
              </a:solidFill>
              <a:latin typeface="Calibri"/>
              <a:ea typeface="Calibri"/>
              <a:cs typeface="Calibri"/>
              <a:sym typeface="Calibri"/>
            </a:endParaRPr>
          </a:p>
        </p:txBody>
      </p:sp>
      <p:sp>
        <p:nvSpPr>
          <p:cNvPr id="267" name="Shape 267"/>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dirty="0">
              <a:solidFill>
                <a:schemeClr val="lt1"/>
              </a:solidFill>
              <a:latin typeface="Calibri"/>
              <a:ea typeface="Calibri"/>
              <a:cs typeface="Calibri"/>
              <a:sym typeface="Calibri"/>
            </a:endParaRPr>
          </a:p>
        </p:txBody>
      </p:sp>
      <p:sp>
        <p:nvSpPr>
          <p:cNvPr id="268" name="Shape 268"/>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11</a:t>
            </a:fld>
            <a:endParaRPr lang="en-US" sz="1200" b="1" i="0" u="none" strike="noStrike" cap="none" dirty="0">
              <a:solidFill>
                <a:schemeClr val="lt1"/>
              </a:solidFill>
              <a:latin typeface="Calibri"/>
              <a:ea typeface="Calibri"/>
              <a:cs typeface="Calibri"/>
              <a:sym typeface="Calibri"/>
            </a:endParaRPr>
          </a:p>
        </p:txBody>
      </p:sp>
      <p:sp>
        <p:nvSpPr>
          <p:cNvPr id="269" name="Shape 269"/>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dirty="0">
              <a:solidFill>
                <a:schemeClr val="lt1"/>
              </a:solidFill>
              <a:latin typeface="Calibri"/>
              <a:ea typeface="Calibri"/>
              <a:cs typeface="Calibri"/>
              <a:sym typeface="Calibri"/>
            </a:endParaRPr>
          </a:p>
        </p:txBody>
      </p:sp>
      <p:graphicFrame>
        <p:nvGraphicFramePr>
          <p:cNvPr id="270" name="Shape 270"/>
          <p:cNvGraphicFramePr/>
          <p:nvPr/>
        </p:nvGraphicFramePr>
        <p:xfrm>
          <a:off x="457200" y="3582987"/>
          <a:ext cx="8058175" cy="1854250"/>
        </p:xfrm>
        <a:graphic>
          <a:graphicData uri="http://schemas.openxmlformats.org/drawingml/2006/table">
            <a:tbl>
              <a:tblPr firstRow="1" bandRow="1">
                <a:noFill/>
                <a:tableStyleId>{627CC384-D9E1-4871-AB55-01CD2BA64363}</a:tableStyleId>
              </a:tblPr>
              <a:tblGrid>
                <a:gridCol w="1728800"/>
                <a:gridCol w="3143250"/>
                <a:gridCol w="3186125"/>
              </a:tblGrid>
              <a:tr h="370850">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dirty="0">
                          <a:latin typeface="Calibri"/>
                          <a:ea typeface="Calibri"/>
                          <a:cs typeface="Calibri"/>
                          <a:sym typeface="Calibri"/>
                        </a:rPr>
                        <a:t>Type</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dirty="0">
                          <a:latin typeface="Calibri"/>
                          <a:ea typeface="Calibri"/>
                          <a:cs typeface="Calibri"/>
                          <a:sym typeface="Calibri"/>
                        </a:rPr>
                        <a:t>Example</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dirty="0">
                          <a:latin typeface="Calibri"/>
                          <a:ea typeface="Calibri"/>
                          <a:cs typeface="Calibri"/>
                          <a:sym typeface="Calibri"/>
                        </a:rPr>
                        <a:t>Expected Sentiment</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370850">
                <a:tc>
                  <a:txBody>
                    <a:bodyPr/>
                    <a:lstStyle/>
                    <a:p>
                      <a:pPr marL="0" marR="0" lvl="0" indent="0" algn="l" rtl="0">
                        <a:lnSpc>
                          <a:spcPct val="100000"/>
                        </a:lnSpc>
                        <a:spcBef>
                          <a:spcPts val="0"/>
                        </a:spcBef>
                        <a:spcAft>
                          <a:spcPts val="0"/>
                        </a:spcAft>
                        <a:buClr>
                          <a:srgbClr val="000000"/>
                        </a:buClr>
                        <a:buSzPct val="25000"/>
                        <a:buFont typeface="Calibri"/>
                        <a:buNone/>
                      </a:pPr>
                      <a:r>
                        <a:rPr lang="en-US" sz="1400" u="none" strike="noStrike" cap="none" dirty="0">
                          <a:latin typeface="Calibri"/>
                          <a:ea typeface="Calibri"/>
                          <a:cs typeface="Calibri"/>
                          <a:sym typeface="Calibri"/>
                        </a:rPr>
                        <a:t>Single Not</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Calibri"/>
                        <a:buNone/>
                      </a:pPr>
                      <a:r>
                        <a:rPr lang="en-US" sz="1400" u="none" strike="noStrike" cap="none" dirty="0">
                          <a:latin typeface="Calibri"/>
                          <a:ea typeface="Calibri"/>
                          <a:cs typeface="Calibri"/>
                          <a:sym typeface="Calibri"/>
                        </a:rPr>
                        <a:t>“Not a good book”</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Calibri"/>
                        <a:buNone/>
                      </a:pPr>
                      <a:r>
                        <a:rPr lang="en-US" sz="1400" u="none" strike="noStrike" cap="none" dirty="0">
                          <a:latin typeface="Calibri"/>
                          <a:ea typeface="Calibri"/>
                          <a:cs typeface="Calibri"/>
                          <a:sym typeface="Calibri"/>
                        </a:rPr>
                        <a:t>Negative for the word “good”</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370850">
                <a:tc>
                  <a:txBody>
                    <a:bodyPr/>
                    <a:lstStyle/>
                    <a:p>
                      <a:pPr marL="0" marR="0" lvl="0" indent="0" algn="l" rtl="0">
                        <a:lnSpc>
                          <a:spcPct val="100000"/>
                        </a:lnSpc>
                        <a:spcBef>
                          <a:spcPts val="0"/>
                        </a:spcBef>
                        <a:spcAft>
                          <a:spcPts val="0"/>
                        </a:spcAft>
                        <a:buClr>
                          <a:srgbClr val="000000"/>
                        </a:buClr>
                        <a:buSzPct val="25000"/>
                        <a:buFont typeface="Calibri"/>
                        <a:buNone/>
                      </a:pPr>
                      <a:r>
                        <a:rPr lang="en-US" sz="1400" u="none" strike="noStrike" cap="none" dirty="0">
                          <a:latin typeface="Calibri"/>
                          <a:ea typeface="Calibri"/>
                          <a:cs typeface="Calibri"/>
                          <a:sym typeface="Calibri"/>
                        </a:rPr>
                        <a:t>Not with and and/or</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Calibri"/>
                        <a:buNone/>
                      </a:pPr>
                      <a:r>
                        <a:rPr lang="en-US" sz="1400" u="none" strike="noStrike" cap="none" dirty="0">
                          <a:latin typeface="Calibri"/>
                          <a:ea typeface="Calibri"/>
                          <a:cs typeface="Calibri"/>
                          <a:sym typeface="Calibri"/>
                        </a:rPr>
                        <a:t>“Does not make me feel happy or joyful”</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Calibri"/>
                        <a:buNone/>
                      </a:pPr>
                      <a:r>
                        <a:rPr lang="en-US" sz="1400" u="none" strike="noStrike" cap="none" dirty="0">
                          <a:latin typeface="Calibri"/>
                          <a:ea typeface="Calibri"/>
                          <a:cs typeface="Calibri"/>
                          <a:sym typeface="Calibri"/>
                        </a:rPr>
                        <a:t>Negative for both “happy” and “joyful”</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370850">
                <a:tc>
                  <a:txBody>
                    <a:bodyPr/>
                    <a:lstStyle/>
                    <a:p>
                      <a:pPr marL="0" marR="0" lvl="0" indent="0" algn="l" rtl="0">
                        <a:lnSpc>
                          <a:spcPct val="100000"/>
                        </a:lnSpc>
                        <a:spcBef>
                          <a:spcPts val="0"/>
                        </a:spcBef>
                        <a:spcAft>
                          <a:spcPts val="0"/>
                        </a:spcAft>
                        <a:buClr>
                          <a:srgbClr val="000000"/>
                        </a:buClr>
                        <a:buSzPct val="25000"/>
                        <a:buFont typeface="Calibri"/>
                        <a:buNone/>
                      </a:pPr>
                      <a:r>
                        <a:rPr lang="en-US" sz="1400" u="none" strike="noStrike" cap="none" dirty="0">
                          <a:latin typeface="Calibri"/>
                          <a:ea typeface="Calibri"/>
                          <a:cs typeface="Calibri"/>
                          <a:sym typeface="Calibri"/>
                        </a:rPr>
                        <a:t>Two not’s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Calibri"/>
                        <a:buNone/>
                      </a:pPr>
                      <a:r>
                        <a:rPr lang="en-US" sz="1400" u="none" strike="noStrike" cap="none" dirty="0">
                          <a:latin typeface="Calibri"/>
                          <a:ea typeface="Calibri"/>
                          <a:cs typeface="Calibri"/>
                          <a:sym typeface="Calibri"/>
                        </a:rPr>
                        <a:t>“It is not that it’s not a good book”</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Calibri"/>
                        <a:buNone/>
                      </a:pPr>
                      <a:r>
                        <a:rPr lang="en-US" sz="1400" u="none" strike="noStrike" cap="none" dirty="0">
                          <a:latin typeface="Calibri"/>
                          <a:ea typeface="Calibri"/>
                          <a:cs typeface="Calibri"/>
                          <a:sym typeface="Calibri"/>
                        </a:rPr>
                        <a:t>Positive for the word “good”</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370850">
                <a:tc>
                  <a:txBody>
                    <a:bodyPr/>
                    <a:lstStyle/>
                    <a:p>
                      <a:pPr marL="0" marR="0" lvl="0" indent="0" algn="l" rtl="0">
                        <a:lnSpc>
                          <a:spcPct val="100000"/>
                        </a:lnSpc>
                        <a:spcBef>
                          <a:spcPts val="0"/>
                        </a:spcBef>
                        <a:spcAft>
                          <a:spcPts val="0"/>
                        </a:spcAft>
                        <a:buClr>
                          <a:srgbClr val="000000"/>
                        </a:buClr>
                        <a:buSzPct val="25000"/>
                        <a:buFont typeface="Calibri"/>
                        <a:buNone/>
                      </a:pPr>
                      <a:r>
                        <a:rPr lang="en-US" sz="1400" u="none" strike="noStrike" cap="none" dirty="0">
                          <a:latin typeface="Calibri"/>
                          <a:ea typeface="Calibri"/>
                          <a:cs typeface="Calibri"/>
                          <a:sym typeface="Calibri"/>
                        </a:rPr>
                        <a:t>Negative verbs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Calibri"/>
                        <a:buNone/>
                      </a:pPr>
                      <a:r>
                        <a:rPr lang="en-US" sz="1400" u="none" strike="noStrike" cap="none" dirty="0">
                          <a:latin typeface="Calibri"/>
                          <a:ea typeface="Calibri"/>
                          <a:cs typeface="Calibri"/>
                          <a:sym typeface="Calibri"/>
                        </a:rPr>
                        <a:t>The book fails to impress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Calibri"/>
                        <a:buNone/>
                      </a:pPr>
                      <a:r>
                        <a:rPr lang="en-US" sz="1400" u="none" strike="noStrike" cap="none" dirty="0">
                          <a:latin typeface="Calibri"/>
                          <a:ea typeface="Calibri"/>
                          <a:cs typeface="Calibri"/>
                          <a:sym typeface="Calibri"/>
                        </a:rPr>
                        <a:t>Negative for the word “impress”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Sentiment </a:t>
            </a:r>
            <a:r>
              <a:rPr lang="en-US" sz="4000" b="0" i="1" u="none" strike="noStrike" cap="none" dirty="0">
                <a:solidFill>
                  <a:schemeClr val="dk1"/>
                </a:solidFill>
                <a:latin typeface="Calibri"/>
                <a:ea typeface="Calibri"/>
                <a:cs typeface="Calibri"/>
                <a:sym typeface="Calibri"/>
              </a:rPr>
              <a:t>Extraction</a:t>
            </a:r>
          </a:p>
        </p:txBody>
      </p:sp>
      <p:sp>
        <p:nvSpPr>
          <p:cNvPr id="276" name="Shape 276"/>
          <p:cNvSpPr txBox="1"/>
          <p:nvPr/>
        </p:nvSpPr>
        <p:spPr>
          <a:xfrm>
            <a:off x="342900" y="1095600"/>
            <a:ext cx="8458200" cy="3633563"/>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2400" b="0" i="0" u="none" strike="noStrike" cap="none" dirty="0">
                <a:solidFill>
                  <a:srgbClr val="0070C0"/>
                </a:solidFill>
                <a:latin typeface="Calibri"/>
                <a:ea typeface="Calibri"/>
                <a:cs typeface="Calibri"/>
                <a:sym typeface="Calibri"/>
              </a:rPr>
              <a:t>Sentiment Extraction</a:t>
            </a: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Two approaches used to extract sentiment of words in R – </a:t>
            </a:r>
          </a:p>
          <a:p>
            <a:pPr marL="571500" marR="0" lvl="2" indent="-292100" algn="l" rtl="0">
              <a:lnSpc>
                <a:spcPct val="100000"/>
              </a:lnSpc>
              <a:spcBef>
                <a:spcPts val="0"/>
              </a:spcBef>
              <a:spcAft>
                <a:spcPts val="0"/>
              </a:spcAft>
              <a:buClr>
                <a:schemeClr val="dk1"/>
              </a:buClr>
              <a:buSzPct val="75000"/>
              <a:buFont typeface="Courier New" panose="02070309020205020404" pitchFamily="49" charset="0"/>
              <a:buChar char="o"/>
            </a:pPr>
            <a:r>
              <a:rPr lang="en-US" sz="1800" b="0" i="0" u="none" strike="noStrike" cap="none" dirty="0">
                <a:solidFill>
                  <a:schemeClr val="dk1"/>
                </a:solidFill>
                <a:latin typeface="Calibri"/>
                <a:ea typeface="Calibri"/>
                <a:cs typeface="Calibri"/>
                <a:sym typeface="Calibri"/>
              </a:rPr>
              <a:t>Comparison with a pre-defined list of positive and negative words</a:t>
            </a:r>
          </a:p>
          <a:p>
            <a:pPr marL="571500" marR="0" lvl="2" indent="-292100" algn="l" rtl="0">
              <a:lnSpc>
                <a:spcPct val="100000"/>
              </a:lnSpc>
              <a:spcBef>
                <a:spcPts val="0"/>
              </a:spcBef>
              <a:spcAft>
                <a:spcPts val="0"/>
              </a:spcAft>
              <a:buClr>
                <a:schemeClr val="dk1"/>
              </a:buClr>
              <a:buSzPct val="75000"/>
              <a:buFont typeface="Courier New" panose="02070309020205020404" pitchFamily="49" charset="0"/>
              <a:buChar char="o"/>
            </a:pPr>
            <a:r>
              <a:rPr lang="en-US" sz="1800" b="0" i="0" u="none" strike="noStrike" cap="none" dirty="0">
                <a:solidFill>
                  <a:schemeClr val="dk1"/>
                </a:solidFill>
                <a:latin typeface="Calibri"/>
                <a:ea typeface="Calibri"/>
                <a:cs typeface="Calibri"/>
                <a:sym typeface="Calibri"/>
              </a:rPr>
              <a:t>Using get_nrc_sentiment function from the </a:t>
            </a:r>
            <a:r>
              <a:rPr lang="en-US" sz="1800" b="0" i="0" u="none" strike="noStrike" cap="none" dirty="0" err="1">
                <a:solidFill>
                  <a:schemeClr val="dk1"/>
                </a:solidFill>
                <a:latin typeface="Calibri"/>
                <a:ea typeface="Calibri"/>
                <a:cs typeface="Calibri"/>
                <a:sym typeface="Calibri"/>
              </a:rPr>
              <a:t>syuzhet</a:t>
            </a:r>
            <a:r>
              <a:rPr lang="en-US" sz="1800" b="0" i="0" u="none" strike="noStrike" cap="none" dirty="0">
                <a:solidFill>
                  <a:schemeClr val="dk1"/>
                </a:solidFill>
                <a:latin typeface="Calibri"/>
                <a:ea typeface="Calibri"/>
                <a:cs typeface="Calibri"/>
                <a:sym typeface="Calibri"/>
              </a:rPr>
              <a:t> </a:t>
            </a:r>
            <a:r>
              <a:rPr lang="en-US" sz="1800" b="0" i="0" u="none" strike="noStrike" cap="none" dirty="0" smtClean="0">
                <a:solidFill>
                  <a:schemeClr val="dk1"/>
                </a:solidFill>
                <a:latin typeface="Calibri"/>
                <a:ea typeface="Calibri"/>
                <a:cs typeface="Calibri"/>
                <a:sym typeface="Calibri"/>
              </a:rPr>
              <a:t>package in R</a:t>
            </a:r>
            <a:endParaRPr lang="en-US"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ct val="75000"/>
              <a:buFont typeface="Noto Sans Symbols"/>
              <a:buChar char="❑"/>
            </a:pPr>
            <a:r>
              <a:rPr lang="en-US" sz="1800" b="0" i="0" u="none" strike="noStrike" cap="none" dirty="0">
                <a:solidFill>
                  <a:schemeClr val="dk1"/>
                </a:solidFill>
                <a:latin typeface="Calibri"/>
                <a:ea typeface="Calibri"/>
                <a:cs typeface="Calibri"/>
                <a:sym typeface="Calibri"/>
              </a:rPr>
              <a:t>For every review in the dataset, a net score of the sentiment of the review based on individual scores for words and groups of words in the review.</a:t>
            </a:r>
          </a:p>
          <a:p>
            <a:pPr marL="285750" marR="0" lvl="0" indent="-285750" algn="l" rtl="0">
              <a:lnSpc>
                <a:spcPct val="100000"/>
              </a:lnSpc>
              <a:spcBef>
                <a:spcPts val="0"/>
              </a:spcBef>
              <a:spcAft>
                <a:spcPts val="0"/>
              </a:spcAft>
              <a:buClr>
                <a:srgbClr val="000000"/>
              </a:buClr>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ct val="75000"/>
              <a:buFont typeface="Noto Sans Symbols"/>
              <a:buChar char="❑"/>
            </a:pPr>
            <a:r>
              <a:rPr lang="en-US" sz="1800" b="0" i="0" u="none" strike="noStrike" cap="none" dirty="0">
                <a:solidFill>
                  <a:schemeClr val="dk1"/>
                </a:solidFill>
                <a:latin typeface="Calibri"/>
                <a:ea typeface="Calibri"/>
                <a:cs typeface="Calibri"/>
                <a:sym typeface="Calibri"/>
              </a:rPr>
              <a:t>Score &lt; 0 indicates there are more negative words than positive words</a:t>
            </a:r>
          </a:p>
          <a:p>
            <a:pPr marL="285750" marR="0" lvl="1" indent="-6350" algn="l" rtl="0">
              <a:lnSpc>
                <a:spcPct val="100000"/>
              </a:lnSpc>
              <a:spcBef>
                <a:spcPts val="0"/>
              </a:spcBef>
              <a:spcAft>
                <a:spcPts val="0"/>
              </a:spcAft>
              <a:buClr>
                <a:srgbClr val="000000"/>
              </a:buClr>
              <a:buSzPct val="25000"/>
              <a:buFont typeface="Calibri"/>
              <a:buNone/>
            </a:pPr>
            <a:r>
              <a:rPr lang="en-US" sz="1800" b="0" i="0" u="none" strike="noStrike" cap="none" dirty="0">
                <a:solidFill>
                  <a:schemeClr val="dk1"/>
                </a:solidFill>
                <a:latin typeface="Calibri"/>
                <a:ea typeface="Calibri"/>
                <a:cs typeface="Calibri"/>
                <a:sym typeface="Calibri"/>
              </a:rPr>
              <a:t>Score &gt; 0 indicates there are more positive words than negative words</a:t>
            </a:r>
          </a:p>
          <a:p>
            <a:pPr marL="285750" marR="0" lvl="1" indent="-6350" algn="l" rtl="0">
              <a:lnSpc>
                <a:spcPct val="100000"/>
              </a:lnSpc>
              <a:spcBef>
                <a:spcPts val="0"/>
              </a:spcBef>
              <a:spcAft>
                <a:spcPts val="0"/>
              </a:spcAft>
              <a:buClr>
                <a:srgbClr val="000000"/>
              </a:buClr>
              <a:buSzPct val="25000"/>
              <a:buFont typeface="Calibri"/>
              <a:buNone/>
            </a:pPr>
            <a:r>
              <a:rPr lang="en-US" sz="1800" b="0" i="0" u="none" strike="noStrike" cap="none" dirty="0">
                <a:solidFill>
                  <a:schemeClr val="dk1"/>
                </a:solidFill>
                <a:latin typeface="Calibri"/>
                <a:ea typeface="Calibri"/>
                <a:cs typeface="Calibri"/>
                <a:sym typeface="Calibri"/>
              </a:rPr>
              <a:t>Score = 0 indicates that the positive and negative words are same in number</a:t>
            </a:r>
          </a:p>
        </p:txBody>
      </p:sp>
      <p:sp>
        <p:nvSpPr>
          <p:cNvPr id="277" name="Shape 277"/>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dirty="0">
              <a:solidFill>
                <a:schemeClr val="lt1"/>
              </a:solidFill>
              <a:latin typeface="Calibri"/>
              <a:ea typeface="Calibri"/>
              <a:cs typeface="Calibri"/>
              <a:sym typeface="Calibri"/>
            </a:endParaRPr>
          </a:p>
        </p:txBody>
      </p:sp>
      <p:sp>
        <p:nvSpPr>
          <p:cNvPr id="278" name="Shape 278"/>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12</a:t>
            </a:fld>
            <a:endParaRPr lang="en-US" sz="1200" b="1" i="0" u="none" strike="noStrike" cap="none" dirty="0">
              <a:solidFill>
                <a:schemeClr val="lt1"/>
              </a:solidFill>
              <a:latin typeface="Calibri"/>
              <a:ea typeface="Calibri"/>
              <a:cs typeface="Calibri"/>
              <a:sym typeface="Calibri"/>
            </a:endParaRPr>
          </a:p>
        </p:txBody>
      </p:sp>
      <p:sp>
        <p:nvSpPr>
          <p:cNvPr id="279" name="Shape 279"/>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Shape 284"/>
          <p:cNvPicPr preferRelativeResize="0"/>
          <p:nvPr/>
        </p:nvPicPr>
        <p:blipFill rotWithShape="1">
          <a:blip r:embed="rId3">
            <a:alphaModFix/>
          </a:blip>
          <a:srcRect/>
          <a:stretch/>
        </p:blipFill>
        <p:spPr>
          <a:xfrm>
            <a:off x="420756" y="2016402"/>
            <a:ext cx="8418444" cy="4196912"/>
          </a:xfrm>
          <a:prstGeom prst="rect">
            <a:avLst/>
          </a:prstGeom>
          <a:noFill/>
          <a:ln>
            <a:noFill/>
          </a:ln>
        </p:spPr>
      </p:pic>
      <p:sp>
        <p:nvSpPr>
          <p:cNvPr id="285" name="Shape 28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Sentiment </a:t>
            </a:r>
            <a:r>
              <a:rPr lang="en-US" sz="4000" b="0" i="1" u="none" strike="noStrike" cap="none" dirty="0">
                <a:solidFill>
                  <a:schemeClr val="dk1"/>
                </a:solidFill>
                <a:latin typeface="Calibri"/>
                <a:ea typeface="Calibri"/>
                <a:cs typeface="Calibri"/>
                <a:sym typeface="Calibri"/>
              </a:rPr>
              <a:t>Extraction</a:t>
            </a:r>
          </a:p>
        </p:txBody>
      </p:sp>
      <p:sp>
        <p:nvSpPr>
          <p:cNvPr id="286" name="Shape 286"/>
          <p:cNvSpPr txBox="1"/>
          <p:nvPr/>
        </p:nvSpPr>
        <p:spPr>
          <a:xfrm>
            <a:off x="342900" y="1095600"/>
            <a:ext cx="8458200" cy="347438"/>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2400" b="0" i="0" u="none" strike="noStrike" cap="none" dirty="0">
                <a:solidFill>
                  <a:srgbClr val="0070C0"/>
                </a:solidFill>
                <a:latin typeface="Calibri"/>
                <a:ea typeface="Calibri"/>
                <a:cs typeface="Calibri"/>
                <a:sym typeface="Calibri"/>
              </a:rPr>
              <a:t>Results</a:t>
            </a:r>
          </a:p>
          <a:p>
            <a:pPr marL="0" marR="0" lvl="0" indent="0" algn="l" rtl="0">
              <a:lnSpc>
                <a:spcPct val="100000"/>
              </a:lnSpc>
              <a:spcBef>
                <a:spcPts val="0"/>
              </a:spcBef>
              <a:spcAft>
                <a:spcPts val="0"/>
              </a:spcAft>
              <a:buClr>
                <a:srgbClr val="0070C0"/>
              </a:buClr>
              <a:buFont typeface="Calibri"/>
              <a:buNone/>
            </a:pPr>
            <a:endParaRPr sz="1400" b="1" i="0" u="none" strike="noStrike" cap="none" dirty="0">
              <a:solidFill>
                <a:schemeClr val="dk1"/>
              </a:solidFill>
              <a:latin typeface="Calibri"/>
              <a:ea typeface="Calibri"/>
              <a:cs typeface="Calibri"/>
              <a:sym typeface="Calibri"/>
            </a:endParaRPr>
          </a:p>
        </p:txBody>
      </p:sp>
      <p:sp>
        <p:nvSpPr>
          <p:cNvPr id="287" name="Shape 287"/>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dirty="0">
              <a:solidFill>
                <a:schemeClr val="lt1"/>
              </a:solidFill>
              <a:latin typeface="Calibri"/>
              <a:ea typeface="Calibri"/>
              <a:cs typeface="Calibri"/>
              <a:sym typeface="Calibri"/>
            </a:endParaRPr>
          </a:p>
        </p:txBody>
      </p:sp>
      <p:sp>
        <p:nvSpPr>
          <p:cNvPr id="288" name="Shape 288"/>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13</a:t>
            </a:fld>
            <a:endParaRPr lang="en-US" sz="1200" b="1" i="0" u="none" strike="noStrike" cap="none" dirty="0">
              <a:solidFill>
                <a:schemeClr val="lt1"/>
              </a:solidFill>
              <a:latin typeface="Calibri"/>
              <a:ea typeface="Calibri"/>
              <a:cs typeface="Calibri"/>
              <a:sym typeface="Calibri"/>
            </a:endParaRPr>
          </a:p>
        </p:txBody>
      </p:sp>
      <p:sp>
        <p:nvSpPr>
          <p:cNvPr id="289" name="Shape 289"/>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dirty="0">
              <a:solidFill>
                <a:schemeClr val="lt1"/>
              </a:solidFill>
              <a:latin typeface="Calibri"/>
              <a:ea typeface="Calibri"/>
              <a:cs typeface="Calibri"/>
              <a:sym typeface="Calibri"/>
            </a:endParaRPr>
          </a:p>
        </p:txBody>
      </p:sp>
      <p:sp>
        <p:nvSpPr>
          <p:cNvPr id="290" name="Shape 290"/>
          <p:cNvSpPr txBox="1"/>
          <p:nvPr/>
        </p:nvSpPr>
        <p:spPr>
          <a:xfrm>
            <a:off x="342898" y="1570290"/>
            <a:ext cx="8458200" cy="347438"/>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1800" b="1" i="0" u="none" strike="noStrike" cap="none" dirty="0">
                <a:solidFill>
                  <a:schemeClr val="dk1"/>
                </a:solidFill>
                <a:latin typeface="Calibri"/>
                <a:ea typeface="Calibri"/>
                <a:cs typeface="Calibri"/>
                <a:sym typeface="Calibri"/>
              </a:rPr>
              <a:t>Distribution of Sentiment Score for each Review-Score</a:t>
            </a:r>
          </a:p>
          <a:p>
            <a:pPr marL="0" marR="0" lvl="0" indent="0" algn="l" rtl="0">
              <a:lnSpc>
                <a:spcPct val="100000"/>
              </a:lnSpc>
              <a:spcBef>
                <a:spcPts val="0"/>
              </a:spcBef>
              <a:spcAft>
                <a:spcPts val="0"/>
              </a:spcAft>
              <a:buClr>
                <a:srgbClr val="0070C0"/>
              </a:buClr>
              <a:buFont typeface="Calibri"/>
              <a:buNone/>
            </a:pPr>
            <a:endParaRPr sz="1400" b="1"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Sentiment </a:t>
            </a:r>
            <a:r>
              <a:rPr lang="en-US" sz="4000" b="0" i="1" u="none" strike="noStrike" cap="none" dirty="0">
                <a:solidFill>
                  <a:schemeClr val="dk1"/>
                </a:solidFill>
                <a:latin typeface="Calibri"/>
                <a:ea typeface="Calibri"/>
                <a:cs typeface="Calibri"/>
                <a:sym typeface="Calibri"/>
              </a:rPr>
              <a:t>Extraction</a:t>
            </a:r>
          </a:p>
        </p:txBody>
      </p:sp>
      <p:sp>
        <p:nvSpPr>
          <p:cNvPr id="296" name="Shape 296"/>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dirty="0">
              <a:solidFill>
                <a:schemeClr val="lt1"/>
              </a:solidFill>
              <a:latin typeface="Calibri"/>
              <a:ea typeface="Calibri"/>
              <a:cs typeface="Calibri"/>
              <a:sym typeface="Calibri"/>
            </a:endParaRPr>
          </a:p>
        </p:txBody>
      </p:sp>
      <p:sp>
        <p:nvSpPr>
          <p:cNvPr id="297" name="Shape 297"/>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14</a:t>
            </a:fld>
            <a:endParaRPr lang="en-US" sz="1200" b="1" i="0" u="none" strike="noStrike" cap="none" dirty="0">
              <a:solidFill>
                <a:schemeClr val="lt1"/>
              </a:solidFill>
              <a:latin typeface="Calibri"/>
              <a:ea typeface="Calibri"/>
              <a:cs typeface="Calibri"/>
              <a:sym typeface="Calibri"/>
            </a:endParaRPr>
          </a:p>
        </p:txBody>
      </p:sp>
      <p:sp>
        <p:nvSpPr>
          <p:cNvPr id="298" name="Shape 298"/>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dirty="0">
              <a:solidFill>
                <a:schemeClr val="lt1"/>
              </a:solidFill>
              <a:latin typeface="Calibri"/>
              <a:ea typeface="Calibri"/>
              <a:cs typeface="Calibri"/>
              <a:sym typeface="Calibri"/>
            </a:endParaRPr>
          </a:p>
        </p:txBody>
      </p:sp>
      <p:sp>
        <p:nvSpPr>
          <p:cNvPr id="299" name="Shape 299"/>
          <p:cNvSpPr txBox="1"/>
          <p:nvPr/>
        </p:nvSpPr>
        <p:spPr>
          <a:xfrm>
            <a:off x="342898" y="970205"/>
            <a:ext cx="8458200" cy="347438"/>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1800" b="1" i="0" u="none" strike="noStrike" cap="none" dirty="0">
                <a:solidFill>
                  <a:schemeClr val="dk1"/>
                </a:solidFill>
                <a:latin typeface="Calibri"/>
                <a:ea typeface="Calibri"/>
                <a:cs typeface="Calibri"/>
                <a:sym typeface="Calibri"/>
              </a:rPr>
              <a:t>Comments on the skewness (or lack of it) of the Sentiment Score</a:t>
            </a:r>
          </a:p>
        </p:txBody>
      </p:sp>
      <p:sp>
        <p:nvSpPr>
          <p:cNvPr id="300" name="Shape 300"/>
          <p:cNvSpPr txBox="1"/>
          <p:nvPr/>
        </p:nvSpPr>
        <p:spPr>
          <a:xfrm>
            <a:off x="5915025" y="1416319"/>
            <a:ext cx="3043237" cy="4727306"/>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The distribution of Sentiment Scores does not show the expected skewness</a:t>
            </a: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That is, for Review Score 1, we expect the Sentiment Scores to be skewed on the left (indicating more number of negative Sentiment Scores). </a:t>
            </a: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Similarly, for Review Score 5, we expect more Sentiment Scores on the right-side of the distribution. </a:t>
            </a:r>
          </a:p>
        </p:txBody>
      </p:sp>
      <p:pic>
        <p:nvPicPr>
          <p:cNvPr id="301" name="Shape 301"/>
          <p:cNvPicPr preferRelativeResize="0"/>
          <p:nvPr/>
        </p:nvPicPr>
        <p:blipFill rotWithShape="1">
          <a:blip r:embed="rId3">
            <a:alphaModFix/>
          </a:blip>
          <a:srcRect/>
          <a:stretch/>
        </p:blipFill>
        <p:spPr>
          <a:xfrm>
            <a:off x="420756" y="1416319"/>
            <a:ext cx="5222807" cy="4727306"/>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Sentiment </a:t>
            </a:r>
            <a:r>
              <a:rPr lang="en-US" sz="4000" b="0" i="1" u="none" strike="noStrike" cap="none" dirty="0">
                <a:solidFill>
                  <a:schemeClr val="dk1"/>
                </a:solidFill>
                <a:latin typeface="Calibri"/>
                <a:ea typeface="Calibri"/>
                <a:cs typeface="Calibri"/>
                <a:sym typeface="Calibri"/>
              </a:rPr>
              <a:t>Extraction</a:t>
            </a:r>
          </a:p>
        </p:txBody>
      </p:sp>
      <p:sp>
        <p:nvSpPr>
          <p:cNvPr id="307" name="Shape 307"/>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dirty="0">
              <a:solidFill>
                <a:schemeClr val="lt1"/>
              </a:solidFill>
              <a:latin typeface="Calibri"/>
              <a:ea typeface="Calibri"/>
              <a:cs typeface="Calibri"/>
              <a:sym typeface="Calibri"/>
            </a:endParaRPr>
          </a:p>
        </p:txBody>
      </p:sp>
      <p:sp>
        <p:nvSpPr>
          <p:cNvPr id="308" name="Shape 308"/>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15</a:t>
            </a:fld>
            <a:endParaRPr lang="en-US" sz="1200" b="1" i="0" u="none" strike="noStrike" cap="none" dirty="0">
              <a:solidFill>
                <a:schemeClr val="lt1"/>
              </a:solidFill>
              <a:latin typeface="Calibri"/>
              <a:ea typeface="Calibri"/>
              <a:cs typeface="Calibri"/>
              <a:sym typeface="Calibri"/>
            </a:endParaRPr>
          </a:p>
        </p:txBody>
      </p:sp>
      <p:sp>
        <p:nvSpPr>
          <p:cNvPr id="309" name="Shape 309"/>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dirty="0">
              <a:solidFill>
                <a:schemeClr val="lt1"/>
              </a:solidFill>
              <a:latin typeface="Calibri"/>
              <a:ea typeface="Calibri"/>
              <a:cs typeface="Calibri"/>
              <a:sym typeface="Calibri"/>
            </a:endParaRPr>
          </a:p>
        </p:txBody>
      </p:sp>
      <p:sp>
        <p:nvSpPr>
          <p:cNvPr id="310" name="Shape 310"/>
          <p:cNvSpPr txBox="1"/>
          <p:nvPr/>
        </p:nvSpPr>
        <p:spPr>
          <a:xfrm>
            <a:off x="342898" y="1055926"/>
            <a:ext cx="8458200" cy="369452"/>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1800" b="1" i="0" u="none" strike="noStrike" cap="none" dirty="0">
                <a:solidFill>
                  <a:schemeClr val="dk1"/>
                </a:solidFill>
                <a:latin typeface="Calibri"/>
                <a:ea typeface="Calibri"/>
                <a:cs typeface="Calibri"/>
                <a:sym typeface="Calibri"/>
              </a:rPr>
              <a:t>Observations about Review Scores given by the users</a:t>
            </a:r>
          </a:p>
        </p:txBody>
      </p:sp>
      <p:graphicFrame>
        <p:nvGraphicFramePr>
          <p:cNvPr id="311" name="Shape 311"/>
          <p:cNvGraphicFramePr/>
          <p:nvPr>
            <p:extLst>
              <p:ext uri="{D42A27DB-BD31-4B8C-83A1-F6EECF244321}">
                <p14:modId xmlns:p14="http://schemas.microsoft.com/office/powerpoint/2010/main" val="1111295424"/>
              </p:ext>
            </p:extLst>
          </p:nvPr>
        </p:nvGraphicFramePr>
        <p:xfrm>
          <a:off x="128584" y="1522144"/>
          <a:ext cx="8886850" cy="4680265"/>
        </p:xfrm>
        <a:graphic>
          <a:graphicData uri="http://schemas.openxmlformats.org/drawingml/2006/table">
            <a:tbl>
              <a:tblPr firstRow="1" bandRow="1">
                <a:noFill/>
                <a:tableStyleId>{16ED8889-363F-487B-AF61-EEE8DF67404C}</a:tableStyleId>
              </a:tblPr>
              <a:tblGrid>
                <a:gridCol w="500075"/>
                <a:gridCol w="7786700"/>
                <a:gridCol w="600075"/>
              </a:tblGrid>
              <a:tr h="316775">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dirty="0" smtClean="0">
                          <a:latin typeface="Calibri"/>
                          <a:ea typeface="Calibri"/>
                          <a:cs typeface="Calibri"/>
                          <a:sym typeface="Calibri"/>
                        </a:rPr>
                        <a:t>Review</a:t>
                      </a:r>
                      <a:endParaRPr lang="en-US" sz="1400" u="none" strike="noStrike" cap="none" dirty="0">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dirty="0">
                          <a:latin typeface="Calibri"/>
                          <a:ea typeface="Calibri"/>
                          <a:cs typeface="Calibri"/>
                          <a:sym typeface="Calibri"/>
                        </a:rPr>
                        <a:t>Review Text</a:t>
                      </a:r>
                    </a:p>
                  </a:txBody>
                  <a:tcPr marL="91450" marR="91450" marT="45725" marB="45725" anchor="ct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dirty="0" smtClean="0">
                          <a:latin typeface="Calibri"/>
                          <a:ea typeface="Calibri"/>
                          <a:cs typeface="Calibri"/>
                          <a:sym typeface="Calibri"/>
                        </a:rPr>
                        <a:t>Sentiment</a:t>
                      </a:r>
                      <a:endParaRPr lang="en-US" sz="1400" u="none" strike="noStrike" cap="none" dirty="0">
                        <a:latin typeface="Calibri"/>
                        <a:ea typeface="Calibri"/>
                        <a:cs typeface="Calibri"/>
                        <a:sym typeface="Calibri"/>
                      </a:endParaRPr>
                    </a:p>
                  </a:txBody>
                  <a:tcPr marL="91450" marR="91450" marT="45725" marB="45725" anchor="ctr"/>
                </a:tc>
              </a:tr>
              <a:tr h="1057500">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dirty="0">
                          <a:latin typeface="Calibri"/>
                          <a:ea typeface="Calibri"/>
                          <a:cs typeface="Calibri"/>
                          <a:sym typeface="Calibri"/>
                        </a:rPr>
                        <a:t>1</a:t>
                      </a:r>
                    </a:p>
                  </a:txBody>
                  <a:tcPr marL="91450" marR="91450" marT="45725" marB="45725" anchor="ctr"/>
                </a:tc>
                <a:tc>
                  <a:txBody>
                    <a:bodyPr/>
                    <a:lstStyle/>
                    <a:p>
                      <a:pPr marL="0" marR="0" lvl="0" indent="0" algn="l" rtl="0">
                        <a:lnSpc>
                          <a:spcPct val="100000"/>
                        </a:lnSpc>
                        <a:spcBef>
                          <a:spcPts val="0"/>
                        </a:spcBef>
                        <a:spcAft>
                          <a:spcPts val="0"/>
                        </a:spcAft>
                        <a:buClr>
                          <a:srgbClr val="000000"/>
                        </a:buClr>
                        <a:buSzPct val="25000"/>
                        <a:buFont typeface="Calibri"/>
                        <a:buNone/>
                      </a:pPr>
                      <a:r>
                        <a:rPr lang="en-US" sz="1400" u="none" strike="noStrike" cap="none">
                          <a:latin typeface="Calibri"/>
                          <a:ea typeface="Calibri"/>
                          <a:cs typeface="Calibri"/>
                          <a:sym typeface="Calibri"/>
                        </a:rPr>
                        <a:t>i found this novel engaging as both a mystery and a psychological study. in fact, i can not think of any element which was in the least disappointing. the characters are well drawn out and believable and the storyline, although surprising and unique, is made believable by gillian flynn's expert storytelling. i plan on reading more of ms flynn's work which i hope is as engaging as this novel.</a:t>
                      </a:r>
                    </a:p>
                  </a:txBody>
                  <a:tcPr marL="91450" marR="91450" marT="45725" marB="45725" anchor="ct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a:latin typeface="Calibri"/>
                          <a:ea typeface="Calibri"/>
                          <a:cs typeface="Calibri"/>
                          <a:sym typeface="Calibri"/>
                        </a:rPr>
                        <a:t>12</a:t>
                      </a:r>
                    </a:p>
                  </a:txBody>
                  <a:tcPr marL="91450" marR="91450" marT="45725" marB="45725" anchor="ctr"/>
                </a:tc>
              </a:tr>
              <a:tr h="667900">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a:latin typeface="Calibri"/>
                          <a:ea typeface="Calibri"/>
                          <a:cs typeface="Calibri"/>
                          <a:sym typeface="Calibri"/>
                        </a:rPr>
                        <a:t>5</a:t>
                      </a:r>
                    </a:p>
                  </a:txBody>
                  <a:tcPr marL="91450" marR="91450" marT="45725" marB="45725" anchor="ctr"/>
                </a:tc>
                <a:tc>
                  <a:txBody>
                    <a:bodyPr/>
                    <a:lstStyle/>
                    <a:p>
                      <a:pPr marL="0" marR="0" lvl="0" indent="0" algn="l" rtl="0">
                        <a:lnSpc>
                          <a:spcPct val="100000"/>
                        </a:lnSpc>
                        <a:spcBef>
                          <a:spcPts val="0"/>
                        </a:spcBef>
                        <a:spcAft>
                          <a:spcPts val="0"/>
                        </a:spcAft>
                        <a:buClr>
                          <a:srgbClr val="000000"/>
                        </a:buClr>
                        <a:buSzPct val="25000"/>
                        <a:buFont typeface="Calibri"/>
                        <a:buNone/>
                      </a:pPr>
                      <a:r>
                        <a:rPr lang="en-US" sz="1400" u="none" strike="noStrike" cap="none">
                          <a:latin typeface="Calibri"/>
                          <a:ea typeface="Calibri"/>
                          <a:cs typeface="Calibri"/>
                          <a:sym typeface="Calibri"/>
                        </a:rPr>
                        <a:t>what was all the hype about? that was the worst book i've ever read. stupid stupid stupid. they both spend the entire book whining whining whining! the ending is so dumb i still feel like i missed some joke.</a:t>
                      </a:r>
                    </a:p>
                  </a:txBody>
                  <a:tcPr marL="91450" marR="91450" marT="45725" marB="45725" anchor="ct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a:latin typeface="Calibri"/>
                          <a:ea typeface="Calibri"/>
                          <a:cs typeface="Calibri"/>
                          <a:sym typeface="Calibri"/>
                        </a:rPr>
                        <a:t>-9</a:t>
                      </a:r>
                    </a:p>
                  </a:txBody>
                  <a:tcPr marL="91450" marR="91450" marT="45725" marB="45725" anchor="ctr"/>
                </a:tc>
              </a:tr>
              <a:tr h="760275">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a:latin typeface="Calibri"/>
                          <a:ea typeface="Calibri"/>
                          <a:cs typeface="Calibri"/>
                          <a:sym typeface="Calibri"/>
                        </a:rPr>
                        <a:t>5</a:t>
                      </a:r>
                    </a:p>
                  </a:txBody>
                  <a:tcPr marL="91450" marR="91450" marT="45725" marB="45725" anchor="ctr"/>
                </a:tc>
                <a:tc>
                  <a:txBody>
                    <a:bodyPr/>
                    <a:lstStyle/>
                    <a:p>
                      <a:pPr marL="0" marR="0" lvl="0" indent="0" algn="l" rtl="0">
                        <a:lnSpc>
                          <a:spcPct val="100000"/>
                        </a:lnSpc>
                        <a:spcBef>
                          <a:spcPts val="0"/>
                        </a:spcBef>
                        <a:spcAft>
                          <a:spcPts val="0"/>
                        </a:spcAft>
                        <a:buClr>
                          <a:srgbClr val="000000"/>
                        </a:buClr>
                        <a:buSzPct val="25000"/>
                        <a:buFont typeface="Calibri"/>
                        <a:buNone/>
                      </a:pPr>
                      <a:r>
                        <a:rPr lang="en-US" sz="1400" u="none" strike="noStrike" cap="none" dirty="0">
                          <a:latin typeface="Calibri"/>
                          <a:ea typeface="Calibri"/>
                          <a:cs typeface="Calibri"/>
                          <a:sym typeface="Calibri"/>
                        </a:rPr>
                        <a:t>ii feel cheated and ripped off by this book. the characters are despicable, and the cheap plot trick the author uses makes the first half of the book pointless. </a:t>
                      </a:r>
                      <a:r>
                        <a:rPr lang="en-US" sz="1400" u="none" strike="noStrike" cap="none" dirty="0" err="1">
                          <a:latin typeface="Calibri"/>
                          <a:ea typeface="Calibri"/>
                          <a:cs typeface="Calibri"/>
                          <a:sym typeface="Calibri"/>
                        </a:rPr>
                        <a:t>i</a:t>
                      </a:r>
                      <a:r>
                        <a:rPr lang="en-US" sz="1400" u="none" strike="noStrike" cap="none" dirty="0">
                          <a:latin typeface="Calibri"/>
                          <a:ea typeface="Calibri"/>
                          <a:cs typeface="Calibri"/>
                          <a:sym typeface="Calibri"/>
                        </a:rPr>
                        <a:t> did not </a:t>
                      </a:r>
                      <a:r>
                        <a:rPr lang="en-US" sz="1400" u="none" strike="noStrike" cap="none" dirty="0" smtClean="0">
                          <a:latin typeface="Calibri"/>
                          <a:ea typeface="Calibri"/>
                          <a:cs typeface="Calibri"/>
                          <a:sym typeface="Calibri"/>
                        </a:rPr>
                        <a:t>like </a:t>
                      </a:r>
                      <a:r>
                        <a:rPr lang="en-US" sz="1400" u="none" strike="noStrike" cap="none" dirty="0">
                          <a:latin typeface="Calibri"/>
                          <a:ea typeface="Calibri"/>
                          <a:cs typeface="Calibri"/>
                          <a:sym typeface="Calibri"/>
                        </a:rPr>
                        <a:t>this book and would not </a:t>
                      </a:r>
                      <a:r>
                        <a:rPr lang="en-US" sz="1400" u="none" strike="noStrike" cap="none" dirty="0" smtClean="0">
                          <a:latin typeface="Calibri"/>
                          <a:ea typeface="Calibri"/>
                          <a:cs typeface="Calibri"/>
                          <a:sym typeface="Calibri"/>
                        </a:rPr>
                        <a:t>recommend </a:t>
                      </a:r>
                      <a:r>
                        <a:rPr lang="en-US" sz="1400" u="none" strike="noStrike" cap="none" dirty="0">
                          <a:latin typeface="Calibri"/>
                          <a:ea typeface="Calibri"/>
                          <a:cs typeface="Calibri"/>
                          <a:sym typeface="Calibri"/>
                        </a:rPr>
                        <a:t>it to anyone.</a:t>
                      </a:r>
                    </a:p>
                  </a:txBody>
                  <a:tcPr marL="91450" marR="91450" marT="45725" marB="45725" anchor="ct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a:latin typeface="Calibri"/>
                          <a:ea typeface="Calibri"/>
                          <a:cs typeface="Calibri"/>
                          <a:sym typeface="Calibri"/>
                        </a:rPr>
                        <a:t>-8</a:t>
                      </a:r>
                    </a:p>
                  </a:txBody>
                  <a:tcPr marL="91450" marR="91450" marT="45725" marB="45725" anchor="ctr"/>
                </a:tc>
              </a:tr>
              <a:tr h="538525">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dirty="0">
                          <a:latin typeface="Calibri"/>
                          <a:ea typeface="Calibri"/>
                          <a:cs typeface="Calibri"/>
                          <a:sym typeface="Calibri"/>
                        </a:rPr>
                        <a:t>5</a:t>
                      </a:r>
                    </a:p>
                  </a:txBody>
                  <a:tcPr marL="91450" marR="91450" marT="45725" marB="45725" anchor="ctr"/>
                </a:tc>
                <a:tc>
                  <a:txBody>
                    <a:bodyPr/>
                    <a:lstStyle/>
                    <a:p>
                      <a:pPr marL="0" marR="0" lvl="0" indent="0" algn="l" rtl="0">
                        <a:lnSpc>
                          <a:spcPct val="100000"/>
                        </a:lnSpc>
                        <a:spcBef>
                          <a:spcPts val="0"/>
                        </a:spcBef>
                        <a:spcAft>
                          <a:spcPts val="0"/>
                        </a:spcAft>
                        <a:buClr>
                          <a:srgbClr val="000000"/>
                        </a:buClr>
                        <a:buSzPct val="25000"/>
                        <a:buFont typeface="Calibri"/>
                        <a:buNone/>
                      </a:pPr>
                      <a:r>
                        <a:rPr lang="en-US" sz="1400" u="none" strike="noStrike" cap="none" dirty="0" err="1" smtClean="0">
                          <a:latin typeface="Calibri"/>
                          <a:ea typeface="Calibri"/>
                          <a:cs typeface="Calibri"/>
                          <a:sym typeface="Calibri"/>
                        </a:rPr>
                        <a:t>i</a:t>
                      </a:r>
                      <a:r>
                        <a:rPr lang="en-US" sz="1400" u="none" strike="noStrike" cap="none" dirty="0" smtClean="0">
                          <a:latin typeface="Calibri"/>
                          <a:ea typeface="Calibri"/>
                          <a:cs typeface="Calibri"/>
                          <a:sym typeface="Calibri"/>
                        </a:rPr>
                        <a:t> just could not get into this novel. it was not interesting from the start, and got worst as each page turned. the subject matter did not entertain, and the conclusion was awful. sorry about such a negative review, but this book disappointed..</a:t>
                      </a:r>
                      <a:endParaRPr lang="en-US" sz="1400" u="none" strike="noStrike" cap="none" dirty="0">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dirty="0" smtClean="0">
                          <a:latin typeface="Calibri"/>
                          <a:ea typeface="Calibri"/>
                          <a:cs typeface="Calibri"/>
                          <a:sym typeface="Calibri"/>
                        </a:rPr>
                        <a:t>-8</a:t>
                      </a:r>
                      <a:endParaRPr lang="en-US" sz="1400" u="none" strike="noStrike" cap="none" dirty="0">
                        <a:latin typeface="Calibri"/>
                        <a:ea typeface="Calibri"/>
                        <a:cs typeface="Calibri"/>
                        <a:sym typeface="Calibri"/>
                      </a:endParaRPr>
                    </a:p>
                  </a:txBody>
                  <a:tcPr marL="91450" marR="91450" marT="45725" marB="45725" anchor="ctr"/>
                </a:tc>
              </a:tr>
              <a:tr h="538525">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dirty="0" smtClean="0">
                          <a:latin typeface="Calibri"/>
                          <a:ea typeface="Calibri"/>
                          <a:cs typeface="Calibri"/>
                          <a:sym typeface="Calibri"/>
                        </a:rPr>
                        <a:t>2</a:t>
                      </a:r>
                      <a:endParaRPr lang="en-US" sz="1400" u="none" strike="noStrike" cap="none" dirty="0">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ct val="25000"/>
                        <a:buFont typeface="Calibri"/>
                        <a:buNone/>
                      </a:pPr>
                      <a:r>
                        <a:rPr lang="en-US" sz="1400" u="none" strike="noStrike" cap="none" dirty="0" smtClean="0">
                          <a:latin typeface="Calibri"/>
                          <a:ea typeface="Calibri"/>
                          <a:cs typeface="Calibri"/>
                          <a:sym typeface="Calibri"/>
                        </a:rPr>
                        <a:t>great adventure, survival story! </a:t>
                      </a:r>
                      <a:r>
                        <a:rPr lang="en-US" sz="1400" u="none" strike="noStrike" cap="none" dirty="0" err="1" smtClean="0">
                          <a:latin typeface="Calibri"/>
                          <a:ea typeface="Calibri"/>
                          <a:cs typeface="Calibri"/>
                          <a:sym typeface="Calibri"/>
                        </a:rPr>
                        <a:t>i</a:t>
                      </a:r>
                      <a:r>
                        <a:rPr lang="en-US" sz="1400" u="none" strike="noStrike" cap="none" dirty="0" smtClean="0">
                          <a:latin typeface="Calibri"/>
                          <a:ea typeface="Calibri"/>
                          <a:cs typeface="Calibri"/>
                          <a:sym typeface="Calibri"/>
                        </a:rPr>
                        <a:t> loved the convincing science and enjoyed all the characters. </a:t>
                      </a:r>
                      <a:r>
                        <a:rPr lang="en-US" sz="1400" u="none" strike="noStrike" cap="none" dirty="0" err="1" smtClean="0">
                          <a:latin typeface="Calibri"/>
                          <a:ea typeface="Calibri"/>
                          <a:cs typeface="Calibri"/>
                          <a:sym typeface="Calibri"/>
                        </a:rPr>
                        <a:t>i</a:t>
                      </a:r>
                      <a:r>
                        <a:rPr lang="en-US" sz="1400" u="none" strike="noStrike" cap="none" dirty="0" smtClean="0">
                          <a:latin typeface="Calibri"/>
                          <a:ea typeface="Calibri"/>
                          <a:cs typeface="Calibri"/>
                          <a:sym typeface="Calibri"/>
                        </a:rPr>
                        <a:t> was completely absorbed from beginning to end. </a:t>
                      </a:r>
                      <a:r>
                        <a:rPr lang="en-US" sz="1400" u="none" strike="noStrike" cap="none" dirty="0" err="1" smtClean="0">
                          <a:latin typeface="Calibri"/>
                          <a:ea typeface="Calibri"/>
                          <a:cs typeface="Calibri"/>
                          <a:sym typeface="Calibri"/>
                        </a:rPr>
                        <a:t>i</a:t>
                      </a:r>
                      <a:r>
                        <a:rPr lang="en-US" sz="1400" u="none" strike="noStrike" cap="none" dirty="0" smtClean="0">
                          <a:latin typeface="Calibri"/>
                          <a:ea typeface="Calibri"/>
                          <a:cs typeface="Calibri"/>
                          <a:sym typeface="Calibri"/>
                        </a:rPr>
                        <a:t> highly recommend this book to anyone who enjoys science, sci-fi, survival, adventure and well developed, humorous characters. this story has all the bells &amp;amp; whistles.</a:t>
                      </a:r>
                      <a:endParaRPr lang="en-US" sz="1400" u="none" strike="noStrike" cap="none" dirty="0">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dirty="0" smtClean="0">
                          <a:latin typeface="Calibri"/>
                          <a:ea typeface="Calibri"/>
                          <a:cs typeface="Calibri"/>
                          <a:sym typeface="Calibri"/>
                        </a:rPr>
                        <a:t>13</a:t>
                      </a:r>
                      <a:endParaRPr lang="en-US" sz="1400" u="none" strike="noStrike" cap="none" dirty="0">
                        <a:latin typeface="Calibri"/>
                        <a:ea typeface="Calibri"/>
                        <a:cs typeface="Calibri"/>
                        <a:sym typeface="Calibri"/>
                      </a:endParaRPr>
                    </a:p>
                  </a:txBody>
                  <a:tcPr marL="91450" marR="91450" marT="45725" marB="45725" anchor="ct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Sentiment </a:t>
            </a:r>
            <a:r>
              <a:rPr lang="en-US" sz="4000" b="0" i="1" u="none" strike="noStrike" cap="none" dirty="0">
                <a:solidFill>
                  <a:schemeClr val="dk1"/>
                </a:solidFill>
                <a:latin typeface="Calibri"/>
                <a:ea typeface="Calibri"/>
                <a:cs typeface="Calibri"/>
                <a:sym typeface="Calibri"/>
              </a:rPr>
              <a:t>Extraction</a:t>
            </a:r>
          </a:p>
        </p:txBody>
      </p:sp>
      <p:sp>
        <p:nvSpPr>
          <p:cNvPr id="317" name="Shape 317"/>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a:solidFill>
                <a:schemeClr val="lt1"/>
              </a:solidFill>
              <a:latin typeface="Calibri"/>
              <a:ea typeface="Calibri"/>
              <a:cs typeface="Calibri"/>
              <a:sym typeface="Calibri"/>
            </a:endParaRPr>
          </a:p>
        </p:txBody>
      </p:sp>
      <p:sp>
        <p:nvSpPr>
          <p:cNvPr id="318" name="Shape 318"/>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16</a:t>
            </a:fld>
            <a:endParaRPr lang="en-US" sz="1200" b="1" i="0" u="none" strike="noStrike" cap="none">
              <a:solidFill>
                <a:schemeClr val="lt1"/>
              </a:solidFill>
              <a:latin typeface="Calibri"/>
              <a:ea typeface="Calibri"/>
              <a:cs typeface="Calibri"/>
              <a:sym typeface="Calibri"/>
            </a:endParaRPr>
          </a:p>
        </p:txBody>
      </p:sp>
      <p:sp>
        <p:nvSpPr>
          <p:cNvPr id="319" name="Shape 319"/>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a:solidFill>
                <a:schemeClr val="lt1"/>
              </a:solidFill>
              <a:latin typeface="Calibri"/>
              <a:ea typeface="Calibri"/>
              <a:cs typeface="Calibri"/>
              <a:sym typeface="Calibri"/>
            </a:endParaRPr>
          </a:p>
        </p:txBody>
      </p:sp>
      <p:sp>
        <p:nvSpPr>
          <p:cNvPr id="320" name="Shape 320"/>
          <p:cNvSpPr txBox="1"/>
          <p:nvPr/>
        </p:nvSpPr>
        <p:spPr>
          <a:xfrm>
            <a:off x="342898" y="1055926"/>
            <a:ext cx="8458200" cy="369452"/>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1800" b="1" i="0" u="none" strike="noStrike" cap="none" dirty="0">
                <a:solidFill>
                  <a:schemeClr val="dk1"/>
                </a:solidFill>
                <a:latin typeface="Calibri"/>
                <a:ea typeface="Calibri"/>
                <a:cs typeface="Calibri"/>
                <a:sym typeface="Calibri"/>
              </a:rPr>
              <a:t>Examples of Sentiments </a:t>
            </a:r>
            <a:r>
              <a:rPr lang="en-US" sz="1800" b="1" i="0" u="none" strike="noStrike" cap="none" dirty="0" smtClean="0">
                <a:solidFill>
                  <a:schemeClr val="dk1"/>
                </a:solidFill>
                <a:latin typeface="Calibri"/>
                <a:ea typeface="Calibri"/>
                <a:cs typeface="Calibri"/>
                <a:sym typeface="Calibri"/>
              </a:rPr>
              <a:t>captured not matching the intended sentiment</a:t>
            </a:r>
            <a:endParaRPr lang="en-US" sz="1800" b="1" i="0" u="none" strike="noStrike" cap="none" dirty="0">
              <a:solidFill>
                <a:schemeClr val="dk1"/>
              </a:solidFill>
              <a:latin typeface="Calibri"/>
              <a:ea typeface="Calibri"/>
              <a:cs typeface="Calibri"/>
              <a:sym typeface="Calibri"/>
            </a:endParaRPr>
          </a:p>
        </p:txBody>
      </p:sp>
      <p:graphicFrame>
        <p:nvGraphicFramePr>
          <p:cNvPr id="321" name="Shape 321"/>
          <p:cNvGraphicFramePr/>
          <p:nvPr>
            <p:extLst>
              <p:ext uri="{D42A27DB-BD31-4B8C-83A1-F6EECF244321}">
                <p14:modId xmlns:p14="http://schemas.microsoft.com/office/powerpoint/2010/main" val="1819025275"/>
              </p:ext>
            </p:extLst>
          </p:nvPr>
        </p:nvGraphicFramePr>
        <p:xfrm>
          <a:off x="128584" y="1510648"/>
          <a:ext cx="8886850" cy="2018365"/>
        </p:xfrm>
        <a:graphic>
          <a:graphicData uri="http://schemas.openxmlformats.org/drawingml/2006/table">
            <a:tbl>
              <a:tblPr firstRow="1" bandRow="1">
                <a:noFill/>
                <a:tableStyleId>{16ED8889-363F-487B-AF61-EEE8DF67404C}</a:tableStyleId>
              </a:tblPr>
              <a:tblGrid>
                <a:gridCol w="500075"/>
                <a:gridCol w="7786700"/>
                <a:gridCol w="600075"/>
              </a:tblGrid>
              <a:tr h="316775">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dirty="0" smtClean="0">
                          <a:latin typeface="Calibri"/>
                          <a:ea typeface="Calibri"/>
                          <a:cs typeface="Calibri"/>
                          <a:sym typeface="Calibri"/>
                        </a:rPr>
                        <a:t>Review</a:t>
                      </a:r>
                      <a:endParaRPr lang="en-US" sz="1400" u="none" strike="noStrike" cap="none" dirty="0">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a:latin typeface="Calibri"/>
                          <a:ea typeface="Calibri"/>
                          <a:cs typeface="Calibri"/>
                          <a:sym typeface="Calibri"/>
                        </a:rPr>
                        <a:t>Review Text</a:t>
                      </a:r>
                    </a:p>
                  </a:txBody>
                  <a:tcPr marL="91450" marR="91450" marT="45725" marB="45725" anchor="ct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dirty="0" smtClean="0">
                          <a:latin typeface="Calibri"/>
                          <a:ea typeface="Calibri"/>
                          <a:cs typeface="Calibri"/>
                          <a:sym typeface="Calibri"/>
                        </a:rPr>
                        <a:t>Sentiment</a:t>
                      </a:r>
                      <a:endParaRPr lang="en-US" sz="1400" u="none" strike="noStrike" cap="none" dirty="0">
                        <a:latin typeface="Calibri"/>
                        <a:ea typeface="Calibri"/>
                        <a:cs typeface="Calibri"/>
                        <a:sym typeface="Calibri"/>
                      </a:endParaRPr>
                    </a:p>
                  </a:txBody>
                  <a:tcPr marL="91450" marR="91450" marT="45725" marB="45725" anchor="ctr"/>
                </a:tc>
              </a:tr>
              <a:tr h="982025">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a:latin typeface="Calibri"/>
                          <a:ea typeface="Calibri"/>
                          <a:cs typeface="Calibri"/>
                          <a:sym typeface="Calibri"/>
                        </a:rPr>
                        <a:t>5</a:t>
                      </a:r>
                    </a:p>
                  </a:txBody>
                  <a:tcPr marL="91450" marR="91450" marT="45725" marB="45725" anchor="ctr"/>
                </a:tc>
                <a:tc>
                  <a:txBody>
                    <a:bodyPr/>
                    <a:lstStyle/>
                    <a:p>
                      <a:pPr marL="0" marR="0" lvl="0" indent="0" algn="l" rtl="0">
                        <a:lnSpc>
                          <a:spcPct val="100000"/>
                        </a:lnSpc>
                        <a:spcBef>
                          <a:spcPts val="0"/>
                        </a:spcBef>
                        <a:spcAft>
                          <a:spcPts val="0"/>
                        </a:spcAft>
                        <a:buClr>
                          <a:srgbClr val="000000"/>
                        </a:buClr>
                        <a:buSzPct val="25000"/>
                        <a:buFont typeface="Calibri"/>
                        <a:buNone/>
                      </a:pPr>
                      <a:r>
                        <a:rPr lang="en-US" sz="1400" u="none" strike="noStrike" cap="none" dirty="0" err="1">
                          <a:latin typeface="Calibri"/>
                          <a:ea typeface="Calibri"/>
                          <a:cs typeface="Calibri"/>
                          <a:sym typeface="Calibri"/>
                        </a:rPr>
                        <a:t>gillian</a:t>
                      </a:r>
                      <a:r>
                        <a:rPr lang="en-US" sz="1400" u="none" strike="noStrike" cap="none" dirty="0">
                          <a:latin typeface="Calibri"/>
                          <a:ea typeface="Calibri"/>
                          <a:cs typeface="Calibri"/>
                          <a:sym typeface="Calibri"/>
                        </a:rPr>
                        <a:t> </a:t>
                      </a:r>
                      <a:r>
                        <a:rPr lang="en-US" sz="1400" u="none" strike="noStrike" cap="none" dirty="0" err="1">
                          <a:latin typeface="Calibri"/>
                          <a:ea typeface="Calibri"/>
                          <a:cs typeface="Calibri"/>
                          <a:sym typeface="Calibri"/>
                        </a:rPr>
                        <a:t>flynn's</a:t>
                      </a:r>
                      <a:r>
                        <a:rPr lang="en-US" sz="1400" u="none" strike="noStrike" cap="none" dirty="0">
                          <a:latin typeface="Calibri"/>
                          <a:ea typeface="Calibri"/>
                          <a:cs typeface="Calibri"/>
                          <a:sym typeface="Calibri"/>
                        </a:rPr>
                        <a:t> best seller depicts a marriage gone terribly wrong that ignites on its fifth anniversary (</a:t>
                      </a:r>
                      <a:r>
                        <a:rPr lang="en-US" sz="1400" u="none" strike="noStrike" cap="none" dirty="0" err="1">
                          <a:latin typeface="Calibri"/>
                          <a:ea typeface="Calibri"/>
                          <a:cs typeface="Calibri"/>
                          <a:sym typeface="Calibri"/>
                        </a:rPr>
                        <a:t>july</a:t>
                      </a:r>
                      <a:r>
                        <a:rPr lang="en-US" sz="1400" u="none" strike="noStrike" cap="none" dirty="0">
                          <a:latin typeface="Calibri"/>
                          <a:ea typeface="Calibri"/>
                          <a:cs typeface="Calibri"/>
                          <a:sym typeface="Calibri"/>
                        </a:rPr>
                        <a:t> , ) from a simmering, sinister set of dire circumstances into a criminal investigation. diabolical schemes of revenge and spousal annihilation explode this private nightmare into a national feeding frenzy by the media. the pages turn and the suspense mounts. a great read!</a:t>
                      </a:r>
                    </a:p>
                  </a:txBody>
                  <a:tcPr marL="91450" marR="91450" marT="45725" marB="45725" anchor="ct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dirty="0">
                          <a:latin typeface="Calibri"/>
                          <a:ea typeface="Calibri"/>
                          <a:cs typeface="Calibri"/>
                          <a:sym typeface="Calibri"/>
                        </a:rPr>
                        <a:t>-8</a:t>
                      </a:r>
                    </a:p>
                  </a:txBody>
                  <a:tcPr marL="91450" marR="91450" marT="45725" marB="45725" anchor="ctr"/>
                </a:tc>
              </a:tr>
              <a:tr h="506674">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dirty="0">
                          <a:latin typeface="Calibri"/>
                          <a:ea typeface="Calibri"/>
                          <a:cs typeface="Calibri"/>
                          <a:sym typeface="Calibri"/>
                        </a:rPr>
                        <a:t>4</a:t>
                      </a:r>
                    </a:p>
                  </a:txBody>
                  <a:tcPr marL="91450" marR="91450" marT="45725" marB="45725" anchor="ctr"/>
                </a:tc>
                <a:tc>
                  <a:txBody>
                    <a:bodyPr/>
                    <a:lstStyle/>
                    <a:p>
                      <a:pPr marL="0" marR="0" lvl="0" indent="0" algn="l" rtl="0">
                        <a:lnSpc>
                          <a:spcPct val="100000"/>
                        </a:lnSpc>
                        <a:spcBef>
                          <a:spcPts val="0"/>
                        </a:spcBef>
                        <a:spcAft>
                          <a:spcPts val="0"/>
                        </a:spcAft>
                        <a:buClr>
                          <a:srgbClr val="000000"/>
                        </a:buClr>
                        <a:buSzPct val="25000"/>
                        <a:buFont typeface="Calibri"/>
                        <a:buNone/>
                      </a:pPr>
                      <a:r>
                        <a:rPr lang="en-US" sz="1400" u="none" strike="noStrike" cap="none" dirty="0">
                          <a:latin typeface="Calibri"/>
                          <a:ea typeface="Calibri"/>
                          <a:cs typeface="Calibri"/>
                          <a:sym typeface="Calibri"/>
                        </a:rPr>
                        <a:t>hated the ending!!!!' hate the end. hate the ending. hate the end. hate. hate </a:t>
                      </a:r>
                      <a:r>
                        <a:rPr lang="en-US" sz="1400" u="none" strike="noStrike" cap="none" dirty="0" err="1">
                          <a:latin typeface="Calibri"/>
                          <a:ea typeface="Calibri"/>
                          <a:cs typeface="Calibri"/>
                          <a:sym typeface="Calibri"/>
                        </a:rPr>
                        <a:t>hate</a:t>
                      </a:r>
                      <a:r>
                        <a:rPr lang="en-US" sz="1400" u="none" strike="noStrike" cap="none" dirty="0">
                          <a:latin typeface="Calibri"/>
                          <a:ea typeface="Calibri"/>
                          <a:cs typeface="Calibri"/>
                          <a:sym typeface="Calibri"/>
                        </a:rPr>
                        <a:t> </a:t>
                      </a:r>
                      <a:r>
                        <a:rPr lang="en-US" sz="1400" u="none" strike="noStrike" cap="none" dirty="0" err="1">
                          <a:latin typeface="Calibri"/>
                          <a:ea typeface="Calibri"/>
                          <a:cs typeface="Calibri"/>
                          <a:sym typeface="Calibri"/>
                        </a:rPr>
                        <a:t>hate</a:t>
                      </a:r>
                      <a:r>
                        <a:rPr lang="en-US" sz="1400" u="none" strike="noStrike" cap="none" dirty="0">
                          <a:latin typeface="Calibri"/>
                          <a:ea typeface="Calibri"/>
                          <a:cs typeface="Calibri"/>
                          <a:sym typeface="Calibri"/>
                        </a:rPr>
                        <a:t> </a:t>
                      </a:r>
                      <a:r>
                        <a:rPr lang="en-US" sz="1400" u="none" strike="noStrike" cap="none" dirty="0" err="1">
                          <a:latin typeface="Calibri"/>
                          <a:ea typeface="Calibri"/>
                          <a:cs typeface="Calibri"/>
                          <a:sym typeface="Calibri"/>
                        </a:rPr>
                        <a:t>hate</a:t>
                      </a:r>
                      <a:r>
                        <a:rPr lang="en-US" sz="1400" u="none" strike="noStrike" cap="none" dirty="0">
                          <a:latin typeface="Calibri"/>
                          <a:ea typeface="Calibri"/>
                          <a:cs typeface="Calibri"/>
                          <a:sym typeface="Calibri"/>
                        </a:rPr>
                        <a:t> hate!!!! the end</a:t>
                      </a:r>
                    </a:p>
                  </a:txBody>
                  <a:tcPr marL="91450" marR="91450" marT="45725" marB="45725" anchor="ctr"/>
                </a:tc>
                <a:tc>
                  <a:txBody>
                    <a:bodyPr/>
                    <a:lstStyle/>
                    <a:p>
                      <a:pPr marL="0" marR="0" lvl="0" indent="0" algn="ctr" rtl="0">
                        <a:lnSpc>
                          <a:spcPct val="100000"/>
                        </a:lnSpc>
                        <a:spcBef>
                          <a:spcPts val="0"/>
                        </a:spcBef>
                        <a:spcAft>
                          <a:spcPts val="0"/>
                        </a:spcAft>
                        <a:buClr>
                          <a:srgbClr val="000000"/>
                        </a:buClr>
                        <a:buSzPct val="25000"/>
                        <a:buFont typeface="Calibri"/>
                        <a:buNone/>
                      </a:pPr>
                      <a:r>
                        <a:rPr lang="en-US" sz="1400" u="none" strike="noStrike" cap="none" dirty="0">
                          <a:latin typeface="Calibri"/>
                          <a:ea typeface="Calibri"/>
                          <a:cs typeface="Calibri"/>
                          <a:sym typeface="Calibri"/>
                        </a:rPr>
                        <a:t>-10</a:t>
                      </a:r>
                    </a:p>
                  </a:txBody>
                  <a:tcPr marL="91450" marR="91450" marT="45725" marB="45725" anchor="ctr"/>
                </a:tc>
              </a:tr>
            </a:tbl>
          </a:graphicData>
        </a:graphic>
      </p:graphicFrame>
      <p:sp>
        <p:nvSpPr>
          <p:cNvPr id="322" name="Shape 322"/>
          <p:cNvSpPr txBox="1"/>
          <p:nvPr/>
        </p:nvSpPr>
        <p:spPr>
          <a:xfrm>
            <a:off x="342898" y="3802061"/>
            <a:ext cx="8458200" cy="2055813"/>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1800" b="1" i="0" u="none" strike="noStrike" cap="none" dirty="0">
                <a:solidFill>
                  <a:schemeClr val="dk1"/>
                </a:solidFill>
                <a:latin typeface="Calibri"/>
                <a:ea typeface="Calibri"/>
                <a:cs typeface="Calibri"/>
                <a:sym typeface="Calibri"/>
              </a:rPr>
              <a:t>Summary</a:t>
            </a: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smtClean="0">
                <a:solidFill>
                  <a:schemeClr val="dk1"/>
                </a:solidFill>
                <a:latin typeface="Calibri"/>
                <a:ea typeface="Calibri"/>
                <a:cs typeface="Calibri"/>
                <a:sym typeface="Calibri"/>
              </a:rPr>
              <a:t>The </a:t>
            </a:r>
            <a:r>
              <a:rPr lang="en-US" sz="1800" b="0" i="0" u="none" strike="noStrike" cap="none" dirty="0">
                <a:solidFill>
                  <a:schemeClr val="dk1"/>
                </a:solidFill>
                <a:latin typeface="Calibri"/>
                <a:ea typeface="Calibri"/>
                <a:cs typeface="Calibri"/>
                <a:sym typeface="Calibri"/>
              </a:rPr>
              <a:t>mismatch between the review-score and the actual review is greater than the examples of sentiments not correctly captured by the code.</a:t>
            </a: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In order to generate a machine learning model to </a:t>
            </a:r>
            <a:r>
              <a:rPr lang="en-US" sz="1800" b="0" i="0" u="none" strike="noStrike" cap="none" dirty="0" smtClean="0">
                <a:solidFill>
                  <a:schemeClr val="dk1"/>
                </a:solidFill>
                <a:latin typeface="Calibri"/>
                <a:ea typeface="Calibri"/>
                <a:cs typeface="Calibri"/>
                <a:sym typeface="Calibri"/>
              </a:rPr>
              <a:t>relatively accurately </a:t>
            </a:r>
            <a:r>
              <a:rPr lang="en-US" sz="1800" b="0" i="0" u="none" strike="noStrike" cap="none" dirty="0">
                <a:solidFill>
                  <a:schemeClr val="dk1"/>
                </a:solidFill>
                <a:latin typeface="Calibri"/>
                <a:ea typeface="Calibri"/>
                <a:cs typeface="Calibri"/>
                <a:sym typeface="Calibri"/>
              </a:rPr>
              <a:t>predict the sentiment by training the model with available data, a document-term-frequency matrix needs to be used along with combination of the review score and extracted sentiment </a:t>
            </a:r>
            <a:r>
              <a:rPr lang="en-US" sz="1800" b="0" i="0" u="none" strike="noStrike" cap="none" dirty="0" smtClean="0">
                <a:solidFill>
                  <a:schemeClr val="dk1"/>
                </a:solidFill>
                <a:latin typeface="Calibri"/>
                <a:ea typeface="Calibri"/>
                <a:cs typeface="Calibri"/>
                <a:sym typeface="Calibri"/>
              </a:rPr>
              <a:t>score in the machine learning model.</a:t>
            </a:r>
            <a:endParaRPr sz="1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Model </a:t>
            </a:r>
            <a:r>
              <a:rPr lang="en-US" sz="4000" b="0" i="1" u="none" strike="noStrike" cap="none" dirty="0">
                <a:solidFill>
                  <a:schemeClr val="dk1"/>
                </a:solidFill>
                <a:latin typeface="Calibri"/>
                <a:ea typeface="Calibri"/>
                <a:cs typeface="Calibri"/>
                <a:sym typeface="Calibri"/>
              </a:rPr>
              <a:t>Creation</a:t>
            </a:r>
          </a:p>
        </p:txBody>
      </p:sp>
      <p:sp>
        <p:nvSpPr>
          <p:cNvPr id="328" name="Shape 328"/>
          <p:cNvSpPr txBox="1"/>
          <p:nvPr/>
        </p:nvSpPr>
        <p:spPr>
          <a:xfrm>
            <a:off x="342900" y="1095600"/>
            <a:ext cx="8458200" cy="3404963"/>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2400" b="0" i="0" u="none" strike="noStrike" cap="none" dirty="0">
                <a:solidFill>
                  <a:srgbClr val="0070C0"/>
                </a:solidFill>
                <a:latin typeface="Calibri"/>
                <a:ea typeface="Calibri"/>
                <a:cs typeface="Calibri"/>
                <a:sym typeface="Calibri"/>
              </a:rPr>
              <a:t>Model Creation</a:t>
            </a:r>
          </a:p>
          <a:p>
            <a:pPr marL="0" marR="0" lvl="0" indent="0" algn="l" rtl="0">
              <a:lnSpc>
                <a:spcPct val="100000"/>
              </a:lnSpc>
              <a:spcBef>
                <a:spcPts val="0"/>
              </a:spcBef>
              <a:spcAft>
                <a:spcPts val="0"/>
              </a:spcAft>
              <a:buClr>
                <a:srgbClr val="000000"/>
              </a:buClr>
              <a:buFont typeface="Arial"/>
              <a:buNone/>
            </a:pPr>
            <a:endParaRPr sz="2400" b="0" i="0" u="none" strike="noStrike" cap="none" dirty="0">
              <a:solidFill>
                <a:srgbClr val="0070C0"/>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Naive Bayes model to classify the sentiments </a:t>
            </a:r>
            <a:r>
              <a:rPr lang="en-US" sz="1800" b="0" i="0" u="none" strike="noStrike" cap="none" dirty="0" smtClean="0">
                <a:solidFill>
                  <a:schemeClr val="dk1"/>
                </a:solidFill>
                <a:latin typeface="Calibri"/>
                <a:ea typeface="Calibri"/>
                <a:cs typeface="Calibri"/>
                <a:sym typeface="Calibri"/>
              </a:rPr>
              <a:t>as – </a:t>
            </a:r>
            <a:r>
              <a:rPr lang="en-US" sz="1800" b="0" i="0" u="none" strike="noStrike" cap="none" dirty="0">
                <a:solidFill>
                  <a:schemeClr val="dk1"/>
                </a:solidFill>
                <a:latin typeface="Calibri"/>
                <a:ea typeface="Calibri"/>
                <a:cs typeface="Calibri"/>
                <a:sym typeface="Calibri"/>
              </a:rPr>
              <a:t>“Positive”, “Neutral”, “Negative”</a:t>
            </a:r>
          </a:p>
          <a:p>
            <a:pPr marL="285750" marR="0" lvl="0" indent="-285750" algn="l" rtl="0">
              <a:lnSpc>
                <a:spcPct val="100000"/>
              </a:lnSpc>
              <a:spcBef>
                <a:spcPts val="0"/>
              </a:spcBef>
              <a:spcAft>
                <a:spcPts val="0"/>
              </a:spcAft>
              <a:buClr>
                <a:srgbClr val="000000"/>
              </a:buClr>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Approach – </a:t>
            </a:r>
          </a:p>
          <a:p>
            <a:pPr marL="571500" marR="0" lvl="3" indent="-292100" algn="l" rtl="0">
              <a:lnSpc>
                <a:spcPct val="100000"/>
              </a:lnSpc>
              <a:spcBef>
                <a:spcPts val="0"/>
              </a:spcBef>
              <a:spcAft>
                <a:spcPts val="0"/>
              </a:spcAft>
              <a:buClr>
                <a:schemeClr val="dk1"/>
              </a:buClr>
              <a:buSzPct val="75000"/>
              <a:buFont typeface="Courier New"/>
              <a:buChar char="o"/>
            </a:pPr>
            <a:r>
              <a:rPr lang="en-US" sz="1800" b="0" i="0" u="none" strike="noStrike" cap="none" dirty="0">
                <a:solidFill>
                  <a:schemeClr val="dk1"/>
                </a:solidFill>
                <a:latin typeface="Calibri"/>
                <a:ea typeface="Calibri"/>
                <a:cs typeface="Calibri"/>
                <a:sym typeface="Calibri"/>
              </a:rPr>
              <a:t>Create a prototype model for the </a:t>
            </a:r>
            <a:r>
              <a:rPr lang="en-US" sz="1800" b="0" i="0" u="none" strike="noStrike" cap="none" dirty="0" smtClean="0">
                <a:solidFill>
                  <a:schemeClr val="dk1"/>
                </a:solidFill>
                <a:latin typeface="Calibri"/>
                <a:ea typeface="Calibri"/>
                <a:cs typeface="Calibri"/>
                <a:sym typeface="Calibri"/>
              </a:rPr>
              <a:t>book/books </a:t>
            </a:r>
            <a:r>
              <a:rPr lang="en-US" sz="1800" b="0" i="0" u="none" strike="noStrike" cap="none" dirty="0">
                <a:solidFill>
                  <a:schemeClr val="dk1"/>
                </a:solidFill>
                <a:latin typeface="Calibri"/>
                <a:ea typeface="Calibri"/>
                <a:cs typeface="Calibri"/>
                <a:sym typeface="Calibri"/>
              </a:rPr>
              <a:t>selected as the best fit for training in the data-exploration phase</a:t>
            </a:r>
          </a:p>
          <a:p>
            <a:pPr marL="571500" marR="0" lvl="3" indent="-292100" algn="l" rtl="0">
              <a:lnSpc>
                <a:spcPct val="100000"/>
              </a:lnSpc>
              <a:spcBef>
                <a:spcPts val="0"/>
              </a:spcBef>
              <a:spcAft>
                <a:spcPts val="0"/>
              </a:spcAft>
              <a:buClr>
                <a:schemeClr val="dk1"/>
              </a:buClr>
              <a:buSzPct val="75000"/>
              <a:buFont typeface="Courier New"/>
              <a:buChar char="o"/>
            </a:pPr>
            <a:r>
              <a:rPr lang="en-US" sz="1800" b="0" i="0" u="none" strike="noStrike" cap="none" dirty="0">
                <a:solidFill>
                  <a:schemeClr val="dk1"/>
                </a:solidFill>
                <a:latin typeface="Calibri"/>
                <a:ea typeface="Calibri"/>
                <a:cs typeface="Calibri"/>
                <a:sym typeface="Calibri"/>
              </a:rPr>
              <a:t>Validate and test the model using on the same dataset</a:t>
            </a:r>
          </a:p>
          <a:p>
            <a:pPr marL="571500" marR="0" lvl="3" indent="-292100" algn="l" rtl="0">
              <a:lnSpc>
                <a:spcPct val="100000"/>
              </a:lnSpc>
              <a:spcBef>
                <a:spcPts val="0"/>
              </a:spcBef>
              <a:spcAft>
                <a:spcPts val="0"/>
              </a:spcAft>
              <a:buClr>
                <a:schemeClr val="dk1"/>
              </a:buClr>
              <a:buSzPct val="75000"/>
              <a:buFont typeface="Courier New"/>
              <a:buChar char="o"/>
            </a:pPr>
            <a:r>
              <a:rPr lang="en-US" sz="1800" b="0" i="0" u="none" strike="noStrike" cap="none" dirty="0">
                <a:solidFill>
                  <a:schemeClr val="dk1"/>
                </a:solidFill>
                <a:latin typeface="Calibri"/>
                <a:ea typeface="Calibri"/>
                <a:cs typeface="Calibri"/>
                <a:sym typeface="Calibri"/>
              </a:rPr>
              <a:t>Test the model on other books </a:t>
            </a:r>
          </a:p>
          <a:p>
            <a:pPr marL="571500" marR="0" lvl="3" indent="-292100" algn="l" rtl="0">
              <a:lnSpc>
                <a:spcPct val="100000"/>
              </a:lnSpc>
              <a:spcBef>
                <a:spcPts val="0"/>
              </a:spcBef>
              <a:spcAft>
                <a:spcPts val="0"/>
              </a:spcAft>
              <a:buClr>
                <a:schemeClr val="dk1"/>
              </a:buClr>
              <a:buSzPct val="75000"/>
              <a:buFont typeface="Courier New"/>
              <a:buChar char="o"/>
            </a:pPr>
            <a:r>
              <a:rPr lang="en-US" sz="1800" b="0" i="0" u="none" strike="noStrike" cap="none" dirty="0">
                <a:solidFill>
                  <a:schemeClr val="dk1"/>
                </a:solidFill>
                <a:latin typeface="Calibri"/>
                <a:ea typeface="Calibri"/>
                <a:cs typeface="Calibri"/>
                <a:sym typeface="Calibri"/>
              </a:rPr>
              <a:t>Measure the accuracy of the results</a:t>
            </a:r>
          </a:p>
          <a:p>
            <a:pPr marL="571500" marR="0" lvl="3" indent="-292100" algn="l" rtl="0">
              <a:lnSpc>
                <a:spcPct val="100000"/>
              </a:lnSpc>
              <a:spcBef>
                <a:spcPts val="0"/>
              </a:spcBef>
              <a:spcAft>
                <a:spcPts val="0"/>
              </a:spcAft>
              <a:buClr>
                <a:schemeClr val="dk1"/>
              </a:buClr>
              <a:buSzPct val="75000"/>
              <a:buFont typeface="Courier New"/>
              <a:buChar char="o"/>
            </a:pPr>
            <a:r>
              <a:rPr lang="en-US" sz="1800" b="0" i="0" u="none" strike="noStrike" cap="none" dirty="0">
                <a:solidFill>
                  <a:schemeClr val="dk1"/>
                </a:solidFill>
                <a:latin typeface="Calibri"/>
                <a:ea typeface="Calibri"/>
                <a:cs typeface="Calibri"/>
                <a:sym typeface="Calibri"/>
              </a:rPr>
              <a:t>Re-train the model based on observations until the accuracy </a:t>
            </a:r>
            <a:r>
              <a:rPr lang="en-US" sz="1800" b="0" i="0" u="none" strike="noStrike" cap="none" dirty="0" smtClean="0">
                <a:solidFill>
                  <a:schemeClr val="dk1"/>
                </a:solidFill>
                <a:latin typeface="Calibri"/>
                <a:ea typeface="Calibri"/>
                <a:cs typeface="Calibri"/>
                <a:sym typeface="Calibri"/>
              </a:rPr>
              <a:t>improves</a:t>
            </a:r>
            <a:endParaRPr lang="en-US" sz="1800" b="0" i="0" u="none" strike="noStrike" cap="none" dirty="0">
              <a:solidFill>
                <a:schemeClr val="dk1"/>
              </a:solidFill>
              <a:latin typeface="Calibri"/>
              <a:ea typeface="Calibri"/>
              <a:cs typeface="Calibri"/>
              <a:sym typeface="Calibri"/>
            </a:endParaRPr>
          </a:p>
        </p:txBody>
      </p:sp>
      <p:sp>
        <p:nvSpPr>
          <p:cNvPr id="329" name="Shape 329"/>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a:solidFill>
                <a:schemeClr val="lt1"/>
              </a:solidFill>
              <a:latin typeface="Calibri"/>
              <a:ea typeface="Calibri"/>
              <a:cs typeface="Calibri"/>
              <a:sym typeface="Calibri"/>
            </a:endParaRPr>
          </a:p>
        </p:txBody>
      </p:sp>
      <p:sp>
        <p:nvSpPr>
          <p:cNvPr id="330" name="Shape 330"/>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17</a:t>
            </a:fld>
            <a:endParaRPr lang="en-US" sz="1200" b="1" i="0" u="none" strike="noStrike" cap="none">
              <a:solidFill>
                <a:schemeClr val="lt1"/>
              </a:solidFill>
              <a:latin typeface="Calibri"/>
              <a:ea typeface="Calibri"/>
              <a:cs typeface="Calibri"/>
              <a:sym typeface="Calibri"/>
            </a:endParaRPr>
          </a:p>
        </p:txBody>
      </p:sp>
      <p:sp>
        <p:nvSpPr>
          <p:cNvPr id="331" name="Shape 331"/>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a:solidFill>
                <a:schemeClr val="lt1"/>
              </a:solidFill>
              <a:latin typeface="Calibri"/>
              <a:ea typeface="Calibri"/>
              <a:cs typeface="Calibri"/>
              <a:sym typeface="Calibri"/>
            </a:endParaRPr>
          </a:p>
        </p:txBody>
      </p:sp>
      <p:sp>
        <p:nvSpPr>
          <p:cNvPr id="8" name="Shape 328"/>
          <p:cNvSpPr txBox="1"/>
          <p:nvPr/>
        </p:nvSpPr>
        <p:spPr>
          <a:xfrm>
            <a:off x="342899" y="4834163"/>
            <a:ext cx="8458200" cy="523650"/>
          </a:xfrm>
          <a:prstGeom prst="rect">
            <a:avLst/>
          </a:prstGeom>
          <a:noFill/>
          <a:ln w="9525" cap="flat" cmpd="sng">
            <a:noFill/>
            <a:prstDash val="solid"/>
            <a:round/>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b="0" i="1" u="none" strike="noStrike" cap="none" dirty="0" smtClean="0">
                <a:solidFill>
                  <a:schemeClr val="dk1"/>
                </a:solidFill>
                <a:latin typeface="Calibri"/>
                <a:ea typeface="Calibri"/>
                <a:cs typeface="Calibri"/>
                <a:sym typeface="Calibri"/>
              </a:rPr>
              <a:t>The various cases explored and executed as part of model creation are presented in the next slides</a:t>
            </a:r>
            <a:endParaRPr lang="en-US" b="0" i="1"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Model </a:t>
            </a:r>
            <a:r>
              <a:rPr lang="en-US" sz="4000" b="0" i="1" u="none" strike="noStrike" cap="none" dirty="0">
                <a:solidFill>
                  <a:schemeClr val="dk1"/>
                </a:solidFill>
                <a:latin typeface="Calibri"/>
                <a:ea typeface="Calibri"/>
                <a:cs typeface="Calibri"/>
                <a:sym typeface="Calibri"/>
              </a:rPr>
              <a:t>Implementation</a:t>
            </a:r>
          </a:p>
        </p:txBody>
      </p:sp>
      <p:sp>
        <p:nvSpPr>
          <p:cNvPr id="339" name="Shape 339"/>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a:solidFill>
                <a:schemeClr val="lt1"/>
              </a:solidFill>
              <a:latin typeface="Calibri"/>
              <a:ea typeface="Calibri"/>
              <a:cs typeface="Calibri"/>
              <a:sym typeface="Calibri"/>
            </a:endParaRPr>
          </a:p>
        </p:txBody>
      </p:sp>
      <p:sp>
        <p:nvSpPr>
          <p:cNvPr id="340" name="Shape 340"/>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18</a:t>
            </a:fld>
            <a:endParaRPr lang="en-US" sz="1200" b="1" i="0" u="none" strike="noStrike" cap="none">
              <a:solidFill>
                <a:schemeClr val="lt1"/>
              </a:solidFill>
              <a:latin typeface="Calibri"/>
              <a:ea typeface="Calibri"/>
              <a:cs typeface="Calibri"/>
              <a:sym typeface="Calibri"/>
            </a:endParaRPr>
          </a:p>
        </p:txBody>
      </p:sp>
      <p:sp>
        <p:nvSpPr>
          <p:cNvPr id="341" name="Shape 341"/>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a:solidFill>
                <a:schemeClr val="lt1"/>
              </a:solidFill>
              <a:latin typeface="Calibri"/>
              <a:ea typeface="Calibri"/>
              <a:cs typeface="Calibri"/>
              <a:sym typeface="Calibri"/>
            </a:endParaRPr>
          </a:p>
        </p:txBody>
      </p:sp>
      <p:graphicFrame>
        <p:nvGraphicFramePr>
          <p:cNvPr id="3" name="Table 2"/>
          <p:cNvGraphicFramePr>
            <a:graphicFrameLocks noGrp="1"/>
          </p:cNvGraphicFramePr>
          <p:nvPr>
            <p:extLst>
              <p:ext uri="{D42A27DB-BD31-4B8C-83A1-F6EECF244321}">
                <p14:modId xmlns:p14="http://schemas.microsoft.com/office/powerpoint/2010/main" val="928516169"/>
              </p:ext>
            </p:extLst>
          </p:nvPr>
        </p:nvGraphicFramePr>
        <p:xfrm>
          <a:off x="257176" y="1010441"/>
          <a:ext cx="8582028" cy="1767047"/>
        </p:xfrm>
        <a:graphic>
          <a:graphicData uri="http://schemas.openxmlformats.org/drawingml/2006/table">
            <a:tbl>
              <a:tblPr/>
              <a:tblGrid>
                <a:gridCol w="1871662"/>
                <a:gridCol w="5400675"/>
                <a:gridCol w="128587"/>
                <a:gridCol w="1181104"/>
              </a:tblGrid>
              <a:tr h="504032">
                <a:tc gridSpan="2">
                  <a:txBody>
                    <a:bodyPr/>
                    <a:lstStyle/>
                    <a:p>
                      <a:pPr algn="ctr" fontAlgn="b">
                        <a:lnSpc>
                          <a:spcPct val="100000"/>
                        </a:lnSpc>
                      </a:pPr>
                      <a:r>
                        <a:rPr lang="en-US" sz="1800" b="1" i="0" u="none" strike="noStrike" dirty="0">
                          <a:solidFill>
                            <a:schemeClr val="bg1"/>
                          </a:solidFill>
                          <a:effectLst/>
                          <a:latin typeface="Calibri" panose="020F0502020204030204" pitchFamily="34" charset="0"/>
                        </a:rPr>
                        <a:t>Case </a:t>
                      </a:r>
                      <a:r>
                        <a:rPr lang="en-US" sz="1800" b="1" i="0" u="none" strike="noStrike" dirty="0" smtClean="0">
                          <a:solidFill>
                            <a:schemeClr val="bg1"/>
                          </a:solidFill>
                          <a:effectLst/>
                          <a:latin typeface="Calibri" panose="020F0502020204030204" pitchFamily="34" charset="0"/>
                        </a:rPr>
                        <a:t>1 :</a:t>
                      </a:r>
                      <a:r>
                        <a:rPr lang="en-US" sz="1800" b="1" i="0" u="none" strike="noStrike" baseline="0" dirty="0" smtClean="0">
                          <a:solidFill>
                            <a:schemeClr val="bg1"/>
                          </a:solidFill>
                          <a:effectLst/>
                          <a:latin typeface="Calibri" panose="020F0502020204030204" pitchFamily="34" charset="0"/>
                        </a:rPr>
                        <a:t> Smaller Subset of Data</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hMerge="1">
                  <a:txBody>
                    <a:bodyPr/>
                    <a:lstStyle/>
                    <a:p>
                      <a:endParaRPr lang="en-US"/>
                    </a:p>
                  </a:txBody>
                  <a:tcPr/>
                </a:tc>
                <a:tc>
                  <a:txBody>
                    <a:bodyPr/>
                    <a:lstStyle/>
                    <a:p>
                      <a:pPr algn="l" fontAlgn="b">
                        <a:lnSpc>
                          <a:spcPct val="100000"/>
                        </a:lnSpc>
                      </a:pP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100000"/>
                        </a:lnSpc>
                      </a:pPr>
                      <a:r>
                        <a:rPr lang="en-US" sz="1800" b="0" i="0" u="none" strike="noStrike" dirty="0" smtClean="0">
                          <a:solidFill>
                            <a:srgbClr val="000000"/>
                          </a:solidFill>
                          <a:effectLst/>
                          <a:latin typeface="Calibri" panose="020F0502020204030204" pitchFamily="34" charset="0"/>
                        </a:rPr>
                        <a:t>Total</a:t>
                      </a:r>
                      <a:r>
                        <a:rPr lang="en-US" sz="1800" b="0" i="0" u="none" strike="noStrike" baseline="0" dirty="0" smtClean="0">
                          <a:solidFill>
                            <a:srgbClr val="000000"/>
                          </a:solidFill>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Input Data </a:t>
                      </a:r>
                      <a:r>
                        <a:rPr lang="en-US" sz="1800" b="0" i="0" u="none" strike="noStrike" dirty="0" smtClean="0">
                          <a:solidFill>
                            <a:srgbClr val="000000"/>
                          </a:solidFill>
                          <a:effectLst/>
                          <a:latin typeface="Calibri" panose="020F0502020204030204" pitchFamily="34" charset="0"/>
                        </a:rPr>
                        <a:t>Used – </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Reviews in 4 out of 8 books that have </a:t>
                      </a:r>
                      <a:r>
                        <a:rPr lang="en-US" sz="1800" b="0" i="0" u="none" strike="noStrike" dirty="0" smtClean="0">
                          <a:solidFill>
                            <a:srgbClr val="000000"/>
                          </a:solidFill>
                          <a:effectLst/>
                          <a:latin typeface="Calibri" panose="020F0502020204030204" pitchFamily="34" charset="0"/>
                        </a:rPr>
                        <a:t>&lt;= </a:t>
                      </a:r>
                      <a:r>
                        <a:rPr lang="en-US" sz="1800" b="0" i="0" u="none" strike="noStrike" dirty="0">
                          <a:solidFill>
                            <a:srgbClr val="000000"/>
                          </a:solidFill>
                          <a:effectLst/>
                          <a:latin typeface="Calibri" panose="020F0502020204030204" pitchFamily="34" charset="0"/>
                        </a:rPr>
                        <a:t>60 characters</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150000"/>
                        </a:lnSpc>
                      </a:pPr>
                      <a:r>
                        <a:rPr lang="en-US" sz="1800" b="0" i="0" u="none" strike="noStrike" dirty="0" smtClean="0">
                          <a:solidFill>
                            <a:srgbClr val="000000"/>
                          </a:solidFill>
                          <a:effectLst/>
                          <a:latin typeface="Calibri" panose="020F0502020204030204" pitchFamily="34" charset="0"/>
                        </a:rPr>
                        <a:t>19825</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Training </a:t>
                      </a:r>
                      <a:r>
                        <a:rPr lang="en-US" sz="1800" b="0" i="0" u="none" strike="noStrike" dirty="0" smtClean="0">
                          <a:solidFill>
                            <a:srgbClr val="000000"/>
                          </a:solidFill>
                          <a:effectLst/>
                          <a:latin typeface="Calibri" panose="020F0502020204030204" pitchFamily="34" charset="0"/>
                        </a:rPr>
                        <a:t>Data – </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80% of Input data</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150000"/>
                        </a:lnSpc>
                      </a:pPr>
                      <a:r>
                        <a:rPr lang="en-US" sz="1800" b="0" i="0" u="none" strike="noStrike" dirty="0" smtClean="0">
                          <a:solidFill>
                            <a:srgbClr val="000000"/>
                          </a:solidFill>
                          <a:effectLst/>
                          <a:latin typeface="Calibri" panose="020F0502020204030204" pitchFamily="34" charset="0"/>
                        </a:rPr>
                        <a:t>15860</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Testing </a:t>
                      </a:r>
                      <a:r>
                        <a:rPr lang="en-US" sz="1800" b="0" i="0" u="none" strike="noStrike" dirty="0" smtClean="0">
                          <a:solidFill>
                            <a:srgbClr val="000000"/>
                          </a:solidFill>
                          <a:effectLst/>
                          <a:latin typeface="Calibri" panose="020F0502020204030204" pitchFamily="34" charset="0"/>
                        </a:rPr>
                        <a:t>Data – </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20% of Input Data</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150000"/>
                        </a:lnSpc>
                      </a:pPr>
                      <a:r>
                        <a:rPr lang="en-US" sz="1800" b="0" i="0" u="none" strike="noStrike" dirty="0" smtClean="0">
                          <a:solidFill>
                            <a:srgbClr val="000000"/>
                          </a:solidFill>
                          <a:effectLst/>
                          <a:latin typeface="Calibri" panose="020F0502020204030204" pitchFamily="34" charset="0"/>
                        </a:rPr>
                        <a:t>3965</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18287885"/>
              </p:ext>
            </p:extLst>
          </p:nvPr>
        </p:nvGraphicFramePr>
        <p:xfrm>
          <a:off x="257175" y="2986084"/>
          <a:ext cx="7572376" cy="3328990"/>
        </p:xfrm>
        <a:graphic>
          <a:graphicData uri="http://schemas.openxmlformats.org/drawingml/2006/table">
            <a:tbl>
              <a:tblPr/>
              <a:tblGrid>
                <a:gridCol w="2672603"/>
                <a:gridCol w="1469711"/>
                <a:gridCol w="1143354"/>
                <a:gridCol w="1143354"/>
                <a:gridCol w="1143354"/>
              </a:tblGrid>
              <a:tr h="600077">
                <a:tc>
                  <a:txBody>
                    <a:bodyPr/>
                    <a:lstStyle/>
                    <a:p>
                      <a:pPr algn="ctr" fontAlgn="ctr"/>
                      <a:r>
                        <a:rPr lang="en-US" sz="18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1800" b="1" i="0" u="none" strike="noStrike" dirty="0" smtClean="0">
                          <a:solidFill>
                            <a:srgbClr val="000000"/>
                          </a:solidFill>
                          <a:effectLst/>
                          <a:latin typeface="Calibri" panose="020F0502020204030204" pitchFamily="34" charset="0"/>
                        </a:rPr>
                        <a:t>Actuals </a:t>
                      </a:r>
                      <a:r>
                        <a:rPr lang="en-US" sz="1800" b="0" i="0" u="none" strike="noStrike" dirty="0" smtClean="0">
                          <a:solidFill>
                            <a:srgbClr val="000000"/>
                          </a:solidFill>
                          <a:effectLst/>
                          <a:latin typeface="Calibri" panose="020F0502020204030204" pitchFamily="34" charset="0"/>
                        </a:rPr>
                        <a:t>(</a:t>
                      </a:r>
                      <a:r>
                        <a:rPr lang="en-US" sz="1800" b="0" i="0" u="none" strike="noStrike" dirty="0">
                          <a:solidFill>
                            <a:srgbClr val="000000"/>
                          </a:solidFill>
                          <a:effectLst/>
                          <a:latin typeface="Calibri" panose="020F0502020204030204" pitchFamily="34" charset="0"/>
                        </a:rPr>
                        <a:t>Derived Sentiment Levels </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using Sentiment </a:t>
                      </a:r>
                      <a:r>
                        <a:rPr lang="en-US" sz="1800" b="0" i="0" u="none" strike="noStrike" dirty="0" smtClean="0">
                          <a:solidFill>
                            <a:srgbClr val="000000"/>
                          </a:solidFill>
                          <a:effectLst/>
                          <a:latin typeface="Calibri" panose="020F0502020204030204" pitchFamily="34" charset="0"/>
                        </a:rPr>
                        <a:t>Extractor Module</a:t>
                      </a:r>
                      <a:r>
                        <a:rPr lang="en-US" sz="18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85775">
                <a:tc>
                  <a:txBody>
                    <a:bodyPr/>
                    <a:lstStyle/>
                    <a:p>
                      <a:pPr algn="ctr" fontAlgn="ctr"/>
                      <a:r>
                        <a:rPr lang="en-US" sz="1800" b="1" i="0" u="none" strike="noStrike" dirty="0" smtClean="0">
                          <a:solidFill>
                            <a:srgbClr val="000000"/>
                          </a:solidFill>
                          <a:effectLst/>
                          <a:latin typeface="Calibri" panose="020F0502020204030204" pitchFamily="34" charset="0"/>
                        </a:rPr>
                        <a:t>Predictions </a:t>
                      </a:r>
                      <a:r>
                        <a:rPr lang="en-US" sz="1800" b="0" i="0" u="none" strike="noStrike" dirty="0" smtClean="0">
                          <a:solidFill>
                            <a:srgbClr val="000000"/>
                          </a:solidFill>
                          <a:effectLst/>
                          <a:latin typeface="Calibri" panose="020F0502020204030204" pitchFamily="34" charset="0"/>
                        </a:rPr>
                        <a:t>(</a:t>
                      </a:r>
                      <a:r>
                        <a:rPr lang="en-US" sz="1800" b="0" i="0" u="none" strike="noStrike" dirty="0">
                          <a:solidFill>
                            <a:srgbClr val="000000"/>
                          </a:solidFill>
                          <a:effectLst/>
                          <a:latin typeface="Calibri" panose="020F0502020204030204" pitchFamily="34" charset="0"/>
                        </a:rPr>
                        <a:t>Sentiment Levels </a:t>
                      </a:r>
                      <a:r>
                        <a:rPr lang="en-US" sz="1800" b="0" i="0" u="none" strike="noStrike" dirty="0" smtClean="0">
                          <a:solidFill>
                            <a:srgbClr val="000000"/>
                          </a:solidFill>
                          <a:effectLst/>
                          <a:latin typeface="Calibri" panose="020F0502020204030204" pitchFamily="34" charset="0"/>
                        </a:rPr>
                        <a:t>Predicted </a:t>
                      </a:r>
                      <a:r>
                        <a:rPr lang="en-US" sz="1800" b="0" i="0" u="none" strike="noStrike" dirty="0">
                          <a:solidFill>
                            <a:srgbClr val="000000"/>
                          </a:solidFill>
                          <a:effectLst/>
                          <a:latin typeface="Calibri" panose="020F0502020204030204" pitchFamily="34" charset="0"/>
                        </a:rPr>
                        <a:t>by </a:t>
                      </a:r>
                      <a:r>
                        <a:rPr lang="en-US" sz="1800" b="0" i="0" u="none" strike="noStrike" dirty="0" smtClean="0">
                          <a:solidFill>
                            <a:srgbClr val="000000"/>
                          </a:solidFill>
                          <a:effectLst/>
                          <a:latin typeface="Calibri" panose="020F0502020204030204" pitchFamily="34" charset="0"/>
                        </a:rPr>
                        <a:t>model</a:t>
                      </a:r>
                      <a:r>
                        <a:rPr lang="en-US" sz="18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ctr" fontAlgn="ctr"/>
                      <a:r>
                        <a:rPr lang="en-US" sz="18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8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800" b="0" i="0" u="none" strike="noStrike">
                          <a:solidFill>
                            <a:srgbClr val="000000"/>
                          </a:solidFill>
                          <a:effectLst/>
                          <a:latin typeface="Calibri" panose="020F0502020204030204" pitchFamily="34" charset="0"/>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800" b="0" i="0" u="none" strike="noStrike">
                          <a:solidFill>
                            <a:srgbClr val="000000"/>
                          </a:solidFill>
                          <a:effectLst/>
                          <a:latin typeface="Calibri" panose="020F0502020204030204" pitchFamily="34" charset="0"/>
                        </a:rPr>
                        <a:t>Total</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6E0B4"/>
                    </a:solidFill>
                  </a:tcPr>
                </a:tc>
              </a:tr>
              <a:tr h="427673">
                <a:tc>
                  <a:txBody>
                    <a:bodyPr/>
                    <a:lstStyle/>
                    <a:p>
                      <a:pPr algn="ctr" fontAlgn="ctr"/>
                      <a:r>
                        <a:rPr lang="en-US" sz="18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algn="ctr" fontAlgn="ctr"/>
                      <a:r>
                        <a:rPr lang="en-US" sz="1800" b="0" i="0" u="none" strike="noStrike" dirty="0">
                          <a:solidFill>
                            <a:srgbClr val="000000"/>
                          </a:solidFill>
                          <a:effectLst/>
                          <a:latin typeface="Calibri" panose="020F0502020204030204" pitchFamily="34" charset="0"/>
                        </a:rPr>
                        <a:t>216</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ctr"/>
                      <a:r>
                        <a:rPr lang="en-US" sz="1800" b="0" i="0" u="none" strike="noStrike">
                          <a:solidFill>
                            <a:srgbClr val="000000"/>
                          </a:solidFill>
                          <a:effectLst/>
                          <a:latin typeface="Calibri" panose="020F0502020204030204" pitchFamily="34" charset="0"/>
                        </a:rPr>
                        <a:t>61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effectLst/>
                          <a:latin typeface="Calibri" panose="020F0502020204030204" pitchFamily="34" charset="0"/>
                        </a:rPr>
                        <a:t>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effectLst/>
                          <a:latin typeface="Calibri" panose="020F0502020204030204" pitchFamily="34" charset="0"/>
                        </a:rPr>
                        <a:t>282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A6A6A6"/>
                    </a:solidFill>
                  </a:tcPr>
                </a:tc>
              </a:tr>
              <a:tr h="442912">
                <a:tc>
                  <a:txBody>
                    <a:bodyPr/>
                    <a:lstStyle/>
                    <a:p>
                      <a:pPr algn="ctr" fontAlgn="ctr"/>
                      <a:r>
                        <a:rPr lang="en-US" sz="18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algn="ctr" fontAlgn="ctr"/>
                      <a:r>
                        <a:rPr lang="en-US" sz="1800" b="0" i="0" u="none" strike="noStrike" dirty="0">
                          <a:solidFill>
                            <a:srgbClr val="000000"/>
                          </a:solidFill>
                          <a:effectLst/>
                          <a:latin typeface="Calibri" panose="020F0502020204030204" pitchFamily="34" charset="0"/>
                        </a:rPr>
                        <a:t>123</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394</a:t>
                      </a:r>
                    </a:p>
                  </a:txBody>
                  <a:tcPr marL="9525" marR="9525" marT="9525" marB="0" anchor="ctr">
                    <a:lnL>
                      <a:noFill/>
                    </a:lnL>
                    <a:lnR>
                      <a:noFill/>
                    </a:lnR>
                    <a:lnT>
                      <a:noFill/>
                    </a:lnT>
                    <a:lnB>
                      <a:noFill/>
                    </a:lnB>
                    <a:solidFill>
                      <a:srgbClr val="D9D9D9"/>
                    </a:solidFill>
                  </a:tcPr>
                </a:tc>
                <a:tc>
                  <a:txBody>
                    <a:bodyPr/>
                    <a:lstStyle/>
                    <a:p>
                      <a:pPr algn="ctr" fontAlgn="ctr"/>
                      <a:r>
                        <a:rPr lang="en-US" sz="1800" b="0" i="0" u="none" strike="noStrike">
                          <a:solidFill>
                            <a:srgbClr val="000000"/>
                          </a:solidFill>
                          <a:effectLst/>
                          <a:latin typeface="Calibri" panose="020F0502020204030204" pitchFamily="34" charset="0"/>
                        </a:rPr>
                        <a:t>150</a:t>
                      </a:r>
                    </a:p>
                  </a:txBody>
                  <a:tcPr marL="9525" marR="9525" marT="9525" marB="0" anchor="ctr">
                    <a:lnL>
                      <a:noFill/>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667</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A6A6A6"/>
                    </a:solidFill>
                  </a:tcPr>
                </a:tc>
              </a:tr>
              <a:tr h="428625">
                <a:tc>
                  <a:txBody>
                    <a:bodyPr/>
                    <a:lstStyle/>
                    <a:p>
                      <a:pPr algn="ctr" fontAlgn="ctr"/>
                      <a:r>
                        <a:rPr lang="en-US" sz="18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algn="ctr" fontAlgn="ctr"/>
                      <a:r>
                        <a:rPr lang="en-US" sz="1800" b="0" i="0" u="none" strike="noStrike" dirty="0">
                          <a:solidFill>
                            <a:srgbClr val="000000"/>
                          </a:solidFill>
                          <a:effectLst/>
                          <a:latin typeface="Calibri" panose="020F0502020204030204" pitchFamily="34" charset="0"/>
                        </a:rPr>
                        <a:t>53</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393</a:t>
                      </a:r>
                    </a:p>
                  </a:txBody>
                  <a:tcPr marL="9525" marR="9525" marT="9525" marB="0" anchor="ctr">
                    <a:lnL>
                      <a:noFill/>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2570</a:t>
                      </a:r>
                    </a:p>
                  </a:txBody>
                  <a:tcPr marL="9525" marR="9525" marT="9525" marB="0" anchor="ctr">
                    <a:lnL>
                      <a:noFill/>
                    </a:lnL>
                    <a:lnR>
                      <a:noFill/>
                    </a:lnR>
                    <a:lnT>
                      <a:noFill/>
                    </a:lnT>
                    <a:lnB>
                      <a:noFill/>
                    </a:lnB>
                    <a:solidFill>
                      <a:srgbClr val="D9D9D9"/>
                    </a:solidFill>
                  </a:tcPr>
                </a:tc>
                <a:tc>
                  <a:txBody>
                    <a:bodyPr/>
                    <a:lstStyle/>
                    <a:p>
                      <a:pPr algn="ctr" fontAlgn="ctr"/>
                      <a:r>
                        <a:rPr lang="en-US" sz="1800" b="0" i="0" u="none" strike="noStrike">
                          <a:solidFill>
                            <a:srgbClr val="000000"/>
                          </a:solidFill>
                          <a:effectLst/>
                          <a:latin typeface="Calibri" panose="020F0502020204030204" pitchFamily="34" charset="0"/>
                        </a:rPr>
                        <a:t>3016</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A6A6A6"/>
                    </a:solidFill>
                  </a:tcPr>
                </a:tc>
              </a:tr>
              <a:tr h="428625">
                <a:tc>
                  <a:txBody>
                    <a:bodyPr/>
                    <a:lstStyle/>
                    <a:p>
                      <a:pPr algn="ctr" fontAlgn="ctr"/>
                      <a:r>
                        <a:rPr lang="en-US" sz="1800" b="0" i="0" u="none" strike="noStrike" dirty="0">
                          <a:solidFill>
                            <a:srgbClr val="000000"/>
                          </a:solidFill>
                          <a:effectLst/>
                          <a:latin typeface="Calibri" panose="020F050202020403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800" b="0" i="0" u="none" strike="noStrike" dirty="0">
                          <a:solidFill>
                            <a:srgbClr val="000000"/>
                          </a:solidFill>
                          <a:effectLst/>
                          <a:latin typeface="Calibri" panose="020F0502020204030204" pitchFamily="34" charset="0"/>
                        </a:rPr>
                        <a:t>392</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1800" b="0" i="0" u="none" strike="noStrike" dirty="0">
                          <a:solidFill>
                            <a:srgbClr val="000000"/>
                          </a:solidFill>
                          <a:effectLst/>
                          <a:latin typeface="Calibri" panose="020F0502020204030204" pitchFamily="34" charset="0"/>
                        </a:rPr>
                        <a:t>848</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1800" b="0" i="0" u="none" strike="noStrike" dirty="0">
                          <a:solidFill>
                            <a:srgbClr val="000000"/>
                          </a:solidFill>
                          <a:effectLst/>
                          <a:latin typeface="Calibri" panose="020F0502020204030204" pitchFamily="34" charset="0"/>
                        </a:rPr>
                        <a:t>2725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1800" b="1" i="0" u="none" strike="noStrike" dirty="0">
                          <a:solidFill>
                            <a:srgbClr val="000000"/>
                          </a:solidFill>
                          <a:effectLst/>
                          <a:latin typeface="Calibri" panose="020F0502020204030204" pitchFamily="34" charset="0"/>
                        </a:rPr>
                        <a:t>3965</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A6A6A6"/>
                    </a:solidFill>
                  </a:tcPr>
                </a:tc>
              </a:tr>
              <a:tr h="442913">
                <a:tc>
                  <a:txBody>
                    <a:bodyPr/>
                    <a:lstStyle/>
                    <a:p>
                      <a:pPr algn="ctr" fontAlgn="ctr"/>
                      <a:r>
                        <a:rPr lang="en-US" sz="1800" b="1" i="0" u="none" strike="noStrike" dirty="0">
                          <a:solidFill>
                            <a:srgbClr val="000000"/>
                          </a:solidFill>
                          <a:effectLst/>
                          <a:latin typeface="Calibri" panose="020F0502020204030204" pitchFamily="34" charset="0"/>
                        </a:rPr>
                        <a:t>Prediction Accuracy</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Calibri" panose="020F0502020204030204" pitchFamily="34" charset="0"/>
                        </a:rPr>
                        <a:t>55.10%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Calibri" panose="020F0502020204030204" pitchFamily="34" charset="0"/>
                        </a:rPr>
                        <a:t>46.46%</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Calibri" panose="020F0502020204030204" pitchFamily="34" charset="0"/>
                        </a:rPr>
                        <a:t>94.31%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FFFFFF"/>
                          </a:solidFill>
                          <a:effectLst/>
                          <a:latin typeface="Calibri" panose="020F0502020204030204" pitchFamily="34" charset="0"/>
                        </a:rPr>
                        <a:t>80.20%</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Model </a:t>
            </a:r>
            <a:r>
              <a:rPr lang="en-US" sz="4000" b="0" i="1" u="none" strike="noStrike" cap="none" dirty="0">
                <a:solidFill>
                  <a:schemeClr val="dk1"/>
                </a:solidFill>
                <a:latin typeface="Calibri"/>
                <a:ea typeface="Calibri"/>
                <a:cs typeface="Calibri"/>
                <a:sym typeface="Calibri"/>
              </a:rPr>
              <a:t>Implementation</a:t>
            </a:r>
          </a:p>
        </p:txBody>
      </p:sp>
      <p:sp>
        <p:nvSpPr>
          <p:cNvPr id="339" name="Shape 339"/>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a:solidFill>
                <a:schemeClr val="lt1"/>
              </a:solidFill>
              <a:latin typeface="Calibri"/>
              <a:ea typeface="Calibri"/>
              <a:cs typeface="Calibri"/>
              <a:sym typeface="Calibri"/>
            </a:endParaRPr>
          </a:p>
        </p:txBody>
      </p:sp>
      <p:sp>
        <p:nvSpPr>
          <p:cNvPr id="340" name="Shape 340"/>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19</a:t>
            </a:fld>
            <a:endParaRPr lang="en-US" sz="1200" b="1" i="0" u="none" strike="noStrike" cap="none">
              <a:solidFill>
                <a:schemeClr val="lt1"/>
              </a:solidFill>
              <a:latin typeface="Calibri"/>
              <a:ea typeface="Calibri"/>
              <a:cs typeface="Calibri"/>
              <a:sym typeface="Calibri"/>
            </a:endParaRPr>
          </a:p>
        </p:txBody>
      </p:sp>
      <p:sp>
        <p:nvSpPr>
          <p:cNvPr id="341" name="Shape 341"/>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a:solidFill>
                <a:schemeClr val="lt1"/>
              </a:solidFill>
              <a:latin typeface="Calibri"/>
              <a:ea typeface="Calibri"/>
              <a:cs typeface="Calibri"/>
              <a:sym typeface="Calibri"/>
            </a:endParaRPr>
          </a:p>
        </p:txBody>
      </p:sp>
      <p:graphicFrame>
        <p:nvGraphicFramePr>
          <p:cNvPr id="3" name="Table 2"/>
          <p:cNvGraphicFramePr>
            <a:graphicFrameLocks noGrp="1"/>
          </p:cNvGraphicFramePr>
          <p:nvPr>
            <p:extLst>
              <p:ext uri="{D42A27DB-BD31-4B8C-83A1-F6EECF244321}">
                <p14:modId xmlns:p14="http://schemas.microsoft.com/office/powerpoint/2010/main" val="1739687706"/>
              </p:ext>
            </p:extLst>
          </p:nvPr>
        </p:nvGraphicFramePr>
        <p:xfrm>
          <a:off x="257176" y="1010441"/>
          <a:ext cx="8582028" cy="1767047"/>
        </p:xfrm>
        <a:graphic>
          <a:graphicData uri="http://schemas.openxmlformats.org/drawingml/2006/table">
            <a:tbl>
              <a:tblPr/>
              <a:tblGrid>
                <a:gridCol w="1871662"/>
                <a:gridCol w="5400675"/>
                <a:gridCol w="128587"/>
                <a:gridCol w="1181104"/>
              </a:tblGrid>
              <a:tr h="504032">
                <a:tc gridSpan="2">
                  <a:txBody>
                    <a:bodyPr/>
                    <a:lstStyle/>
                    <a:p>
                      <a:pPr algn="ctr" fontAlgn="b">
                        <a:lnSpc>
                          <a:spcPct val="100000"/>
                        </a:lnSpc>
                      </a:pPr>
                      <a:r>
                        <a:rPr lang="en-US" sz="1800" b="1" i="0" u="none" strike="noStrike" dirty="0">
                          <a:solidFill>
                            <a:schemeClr val="bg1"/>
                          </a:solidFill>
                          <a:effectLst/>
                          <a:latin typeface="Calibri" panose="020F0502020204030204" pitchFamily="34" charset="0"/>
                        </a:rPr>
                        <a:t>Case </a:t>
                      </a:r>
                      <a:r>
                        <a:rPr lang="en-US" sz="1800" b="1" i="0" u="none" strike="noStrike" dirty="0" smtClean="0">
                          <a:solidFill>
                            <a:schemeClr val="bg1"/>
                          </a:solidFill>
                          <a:effectLst/>
                          <a:latin typeface="Calibri" panose="020F0502020204030204" pitchFamily="34" charset="0"/>
                        </a:rPr>
                        <a:t>2 :</a:t>
                      </a:r>
                      <a:r>
                        <a:rPr lang="en-US" sz="1800" b="1" i="0" u="none" strike="noStrike" baseline="0" dirty="0" smtClean="0">
                          <a:solidFill>
                            <a:schemeClr val="bg1"/>
                          </a:solidFill>
                          <a:effectLst/>
                          <a:latin typeface="Calibri" panose="020F0502020204030204" pitchFamily="34" charset="0"/>
                        </a:rPr>
                        <a:t> Larger Subset of Data</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hMerge="1">
                  <a:txBody>
                    <a:bodyPr/>
                    <a:lstStyle/>
                    <a:p>
                      <a:endParaRPr lang="en-US"/>
                    </a:p>
                  </a:txBody>
                  <a:tcPr/>
                </a:tc>
                <a:tc>
                  <a:txBody>
                    <a:bodyPr/>
                    <a:lstStyle/>
                    <a:p>
                      <a:pPr algn="l" fontAlgn="b">
                        <a:lnSpc>
                          <a:spcPct val="100000"/>
                        </a:lnSpc>
                      </a:pP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100000"/>
                        </a:lnSpc>
                      </a:pPr>
                      <a:r>
                        <a:rPr lang="en-US" sz="1800" b="0" i="0" u="none" strike="noStrike" dirty="0" smtClean="0">
                          <a:solidFill>
                            <a:srgbClr val="000000"/>
                          </a:solidFill>
                          <a:effectLst/>
                          <a:latin typeface="Calibri" panose="020F0502020204030204" pitchFamily="34" charset="0"/>
                        </a:rPr>
                        <a:t>Total</a:t>
                      </a:r>
                      <a:r>
                        <a:rPr lang="en-US" sz="1800" b="0" i="0" u="none" strike="noStrike" baseline="0" dirty="0" smtClean="0">
                          <a:solidFill>
                            <a:srgbClr val="000000"/>
                          </a:solidFill>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Input Data </a:t>
                      </a:r>
                      <a:r>
                        <a:rPr lang="en-US" sz="1800" b="0" i="0" u="none" strike="noStrike" dirty="0" smtClean="0">
                          <a:solidFill>
                            <a:srgbClr val="000000"/>
                          </a:solidFill>
                          <a:effectLst/>
                          <a:latin typeface="Calibri" panose="020F0502020204030204" pitchFamily="34" charset="0"/>
                        </a:rPr>
                        <a:t>Used – </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Reviews in 4 out of 8 books that have </a:t>
                      </a:r>
                      <a:r>
                        <a:rPr lang="en-US" sz="1800" b="0" i="0" u="none" strike="noStrike" dirty="0" smtClean="0">
                          <a:solidFill>
                            <a:srgbClr val="000000"/>
                          </a:solidFill>
                          <a:effectLst/>
                          <a:latin typeface="Calibri" panose="020F0502020204030204" pitchFamily="34" charset="0"/>
                        </a:rPr>
                        <a:t>&lt;= 400 </a:t>
                      </a:r>
                      <a:r>
                        <a:rPr lang="en-US" sz="1800" b="0" i="0" u="none" strike="noStrike" dirty="0">
                          <a:solidFill>
                            <a:srgbClr val="000000"/>
                          </a:solidFill>
                          <a:effectLst/>
                          <a:latin typeface="Calibri" panose="020F0502020204030204" pitchFamily="34" charset="0"/>
                        </a:rPr>
                        <a:t>characters</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150000"/>
                        </a:lnSpc>
                      </a:pPr>
                      <a:r>
                        <a:rPr lang="en-US" sz="1800" b="0" i="0" u="none" strike="noStrike" dirty="0" smtClean="0">
                          <a:solidFill>
                            <a:srgbClr val="000000"/>
                          </a:solidFill>
                          <a:effectLst/>
                          <a:latin typeface="Calibri" panose="020F0502020204030204" pitchFamily="34" charset="0"/>
                        </a:rPr>
                        <a:t>95584</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Training </a:t>
                      </a:r>
                      <a:r>
                        <a:rPr lang="en-US" sz="1800" b="0" i="0" u="none" strike="noStrike" dirty="0" smtClean="0">
                          <a:solidFill>
                            <a:srgbClr val="000000"/>
                          </a:solidFill>
                          <a:effectLst/>
                          <a:latin typeface="Calibri" panose="020F0502020204030204" pitchFamily="34" charset="0"/>
                        </a:rPr>
                        <a:t>Data – </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80% of Input data</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150000"/>
                        </a:lnSpc>
                      </a:pPr>
                      <a:r>
                        <a:rPr lang="en-US" sz="1800" b="0" i="0" u="none" strike="noStrike" dirty="0" smtClean="0">
                          <a:solidFill>
                            <a:srgbClr val="000000"/>
                          </a:solidFill>
                          <a:effectLst/>
                          <a:latin typeface="Calibri" panose="020F0502020204030204" pitchFamily="34" charset="0"/>
                        </a:rPr>
                        <a:t>76467</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Testing </a:t>
                      </a:r>
                      <a:r>
                        <a:rPr lang="en-US" sz="1800" b="0" i="0" u="none" strike="noStrike" dirty="0" smtClean="0">
                          <a:solidFill>
                            <a:srgbClr val="000000"/>
                          </a:solidFill>
                          <a:effectLst/>
                          <a:latin typeface="Calibri" panose="020F0502020204030204" pitchFamily="34" charset="0"/>
                        </a:rPr>
                        <a:t>Data – </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20% of Input Data</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150000"/>
                        </a:lnSpc>
                      </a:pPr>
                      <a:r>
                        <a:rPr lang="en-US" sz="1800" b="0" i="0" u="none" strike="noStrike" dirty="0" smtClean="0">
                          <a:solidFill>
                            <a:srgbClr val="000000"/>
                          </a:solidFill>
                          <a:effectLst/>
                          <a:latin typeface="Calibri" panose="020F0502020204030204" pitchFamily="34" charset="0"/>
                        </a:rPr>
                        <a:t>19117</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43239258"/>
              </p:ext>
            </p:extLst>
          </p:nvPr>
        </p:nvGraphicFramePr>
        <p:xfrm>
          <a:off x="257175" y="2986084"/>
          <a:ext cx="7572376" cy="3328990"/>
        </p:xfrm>
        <a:graphic>
          <a:graphicData uri="http://schemas.openxmlformats.org/drawingml/2006/table">
            <a:tbl>
              <a:tblPr/>
              <a:tblGrid>
                <a:gridCol w="2672603"/>
                <a:gridCol w="1469711"/>
                <a:gridCol w="1143354"/>
                <a:gridCol w="1143354"/>
                <a:gridCol w="1143354"/>
              </a:tblGrid>
              <a:tr h="600077">
                <a:tc>
                  <a:txBody>
                    <a:bodyPr/>
                    <a:lstStyle/>
                    <a:p>
                      <a:pPr algn="ctr" fontAlgn="ctr"/>
                      <a:r>
                        <a:rPr lang="en-US" sz="18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1800" b="1" i="0" u="none" strike="noStrike" dirty="0" smtClean="0">
                          <a:solidFill>
                            <a:srgbClr val="000000"/>
                          </a:solidFill>
                          <a:effectLst/>
                          <a:latin typeface="Calibri" panose="020F0502020204030204" pitchFamily="34" charset="0"/>
                        </a:rPr>
                        <a:t>Actuals </a:t>
                      </a:r>
                      <a:r>
                        <a:rPr lang="en-US" sz="1800" b="0" i="0" u="none" strike="noStrike" dirty="0" smtClean="0">
                          <a:solidFill>
                            <a:srgbClr val="000000"/>
                          </a:solidFill>
                          <a:effectLst/>
                          <a:latin typeface="Calibri" panose="020F0502020204030204" pitchFamily="34" charset="0"/>
                        </a:rPr>
                        <a:t>(</a:t>
                      </a:r>
                      <a:r>
                        <a:rPr lang="en-US" sz="1800" b="0" i="0" u="none" strike="noStrike" dirty="0">
                          <a:solidFill>
                            <a:srgbClr val="000000"/>
                          </a:solidFill>
                          <a:effectLst/>
                          <a:latin typeface="Calibri" panose="020F0502020204030204" pitchFamily="34" charset="0"/>
                        </a:rPr>
                        <a:t>Derived Sentiment Levels </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using Sentiment </a:t>
                      </a:r>
                      <a:r>
                        <a:rPr lang="en-US" sz="1800" b="0" i="0" u="none" strike="noStrike" dirty="0" smtClean="0">
                          <a:solidFill>
                            <a:srgbClr val="000000"/>
                          </a:solidFill>
                          <a:effectLst/>
                          <a:latin typeface="Calibri" panose="020F0502020204030204" pitchFamily="34" charset="0"/>
                        </a:rPr>
                        <a:t>Extractor Module</a:t>
                      </a:r>
                      <a:r>
                        <a:rPr lang="en-US" sz="18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85775">
                <a:tc>
                  <a:txBody>
                    <a:bodyPr/>
                    <a:lstStyle/>
                    <a:p>
                      <a:pPr algn="ctr" fontAlgn="ctr"/>
                      <a:r>
                        <a:rPr lang="en-US" sz="1800" b="1" i="0" u="none" strike="noStrike" dirty="0" smtClean="0">
                          <a:solidFill>
                            <a:srgbClr val="000000"/>
                          </a:solidFill>
                          <a:effectLst/>
                          <a:latin typeface="Calibri" panose="020F0502020204030204" pitchFamily="34" charset="0"/>
                        </a:rPr>
                        <a:t>Predictions </a:t>
                      </a:r>
                      <a:r>
                        <a:rPr lang="en-US" sz="1800" b="0" i="0" u="none" strike="noStrike" dirty="0" smtClean="0">
                          <a:solidFill>
                            <a:srgbClr val="000000"/>
                          </a:solidFill>
                          <a:effectLst/>
                          <a:latin typeface="Calibri" panose="020F0502020204030204" pitchFamily="34" charset="0"/>
                        </a:rPr>
                        <a:t>(</a:t>
                      </a:r>
                      <a:r>
                        <a:rPr lang="en-US" sz="1800" b="0" i="0" u="none" strike="noStrike" dirty="0">
                          <a:solidFill>
                            <a:srgbClr val="000000"/>
                          </a:solidFill>
                          <a:effectLst/>
                          <a:latin typeface="Calibri" panose="020F0502020204030204" pitchFamily="34" charset="0"/>
                        </a:rPr>
                        <a:t>Sentiment Levels </a:t>
                      </a:r>
                      <a:r>
                        <a:rPr lang="en-US" sz="1800" b="0" i="0" u="none" strike="noStrike" dirty="0" smtClean="0">
                          <a:solidFill>
                            <a:srgbClr val="000000"/>
                          </a:solidFill>
                          <a:effectLst/>
                          <a:latin typeface="Calibri" panose="020F0502020204030204" pitchFamily="34" charset="0"/>
                        </a:rPr>
                        <a:t>Predicted </a:t>
                      </a:r>
                      <a:r>
                        <a:rPr lang="en-US" sz="1800" b="0" i="0" u="none" strike="noStrike" dirty="0">
                          <a:solidFill>
                            <a:srgbClr val="000000"/>
                          </a:solidFill>
                          <a:effectLst/>
                          <a:latin typeface="Calibri" panose="020F0502020204030204" pitchFamily="34" charset="0"/>
                        </a:rPr>
                        <a:t>by </a:t>
                      </a:r>
                      <a:r>
                        <a:rPr lang="en-US" sz="1800" b="0" i="0" u="none" strike="noStrike" dirty="0" smtClean="0">
                          <a:solidFill>
                            <a:srgbClr val="000000"/>
                          </a:solidFill>
                          <a:effectLst/>
                          <a:latin typeface="Calibri" panose="020F0502020204030204" pitchFamily="34" charset="0"/>
                        </a:rPr>
                        <a:t>model</a:t>
                      </a:r>
                      <a:r>
                        <a:rPr lang="en-US" sz="18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ctr" fontAlgn="ctr"/>
                      <a:r>
                        <a:rPr lang="en-US" sz="18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8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800" b="0" i="0" u="none" strike="noStrike">
                          <a:solidFill>
                            <a:srgbClr val="000000"/>
                          </a:solidFill>
                          <a:effectLst/>
                          <a:latin typeface="Calibri" panose="020F0502020204030204" pitchFamily="34" charset="0"/>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800" b="0" i="0" u="none" strike="noStrike">
                          <a:solidFill>
                            <a:srgbClr val="000000"/>
                          </a:solidFill>
                          <a:effectLst/>
                          <a:latin typeface="Calibri" panose="020F0502020204030204" pitchFamily="34" charset="0"/>
                        </a:rPr>
                        <a:t>Total</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6E0B4"/>
                    </a:solidFill>
                  </a:tcPr>
                </a:tc>
              </a:tr>
              <a:tr h="427673">
                <a:tc>
                  <a:txBody>
                    <a:bodyPr/>
                    <a:lstStyle/>
                    <a:p>
                      <a:pPr algn="ctr" fontAlgn="ctr"/>
                      <a:r>
                        <a:rPr lang="en-US" sz="18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algn="ctr" fontAlgn="ctr"/>
                      <a:r>
                        <a:rPr lang="en-US" sz="1800" b="0" i="0" u="none" strike="noStrike" dirty="0">
                          <a:solidFill>
                            <a:srgbClr val="000000"/>
                          </a:solidFill>
                          <a:effectLst/>
                          <a:latin typeface="Calibri" panose="020F0502020204030204" pitchFamily="34" charset="0"/>
                        </a:rPr>
                        <a:t>1416</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ctr"/>
                      <a:r>
                        <a:rPr lang="en-US" sz="1800" b="0" i="0" u="none" strike="noStrike">
                          <a:solidFill>
                            <a:srgbClr val="000000"/>
                          </a:solidFill>
                          <a:effectLst/>
                          <a:latin typeface="Calibri" panose="020F0502020204030204" pitchFamily="34" charset="0"/>
                        </a:rPr>
                        <a:t>546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effectLst/>
                          <a:latin typeface="Calibri" panose="020F0502020204030204" pitchFamily="34" charset="0"/>
                        </a:rPr>
                        <a:t>674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effectLst/>
                          <a:latin typeface="Calibri" panose="020F0502020204030204" pitchFamily="34" charset="0"/>
                        </a:rPr>
                        <a:t>2636</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A6A6A6"/>
                    </a:solidFill>
                  </a:tcPr>
                </a:tc>
              </a:tr>
              <a:tr h="442912">
                <a:tc>
                  <a:txBody>
                    <a:bodyPr/>
                    <a:lstStyle/>
                    <a:p>
                      <a:pPr algn="ctr" fontAlgn="ctr"/>
                      <a:r>
                        <a:rPr lang="en-US" sz="18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algn="ctr" fontAlgn="ctr"/>
                      <a:r>
                        <a:rPr lang="en-US" sz="1800" b="0" i="0" u="none" strike="noStrike">
                          <a:solidFill>
                            <a:srgbClr val="000000"/>
                          </a:solidFill>
                          <a:effectLst/>
                          <a:latin typeface="Calibri" panose="020F0502020204030204" pitchFamily="34" charset="0"/>
                        </a:rPr>
                        <a:t>899</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1255</a:t>
                      </a:r>
                    </a:p>
                  </a:txBody>
                  <a:tcPr marL="9525" marR="9525" marT="9525" marB="0" anchor="ctr">
                    <a:lnL>
                      <a:noFill/>
                    </a:lnL>
                    <a:lnR>
                      <a:noFill/>
                    </a:lnR>
                    <a:lnT>
                      <a:noFill/>
                    </a:lnT>
                    <a:lnB>
                      <a:noFill/>
                    </a:lnB>
                    <a:solidFill>
                      <a:srgbClr val="D9D9D9"/>
                    </a:solidFill>
                  </a:tcPr>
                </a:tc>
                <a:tc>
                  <a:txBody>
                    <a:bodyPr/>
                    <a:lstStyle/>
                    <a:p>
                      <a:pPr algn="ctr" fontAlgn="ctr"/>
                      <a:r>
                        <a:rPr lang="en-US" sz="1800" b="0" i="0" u="none" strike="noStrike">
                          <a:solidFill>
                            <a:srgbClr val="000000"/>
                          </a:solidFill>
                          <a:effectLst/>
                          <a:latin typeface="Calibri" panose="020F0502020204030204" pitchFamily="34" charset="0"/>
                        </a:rPr>
                        <a:t>1278</a:t>
                      </a:r>
                    </a:p>
                  </a:txBody>
                  <a:tcPr marL="9525" marR="9525" marT="9525" marB="0" anchor="ctr">
                    <a:lnL>
                      <a:noFill/>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3432</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A6A6A6"/>
                    </a:solidFill>
                  </a:tcPr>
                </a:tc>
              </a:tr>
              <a:tr h="428625">
                <a:tc>
                  <a:txBody>
                    <a:bodyPr/>
                    <a:lstStyle/>
                    <a:p>
                      <a:pPr algn="ctr" fontAlgn="ctr"/>
                      <a:r>
                        <a:rPr lang="en-US" sz="18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algn="ctr" fontAlgn="ctr"/>
                      <a:r>
                        <a:rPr lang="en-US" sz="1800" b="0" i="0" u="none" strike="noStrike">
                          <a:solidFill>
                            <a:srgbClr val="000000"/>
                          </a:solidFill>
                          <a:effectLst/>
                          <a:latin typeface="Calibri" panose="020F0502020204030204" pitchFamily="34" charset="0"/>
                        </a:rPr>
                        <a:t>590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1206</a:t>
                      </a:r>
                    </a:p>
                  </a:txBody>
                  <a:tcPr marL="9525" marR="9525" marT="9525" marB="0" anchor="ctr">
                    <a:lnL>
                      <a:noFill/>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11253</a:t>
                      </a:r>
                    </a:p>
                  </a:txBody>
                  <a:tcPr marL="9525" marR="9525" marT="9525" marB="0" anchor="ctr">
                    <a:lnL>
                      <a:noFill/>
                    </a:lnL>
                    <a:lnR>
                      <a:noFill/>
                    </a:lnR>
                    <a:lnT>
                      <a:noFill/>
                    </a:lnT>
                    <a:lnB>
                      <a:noFill/>
                    </a:lnB>
                    <a:solidFill>
                      <a:srgbClr val="D9D9D9"/>
                    </a:solidFill>
                  </a:tcPr>
                </a:tc>
                <a:tc>
                  <a:txBody>
                    <a:bodyPr/>
                    <a:lstStyle/>
                    <a:p>
                      <a:pPr algn="ctr" fontAlgn="ctr"/>
                      <a:r>
                        <a:rPr lang="en-US" sz="1800" b="0" i="0" u="none" strike="noStrike">
                          <a:solidFill>
                            <a:srgbClr val="000000"/>
                          </a:solidFill>
                          <a:effectLst/>
                          <a:latin typeface="Calibri" panose="020F0502020204030204" pitchFamily="34" charset="0"/>
                        </a:rPr>
                        <a:t>13049</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A6A6A6"/>
                    </a:solidFill>
                  </a:tcPr>
                </a:tc>
              </a:tr>
              <a:tr h="428625">
                <a:tc>
                  <a:txBody>
                    <a:bodyPr/>
                    <a:lstStyle/>
                    <a:p>
                      <a:pPr algn="ctr" fontAlgn="ctr"/>
                      <a:r>
                        <a:rPr lang="en-US" sz="1800" b="0" i="0" u="none" strike="noStrike" dirty="0">
                          <a:solidFill>
                            <a:srgbClr val="000000"/>
                          </a:solidFill>
                          <a:effectLst/>
                          <a:latin typeface="Calibri" panose="020F050202020403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800" b="0" i="0" u="none" strike="noStrike">
                          <a:solidFill>
                            <a:srgbClr val="000000"/>
                          </a:solidFill>
                          <a:effectLst/>
                          <a:latin typeface="Calibri" panose="020F0502020204030204" pitchFamily="34" charset="0"/>
                        </a:rPr>
                        <a:t>2905</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1800" b="0" i="0" u="none" strike="noStrike">
                          <a:solidFill>
                            <a:srgbClr val="000000"/>
                          </a:solidFill>
                          <a:effectLst/>
                          <a:latin typeface="Calibri" panose="020F0502020204030204" pitchFamily="34" charset="0"/>
                        </a:rPr>
                        <a:t>3007</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1800" b="0" i="0" u="none" strike="noStrike">
                          <a:solidFill>
                            <a:srgbClr val="000000"/>
                          </a:solidFill>
                          <a:effectLst/>
                          <a:latin typeface="Calibri" panose="020F0502020204030204" pitchFamily="34" charset="0"/>
                        </a:rPr>
                        <a:t>13205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1800" b="1" i="0" u="none" strike="noStrike">
                          <a:solidFill>
                            <a:srgbClr val="000000"/>
                          </a:solidFill>
                          <a:effectLst/>
                          <a:latin typeface="Calibri" panose="020F0502020204030204" pitchFamily="34" charset="0"/>
                        </a:rPr>
                        <a:t>19117</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A6A6A6"/>
                    </a:solidFill>
                  </a:tcPr>
                </a:tc>
              </a:tr>
              <a:tr h="442913">
                <a:tc>
                  <a:txBody>
                    <a:bodyPr/>
                    <a:lstStyle/>
                    <a:p>
                      <a:pPr algn="ctr" fontAlgn="ctr"/>
                      <a:r>
                        <a:rPr lang="en-US" sz="1800" b="1" i="0" u="none" strike="noStrike" dirty="0">
                          <a:solidFill>
                            <a:srgbClr val="000000"/>
                          </a:solidFill>
                          <a:effectLst/>
                          <a:latin typeface="Calibri" panose="020F0502020204030204" pitchFamily="34" charset="0"/>
                        </a:rPr>
                        <a:t>Prediction Accuracy</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48.74%</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41.74%</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85.22%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FFFFFF"/>
                          </a:solidFill>
                          <a:effectLst/>
                          <a:latin typeface="Calibri" panose="020F0502020204030204" pitchFamily="34" charset="0"/>
                        </a:rPr>
                        <a:t>72.84%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bl>
          </a:graphicData>
        </a:graphic>
      </p:graphicFrame>
    </p:spTree>
    <p:extLst>
      <p:ext uri="{BB962C8B-B14F-4D97-AF65-F5344CB8AC3E}">
        <p14:creationId xmlns:p14="http://schemas.microsoft.com/office/powerpoint/2010/main" val="264950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a:solidFill>
                  <a:schemeClr val="dk1"/>
                </a:solidFill>
                <a:latin typeface="Calibri"/>
                <a:ea typeface="Calibri"/>
                <a:cs typeface="Calibri"/>
                <a:sym typeface="Calibri"/>
              </a:rPr>
              <a:t>Agenda</a:t>
            </a:r>
          </a:p>
        </p:txBody>
      </p:sp>
      <p:graphicFrame>
        <p:nvGraphicFramePr>
          <p:cNvPr id="105" name="Shape 105"/>
          <p:cNvGraphicFramePr/>
          <p:nvPr>
            <p:extLst>
              <p:ext uri="{D42A27DB-BD31-4B8C-83A1-F6EECF244321}">
                <p14:modId xmlns:p14="http://schemas.microsoft.com/office/powerpoint/2010/main" val="4090373937"/>
              </p:ext>
            </p:extLst>
          </p:nvPr>
        </p:nvGraphicFramePr>
        <p:xfrm>
          <a:off x="381000" y="1314449"/>
          <a:ext cx="8229600" cy="4229100"/>
        </p:xfrm>
        <a:graphic>
          <a:graphicData uri="http://schemas.openxmlformats.org/drawingml/2006/table">
            <a:tbl>
              <a:tblPr firstCol="1">
                <a:noFill/>
                <a:tableStyleId>{B6A44D8F-41B5-4F18-93B8-F2A69BC86BB6}</a:tableStyleId>
              </a:tblPr>
              <a:tblGrid>
                <a:gridCol w="1028700"/>
                <a:gridCol w="7200900"/>
              </a:tblGrid>
              <a:tr h="521088">
                <a:tc>
                  <a:txBody>
                    <a:bodyPr/>
                    <a:lstStyle/>
                    <a:p>
                      <a:pPr marL="0" marR="0" lvl="0" indent="0" algn="ctr" rtl="0">
                        <a:lnSpc>
                          <a:spcPct val="100000"/>
                        </a:lnSpc>
                        <a:spcBef>
                          <a:spcPts val="0"/>
                        </a:spcBef>
                        <a:spcAft>
                          <a:spcPts val="0"/>
                        </a:spcAft>
                        <a:buClr>
                          <a:srgbClr val="000000"/>
                        </a:buClr>
                        <a:buSzPct val="25000"/>
                        <a:buFont typeface="Arial"/>
                        <a:buNone/>
                      </a:pPr>
                      <a:r>
                        <a:rPr lang="en-US" sz="2400" i="1" u="none" strike="noStrike" cap="none" dirty="0"/>
                        <a:t>1</a:t>
                      </a:r>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2400" i="1" u="none" strike="noStrike" cap="none" dirty="0" smtClean="0"/>
                        <a:t>Overall Status</a:t>
                      </a:r>
                      <a:endParaRPr lang="en-US" sz="2400" i="1" u="none" strike="noStrike" cap="none" dirty="0"/>
                    </a:p>
                  </a:txBody>
                  <a:tcPr marL="91450" marR="91450" marT="45725" marB="45725" anchor="ctr"/>
                </a:tc>
              </a:tr>
              <a:tr h="618002">
                <a:tc>
                  <a:txBody>
                    <a:bodyPr/>
                    <a:lstStyle/>
                    <a:p>
                      <a:pPr marL="0" marR="0" lvl="0" indent="0" algn="ctr" rtl="0">
                        <a:lnSpc>
                          <a:spcPct val="100000"/>
                        </a:lnSpc>
                        <a:spcBef>
                          <a:spcPts val="0"/>
                        </a:spcBef>
                        <a:spcAft>
                          <a:spcPts val="0"/>
                        </a:spcAft>
                        <a:buClr>
                          <a:srgbClr val="000000"/>
                        </a:buClr>
                        <a:buSzPct val="25000"/>
                        <a:buFont typeface="Arial"/>
                        <a:buNone/>
                      </a:pPr>
                      <a:r>
                        <a:rPr lang="en-US" sz="2400" i="1" u="none" strike="noStrike" cap="none"/>
                        <a:t>2</a:t>
                      </a:r>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2400" i="1" u="none" strike="noStrike" cap="none" dirty="0" smtClean="0"/>
                        <a:t>Data Exploration &amp;</a:t>
                      </a:r>
                      <a:r>
                        <a:rPr lang="en-US" sz="2400" i="1" u="none" strike="noStrike" cap="none" baseline="0" dirty="0" smtClean="0"/>
                        <a:t> Data Processing</a:t>
                      </a:r>
                      <a:endParaRPr lang="en-US" sz="2400" i="1" u="none" strike="noStrike" cap="none" dirty="0"/>
                    </a:p>
                  </a:txBody>
                  <a:tcPr marL="91450" marR="91450" marT="45725" marB="45725" anchor="ctr"/>
                </a:tc>
              </a:tr>
              <a:tr h="618002">
                <a:tc>
                  <a:txBody>
                    <a:bodyPr/>
                    <a:lstStyle/>
                    <a:p>
                      <a:pPr marL="0" marR="0" lvl="0" indent="0" algn="ctr" rtl="0">
                        <a:lnSpc>
                          <a:spcPct val="100000"/>
                        </a:lnSpc>
                        <a:spcBef>
                          <a:spcPts val="0"/>
                        </a:spcBef>
                        <a:spcAft>
                          <a:spcPts val="0"/>
                        </a:spcAft>
                        <a:buClr>
                          <a:srgbClr val="000000"/>
                        </a:buClr>
                        <a:buSzPct val="25000"/>
                        <a:buFont typeface="Arial"/>
                        <a:buNone/>
                      </a:pPr>
                      <a:r>
                        <a:rPr lang="en-US" sz="2400" b="1" i="1" u="none" strike="noStrike" cap="none"/>
                        <a:t>3</a:t>
                      </a:r>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chemeClr val="dk1"/>
                        </a:buClr>
                        <a:buSzPct val="25000"/>
                        <a:buFont typeface="Calibri"/>
                        <a:buNone/>
                      </a:pPr>
                      <a:r>
                        <a:rPr lang="en-US" sz="2400" i="1" u="none" strike="noStrike" cap="none" dirty="0" smtClean="0"/>
                        <a:t>Sentiment</a:t>
                      </a:r>
                      <a:r>
                        <a:rPr lang="en-US" sz="2400" i="1" u="none" strike="noStrike" cap="none" baseline="0" dirty="0" smtClean="0"/>
                        <a:t> Classifier </a:t>
                      </a:r>
                      <a:r>
                        <a:rPr lang="en-US" sz="2400" i="1" u="none" strike="noStrike" cap="none" dirty="0" smtClean="0"/>
                        <a:t>Model Implementation</a:t>
                      </a:r>
                      <a:r>
                        <a:rPr lang="en-US" sz="2400" i="1" u="none" strike="noStrike" cap="none" baseline="0" dirty="0" smtClean="0"/>
                        <a:t> Results</a:t>
                      </a:r>
                      <a:endParaRPr lang="en-US" sz="2400" i="1" u="none" strike="noStrike" cap="none" dirty="0"/>
                    </a:p>
                  </a:txBody>
                  <a:tcPr marL="91450" marR="91450" marT="45725" marB="45725" anchor="ctr"/>
                </a:tc>
              </a:tr>
              <a:tr h="618002">
                <a:tc>
                  <a:txBody>
                    <a:bodyPr/>
                    <a:lstStyle/>
                    <a:p>
                      <a:pPr marL="0" marR="0" lvl="0" indent="0" algn="ctr" rtl="0">
                        <a:lnSpc>
                          <a:spcPct val="100000"/>
                        </a:lnSpc>
                        <a:spcBef>
                          <a:spcPts val="0"/>
                        </a:spcBef>
                        <a:spcAft>
                          <a:spcPts val="0"/>
                        </a:spcAft>
                        <a:buClr>
                          <a:srgbClr val="000000"/>
                        </a:buClr>
                        <a:buSzPct val="25000"/>
                        <a:buFont typeface="Arial"/>
                        <a:buNone/>
                      </a:pPr>
                      <a:r>
                        <a:rPr lang="en-US" sz="2400" i="1" u="none" strike="noStrike" cap="none"/>
                        <a:t>4</a:t>
                      </a:r>
                    </a:p>
                  </a:txBody>
                  <a:tcPr marL="91450" marR="91450" marT="45725" marB="45725" anchor="c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r>
                        <a:rPr lang="en-US" sz="2400" i="1" u="none" strike="noStrike" cap="none" baseline="0" dirty="0" smtClean="0"/>
                        <a:t>Analysis of Results &amp; Optimization</a:t>
                      </a:r>
                      <a:endParaRPr lang="en-US" sz="2400" i="1" u="none" strike="noStrike" cap="none" dirty="0" smtClean="0"/>
                    </a:p>
                  </a:txBody>
                  <a:tcPr marL="91450" marR="91450" marT="45725" marB="45725" anchor="ctr"/>
                </a:tc>
              </a:tr>
              <a:tr h="618002">
                <a:tc>
                  <a:txBody>
                    <a:bodyPr/>
                    <a:lstStyle/>
                    <a:p>
                      <a:pPr marL="0" marR="0" lvl="0" indent="0" algn="ctr" rtl="0">
                        <a:lnSpc>
                          <a:spcPct val="100000"/>
                        </a:lnSpc>
                        <a:spcBef>
                          <a:spcPts val="0"/>
                        </a:spcBef>
                        <a:spcAft>
                          <a:spcPts val="0"/>
                        </a:spcAft>
                        <a:buClr>
                          <a:srgbClr val="000000"/>
                        </a:buClr>
                        <a:buSzPct val="25000"/>
                        <a:buFont typeface="Arial"/>
                        <a:buNone/>
                      </a:pPr>
                      <a:r>
                        <a:rPr lang="en-US" sz="2400" i="1" u="none" strike="noStrike" cap="none" dirty="0" smtClean="0"/>
                        <a:t>5</a:t>
                      </a:r>
                      <a:endParaRPr lang="en-US" sz="2400" i="1" u="none" strike="noStrike" cap="none" dirty="0"/>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2400" i="1" u="none" strike="noStrike" cap="none" dirty="0" smtClean="0"/>
                        <a:t>Components &amp; Deliverables</a:t>
                      </a:r>
                      <a:endParaRPr lang="en-US" sz="2400" i="1" u="none" strike="noStrike" cap="none" dirty="0"/>
                    </a:p>
                  </a:txBody>
                  <a:tcPr marL="91450" marR="91450" marT="45725" marB="45725" anchor="ctr"/>
                </a:tc>
              </a:tr>
              <a:tr h="618002">
                <a:tc>
                  <a:txBody>
                    <a:bodyPr/>
                    <a:lstStyle/>
                    <a:p>
                      <a:pPr marL="0" marR="0" lvl="0" indent="0" algn="ctr" rtl="0">
                        <a:lnSpc>
                          <a:spcPct val="100000"/>
                        </a:lnSpc>
                        <a:spcBef>
                          <a:spcPts val="0"/>
                        </a:spcBef>
                        <a:spcAft>
                          <a:spcPts val="0"/>
                        </a:spcAft>
                        <a:buClr>
                          <a:srgbClr val="000000"/>
                        </a:buClr>
                        <a:buSzPct val="25000"/>
                        <a:buFont typeface="Arial"/>
                        <a:buNone/>
                      </a:pPr>
                      <a:r>
                        <a:rPr lang="en-US" sz="2400" i="1" u="none" strike="noStrike" cap="none" dirty="0" smtClean="0"/>
                        <a:t>6</a:t>
                      </a:r>
                      <a:endParaRPr lang="en-US" sz="2400" i="1" u="none" strike="noStrike" cap="none" dirty="0"/>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chemeClr val="dk1"/>
                        </a:buClr>
                        <a:buSzPct val="25000"/>
                        <a:buFont typeface="Calibri"/>
                        <a:buNone/>
                      </a:pPr>
                      <a:r>
                        <a:rPr lang="en-US" sz="2400" i="1" u="none" strike="noStrike" cap="none" dirty="0" smtClean="0"/>
                        <a:t>Next Steps</a:t>
                      </a:r>
                      <a:endParaRPr lang="en-US" sz="2400" i="1" u="none" strike="noStrike" cap="none" dirty="0"/>
                    </a:p>
                  </a:txBody>
                  <a:tcPr marL="91450" marR="91450" marT="45725" marB="45725" anchor="ctr"/>
                </a:tc>
              </a:tr>
              <a:tr h="618002">
                <a:tc>
                  <a:txBody>
                    <a:bodyPr/>
                    <a:lstStyle/>
                    <a:p>
                      <a:pPr marL="0" marR="0" lvl="0" indent="0" algn="ctr" rtl="0">
                        <a:lnSpc>
                          <a:spcPct val="100000"/>
                        </a:lnSpc>
                        <a:spcBef>
                          <a:spcPts val="0"/>
                        </a:spcBef>
                        <a:spcAft>
                          <a:spcPts val="0"/>
                        </a:spcAft>
                        <a:buClr>
                          <a:srgbClr val="000000"/>
                        </a:buClr>
                        <a:buSzPct val="25000"/>
                        <a:buFont typeface="Arial"/>
                        <a:buNone/>
                      </a:pPr>
                      <a:r>
                        <a:rPr lang="en-US" sz="2400" i="1" u="none" strike="noStrike" cap="none" dirty="0" smtClean="0"/>
                        <a:t>7</a:t>
                      </a:r>
                      <a:endParaRPr lang="en-US" sz="2400" i="1" u="none" strike="noStrike" cap="none" dirty="0"/>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2400" i="1" u="none" strike="noStrike" cap="none" dirty="0" smtClean="0"/>
                        <a:t>Appendix</a:t>
                      </a:r>
                      <a:endParaRPr lang="en-US" sz="2400" i="1" u="none" strike="noStrike" cap="none" dirty="0"/>
                    </a:p>
                  </a:txBody>
                  <a:tcPr marL="91450" marR="91450" marT="45725" marB="45725" anchor="ctr"/>
                </a:tc>
              </a:tr>
            </a:tbl>
          </a:graphicData>
        </a:graphic>
      </p:graphicFrame>
      <p:sp>
        <p:nvSpPr>
          <p:cNvPr id="106" name="Shape 106"/>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a:solidFill>
                <a:schemeClr val="lt1"/>
              </a:solidFill>
              <a:latin typeface="Calibri"/>
              <a:ea typeface="Calibri"/>
              <a:cs typeface="Calibri"/>
              <a:sym typeface="Calibri"/>
            </a:endParaRPr>
          </a:p>
        </p:txBody>
      </p:sp>
      <p:sp>
        <p:nvSpPr>
          <p:cNvPr id="107" name="Shape 107"/>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2</a:t>
            </a:fld>
            <a:endParaRPr lang="en-US" sz="1200" b="1" i="0" u="none" strike="noStrike" cap="none">
              <a:solidFill>
                <a:schemeClr val="lt1"/>
              </a:solidFill>
              <a:latin typeface="Calibri"/>
              <a:ea typeface="Calibri"/>
              <a:cs typeface="Calibri"/>
              <a:sym typeface="Calibri"/>
            </a:endParaRPr>
          </a:p>
        </p:txBody>
      </p:sp>
      <p:sp>
        <p:nvSpPr>
          <p:cNvPr id="108" name="Shape 108"/>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Model </a:t>
            </a:r>
            <a:r>
              <a:rPr lang="en-US" sz="4000" b="0" i="1" u="none" strike="noStrike" cap="none" dirty="0">
                <a:solidFill>
                  <a:schemeClr val="dk1"/>
                </a:solidFill>
                <a:latin typeface="Calibri"/>
                <a:ea typeface="Calibri"/>
                <a:cs typeface="Calibri"/>
                <a:sym typeface="Calibri"/>
              </a:rPr>
              <a:t>Implementation</a:t>
            </a:r>
          </a:p>
        </p:txBody>
      </p:sp>
      <p:sp>
        <p:nvSpPr>
          <p:cNvPr id="339" name="Shape 339"/>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a:solidFill>
                <a:schemeClr val="lt1"/>
              </a:solidFill>
              <a:latin typeface="Calibri"/>
              <a:ea typeface="Calibri"/>
              <a:cs typeface="Calibri"/>
              <a:sym typeface="Calibri"/>
            </a:endParaRPr>
          </a:p>
        </p:txBody>
      </p:sp>
      <p:sp>
        <p:nvSpPr>
          <p:cNvPr id="340" name="Shape 340"/>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20</a:t>
            </a:fld>
            <a:endParaRPr lang="en-US" sz="1200" b="1" i="0" u="none" strike="noStrike" cap="none">
              <a:solidFill>
                <a:schemeClr val="lt1"/>
              </a:solidFill>
              <a:latin typeface="Calibri"/>
              <a:ea typeface="Calibri"/>
              <a:cs typeface="Calibri"/>
              <a:sym typeface="Calibri"/>
            </a:endParaRPr>
          </a:p>
        </p:txBody>
      </p:sp>
      <p:sp>
        <p:nvSpPr>
          <p:cNvPr id="341" name="Shape 341"/>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a:solidFill>
                <a:schemeClr val="lt1"/>
              </a:solidFill>
              <a:latin typeface="Calibri"/>
              <a:ea typeface="Calibri"/>
              <a:cs typeface="Calibri"/>
              <a:sym typeface="Calibri"/>
            </a:endParaRPr>
          </a:p>
        </p:txBody>
      </p:sp>
      <p:graphicFrame>
        <p:nvGraphicFramePr>
          <p:cNvPr id="3" name="Table 2"/>
          <p:cNvGraphicFramePr>
            <a:graphicFrameLocks noGrp="1"/>
          </p:cNvGraphicFramePr>
          <p:nvPr>
            <p:extLst>
              <p:ext uri="{D42A27DB-BD31-4B8C-83A1-F6EECF244321}">
                <p14:modId xmlns:p14="http://schemas.microsoft.com/office/powerpoint/2010/main" val="1883773663"/>
              </p:ext>
            </p:extLst>
          </p:nvPr>
        </p:nvGraphicFramePr>
        <p:xfrm>
          <a:off x="257176" y="1010441"/>
          <a:ext cx="8582028" cy="1767047"/>
        </p:xfrm>
        <a:graphic>
          <a:graphicData uri="http://schemas.openxmlformats.org/drawingml/2006/table">
            <a:tbl>
              <a:tblPr/>
              <a:tblGrid>
                <a:gridCol w="1871662"/>
                <a:gridCol w="5400675"/>
                <a:gridCol w="128587"/>
                <a:gridCol w="1181104"/>
              </a:tblGrid>
              <a:tr h="504032">
                <a:tc gridSpan="2">
                  <a:txBody>
                    <a:bodyPr/>
                    <a:lstStyle/>
                    <a:p>
                      <a:pPr algn="ctr" fontAlgn="b">
                        <a:lnSpc>
                          <a:spcPct val="100000"/>
                        </a:lnSpc>
                      </a:pPr>
                      <a:r>
                        <a:rPr lang="en-US" sz="1800" b="1" i="0" u="none" strike="noStrike" dirty="0">
                          <a:solidFill>
                            <a:schemeClr val="bg1"/>
                          </a:solidFill>
                          <a:effectLst/>
                          <a:latin typeface="Calibri" panose="020F0502020204030204" pitchFamily="34" charset="0"/>
                        </a:rPr>
                        <a:t>Case </a:t>
                      </a:r>
                      <a:r>
                        <a:rPr lang="en-US" sz="1800" b="1" i="0" u="none" strike="noStrike" dirty="0" smtClean="0">
                          <a:solidFill>
                            <a:schemeClr val="bg1"/>
                          </a:solidFill>
                          <a:effectLst/>
                          <a:latin typeface="Calibri" panose="020F0502020204030204" pitchFamily="34" charset="0"/>
                        </a:rPr>
                        <a:t>3a :</a:t>
                      </a:r>
                      <a:r>
                        <a:rPr lang="en-US" sz="1800" b="1" i="0" u="none" strike="noStrike" baseline="0" dirty="0" smtClean="0">
                          <a:solidFill>
                            <a:schemeClr val="bg1"/>
                          </a:solidFill>
                          <a:effectLst/>
                          <a:latin typeface="Calibri" panose="020F0502020204030204" pitchFamily="34" charset="0"/>
                        </a:rPr>
                        <a:t> Testing with different book</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hMerge="1">
                  <a:txBody>
                    <a:bodyPr/>
                    <a:lstStyle/>
                    <a:p>
                      <a:endParaRPr lang="en-US"/>
                    </a:p>
                  </a:txBody>
                  <a:tcPr/>
                </a:tc>
                <a:tc>
                  <a:txBody>
                    <a:bodyPr/>
                    <a:lstStyle/>
                    <a:p>
                      <a:pPr algn="l" fontAlgn="b">
                        <a:lnSpc>
                          <a:spcPct val="100000"/>
                        </a:lnSpc>
                      </a:pP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100000"/>
                        </a:lnSpc>
                      </a:pPr>
                      <a:r>
                        <a:rPr lang="en-US" sz="1800" b="0" i="0" u="none" strike="noStrike" dirty="0" smtClean="0">
                          <a:solidFill>
                            <a:srgbClr val="000000"/>
                          </a:solidFill>
                          <a:effectLst/>
                          <a:latin typeface="Calibri" panose="020F0502020204030204" pitchFamily="34" charset="0"/>
                        </a:rPr>
                        <a:t>Total</a:t>
                      </a:r>
                      <a:r>
                        <a:rPr lang="en-US" sz="1800" b="0" i="0" u="none" strike="noStrike" baseline="0" dirty="0" smtClean="0">
                          <a:solidFill>
                            <a:srgbClr val="000000"/>
                          </a:solidFill>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Input Data </a:t>
                      </a:r>
                      <a:r>
                        <a:rPr lang="en-US" sz="1800" b="0" i="0" u="none" strike="noStrike" dirty="0" smtClean="0">
                          <a:solidFill>
                            <a:srgbClr val="000000"/>
                          </a:solidFill>
                          <a:effectLst/>
                          <a:latin typeface="Calibri" panose="020F0502020204030204" pitchFamily="34" charset="0"/>
                        </a:rPr>
                        <a:t>Used – </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Reviews in </a:t>
                      </a:r>
                      <a:r>
                        <a:rPr lang="en-US" sz="1800" b="0" i="0" u="none" strike="noStrike" dirty="0" smtClean="0">
                          <a:solidFill>
                            <a:srgbClr val="000000"/>
                          </a:solidFill>
                          <a:effectLst/>
                          <a:latin typeface="Calibri" panose="020F0502020204030204" pitchFamily="34" charset="0"/>
                        </a:rPr>
                        <a:t>5 </a:t>
                      </a:r>
                      <a:r>
                        <a:rPr lang="en-US" sz="1800" b="0" i="0" u="none" strike="noStrike" dirty="0">
                          <a:solidFill>
                            <a:srgbClr val="000000"/>
                          </a:solidFill>
                          <a:effectLst/>
                          <a:latin typeface="Calibri" panose="020F0502020204030204" pitchFamily="34" charset="0"/>
                        </a:rPr>
                        <a:t>out of 8 books that have </a:t>
                      </a:r>
                      <a:r>
                        <a:rPr lang="en-US" sz="1800" b="0" i="0" u="none" strike="noStrike" dirty="0" smtClean="0">
                          <a:solidFill>
                            <a:srgbClr val="000000"/>
                          </a:solidFill>
                          <a:effectLst/>
                          <a:latin typeface="Calibri" panose="020F0502020204030204" pitchFamily="34" charset="0"/>
                        </a:rPr>
                        <a:t>&lt;= 100 </a:t>
                      </a:r>
                      <a:r>
                        <a:rPr lang="en-US" sz="1800" b="0" i="0" u="none" strike="noStrike" dirty="0">
                          <a:solidFill>
                            <a:srgbClr val="000000"/>
                          </a:solidFill>
                          <a:effectLst/>
                          <a:latin typeface="Calibri" panose="020F0502020204030204" pitchFamily="34" charset="0"/>
                        </a:rPr>
                        <a:t>characters</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150000"/>
                        </a:lnSpc>
                      </a:pPr>
                      <a:r>
                        <a:rPr lang="en-US" sz="1800" b="0" i="0" u="none" strike="noStrike" dirty="0" smtClean="0">
                          <a:solidFill>
                            <a:srgbClr val="000000"/>
                          </a:solidFill>
                          <a:effectLst/>
                          <a:latin typeface="Calibri" panose="020F0502020204030204" pitchFamily="34" charset="0"/>
                        </a:rPr>
                        <a:t>34412</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Training </a:t>
                      </a:r>
                      <a:r>
                        <a:rPr lang="en-US" sz="1800" b="0" i="0" u="none" strike="noStrike" dirty="0" smtClean="0">
                          <a:solidFill>
                            <a:srgbClr val="000000"/>
                          </a:solidFill>
                          <a:effectLst/>
                          <a:latin typeface="Calibri" panose="020F0502020204030204" pitchFamily="34" charset="0"/>
                        </a:rPr>
                        <a:t>Data – </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r>
                        <a:rPr lang="en-US" sz="1800" b="0" i="0" u="none" strike="noStrike" dirty="0" smtClean="0">
                          <a:solidFill>
                            <a:srgbClr val="000000"/>
                          </a:solidFill>
                          <a:effectLst/>
                          <a:latin typeface="Calibri" panose="020F0502020204030204" pitchFamily="34" charset="0"/>
                        </a:rPr>
                        <a:t>4 out of 5 books</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150000"/>
                        </a:lnSpc>
                      </a:pPr>
                      <a:r>
                        <a:rPr lang="en-US" sz="1800" b="0" i="0" u="none" strike="noStrike" dirty="0" smtClean="0">
                          <a:solidFill>
                            <a:srgbClr val="000000"/>
                          </a:solidFill>
                          <a:effectLst/>
                          <a:latin typeface="Calibri" panose="020F0502020204030204" pitchFamily="34" charset="0"/>
                        </a:rPr>
                        <a:t>29871</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Testing </a:t>
                      </a:r>
                      <a:r>
                        <a:rPr lang="en-US" sz="1800" b="0" i="0" u="none" strike="noStrike" dirty="0" smtClean="0">
                          <a:solidFill>
                            <a:srgbClr val="000000"/>
                          </a:solidFill>
                          <a:effectLst/>
                          <a:latin typeface="Calibri" panose="020F0502020204030204" pitchFamily="34" charset="0"/>
                        </a:rPr>
                        <a:t>Data – </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r>
                        <a:rPr lang="en-US" sz="1800" b="0" i="0" u="none" strike="noStrike" dirty="0" smtClean="0">
                          <a:solidFill>
                            <a:srgbClr val="000000"/>
                          </a:solidFill>
                          <a:effectLst/>
                          <a:latin typeface="Calibri" panose="020F0502020204030204" pitchFamily="34" charset="0"/>
                        </a:rPr>
                        <a:t>The 5</a:t>
                      </a:r>
                      <a:r>
                        <a:rPr lang="en-US" sz="1800" b="0" i="0" u="none" strike="noStrike" baseline="30000" dirty="0" smtClean="0">
                          <a:solidFill>
                            <a:srgbClr val="000000"/>
                          </a:solidFill>
                          <a:effectLst/>
                          <a:latin typeface="Calibri" panose="020F0502020204030204" pitchFamily="34" charset="0"/>
                        </a:rPr>
                        <a:t>th</a:t>
                      </a:r>
                      <a:r>
                        <a:rPr lang="en-US" sz="1800" b="0" i="0" u="none" strike="noStrike" baseline="0" dirty="0" smtClean="0">
                          <a:solidFill>
                            <a:srgbClr val="000000"/>
                          </a:solidFill>
                          <a:effectLst/>
                          <a:latin typeface="Calibri" panose="020F0502020204030204" pitchFamily="34" charset="0"/>
                        </a:rPr>
                        <a:t> </a:t>
                      </a:r>
                      <a:r>
                        <a:rPr lang="en-US" sz="1800" b="0" i="0" u="none" strike="noStrike" dirty="0" smtClean="0">
                          <a:solidFill>
                            <a:srgbClr val="000000"/>
                          </a:solidFill>
                          <a:effectLst/>
                          <a:latin typeface="Calibri" panose="020F0502020204030204" pitchFamily="34" charset="0"/>
                        </a:rPr>
                        <a:t>book (EL</a:t>
                      </a:r>
                      <a:r>
                        <a:rPr lang="en-US" sz="1800" b="0" i="0" u="none" strike="noStrike" baseline="0" dirty="0" smtClean="0">
                          <a:solidFill>
                            <a:srgbClr val="000000"/>
                          </a:solidFill>
                          <a:effectLst/>
                          <a:latin typeface="Calibri" panose="020F0502020204030204" pitchFamily="34" charset="0"/>
                        </a:rPr>
                        <a:t> </a:t>
                      </a:r>
                      <a:r>
                        <a:rPr lang="en-US" sz="1800" b="0" i="0" u="none" strike="noStrike" dirty="0" smtClean="0">
                          <a:solidFill>
                            <a:srgbClr val="000000"/>
                          </a:solidFill>
                          <a:effectLst/>
                          <a:latin typeface="Calibri" panose="020F0502020204030204" pitchFamily="34" charset="0"/>
                        </a:rPr>
                        <a:t>James)</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150000"/>
                        </a:lnSpc>
                      </a:pPr>
                      <a:r>
                        <a:rPr lang="en-US" sz="1800" b="0" i="0" u="none" strike="noStrike" dirty="0" smtClean="0">
                          <a:solidFill>
                            <a:srgbClr val="000000"/>
                          </a:solidFill>
                          <a:effectLst/>
                          <a:latin typeface="Calibri" panose="020F0502020204030204" pitchFamily="34" charset="0"/>
                        </a:rPr>
                        <a:t>4541</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87623153"/>
              </p:ext>
            </p:extLst>
          </p:nvPr>
        </p:nvGraphicFramePr>
        <p:xfrm>
          <a:off x="257175" y="2986084"/>
          <a:ext cx="7572376" cy="3328990"/>
        </p:xfrm>
        <a:graphic>
          <a:graphicData uri="http://schemas.openxmlformats.org/drawingml/2006/table">
            <a:tbl>
              <a:tblPr/>
              <a:tblGrid>
                <a:gridCol w="2672603"/>
                <a:gridCol w="1469711"/>
                <a:gridCol w="1143354"/>
                <a:gridCol w="1143354"/>
                <a:gridCol w="1143354"/>
              </a:tblGrid>
              <a:tr h="600077">
                <a:tc>
                  <a:txBody>
                    <a:bodyPr/>
                    <a:lstStyle/>
                    <a:p>
                      <a:pPr algn="ctr" fontAlgn="ctr"/>
                      <a:r>
                        <a:rPr lang="en-US" sz="18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1800" b="1" i="0" u="none" strike="noStrike" dirty="0" smtClean="0">
                          <a:solidFill>
                            <a:srgbClr val="000000"/>
                          </a:solidFill>
                          <a:effectLst/>
                          <a:latin typeface="Calibri" panose="020F0502020204030204" pitchFamily="34" charset="0"/>
                        </a:rPr>
                        <a:t>Actuals </a:t>
                      </a:r>
                      <a:r>
                        <a:rPr lang="en-US" sz="1800" b="0" i="0" u="none" strike="noStrike" dirty="0" smtClean="0">
                          <a:solidFill>
                            <a:srgbClr val="000000"/>
                          </a:solidFill>
                          <a:effectLst/>
                          <a:latin typeface="Calibri" panose="020F0502020204030204" pitchFamily="34" charset="0"/>
                        </a:rPr>
                        <a:t>(</a:t>
                      </a:r>
                      <a:r>
                        <a:rPr lang="en-US" sz="1800" b="0" i="0" u="none" strike="noStrike" dirty="0">
                          <a:solidFill>
                            <a:srgbClr val="000000"/>
                          </a:solidFill>
                          <a:effectLst/>
                          <a:latin typeface="Calibri" panose="020F0502020204030204" pitchFamily="34" charset="0"/>
                        </a:rPr>
                        <a:t>Derived Sentiment Levels </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using Sentiment </a:t>
                      </a:r>
                      <a:r>
                        <a:rPr lang="en-US" sz="1800" b="0" i="0" u="none" strike="noStrike" dirty="0" smtClean="0">
                          <a:solidFill>
                            <a:srgbClr val="000000"/>
                          </a:solidFill>
                          <a:effectLst/>
                          <a:latin typeface="Calibri" panose="020F0502020204030204" pitchFamily="34" charset="0"/>
                        </a:rPr>
                        <a:t>Extractor Module</a:t>
                      </a:r>
                      <a:r>
                        <a:rPr lang="en-US" sz="18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85775">
                <a:tc>
                  <a:txBody>
                    <a:bodyPr/>
                    <a:lstStyle/>
                    <a:p>
                      <a:pPr algn="ctr" fontAlgn="ctr"/>
                      <a:r>
                        <a:rPr lang="en-US" sz="1800" b="1" i="0" u="none" strike="noStrike" dirty="0" smtClean="0">
                          <a:solidFill>
                            <a:srgbClr val="000000"/>
                          </a:solidFill>
                          <a:effectLst/>
                          <a:latin typeface="Calibri" panose="020F0502020204030204" pitchFamily="34" charset="0"/>
                        </a:rPr>
                        <a:t>Predictions </a:t>
                      </a:r>
                      <a:r>
                        <a:rPr lang="en-US" sz="1800" b="0" i="0" u="none" strike="noStrike" dirty="0" smtClean="0">
                          <a:solidFill>
                            <a:srgbClr val="000000"/>
                          </a:solidFill>
                          <a:effectLst/>
                          <a:latin typeface="Calibri" panose="020F0502020204030204" pitchFamily="34" charset="0"/>
                        </a:rPr>
                        <a:t>(</a:t>
                      </a:r>
                      <a:r>
                        <a:rPr lang="en-US" sz="1800" b="0" i="0" u="none" strike="noStrike" dirty="0">
                          <a:solidFill>
                            <a:srgbClr val="000000"/>
                          </a:solidFill>
                          <a:effectLst/>
                          <a:latin typeface="Calibri" panose="020F0502020204030204" pitchFamily="34" charset="0"/>
                        </a:rPr>
                        <a:t>Sentiment Levels </a:t>
                      </a:r>
                      <a:r>
                        <a:rPr lang="en-US" sz="1800" b="0" i="0" u="none" strike="noStrike" dirty="0" smtClean="0">
                          <a:solidFill>
                            <a:srgbClr val="000000"/>
                          </a:solidFill>
                          <a:effectLst/>
                          <a:latin typeface="Calibri" panose="020F0502020204030204" pitchFamily="34" charset="0"/>
                        </a:rPr>
                        <a:t>Predicted </a:t>
                      </a:r>
                      <a:r>
                        <a:rPr lang="en-US" sz="1800" b="0" i="0" u="none" strike="noStrike" dirty="0">
                          <a:solidFill>
                            <a:srgbClr val="000000"/>
                          </a:solidFill>
                          <a:effectLst/>
                          <a:latin typeface="Calibri" panose="020F0502020204030204" pitchFamily="34" charset="0"/>
                        </a:rPr>
                        <a:t>by </a:t>
                      </a:r>
                      <a:r>
                        <a:rPr lang="en-US" sz="1800" b="0" i="0" u="none" strike="noStrike" dirty="0" smtClean="0">
                          <a:solidFill>
                            <a:srgbClr val="000000"/>
                          </a:solidFill>
                          <a:effectLst/>
                          <a:latin typeface="Calibri" panose="020F0502020204030204" pitchFamily="34" charset="0"/>
                        </a:rPr>
                        <a:t>model</a:t>
                      </a:r>
                      <a:r>
                        <a:rPr lang="en-US" sz="18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ctr" fontAlgn="ctr"/>
                      <a:r>
                        <a:rPr lang="en-US" sz="18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8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800" b="0" i="0" u="none" strike="noStrike">
                          <a:solidFill>
                            <a:srgbClr val="000000"/>
                          </a:solidFill>
                          <a:effectLst/>
                          <a:latin typeface="Calibri" panose="020F0502020204030204" pitchFamily="34" charset="0"/>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800" b="0" i="0" u="none" strike="noStrike">
                          <a:solidFill>
                            <a:srgbClr val="000000"/>
                          </a:solidFill>
                          <a:effectLst/>
                          <a:latin typeface="Calibri" panose="020F0502020204030204" pitchFamily="34" charset="0"/>
                        </a:rPr>
                        <a:t>Total</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6E0B4"/>
                    </a:solidFill>
                  </a:tcPr>
                </a:tc>
              </a:tr>
              <a:tr h="427673">
                <a:tc>
                  <a:txBody>
                    <a:bodyPr/>
                    <a:lstStyle/>
                    <a:p>
                      <a:pPr algn="ctr" fontAlgn="ctr"/>
                      <a:r>
                        <a:rPr lang="en-US" sz="18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algn="ctr" fontAlgn="ctr"/>
                      <a:r>
                        <a:rPr lang="en-US" sz="1800" b="0" i="0" u="none" strike="noStrike">
                          <a:solidFill>
                            <a:srgbClr val="000000"/>
                          </a:solidFill>
                          <a:effectLst/>
                          <a:latin typeface="Calibri" panose="020F0502020204030204" pitchFamily="34" charset="0"/>
                        </a:rPr>
                        <a:t>426</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ctr"/>
                      <a:r>
                        <a:rPr lang="en-US" sz="1800" b="0" i="0" u="none" strike="noStrike">
                          <a:solidFill>
                            <a:srgbClr val="000000"/>
                          </a:solidFill>
                          <a:effectLst/>
                          <a:latin typeface="Calibri" panose="020F0502020204030204" pitchFamily="34" charset="0"/>
                        </a:rPr>
                        <a:t>121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effectLst/>
                          <a:latin typeface="Calibri" panose="020F0502020204030204" pitchFamily="34" charset="0"/>
                        </a:rPr>
                        <a:t>59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effectLst/>
                          <a:latin typeface="Calibri" panose="020F0502020204030204" pitchFamily="34" charset="0"/>
                        </a:rPr>
                        <a:t>606</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A6A6A6"/>
                    </a:solidFill>
                  </a:tcPr>
                </a:tc>
              </a:tr>
              <a:tr h="442912">
                <a:tc>
                  <a:txBody>
                    <a:bodyPr/>
                    <a:lstStyle/>
                    <a:p>
                      <a:pPr algn="ctr" fontAlgn="ctr"/>
                      <a:r>
                        <a:rPr lang="en-US" sz="18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algn="ctr" fontAlgn="ctr"/>
                      <a:r>
                        <a:rPr lang="en-US" sz="1800" b="0" i="0" u="none" strike="noStrike">
                          <a:solidFill>
                            <a:srgbClr val="000000"/>
                          </a:solidFill>
                          <a:effectLst/>
                          <a:latin typeface="Calibri" panose="020F0502020204030204" pitchFamily="34" charset="0"/>
                        </a:rPr>
                        <a:t>222</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356</a:t>
                      </a:r>
                    </a:p>
                  </a:txBody>
                  <a:tcPr marL="9525" marR="9525" marT="9525" marB="0" anchor="ctr">
                    <a:lnL>
                      <a:noFill/>
                    </a:lnL>
                    <a:lnR>
                      <a:noFill/>
                    </a:lnR>
                    <a:lnT>
                      <a:noFill/>
                    </a:lnT>
                    <a:lnB>
                      <a:noFill/>
                    </a:lnB>
                    <a:solidFill>
                      <a:srgbClr val="D9D9D9"/>
                    </a:solidFill>
                  </a:tcPr>
                </a:tc>
                <a:tc>
                  <a:txBody>
                    <a:bodyPr/>
                    <a:lstStyle/>
                    <a:p>
                      <a:pPr algn="ctr" fontAlgn="ctr"/>
                      <a:r>
                        <a:rPr lang="en-US" sz="1800" b="0" i="0" u="none" strike="noStrike">
                          <a:solidFill>
                            <a:srgbClr val="000000"/>
                          </a:solidFill>
                          <a:effectLst/>
                          <a:latin typeface="Calibri" panose="020F0502020204030204" pitchFamily="34" charset="0"/>
                        </a:rPr>
                        <a:t>216</a:t>
                      </a:r>
                    </a:p>
                  </a:txBody>
                  <a:tcPr marL="9525" marR="9525" marT="9525" marB="0" anchor="ctr">
                    <a:lnL>
                      <a:noFill/>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794</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A6A6A6"/>
                    </a:solidFill>
                  </a:tcPr>
                </a:tc>
              </a:tr>
              <a:tr h="428625">
                <a:tc>
                  <a:txBody>
                    <a:bodyPr/>
                    <a:lstStyle/>
                    <a:p>
                      <a:pPr algn="ctr" fontAlgn="ctr"/>
                      <a:r>
                        <a:rPr lang="en-US" sz="18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algn="ctr" fontAlgn="ctr"/>
                      <a:r>
                        <a:rPr lang="en-US" sz="1800" b="0" i="0" u="none" strike="noStrike">
                          <a:solidFill>
                            <a:srgbClr val="000000"/>
                          </a:solidFill>
                          <a:effectLst/>
                          <a:latin typeface="Calibri" panose="020F0502020204030204" pitchFamily="34" charset="0"/>
                        </a:rPr>
                        <a:t>136</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553</a:t>
                      </a:r>
                    </a:p>
                  </a:txBody>
                  <a:tcPr marL="9525" marR="9525" marT="9525" marB="0" anchor="ctr">
                    <a:lnL>
                      <a:noFill/>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2452</a:t>
                      </a:r>
                    </a:p>
                  </a:txBody>
                  <a:tcPr marL="9525" marR="9525" marT="9525" marB="0" anchor="ctr">
                    <a:lnL>
                      <a:noFill/>
                    </a:lnL>
                    <a:lnR>
                      <a:noFill/>
                    </a:lnR>
                    <a:lnT>
                      <a:noFill/>
                    </a:lnT>
                    <a:lnB>
                      <a:noFill/>
                    </a:lnB>
                    <a:solidFill>
                      <a:srgbClr val="D9D9D9"/>
                    </a:solidFill>
                  </a:tcPr>
                </a:tc>
                <a:tc>
                  <a:txBody>
                    <a:bodyPr/>
                    <a:lstStyle/>
                    <a:p>
                      <a:pPr algn="ctr" fontAlgn="ctr"/>
                      <a:r>
                        <a:rPr lang="en-US" sz="1800" b="0" i="0" u="none" strike="noStrike">
                          <a:solidFill>
                            <a:srgbClr val="000000"/>
                          </a:solidFill>
                          <a:effectLst/>
                          <a:latin typeface="Calibri" panose="020F0502020204030204" pitchFamily="34" charset="0"/>
                        </a:rPr>
                        <a:t>3141</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A6A6A6"/>
                    </a:solidFill>
                  </a:tcPr>
                </a:tc>
              </a:tr>
              <a:tr h="428625">
                <a:tc>
                  <a:txBody>
                    <a:bodyPr/>
                    <a:lstStyle/>
                    <a:p>
                      <a:pPr algn="ctr" fontAlgn="ctr"/>
                      <a:r>
                        <a:rPr lang="en-US" sz="1800" b="0" i="0" u="none" strike="noStrike" dirty="0">
                          <a:solidFill>
                            <a:srgbClr val="000000"/>
                          </a:solidFill>
                          <a:effectLst/>
                          <a:latin typeface="Calibri" panose="020F050202020403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800" b="0" i="0" u="none" strike="noStrike">
                          <a:solidFill>
                            <a:srgbClr val="000000"/>
                          </a:solidFill>
                          <a:effectLst/>
                          <a:latin typeface="Calibri" panose="020F0502020204030204" pitchFamily="34" charset="0"/>
                        </a:rPr>
                        <a:t>784</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1800" b="0" i="0" u="none" strike="noStrike">
                          <a:solidFill>
                            <a:srgbClr val="000000"/>
                          </a:solidFill>
                          <a:effectLst/>
                          <a:latin typeface="Calibri" panose="020F0502020204030204" pitchFamily="34" charset="0"/>
                        </a:rPr>
                        <a:t>1030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1800" b="0" i="0" u="none" strike="noStrike">
                          <a:solidFill>
                            <a:srgbClr val="000000"/>
                          </a:solidFill>
                          <a:effectLst/>
                          <a:latin typeface="Calibri" panose="020F0502020204030204" pitchFamily="34" charset="0"/>
                        </a:rPr>
                        <a:t>2727</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1800" b="1" i="0" u="none" strike="noStrike" dirty="0">
                          <a:solidFill>
                            <a:srgbClr val="000000"/>
                          </a:solidFill>
                          <a:effectLst/>
                          <a:latin typeface="Calibri" panose="020F0502020204030204" pitchFamily="34" charset="0"/>
                        </a:rPr>
                        <a:t>4541</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A6A6A6"/>
                    </a:solidFill>
                  </a:tcPr>
                </a:tc>
              </a:tr>
              <a:tr h="442913">
                <a:tc>
                  <a:txBody>
                    <a:bodyPr/>
                    <a:lstStyle/>
                    <a:p>
                      <a:pPr algn="ctr" fontAlgn="ctr"/>
                      <a:r>
                        <a:rPr lang="en-US" sz="1800" b="1" i="0" u="none" strike="noStrike" dirty="0">
                          <a:solidFill>
                            <a:srgbClr val="000000"/>
                          </a:solidFill>
                          <a:effectLst/>
                          <a:latin typeface="Calibri" panose="020F0502020204030204" pitchFamily="34" charset="0"/>
                        </a:rPr>
                        <a:t>Prediction Accuracy</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54.34%</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34.56%</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89.92%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FFFFFF"/>
                          </a:solidFill>
                          <a:effectLst/>
                          <a:latin typeface="Calibri" panose="020F0502020204030204" pitchFamily="34" charset="0"/>
                        </a:rPr>
                        <a:t>71.22%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bl>
          </a:graphicData>
        </a:graphic>
      </p:graphicFrame>
    </p:spTree>
    <p:extLst>
      <p:ext uri="{BB962C8B-B14F-4D97-AF65-F5344CB8AC3E}">
        <p14:creationId xmlns:p14="http://schemas.microsoft.com/office/powerpoint/2010/main" val="13381373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Model </a:t>
            </a:r>
            <a:r>
              <a:rPr lang="en-US" sz="4000" b="0" i="1" u="none" strike="noStrike" cap="none" dirty="0">
                <a:solidFill>
                  <a:schemeClr val="dk1"/>
                </a:solidFill>
                <a:latin typeface="Calibri"/>
                <a:ea typeface="Calibri"/>
                <a:cs typeface="Calibri"/>
                <a:sym typeface="Calibri"/>
              </a:rPr>
              <a:t>Implementation</a:t>
            </a:r>
          </a:p>
        </p:txBody>
      </p:sp>
      <p:sp>
        <p:nvSpPr>
          <p:cNvPr id="339" name="Shape 339"/>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a:solidFill>
                <a:schemeClr val="lt1"/>
              </a:solidFill>
              <a:latin typeface="Calibri"/>
              <a:ea typeface="Calibri"/>
              <a:cs typeface="Calibri"/>
              <a:sym typeface="Calibri"/>
            </a:endParaRPr>
          </a:p>
        </p:txBody>
      </p:sp>
      <p:sp>
        <p:nvSpPr>
          <p:cNvPr id="340" name="Shape 340"/>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21</a:t>
            </a:fld>
            <a:endParaRPr lang="en-US" sz="1200" b="1" i="0" u="none" strike="noStrike" cap="none">
              <a:solidFill>
                <a:schemeClr val="lt1"/>
              </a:solidFill>
              <a:latin typeface="Calibri"/>
              <a:ea typeface="Calibri"/>
              <a:cs typeface="Calibri"/>
              <a:sym typeface="Calibri"/>
            </a:endParaRPr>
          </a:p>
        </p:txBody>
      </p:sp>
      <p:sp>
        <p:nvSpPr>
          <p:cNvPr id="341" name="Shape 341"/>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a:solidFill>
                <a:schemeClr val="lt1"/>
              </a:solidFill>
              <a:latin typeface="Calibri"/>
              <a:ea typeface="Calibri"/>
              <a:cs typeface="Calibri"/>
              <a:sym typeface="Calibri"/>
            </a:endParaRPr>
          </a:p>
        </p:txBody>
      </p:sp>
      <p:graphicFrame>
        <p:nvGraphicFramePr>
          <p:cNvPr id="3" name="Table 2"/>
          <p:cNvGraphicFramePr>
            <a:graphicFrameLocks noGrp="1"/>
          </p:cNvGraphicFramePr>
          <p:nvPr>
            <p:extLst>
              <p:ext uri="{D42A27DB-BD31-4B8C-83A1-F6EECF244321}">
                <p14:modId xmlns:p14="http://schemas.microsoft.com/office/powerpoint/2010/main" val="3314000054"/>
              </p:ext>
            </p:extLst>
          </p:nvPr>
        </p:nvGraphicFramePr>
        <p:xfrm>
          <a:off x="257176" y="1010441"/>
          <a:ext cx="8582028" cy="1767047"/>
        </p:xfrm>
        <a:graphic>
          <a:graphicData uri="http://schemas.openxmlformats.org/drawingml/2006/table">
            <a:tbl>
              <a:tblPr/>
              <a:tblGrid>
                <a:gridCol w="1871662"/>
                <a:gridCol w="5400675"/>
                <a:gridCol w="128587"/>
                <a:gridCol w="1181104"/>
              </a:tblGrid>
              <a:tr h="504032">
                <a:tc gridSpan="2">
                  <a:txBody>
                    <a:bodyPr/>
                    <a:lstStyle/>
                    <a:p>
                      <a:pPr algn="ctr" fontAlgn="b">
                        <a:lnSpc>
                          <a:spcPct val="100000"/>
                        </a:lnSpc>
                      </a:pPr>
                      <a:r>
                        <a:rPr lang="en-US" sz="1800" b="1" i="0" u="none" strike="noStrike" dirty="0">
                          <a:solidFill>
                            <a:schemeClr val="bg1"/>
                          </a:solidFill>
                          <a:effectLst/>
                          <a:latin typeface="Calibri" panose="020F0502020204030204" pitchFamily="34" charset="0"/>
                        </a:rPr>
                        <a:t>Case </a:t>
                      </a:r>
                      <a:r>
                        <a:rPr lang="en-US" sz="1800" b="1" i="0" u="none" strike="noStrike" dirty="0" smtClean="0">
                          <a:solidFill>
                            <a:schemeClr val="bg1"/>
                          </a:solidFill>
                          <a:effectLst/>
                          <a:latin typeface="Calibri" panose="020F0502020204030204" pitchFamily="34" charset="0"/>
                        </a:rPr>
                        <a:t>3b :</a:t>
                      </a:r>
                      <a:r>
                        <a:rPr lang="en-US" sz="1800" b="1" i="0" u="none" strike="noStrike" baseline="0" dirty="0" smtClean="0">
                          <a:solidFill>
                            <a:schemeClr val="bg1"/>
                          </a:solidFill>
                          <a:effectLst/>
                          <a:latin typeface="Calibri" panose="020F0502020204030204" pitchFamily="34" charset="0"/>
                        </a:rPr>
                        <a:t> Testing with different book</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hMerge="1">
                  <a:txBody>
                    <a:bodyPr/>
                    <a:lstStyle/>
                    <a:p>
                      <a:endParaRPr lang="en-US"/>
                    </a:p>
                  </a:txBody>
                  <a:tcPr/>
                </a:tc>
                <a:tc>
                  <a:txBody>
                    <a:bodyPr/>
                    <a:lstStyle/>
                    <a:p>
                      <a:pPr algn="l" fontAlgn="b">
                        <a:lnSpc>
                          <a:spcPct val="100000"/>
                        </a:lnSpc>
                      </a:pP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100000"/>
                        </a:lnSpc>
                      </a:pPr>
                      <a:r>
                        <a:rPr lang="en-US" sz="1800" b="0" i="0" u="none" strike="noStrike" dirty="0" smtClean="0">
                          <a:solidFill>
                            <a:srgbClr val="000000"/>
                          </a:solidFill>
                          <a:effectLst/>
                          <a:latin typeface="Calibri" panose="020F0502020204030204" pitchFamily="34" charset="0"/>
                        </a:rPr>
                        <a:t>Total</a:t>
                      </a:r>
                      <a:r>
                        <a:rPr lang="en-US" sz="1800" b="0" i="0" u="none" strike="noStrike" baseline="0" dirty="0" smtClean="0">
                          <a:solidFill>
                            <a:srgbClr val="000000"/>
                          </a:solidFill>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Input Data </a:t>
                      </a:r>
                      <a:r>
                        <a:rPr lang="en-US" sz="1800" b="0" i="0" u="none" strike="noStrike" dirty="0" smtClean="0">
                          <a:solidFill>
                            <a:srgbClr val="000000"/>
                          </a:solidFill>
                          <a:effectLst/>
                          <a:latin typeface="Calibri" panose="020F0502020204030204" pitchFamily="34" charset="0"/>
                        </a:rPr>
                        <a:t>Used – </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Reviews in </a:t>
                      </a:r>
                      <a:r>
                        <a:rPr lang="en-US" sz="1800" b="0" i="0" u="none" strike="noStrike" dirty="0" smtClean="0">
                          <a:solidFill>
                            <a:srgbClr val="000000"/>
                          </a:solidFill>
                          <a:effectLst/>
                          <a:latin typeface="Calibri" panose="020F0502020204030204" pitchFamily="34" charset="0"/>
                        </a:rPr>
                        <a:t>5 </a:t>
                      </a:r>
                      <a:r>
                        <a:rPr lang="en-US" sz="1800" b="0" i="0" u="none" strike="noStrike" dirty="0">
                          <a:solidFill>
                            <a:srgbClr val="000000"/>
                          </a:solidFill>
                          <a:effectLst/>
                          <a:latin typeface="Calibri" panose="020F0502020204030204" pitchFamily="34" charset="0"/>
                        </a:rPr>
                        <a:t>out of 8 books that have </a:t>
                      </a:r>
                      <a:r>
                        <a:rPr lang="en-US" sz="1800" b="0" i="0" u="none" strike="noStrike" dirty="0" smtClean="0">
                          <a:solidFill>
                            <a:srgbClr val="000000"/>
                          </a:solidFill>
                          <a:effectLst/>
                          <a:latin typeface="Calibri" panose="020F0502020204030204" pitchFamily="34" charset="0"/>
                        </a:rPr>
                        <a:t>&lt;= 100 </a:t>
                      </a:r>
                      <a:r>
                        <a:rPr lang="en-US" sz="1800" b="0" i="0" u="none" strike="noStrike" dirty="0">
                          <a:solidFill>
                            <a:srgbClr val="000000"/>
                          </a:solidFill>
                          <a:effectLst/>
                          <a:latin typeface="Calibri" panose="020F0502020204030204" pitchFamily="34" charset="0"/>
                        </a:rPr>
                        <a:t>characters</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150000"/>
                        </a:lnSpc>
                      </a:pPr>
                      <a:r>
                        <a:rPr lang="en-US" sz="1800" b="0" i="0" u="none" strike="noStrike" dirty="0" smtClean="0">
                          <a:solidFill>
                            <a:srgbClr val="000000"/>
                          </a:solidFill>
                          <a:effectLst/>
                          <a:latin typeface="Calibri" panose="020F0502020204030204" pitchFamily="34" charset="0"/>
                        </a:rPr>
                        <a:t>36145</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Training </a:t>
                      </a:r>
                      <a:r>
                        <a:rPr lang="en-US" sz="1800" b="0" i="0" u="none" strike="noStrike" dirty="0" smtClean="0">
                          <a:solidFill>
                            <a:srgbClr val="000000"/>
                          </a:solidFill>
                          <a:effectLst/>
                          <a:latin typeface="Calibri" panose="020F0502020204030204" pitchFamily="34" charset="0"/>
                        </a:rPr>
                        <a:t>Data – </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r>
                        <a:rPr lang="en-US" sz="1800" b="0" i="0" u="none" strike="noStrike" dirty="0" smtClean="0">
                          <a:solidFill>
                            <a:srgbClr val="000000"/>
                          </a:solidFill>
                          <a:effectLst/>
                          <a:latin typeface="Calibri" panose="020F0502020204030204" pitchFamily="34" charset="0"/>
                        </a:rPr>
                        <a:t>4 out of 5 books</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150000"/>
                        </a:lnSpc>
                      </a:pPr>
                      <a:r>
                        <a:rPr lang="en-US" sz="1800" b="0" i="0" u="none" strike="noStrike" dirty="0" smtClean="0">
                          <a:solidFill>
                            <a:srgbClr val="000000"/>
                          </a:solidFill>
                          <a:effectLst/>
                          <a:latin typeface="Calibri" panose="020F0502020204030204" pitchFamily="34" charset="0"/>
                        </a:rPr>
                        <a:t>29871</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Testing </a:t>
                      </a:r>
                      <a:r>
                        <a:rPr lang="en-US" sz="1800" b="0" i="0" u="none" strike="noStrike" dirty="0" smtClean="0">
                          <a:solidFill>
                            <a:srgbClr val="000000"/>
                          </a:solidFill>
                          <a:effectLst/>
                          <a:latin typeface="Calibri" panose="020F0502020204030204" pitchFamily="34" charset="0"/>
                        </a:rPr>
                        <a:t>Data – </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r>
                        <a:rPr lang="en-US" sz="1800" b="0" i="0" u="none" strike="noStrike" dirty="0" smtClean="0">
                          <a:solidFill>
                            <a:srgbClr val="000000"/>
                          </a:solidFill>
                          <a:effectLst/>
                          <a:latin typeface="Calibri" panose="020F0502020204030204" pitchFamily="34" charset="0"/>
                        </a:rPr>
                        <a:t>The 5</a:t>
                      </a:r>
                      <a:r>
                        <a:rPr lang="en-US" sz="1800" b="0" i="0" u="none" strike="noStrike" baseline="30000" dirty="0" smtClean="0">
                          <a:solidFill>
                            <a:srgbClr val="000000"/>
                          </a:solidFill>
                          <a:effectLst/>
                          <a:latin typeface="Calibri" panose="020F0502020204030204" pitchFamily="34" charset="0"/>
                        </a:rPr>
                        <a:t>th</a:t>
                      </a:r>
                      <a:r>
                        <a:rPr lang="en-US" sz="1800" b="0" i="0" u="none" strike="noStrike" baseline="0" dirty="0" smtClean="0">
                          <a:solidFill>
                            <a:srgbClr val="000000"/>
                          </a:solidFill>
                          <a:effectLst/>
                          <a:latin typeface="Calibri" panose="020F0502020204030204" pitchFamily="34" charset="0"/>
                        </a:rPr>
                        <a:t> </a:t>
                      </a:r>
                      <a:r>
                        <a:rPr lang="en-US" sz="1800" b="0" i="0" u="none" strike="noStrike" dirty="0" smtClean="0">
                          <a:solidFill>
                            <a:srgbClr val="000000"/>
                          </a:solidFill>
                          <a:effectLst/>
                          <a:latin typeface="Calibri" panose="020F0502020204030204" pitchFamily="34" charset="0"/>
                        </a:rPr>
                        <a:t>book  (John Green)</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150000"/>
                        </a:lnSpc>
                      </a:pPr>
                      <a:r>
                        <a:rPr lang="en-US" sz="1800" b="0" i="0" u="none" strike="noStrike" dirty="0" smtClean="0">
                          <a:solidFill>
                            <a:srgbClr val="000000"/>
                          </a:solidFill>
                          <a:effectLst/>
                          <a:latin typeface="Calibri" panose="020F0502020204030204" pitchFamily="34" charset="0"/>
                        </a:rPr>
                        <a:t>6274</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41373104"/>
              </p:ext>
            </p:extLst>
          </p:nvPr>
        </p:nvGraphicFramePr>
        <p:xfrm>
          <a:off x="257175" y="2986084"/>
          <a:ext cx="7572376" cy="3328990"/>
        </p:xfrm>
        <a:graphic>
          <a:graphicData uri="http://schemas.openxmlformats.org/drawingml/2006/table">
            <a:tbl>
              <a:tblPr/>
              <a:tblGrid>
                <a:gridCol w="2672603"/>
                <a:gridCol w="1469711"/>
                <a:gridCol w="1143354"/>
                <a:gridCol w="1143354"/>
                <a:gridCol w="1143354"/>
              </a:tblGrid>
              <a:tr h="600077">
                <a:tc>
                  <a:txBody>
                    <a:bodyPr/>
                    <a:lstStyle/>
                    <a:p>
                      <a:pPr algn="ctr" fontAlgn="ctr"/>
                      <a:r>
                        <a:rPr lang="en-US" sz="18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1800" b="1" i="0" u="none" strike="noStrike" dirty="0" smtClean="0">
                          <a:solidFill>
                            <a:srgbClr val="000000"/>
                          </a:solidFill>
                          <a:effectLst/>
                          <a:latin typeface="Calibri" panose="020F0502020204030204" pitchFamily="34" charset="0"/>
                        </a:rPr>
                        <a:t>Actuals </a:t>
                      </a:r>
                      <a:r>
                        <a:rPr lang="en-US" sz="1800" b="0" i="0" u="none" strike="noStrike" dirty="0" smtClean="0">
                          <a:solidFill>
                            <a:srgbClr val="000000"/>
                          </a:solidFill>
                          <a:effectLst/>
                          <a:latin typeface="Calibri" panose="020F0502020204030204" pitchFamily="34" charset="0"/>
                        </a:rPr>
                        <a:t>(</a:t>
                      </a:r>
                      <a:r>
                        <a:rPr lang="en-US" sz="1800" b="0" i="0" u="none" strike="noStrike" dirty="0">
                          <a:solidFill>
                            <a:srgbClr val="000000"/>
                          </a:solidFill>
                          <a:effectLst/>
                          <a:latin typeface="Calibri" panose="020F0502020204030204" pitchFamily="34" charset="0"/>
                        </a:rPr>
                        <a:t>Derived Sentiment Levels </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using Sentiment </a:t>
                      </a:r>
                      <a:r>
                        <a:rPr lang="en-US" sz="1800" b="0" i="0" u="none" strike="noStrike" dirty="0" smtClean="0">
                          <a:solidFill>
                            <a:srgbClr val="000000"/>
                          </a:solidFill>
                          <a:effectLst/>
                          <a:latin typeface="Calibri" panose="020F0502020204030204" pitchFamily="34" charset="0"/>
                        </a:rPr>
                        <a:t>Extractor Module</a:t>
                      </a:r>
                      <a:r>
                        <a:rPr lang="en-US" sz="18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85775">
                <a:tc>
                  <a:txBody>
                    <a:bodyPr/>
                    <a:lstStyle/>
                    <a:p>
                      <a:pPr algn="ctr" fontAlgn="ctr"/>
                      <a:r>
                        <a:rPr lang="en-US" sz="1800" b="1" i="0" u="none" strike="noStrike" dirty="0" smtClean="0">
                          <a:solidFill>
                            <a:srgbClr val="000000"/>
                          </a:solidFill>
                          <a:effectLst/>
                          <a:latin typeface="Calibri" panose="020F0502020204030204" pitchFamily="34" charset="0"/>
                        </a:rPr>
                        <a:t>Predictions </a:t>
                      </a:r>
                      <a:r>
                        <a:rPr lang="en-US" sz="1800" b="0" i="0" u="none" strike="noStrike" dirty="0" smtClean="0">
                          <a:solidFill>
                            <a:srgbClr val="000000"/>
                          </a:solidFill>
                          <a:effectLst/>
                          <a:latin typeface="Calibri" panose="020F0502020204030204" pitchFamily="34" charset="0"/>
                        </a:rPr>
                        <a:t>(</a:t>
                      </a:r>
                      <a:r>
                        <a:rPr lang="en-US" sz="1800" b="0" i="0" u="none" strike="noStrike" dirty="0">
                          <a:solidFill>
                            <a:srgbClr val="000000"/>
                          </a:solidFill>
                          <a:effectLst/>
                          <a:latin typeface="Calibri" panose="020F0502020204030204" pitchFamily="34" charset="0"/>
                        </a:rPr>
                        <a:t>Sentiment Levels </a:t>
                      </a:r>
                      <a:r>
                        <a:rPr lang="en-US" sz="1800" b="0" i="0" u="none" strike="noStrike" dirty="0" smtClean="0">
                          <a:solidFill>
                            <a:srgbClr val="000000"/>
                          </a:solidFill>
                          <a:effectLst/>
                          <a:latin typeface="Calibri" panose="020F0502020204030204" pitchFamily="34" charset="0"/>
                        </a:rPr>
                        <a:t>Predicted </a:t>
                      </a:r>
                      <a:r>
                        <a:rPr lang="en-US" sz="1800" b="0" i="0" u="none" strike="noStrike" dirty="0">
                          <a:solidFill>
                            <a:srgbClr val="000000"/>
                          </a:solidFill>
                          <a:effectLst/>
                          <a:latin typeface="Calibri" panose="020F0502020204030204" pitchFamily="34" charset="0"/>
                        </a:rPr>
                        <a:t>by </a:t>
                      </a:r>
                      <a:r>
                        <a:rPr lang="en-US" sz="1800" b="0" i="0" u="none" strike="noStrike" dirty="0" smtClean="0">
                          <a:solidFill>
                            <a:srgbClr val="000000"/>
                          </a:solidFill>
                          <a:effectLst/>
                          <a:latin typeface="Calibri" panose="020F0502020204030204" pitchFamily="34" charset="0"/>
                        </a:rPr>
                        <a:t>model</a:t>
                      </a:r>
                      <a:r>
                        <a:rPr lang="en-US" sz="18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ctr" fontAlgn="ctr"/>
                      <a:r>
                        <a:rPr lang="en-US" sz="18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8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800" b="0" i="0" u="none" strike="noStrike">
                          <a:solidFill>
                            <a:srgbClr val="000000"/>
                          </a:solidFill>
                          <a:effectLst/>
                          <a:latin typeface="Calibri" panose="020F0502020204030204" pitchFamily="34" charset="0"/>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800" b="0" i="0" u="none" strike="noStrike">
                          <a:solidFill>
                            <a:srgbClr val="000000"/>
                          </a:solidFill>
                          <a:effectLst/>
                          <a:latin typeface="Calibri" panose="020F0502020204030204" pitchFamily="34" charset="0"/>
                        </a:rPr>
                        <a:t>Total</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6E0B4"/>
                    </a:solidFill>
                  </a:tcPr>
                </a:tc>
              </a:tr>
              <a:tr h="427673">
                <a:tc>
                  <a:txBody>
                    <a:bodyPr/>
                    <a:lstStyle/>
                    <a:p>
                      <a:pPr algn="ctr" fontAlgn="ctr"/>
                      <a:r>
                        <a:rPr lang="en-US" sz="18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algn="ctr" fontAlgn="ctr"/>
                      <a:r>
                        <a:rPr lang="en-US" sz="1800" b="0" i="0" u="none" strike="noStrike">
                          <a:solidFill>
                            <a:srgbClr val="000000"/>
                          </a:solidFill>
                          <a:effectLst/>
                          <a:latin typeface="Calibri" panose="020F0502020204030204" pitchFamily="34" charset="0"/>
                        </a:rPr>
                        <a:t>146</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ctr"/>
                      <a:r>
                        <a:rPr lang="en-US" sz="1800" b="0" i="0" u="none" strike="noStrike">
                          <a:solidFill>
                            <a:srgbClr val="000000"/>
                          </a:solidFill>
                          <a:effectLst/>
                          <a:latin typeface="Calibri" panose="020F0502020204030204" pitchFamily="34" charset="0"/>
                        </a:rPr>
                        <a:t>68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effectLst/>
                          <a:latin typeface="Calibri" panose="020F0502020204030204" pitchFamily="34" charset="0"/>
                        </a:rPr>
                        <a:t>29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effectLst/>
                          <a:latin typeface="Calibri" panose="020F0502020204030204" pitchFamily="34" charset="0"/>
                        </a:rPr>
                        <a:t>243</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A6A6A6"/>
                    </a:solidFill>
                  </a:tcPr>
                </a:tc>
              </a:tr>
              <a:tr h="442912">
                <a:tc>
                  <a:txBody>
                    <a:bodyPr/>
                    <a:lstStyle/>
                    <a:p>
                      <a:pPr algn="ctr" fontAlgn="ctr"/>
                      <a:r>
                        <a:rPr lang="en-US" sz="18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algn="ctr" fontAlgn="ctr"/>
                      <a:r>
                        <a:rPr lang="en-US" sz="1800" b="0" i="0" u="none" strike="noStrike">
                          <a:solidFill>
                            <a:srgbClr val="000000"/>
                          </a:solidFill>
                          <a:effectLst/>
                          <a:latin typeface="Calibri" panose="020F0502020204030204" pitchFamily="34" charset="0"/>
                        </a:rPr>
                        <a:t>153</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332</a:t>
                      </a:r>
                    </a:p>
                  </a:txBody>
                  <a:tcPr marL="9525" marR="9525" marT="9525" marB="0" anchor="ctr">
                    <a:lnL>
                      <a:noFill/>
                    </a:lnL>
                    <a:lnR>
                      <a:noFill/>
                    </a:lnR>
                    <a:lnT>
                      <a:noFill/>
                    </a:lnT>
                    <a:lnB>
                      <a:noFill/>
                    </a:lnB>
                    <a:solidFill>
                      <a:srgbClr val="D9D9D9"/>
                    </a:solidFill>
                  </a:tcPr>
                </a:tc>
                <a:tc>
                  <a:txBody>
                    <a:bodyPr/>
                    <a:lstStyle/>
                    <a:p>
                      <a:pPr algn="ctr" fontAlgn="ctr"/>
                      <a:r>
                        <a:rPr lang="en-US" sz="1800" b="0" i="0" u="none" strike="noStrike">
                          <a:solidFill>
                            <a:srgbClr val="000000"/>
                          </a:solidFill>
                          <a:effectLst/>
                          <a:latin typeface="Calibri" panose="020F0502020204030204" pitchFamily="34" charset="0"/>
                        </a:rPr>
                        <a:t>262</a:t>
                      </a:r>
                    </a:p>
                  </a:txBody>
                  <a:tcPr marL="9525" marR="9525" marT="9525" marB="0" anchor="ctr">
                    <a:lnL>
                      <a:noFill/>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747</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A6A6A6"/>
                    </a:solidFill>
                  </a:tcPr>
                </a:tc>
              </a:tr>
              <a:tr h="428625">
                <a:tc>
                  <a:txBody>
                    <a:bodyPr/>
                    <a:lstStyle/>
                    <a:p>
                      <a:pPr algn="ctr" fontAlgn="ctr"/>
                      <a:r>
                        <a:rPr lang="en-US" sz="18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algn="ctr" fontAlgn="ctr"/>
                      <a:r>
                        <a:rPr lang="en-US" sz="1800" b="0" i="0" u="none" strike="noStrike">
                          <a:solidFill>
                            <a:srgbClr val="000000"/>
                          </a:solidFill>
                          <a:effectLst/>
                          <a:latin typeface="Calibri" panose="020F0502020204030204" pitchFamily="34" charset="0"/>
                        </a:rPr>
                        <a:t>122</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737</a:t>
                      </a:r>
                    </a:p>
                  </a:txBody>
                  <a:tcPr marL="9525" marR="9525" marT="9525" marB="0" anchor="ctr">
                    <a:lnL>
                      <a:noFill/>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4425</a:t>
                      </a:r>
                    </a:p>
                  </a:txBody>
                  <a:tcPr marL="9525" marR="9525" marT="9525" marB="0" anchor="ctr">
                    <a:lnL>
                      <a:noFill/>
                    </a:lnL>
                    <a:lnR>
                      <a:noFill/>
                    </a:lnR>
                    <a:lnT>
                      <a:noFill/>
                    </a:lnT>
                    <a:lnB>
                      <a:noFill/>
                    </a:lnB>
                    <a:solidFill>
                      <a:srgbClr val="D9D9D9"/>
                    </a:solidFill>
                  </a:tcPr>
                </a:tc>
                <a:tc>
                  <a:txBody>
                    <a:bodyPr/>
                    <a:lstStyle/>
                    <a:p>
                      <a:pPr algn="ctr" fontAlgn="ctr"/>
                      <a:r>
                        <a:rPr lang="en-US" sz="1800" b="0" i="0" u="none" strike="noStrike">
                          <a:solidFill>
                            <a:srgbClr val="000000"/>
                          </a:solidFill>
                          <a:effectLst/>
                          <a:latin typeface="Calibri" panose="020F0502020204030204" pitchFamily="34" charset="0"/>
                        </a:rPr>
                        <a:t>5284</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A6A6A6"/>
                    </a:solidFill>
                  </a:tcPr>
                </a:tc>
              </a:tr>
              <a:tr h="428625">
                <a:tc>
                  <a:txBody>
                    <a:bodyPr/>
                    <a:lstStyle/>
                    <a:p>
                      <a:pPr algn="ctr" fontAlgn="ctr"/>
                      <a:r>
                        <a:rPr lang="en-US" sz="1800" b="0" i="0" u="none" strike="noStrike" dirty="0">
                          <a:solidFill>
                            <a:srgbClr val="000000"/>
                          </a:solidFill>
                          <a:effectLst/>
                          <a:latin typeface="Calibri" panose="020F050202020403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800" b="0" i="0" u="none" strike="noStrike">
                          <a:solidFill>
                            <a:srgbClr val="000000"/>
                          </a:solidFill>
                          <a:effectLst/>
                          <a:latin typeface="Calibri" panose="020F0502020204030204" pitchFamily="34" charset="0"/>
                        </a:rPr>
                        <a:t>421</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1800" b="0" i="0" u="none" strike="noStrike">
                          <a:solidFill>
                            <a:srgbClr val="000000"/>
                          </a:solidFill>
                          <a:effectLst/>
                          <a:latin typeface="Calibri" panose="020F0502020204030204" pitchFamily="34" charset="0"/>
                        </a:rPr>
                        <a:t>1137</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1800" b="0" i="0" u="none" strike="noStrike">
                          <a:solidFill>
                            <a:srgbClr val="000000"/>
                          </a:solidFill>
                          <a:effectLst/>
                          <a:latin typeface="Calibri" panose="020F0502020204030204" pitchFamily="34" charset="0"/>
                        </a:rPr>
                        <a:t>4716</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1800" b="1" i="0" u="none" strike="noStrike" dirty="0">
                          <a:solidFill>
                            <a:srgbClr val="000000"/>
                          </a:solidFill>
                          <a:effectLst/>
                          <a:latin typeface="Calibri" panose="020F0502020204030204" pitchFamily="34" charset="0"/>
                        </a:rPr>
                        <a:t>6274</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A6A6A6"/>
                    </a:solidFill>
                  </a:tcPr>
                </a:tc>
              </a:tr>
              <a:tr h="442913">
                <a:tc>
                  <a:txBody>
                    <a:bodyPr/>
                    <a:lstStyle/>
                    <a:p>
                      <a:pPr algn="ctr" fontAlgn="ctr"/>
                      <a:r>
                        <a:rPr lang="en-US" sz="1800" b="1" i="0" u="none" strike="noStrike" dirty="0">
                          <a:solidFill>
                            <a:srgbClr val="000000"/>
                          </a:solidFill>
                          <a:effectLst/>
                          <a:latin typeface="Calibri" panose="020F0502020204030204" pitchFamily="34" charset="0"/>
                        </a:rPr>
                        <a:t>Prediction Accuracy</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34.68%</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29.20%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93.83%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FFFFFF"/>
                          </a:solidFill>
                          <a:effectLst/>
                          <a:latin typeface="Calibri" panose="020F0502020204030204" pitchFamily="34" charset="0"/>
                        </a:rPr>
                        <a:t>78.15%</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bl>
          </a:graphicData>
        </a:graphic>
      </p:graphicFrame>
    </p:spTree>
    <p:extLst>
      <p:ext uri="{BB962C8B-B14F-4D97-AF65-F5344CB8AC3E}">
        <p14:creationId xmlns:p14="http://schemas.microsoft.com/office/powerpoint/2010/main" val="1729061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Model </a:t>
            </a:r>
            <a:r>
              <a:rPr lang="en-US" sz="4000" b="0" i="1" u="none" strike="noStrike" cap="none" dirty="0">
                <a:solidFill>
                  <a:schemeClr val="dk1"/>
                </a:solidFill>
                <a:latin typeface="Calibri"/>
                <a:ea typeface="Calibri"/>
                <a:cs typeface="Calibri"/>
                <a:sym typeface="Calibri"/>
              </a:rPr>
              <a:t>Implementation</a:t>
            </a:r>
          </a:p>
        </p:txBody>
      </p:sp>
      <p:sp>
        <p:nvSpPr>
          <p:cNvPr id="339" name="Shape 339"/>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a:solidFill>
                <a:schemeClr val="lt1"/>
              </a:solidFill>
              <a:latin typeface="Calibri"/>
              <a:ea typeface="Calibri"/>
              <a:cs typeface="Calibri"/>
              <a:sym typeface="Calibri"/>
            </a:endParaRPr>
          </a:p>
        </p:txBody>
      </p:sp>
      <p:sp>
        <p:nvSpPr>
          <p:cNvPr id="340" name="Shape 340"/>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22</a:t>
            </a:fld>
            <a:endParaRPr lang="en-US" sz="1200" b="1" i="0" u="none" strike="noStrike" cap="none">
              <a:solidFill>
                <a:schemeClr val="lt1"/>
              </a:solidFill>
              <a:latin typeface="Calibri"/>
              <a:ea typeface="Calibri"/>
              <a:cs typeface="Calibri"/>
              <a:sym typeface="Calibri"/>
            </a:endParaRPr>
          </a:p>
        </p:txBody>
      </p:sp>
      <p:sp>
        <p:nvSpPr>
          <p:cNvPr id="341" name="Shape 341"/>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a:solidFill>
                <a:schemeClr val="lt1"/>
              </a:solidFill>
              <a:latin typeface="Calibri"/>
              <a:ea typeface="Calibri"/>
              <a:cs typeface="Calibri"/>
              <a:sym typeface="Calibri"/>
            </a:endParaRPr>
          </a:p>
        </p:txBody>
      </p:sp>
      <p:graphicFrame>
        <p:nvGraphicFramePr>
          <p:cNvPr id="3" name="Table 2"/>
          <p:cNvGraphicFramePr>
            <a:graphicFrameLocks noGrp="1"/>
          </p:cNvGraphicFramePr>
          <p:nvPr>
            <p:extLst>
              <p:ext uri="{D42A27DB-BD31-4B8C-83A1-F6EECF244321}">
                <p14:modId xmlns:p14="http://schemas.microsoft.com/office/powerpoint/2010/main" val="1563100899"/>
              </p:ext>
            </p:extLst>
          </p:nvPr>
        </p:nvGraphicFramePr>
        <p:xfrm>
          <a:off x="257176" y="1010441"/>
          <a:ext cx="8582028" cy="1767047"/>
        </p:xfrm>
        <a:graphic>
          <a:graphicData uri="http://schemas.openxmlformats.org/drawingml/2006/table">
            <a:tbl>
              <a:tblPr/>
              <a:tblGrid>
                <a:gridCol w="1871662"/>
                <a:gridCol w="5400675"/>
                <a:gridCol w="128587"/>
                <a:gridCol w="1181104"/>
              </a:tblGrid>
              <a:tr h="504032">
                <a:tc gridSpan="2">
                  <a:txBody>
                    <a:bodyPr/>
                    <a:lstStyle/>
                    <a:p>
                      <a:pPr algn="ctr" fontAlgn="b">
                        <a:lnSpc>
                          <a:spcPct val="100000"/>
                        </a:lnSpc>
                      </a:pPr>
                      <a:r>
                        <a:rPr lang="en-US" sz="1800" b="1" i="0" u="none" strike="noStrike" dirty="0">
                          <a:solidFill>
                            <a:schemeClr val="bg1"/>
                          </a:solidFill>
                          <a:effectLst/>
                          <a:latin typeface="Calibri" panose="020F0502020204030204" pitchFamily="34" charset="0"/>
                        </a:rPr>
                        <a:t>Case </a:t>
                      </a:r>
                      <a:r>
                        <a:rPr lang="en-US" sz="1800" b="1" i="0" u="none" strike="noStrike" dirty="0" smtClean="0">
                          <a:solidFill>
                            <a:schemeClr val="bg1"/>
                          </a:solidFill>
                          <a:effectLst/>
                          <a:latin typeface="Calibri" panose="020F0502020204030204" pitchFamily="34" charset="0"/>
                        </a:rPr>
                        <a:t>3c :</a:t>
                      </a:r>
                      <a:r>
                        <a:rPr lang="en-US" sz="1800" b="1" i="0" u="none" strike="noStrike" baseline="0" dirty="0" smtClean="0">
                          <a:solidFill>
                            <a:schemeClr val="bg1"/>
                          </a:solidFill>
                          <a:effectLst/>
                          <a:latin typeface="Calibri" panose="020F0502020204030204" pitchFamily="34" charset="0"/>
                        </a:rPr>
                        <a:t> Testing with different book</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hMerge="1">
                  <a:txBody>
                    <a:bodyPr/>
                    <a:lstStyle/>
                    <a:p>
                      <a:endParaRPr lang="en-US"/>
                    </a:p>
                  </a:txBody>
                  <a:tcPr/>
                </a:tc>
                <a:tc>
                  <a:txBody>
                    <a:bodyPr/>
                    <a:lstStyle/>
                    <a:p>
                      <a:pPr algn="l" fontAlgn="b">
                        <a:lnSpc>
                          <a:spcPct val="100000"/>
                        </a:lnSpc>
                      </a:pP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100000"/>
                        </a:lnSpc>
                      </a:pPr>
                      <a:r>
                        <a:rPr lang="en-US" sz="1800" b="0" i="0" u="none" strike="noStrike" dirty="0" smtClean="0">
                          <a:solidFill>
                            <a:srgbClr val="000000"/>
                          </a:solidFill>
                          <a:effectLst/>
                          <a:latin typeface="Calibri" panose="020F0502020204030204" pitchFamily="34" charset="0"/>
                        </a:rPr>
                        <a:t>Total</a:t>
                      </a:r>
                      <a:r>
                        <a:rPr lang="en-US" sz="1800" b="0" i="0" u="none" strike="noStrike" baseline="0" dirty="0" smtClean="0">
                          <a:solidFill>
                            <a:srgbClr val="000000"/>
                          </a:solidFill>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Input Data </a:t>
                      </a:r>
                      <a:r>
                        <a:rPr lang="en-US" sz="1800" b="0" i="0" u="none" strike="noStrike" dirty="0" smtClean="0">
                          <a:solidFill>
                            <a:srgbClr val="000000"/>
                          </a:solidFill>
                          <a:effectLst/>
                          <a:latin typeface="Calibri" panose="020F0502020204030204" pitchFamily="34" charset="0"/>
                        </a:rPr>
                        <a:t>Used – </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Reviews in </a:t>
                      </a:r>
                      <a:r>
                        <a:rPr lang="en-US" sz="1800" b="0" i="0" u="none" strike="noStrike" dirty="0" smtClean="0">
                          <a:solidFill>
                            <a:srgbClr val="000000"/>
                          </a:solidFill>
                          <a:effectLst/>
                          <a:latin typeface="Calibri" panose="020F0502020204030204" pitchFamily="34" charset="0"/>
                        </a:rPr>
                        <a:t>5 </a:t>
                      </a:r>
                      <a:r>
                        <a:rPr lang="en-US" sz="1800" b="0" i="0" u="none" strike="noStrike" dirty="0">
                          <a:solidFill>
                            <a:srgbClr val="000000"/>
                          </a:solidFill>
                          <a:effectLst/>
                          <a:latin typeface="Calibri" panose="020F0502020204030204" pitchFamily="34" charset="0"/>
                        </a:rPr>
                        <a:t>out of 8 books that have </a:t>
                      </a:r>
                      <a:r>
                        <a:rPr lang="en-US" sz="1800" b="0" i="0" u="none" strike="noStrike" dirty="0" smtClean="0">
                          <a:solidFill>
                            <a:srgbClr val="000000"/>
                          </a:solidFill>
                          <a:effectLst/>
                          <a:latin typeface="Calibri" panose="020F0502020204030204" pitchFamily="34" charset="0"/>
                        </a:rPr>
                        <a:t>&lt;= 100 </a:t>
                      </a:r>
                      <a:r>
                        <a:rPr lang="en-US" sz="1800" b="0" i="0" u="none" strike="noStrike" dirty="0">
                          <a:solidFill>
                            <a:srgbClr val="000000"/>
                          </a:solidFill>
                          <a:effectLst/>
                          <a:latin typeface="Calibri" panose="020F0502020204030204" pitchFamily="34" charset="0"/>
                        </a:rPr>
                        <a:t>characters</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150000"/>
                        </a:lnSpc>
                      </a:pPr>
                      <a:r>
                        <a:rPr lang="en-US" sz="1800" b="0" i="0" u="none" strike="noStrike" dirty="0" smtClean="0">
                          <a:solidFill>
                            <a:srgbClr val="000000"/>
                          </a:solidFill>
                          <a:effectLst/>
                          <a:latin typeface="Calibri" panose="020F0502020204030204" pitchFamily="34" charset="0"/>
                        </a:rPr>
                        <a:t>47506</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Training </a:t>
                      </a:r>
                      <a:r>
                        <a:rPr lang="en-US" sz="1800" b="0" i="0" u="none" strike="noStrike" dirty="0" smtClean="0">
                          <a:solidFill>
                            <a:srgbClr val="000000"/>
                          </a:solidFill>
                          <a:effectLst/>
                          <a:latin typeface="Calibri" panose="020F0502020204030204" pitchFamily="34" charset="0"/>
                        </a:rPr>
                        <a:t>Data – </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r>
                        <a:rPr lang="en-US" sz="1800" b="0" i="0" u="none" strike="noStrike" dirty="0" smtClean="0">
                          <a:solidFill>
                            <a:srgbClr val="000000"/>
                          </a:solidFill>
                          <a:effectLst/>
                          <a:latin typeface="Calibri" panose="020F0502020204030204" pitchFamily="34" charset="0"/>
                        </a:rPr>
                        <a:t>4 out of 5 books</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150000"/>
                        </a:lnSpc>
                      </a:pPr>
                      <a:r>
                        <a:rPr lang="en-US" sz="1800" b="0" i="0" u="none" strike="noStrike" dirty="0" smtClean="0">
                          <a:solidFill>
                            <a:srgbClr val="000000"/>
                          </a:solidFill>
                          <a:effectLst/>
                          <a:latin typeface="Calibri" panose="020F0502020204030204" pitchFamily="34" charset="0"/>
                        </a:rPr>
                        <a:t>29871</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Testing </a:t>
                      </a:r>
                      <a:r>
                        <a:rPr lang="en-US" sz="1800" b="0" i="0" u="none" strike="noStrike" dirty="0" smtClean="0">
                          <a:solidFill>
                            <a:srgbClr val="000000"/>
                          </a:solidFill>
                          <a:effectLst/>
                          <a:latin typeface="Calibri" panose="020F0502020204030204" pitchFamily="34" charset="0"/>
                        </a:rPr>
                        <a:t>Data – </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r>
                        <a:rPr lang="en-US" sz="1800" b="0" i="0" u="none" strike="noStrike" dirty="0" smtClean="0">
                          <a:solidFill>
                            <a:srgbClr val="000000"/>
                          </a:solidFill>
                          <a:effectLst/>
                          <a:latin typeface="Calibri" panose="020F0502020204030204" pitchFamily="34" charset="0"/>
                        </a:rPr>
                        <a:t>The 5</a:t>
                      </a:r>
                      <a:r>
                        <a:rPr lang="en-US" sz="1800" b="0" i="0" u="none" strike="noStrike" baseline="30000" dirty="0" smtClean="0">
                          <a:solidFill>
                            <a:srgbClr val="000000"/>
                          </a:solidFill>
                          <a:effectLst/>
                          <a:latin typeface="Calibri" panose="020F0502020204030204" pitchFamily="34" charset="0"/>
                        </a:rPr>
                        <a:t>th</a:t>
                      </a:r>
                      <a:r>
                        <a:rPr lang="en-US" sz="1800" b="0" i="0" u="none" strike="noStrike" baseline="0" dirty="0" smtClean="0">
                          <a:solidFill>
                            <a:srgbClr val="000000"/>
                          </a:solidFill>
                          <a:effectLst/>
                          <a:latin typeface="Calibri" panose="020F0502020204030204" pitchFamily="34" charset="0"/>
                        </a:rPr>
                        <a:t> </a:t>
                      </a:r>
                      <a:r>
                        <a:rPr lang="en-US" sz="1800" b="0" i="0" u="none" strike="noStrike" dirty="0" smtClean="0">
                          <a:solidFill>
                            <a:srgbClr val="000000"/>
                          </a:solidFill>
                          <a:effectLst/>
                          <a:latin typeface="Calibri" panose="020F0502020204030204" pitchFamily="34" charset="0"/>
                        </a:rPr>
                        <a:t>book (Paula</a:t>
                      </a:r>
                      <a:r>
                        <a:rPr lang="en-US" sz="1800" b="0" i="0" u="none" strike="noStrike" baseline="0" dirty="0" smtClean="0">
                          <a:solidFill>
                            <a:srgbClr val="000000"/>
                          </a:solidFill>
                          <a:effectLst/>
                          <a:latin typeface="Calibri" panose="020F0502020204030204" pitchFamily="34" charset="0"/>
                        </a:rPr>
                        <a:t> </a:t>
                      </a:r>
                      <a:r>
                        <a:rPr lang="en-US" sz="1800" b="0" i="0" u="none" strike="noStrike" dirty="0" smtClean="0">
                          <a:solidFill>
                            <a:srgbClr val="000000"/>
                          </a:solidFill>
                          <a:effectLst/>
                          <a:latin typeface="Calibri" panose="020F0502020204030204" pitchFamily="34" charset="0"/>
                        </a:rPr>
                        <a:t>Hawkins)</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150000"/>
                        </a:lnSpc>
                      </a:pPr>
                      <a:r>
                        <a:rPr lang="en-US" sz="1800" b="0" i="0" u="none" strike="noStrike" dirty="0" smtClean="0">
                          <a:solidFill>
                            <a:srgbClr val="000000"/>
                          </a:solidFill>
                          <a:effectLst/>
                          <a:latin typeface="Calibri" panose="020F0502020204030204" pitchFamily="34" charset="0"/>
                        </a:rPr>
                        <a:t>17635</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2908253"/>
              </p:ext>
            </p:extLst>
          </p:nvPr>
        </p:nvGraphicFramePr>
        <p:xfrm>
          <a:off x="257175" y="2986084"/>
          <a:ext cx="7572376" cy="3328990"/>
        </p:xfrm>
        <a:graphic>
          <a:graphicData uri="http://schemas.openxmlformats.org/drawingml/2006/table">
            <a:tbl>
              <a:tblPr/>
              <a:tblGrid>
                <a:gridCol w="2672603"/>
                <a:gridCol w="1469711"/>
                <a:gridCol w="1143354"/>
                <a:gridCol w="1143354"/>
                <a:gridCol w="1143354"/>
              </a:tblGrid>
              <a:tr h="600077">
                <a:tc>
                  <a:txBody>
                    <a:bodyPr/>
                    <a:lstStyle/>
                    <a:p>
                      <a:pPr algn="ctr" fontAlgn="ctr"/>
                      <a:r>
                        <a:rPr lang="en-US" sz="18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1800" b="1" i="0" u="none" strike="noStrike" dirty="0" smtClean="0">
                          <a:solidFill>
                            <a:srgbClr val="000000"/>
                          </a:solidFill>
                          <a:effectLst/>
                          <a:latin typeface="Calibri" panose="020F0502020204030204" pitchFamily="34" charset="0"/>
                        </a:rPr>
                        <a:t>Actuals </a:t>
                      </a:r>
                      <a:r>
                        <a:rPr lang="en-US" sz="1800" b="0" i="0" u="none" strike="noStrike" dirty="0" smtClean="0">
                          <a:solidFill>
                            <a:srgbClr val="000000"/>
                          </a:solidFill>
                          <a:effectLst/>
                          <a:latin typeface="Calibri" panose="020F0502020204030204" pitchFamily="34" charset="0"/>
                        </a:rPr>
                        <a:t>(</a:t>
                      </a:r>
                      <a:r>
                        <a:rPr lang="en-US" sz="1800" b="0" i="0" u="none" strike="noStrike" dirty="0">
                          <a:solidFill>
                            <a:srgbClr val="000000"/>
                          </a:solidFill>
                          <a:effectLst/>
                          <a:latin typeface="Calibri" panose="020F0502020204030204" pitchFamily="34" charset="0"/>
                        </a:rPr>
                        <a:t>Derived Sentiment Levels </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using Sentiment </a:t>
                      </a:r>
                      <a:r>
                        <a:rPr lang="en-US" sz="1800" b="0" i="0" u="none" strike="noStrike" dirty="0" smtClean="0">
                          <a:solidFill>
                            <a:srgbClr val="000000"/>
                          </a:solidFill>
                          <a:effectLst/>
                          <a:latin typeface="Calibri" panose="020F0502020204030204" pitchFamily="34" charset="0"/>
                        </a:rPr>
                        <a:t>Extractor Module</a:t>
                      </a:r>
                      <a:r>
                        <a:rPr lang="en-US" sz="18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85775">
                <a:tc>
                  <a:txBody>
                    <a:bodyPr/>
                    <a:lstStyle/>
                    <a:p>
                      <a:pPr algn="ctr" fontAlgn="ctr"/>
                      <a:r>
                        <a:rPr lang="en-US" sz="1800" b="1" i="0" u="none" strike="noStrike" dirty="0" smtClean="0">
                          <a:solidFill>
                            <a:srgbClr val="000000"/>
                          </a:solidFill>
                          <a:effectLst/>
                          <a:latin typeface="Calibri" panose="020F0502020204030204" pitchFamily="34" charset="0"/>
                        </a:rPr>
                        <a:t>Predictions </a:t>
                      </a:r>
                      <a:r>
                        <a:rPr lang="en-US" sz="1800" b="0" i="0" u="none" strike="noStrike" dirty="0" smtClean="0">
                          <a:solidFill>
                            <a:srgbClr val="000000"/>
                          </a:solidFill>
                          <a:effectLst/>
                          <a:latin typeface="Calibri" panose="020F0502020204030204" pitchFamily="34" charset="0"/>
                        </a:rPr>
                        <a:t>(</a:t>
                      </a:r>
                      <a:r>
                        <a:rPr lang="en-US" sz="1800" b="0" i="0" u="none" strike="noStrike" dirty="0">
                          <a:solidFill>
                            <a:srgbClr val="000000"/>
                          </a:solidFill>
                          <a:effectLst/>
                          <a:latin typeface="Calibri" panose="020F0502020204030204" pitchFamily="34" charset="0"/>
                        </a:rPr>
                        <a:t>Sentiment Levels </a:t>
                      </a:r>
                      <a:r>
                        <a:rPr lang="en-US" sz="1800" b="0" i="0" u="none" strike="noStrike" dirty="0" smtClean="0">
                          <a:solidFill>
                            <a:srgbClr val="000000"/>
                          </a:solidFill>
                          <a:effectLst/>
                          <a:latin typeface="Calibri" panose="020F0502020204030204" pitchFamily="34" charset="0"/>
                        </a:rPr>
                        <a:t>Predicted </a:t>
                      </a:r>
                      <a:r>
                        <a:rPr lang="en-US" sz="1800" b="0" i="0" u="none" strike="noStrike" dirty="0">
                          <a:solidFill>
                            <a:srgbClr val="000000"/>
                          </a:solidFill>
                          <a:effectLst/>
                          <a:latin typeface="Calibri" panose="020F0502020204030204" pitchFamily="34" charset="0"/>
                        </a:rPr>
                        <a:t>by </a:t>
                      </a:r>
                      <a:r>
                        <a:rPr lang="en-US" sz="1800" b="0" i="0" u="none" strike="noStrike" dirty="0" smtClean="0">
                          <a:solidFill>
                            <a:srgbClr val="000000"/>
                          </a:solidFill>
                          <a:effectLst/>
                          <a:latin typeface="Calibri" panose="020F0502020204030204" pitchFamily="34" charset="0"/>
                        </a:rPr>
                        <a:t>model</a:t>
                      </a:r>
                      <a:r>
                        <a:rPr lang="en-US" sz="18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ctr" fontAlgn="ctr"/>
                      <a:r>
                        <a:rPr lang="en-US" sz="18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8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800" b="0" i="0" u="none" strike="noStrike">
                          <a:solidFill>
                            <a:srgbClr val="000000"/>
                          </a:solidFill>
                          <a:effectLst/>
                          <a:latin typeface="Calibri" panose="020F0502020204030204" pitchFamily="34" charset="0"/>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800" b="0" i="0" u="none" strike="noStrike">
                          <a:solidFill>
                            <a:srgbClr val="000000"/>
                          </a:solidFill>
                          <a:effectLst/>
                          <a:latin typeface="Calibri" panose="020F0502020204030204" pitchFamily="34" charset="0"/>
                        </a:rPr>
                        <a:t>Total</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6E0B4"/>
                    </a:solidFill>
                  </a:tcPr>
                </a:tc>
              </a:tr>
              <a:tr h="427673">
                <a:tc>
                  <a:txBody>
                    <a:bodyPr/>
                    <a:lstStyle/>
                    <a:p>
                      <a:pPr algn="ctr" fontAlgn="ctr"/>
                      <a:r>
                        <a:rPr lang="en-US" sz="18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algn="ctr" fontAlgn="ctr"/>
                      <a:r>
                        <a:rPr lang="en-US" sz="1800" b="0" i="0" u="none" strike="noStrike">
                          <a:solidFill>
                            <a:srgbClr val="000000"/>
                          </a:solidFill>
                          <a:effectLst/>
                          <a:latin typeface="Calibri" panose="020F0502020204030204" pitchFamily="34" charset="0"/>
                        </a:rPr>
                        <a:t>1500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ctr"/>
                      <a:r>
                        <a:rPr lang="en-US" sz="1800" b="0" i="0" u="none" strike="noStrike">
                          <a:solidFill>
                            <a:srgbClr val="000000"/>
                          </a:solidFill>
                          <a:effectLst/>
                          <a:latin typeface="Calibri" panose="020F0502020204030204" pitchFamily="34" charset="0"/>
                        </a:rPr>
                        <a:t>481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effectLst/>
                          <a:latin typeface="Calibri" panose="020F0502020204030204" pitchFamily="34" charset="0"/>
                        </a:rPr>
                        <a:t>165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effectLst/>
                          <a:latin typeface="Calibri" panose="020F0502020204030204" pitchFamily="34" charset="0"/>
                        </a:rPr>
                        <a:t>2146</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A6A6A6"/>
                    </a:solidFill>
                  </a:tcPr>
                </a:tc>
              </a:tr>
              <a:tr h="442912">
                <a:tc>
                  <a:txBody>
                    <a:bodyPr/>
                    <a:lstStyle/>
                    <a:p>
                      <a:pPr algn="ctr" fontAlgn="ctr"/>
                      <a:r>
                        <a:rPr lang="en-US" sz="18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algn="ctr" fontAlgn="ctr"/>
                      <a:r>
                        <a:rPr lang="en-US" sz="1800" b="0" i="0" u="none" strike="noStrike">
                          <a:solidFill>
                            <a:srgbClr val="000000"/>
                          </a:solidFill>
                          <a:effectLst/>
                          <a:latin typeface="Calibri" panose="020F0502020204030204" pitchFamily="34" charset="0"/>
                        </a:rPr>
                        <a:t>948</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2105</a:t>
                      </a:r>
                    </a:p>
                  </a:txBody>
                  <a:tcPr marL="9525" marR="9525" marT="9525" marB="0" anchor="ctr">
                    <a:lnL>
                      <a:noFill/>
                    </a:lnL>
                    <a:lnR>
                      <a:noFill/>
                    </a:lnR>
                    <a:lnT>
                      <a:noFill/>
                    </a:lnT>
                    <a:lnB>
                      <a:noFill/>
                    </a:lnB>
                    <a:solidFill>
                      <a:srgbClr val="D9D9D9"/>
                    </a:solidFill>
                  </a:tcPr>
                </a:tc>
                <a:tc>
                  <a:txBody>
                    <a:bodyPr/>
                    <a:lstStyle/>
                    <a:p>
                      <a:pPr algn="ctr" fontAlgn="ctr"/>
                      <a:r>
                        <a:rPr lang="en-US" sz="1800" b="0" i="0" u="none" strike="noStrike">
                          <a:solidFill>
                            <a:srgbClr val="000000"/>
                          </a:solidFill>
                          <a:effectLst/>
                          <a:latin typeface="Calibri" panose="020F0502020204030204" pitchFamily="34" charset="0"/>
                        </a:rPr>
                        <a:t>994</a:t>
                      </a:r>
                    </a:p>
                  </a:txBody>
                  <a:tcPr marL="9525" marR="9525" marT="9525" marB="0" anchor="ctr">
                    <a:lnL>
                      <a:noFill/>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4047</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A6A6A6"/>
                    </a:solidFill>
                  </a:tcPr>
                </a:tc>
              </a:tr>
              <a:tr h="428625">
                <a:tc>
                  <a:txBody>
                    <a:bodyPr/>
                    <a:lstStyle/>
                    <a:p>
                      <a:pPr algn="ctr" fontAlgn="ctr"/>
                      <a:r>
                        <a:rPr lang="en-US" sz="18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algn="ctr" fontAlgn="ctr"/>
                      <a:r>
                        <a:rPr lang="en-US" sz="1800" b="0" i="0" u="none" strike="noStrike">
                          <a:solidFill>
                            <a:srgbClr val="000000"/>
                          </a:solidFill>
                          <a:effectLst/>
                          <a:latin typeface="Calibri" panose="020F0502020204030204" pitchFamily="34" charset="0"/>
                        </a:rPr>
                        <a:t>267</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1666</a:t>
                      </a:r>
                    </a:p>
                  </a:txBody>
                  <a:tcPr marL="9525" marR="9525" marT="9525" marB="0" anchor="ctr">
                    <a:lnL>
                      <a:noFill/>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9509</a:t>
                      </a:r>
                    </a:p>
                  </a:txBody>
                  <a:tcPr marL="9525" marR="9525" marT="9525" marB="0" anchor="ctr">
                    <a:lnL>
                      <a:noFill/>
                    </a:lnL>
                    <a:lnR>
                      <a:noFill/>
                    </a:lnR>
                    <a:lnT>
                      <a:noFill/>
                    </a:lnT>
                    <a:lnB>
                      <a:noFill/>
                    </a:lnB>
                    <a:solidFill>
                      <a:srgbClr val="D9D9D9"/>
                    </a:solidFill>
                  </a:tcPr>
                </a:tc>
                <a:tc>
                  <a:txBody>
                    <a:bodyPr/>
                    <a:lstStyle/>
                    <a:p>
                      <a:pPr algn="ctr" fontAlgn="ctr"/>
                      <a:r>
                        <a:rPr lang="en-US" sz="1800" b="0" i="0" u="none" strike="noStrike">
                          <a:solidFill>
                            <a:srgbClr val="000000"/>
                          </a:solidFill>
                          <a:effectLst/>
                          <a:latin typeface="Calibri" panose="020F0502020204030204" pitchFamily="34" charset="0"/>
                        </a:rPr>
                        <a:t>11442</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A6A6A6"/>
                    </a:solidFill>
                  </a:tcPr>
                </a:tc>
              </a:tr>
              <a:tr h="428625">
                <a:tc>
                  <a:txBody>
                    <a:bodyPr/>
                    <a:lstStyle/>
                    <a:p>
                      <a:pPr algn="ctr" fontAlgn="ctr"/>
                      <a:r>
                        <a:rPr lang="en-US" sz="1800" b="0" i="0" u="none" strike="noStrike" dirty="0">
                          <a:solidFill>
                            <a:srgbClr val="000000"/>
                          </a:solidFill>
                          <a:effectLst/>
                          <a:latin typeface="Calibri" panose="020F050202020403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800" b="0" i="0" u="none" strike="noStrike">
                          <a:solidFill>
                            <a:srgbClr val="000000"/>
                          </a:solidFill>
                          <a:effectLst/>
                          <a:latin typeface="Calibri" panose="020F0502020204030204" pitchFamily="34" charset="0"/>
                        </a:rPr>
                        <a:t>2715</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1800" b="0" i="0" u="none" strike="noStrike">
                          <a:solidFill>
                            <a:srgbClr val="000000"/>
                          </a:solidFill>
                          <a:effectLst/>
                          <a:latin typeface="Calibri" panose="020F0502020204030204" pitchFamily="34" charset="0"/>
                        </a:rPr>
                        <a:t>4252</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1800" b="0" i="0" u="none" strike="noStrike">
                          <a:solidFill>
                            <a:srgbClr val="000000"/>
                          </a:solidFill>
                          <a:effectLst/>
                          <a:latin typeface="Calibri" panose="020F0502020204030204" pitchFamily="34" charset="0"/>
                        </a:rPr>
                        <a:t>10668</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1800" b="1" i="0" u="none" strike="noStrike" dirty="0">
                          <a:solidFill>
                            <a:srgbClr val="000000"/>
                          </a:solidFill>
                          <a:effectLst/>
                          <a:latin typeface="Calibri" panose="020F0502020204030204" pitchFamily="34" charset="0"/>
                        </a:rPr>
                        <a:t>17635</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A6A6A6"/>
                    </a:solidFill>
                  </a:tcPr>
                </a:tc>
              </a:tr>
              <a:tr h="442913">
                <a:tc>
                  <a:txBody>
                    <a:bodyPr/>
                    <a:lstStyle/>
                    <a:p>
                      <a:pPr algn="ctr" fontAlgn="ctr"/>
                      <a:r>
                        <a:rPr lang="en-US" sz="1800" b="1" i="0" u="none" strike="noStrike" dirty="0">
                          <a:solidFill>
                            <a:srgbClr val="000000"/>
                          </a:solidFill>
                          <a:effectLst/>
                          <a:latin typeface="Calibri" panose="020F0502020204030204" pitchFamily="34" charset="0"/>
                        </a:rPr>
                        <a:t>Prediction Accuracy</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55.25%</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49.51%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89.14%</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FFFFFF"/>
                          </a:solidFill>
                          <a:effectLst/>
                          <a:latin typeface="Calibri" panose="020F0502020204030204" pitchFamily="34" charset="0"/>
                        </a:rPr>
                        <a:t>74.36%</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bl>
          </a:graphicData>
        </a:graphic>
      </p:graphicFrame>
    </p:spTree>
    <p:extLst>
      <p:ext uri="{BB962C8B-B14F-4D97-AF65-F5344CB8AC3E}">
        <p14:creationId xmlns:p14="http://schemas.microsoft.com/office/powerpoint/2010/main" val="18194237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Model </a:t>
            </a:r>
            <a:r>
              <a:rPr lang="en-US" sz="4000" b="0" i="1" u="none" strike="noStrike" cap="none" dirty="0">
                <a:solidFill>
                  <a:schemeClr val="dk1"/>
                </a:solidFill>
                <a:latin typeface="Calibri"/>
                <a:ea typeface="Calibri"/>
                <a:cs typeface="Calibri"/>
                <a:sym typeface="Calibri"/>
              </a:rPr>
              <a:t>Implementation</a:t>
            </a:r>
          </a:p>
        </p:txBody>
      </p:sp>
      <p:sp>
        <p:nvSpPr>
          <p:cNvPr id="339" name="Shape 339"/>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a:solidFill>
                <a:schemeClr val="lt1"/>
              </a:solidFill>
              <a:latin typeface="Calibri"/>
              <a:ea typeface="Calibri"/>
              <a:cs typeface="Calibri"/>
              <a:sym typeface="Calibri"/>
            </a:endParaRPr>
          </a:p>
        </p:txBody>
      </p:sp>
      <p:sp>
        <p:nvSpPr>
          <p:cNvPr id="340" name="Shape 340"/>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23</a:t>
            </a:fld>
            <a:endParaRPr lang="en-US" sz="1200" b="1" i="0" u="none" strike="noStrike" cap="none">
              <a:solidFill>
                <a:schemeClr val="lt1"/>
              </a:solidFill>
              <a:latin typeface="Calibri"/>
              <a:ea typeface="Calibri"/>
              <a:cs typeface="Calibri"/>
              <a:sym typeface="Calibri"/>
            </a:endParaRPr>
          </a:p>
        </p:txBody>
      </p:sp>
      <p:sp>
        <p:nvSpPr>
          <p:cNvPr id="341" name="Shape 341"/>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a:solidFill>
                <a:schemeClr val="lt1"/>
              </a:solidFill>
              <a:latin typeface="Calibri"/>
              <a:ea typeface="Calibri"/>
              <a:cs typeface="Calibri"/>
              <a:sym typeface="Calibri"/>
            </a:endParaRPr>
          </a:p>
        </p:txBody>
      </p:sp>
      <p:graphicFrame>
        <p:nvGraphicFramePr>
          <p:cNvPr id="3" name="Table 2"/>
          <p:cNvGraphicFramePr>
            <a:graphicFrameLocks noGrp="1"/>
          </p:cNvGraphicFramePr>
          <p:nvPr>
            <p:extLst>
              <p:ext uri="{D42A27DB-BD31-4B8C-83A1-F6EECF244321}">
                <p14:modId xmlns:p14="http://schemas.microsoft.com/office/powerpoint/2010/main" val="1256751266"/>
              </p:ext>
            </p:extLst>
          </p:nvPr>
        </p:nvGraphicFramePr>
        <p:xfrm>
          <a:off x="257176" y="1010441"/>
          <a:ext cx="8582028" cy="1767047"/>
        </p:xfrm>
        <a:graphic>
          <a:graphicData uri="http://schemas.openxmlformats.org/drawingml/2006/table">
            <a:tbl>
              <a:tblPr/>
              <a:tblGrid>
                <a:gridCol w="1871662"/>
                <a:gridCol w="5400675"/>
                <a:gridCol w="128587"/>
                <a:gridCol w="1181104"/>
              </a:tblGrid>
              <a:tr h="504032">
                <a:tc gridSpan="2">
                  <a:txBody>
                    <a:bodyPr/>
                    <a:lstStyle/>
                    <a:p>
                      <a:pPr algn="ctr" fontAlgn="b">
                        <a:lnSpc>
                          <a:spcPct val="100000"/>
                        </a:lnSpc>
                      </a:pPr>
                      <a:r>
                        <a:rPr lang="en-US" sz="1800" b="1" i="0" u="none" strike="noStrike" dirty="0">
                          <a:solidFill>
                            <a:schemeClr val="bg1"/>
                          </a:solidFill>
                          <a:effectLst/>
                          <a:latin typeface="Calibri" panose="020F0502020204030204" pitchFamily="34" charset="0"/>
                        </a:rPr>
                        <a:t>Case </a:t>
                      </a:r>
                      <a:r>
                        <a:rPr lang="en-US" sz="1800" b="1" i="0" u="none" strike="noStrike" dirty="0" smtClean="0">
                          <a:solidFill>
                            <a:schemeClr val="bg1"/>
                          </a:solidFill>
                          <a:effectLst/>
                          <a:latin typeface="Calibri" panose="020F0502020204030204" pitchFamily="34" charset="0"/>
                        </a:rPr>
                        <a:t>3d :</a:t>
                      </a:r>
                      <a:r>
                        <a:rPr lang="en-US" sz="1800" b="1" i="0" u="none" strike="noStrike" baseline="0" dirty="0" smtClean="0">
                          <a:solidFill>
                            <a:schemeClr val="bg1"/>
                          </a:solidFill>
                          <a:effectLst/>
                          <a:latin typeface="Calibri" panose="020F0502020204030204" pitchFamily="34" charset="0"/>
                        </a:rPr>
                        <a:t> Testing with different book</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hMerge="1">
                  <a:txBody>
                    <a:bodyPr/>
                    <a:lstStyle/>
                    <a:p>
                      <a:endParaRPr lang="en-US"/>
                    </a:p>
                  </a:txBody>
                  <a:tcPr/>
                </a:tc>
                <a:tc>
                  <a:txBody>
                    <a:bodyPr/>
                    <a:lstStyle/>
                    <a:p>
                      <a:pPr algn="l" fontAlgn="b">
                        <a:lnSpc>
                          <a:spcPct val="100000"/>
                        </a:lnSpc>
                      </a:pP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100000"/>
                        </a:lnSpc>
                      </a:pPr>
                      <a:r>
                        <a:rPr lang="en-US" sz="1800" b="0" i="0" u="none" strike="noStrike" dirty="0" smtClean="0">
                          <a:solidFill>
                            <a:srgbClr val="000000"/>
                          </a:solidFill>
                          <a:effectLst/>
                          <a:latin typeface="Calibri" panose="020F0502020204030204" pitchFamily="34" charset="0"/>
                        </a:rPr>
                        <a:t>Total</a:t>
                      </a:r>
                      <a:r>
                        <a:rPr lang="en-US" sz="1800" b="0" i="0" u="none" strike="noStrike" baseline="0" dirty="0" smtClean="0">
                          <a:solidFill>
                            <a:srgbClr val="000000"/>
                          </a:solidFill>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Input Data </a:t>
                      </a:r>
                      <a:r>
                        <a:rPr lang="en-US" sz="1800" b="0" i="0" u="none" strike="noStrike" dirty="0" smtClean="0">
                          <a:solidFill>
                            <a:srgbClr val="000000"/>
                          </a:solidFill>
                          <a:effectLst/>
                          <a:latin typeface="Calibri" panose="020F0502020204030204" pitchFamily="34" charset="0"/>
                        </a:rPr>
                        <a:t>Used – </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Reviews in </a:t>
                      </a:r>
                      <a:r>
                        <a:rPr lang="en-US" sz="1800" b="0" i="0" u="none" strike="noStrike" dirty="0" smtClean="0">
                          <a:solidFill>
                            <a:srgbClr val="000000"/>
                          </a:solidFill>
                          <a:effectLst/>
                          <a:latin typeface="Calibri" panose="020F0502020204030204" pitchFamily="34" charset="0"/>
                        </a:rPr>
                        <a:t>5 </a:t>
                      </a:r>
                      <a:r>
                        <a:rPr lang="en-US" sz="1800" b="0" i="0" u="none" strike="noStrike" dirty="0">
                          <a:solidFill>
                            <a:srgbClr val="000000"/>
                          </a:solidFill>
                          <a:effectLst/>
                          <a:latin typeface="Calibri" panose="020F0502020204030204" pitchFamily="34" charset="0"/>
                        </a:rPr>
                        <a:t>out of 8 books that have </a:t>
                      </a:r>
                      <a:r>
                        <a:rPr lang="en-US" sz="1800" b="0" i="0" u="none" strike="noStrike" dirty="0" smtClean="0">
                          <a:solidFill>
                            <a:srgbClr val="000000"/>
                          </a:solidFill>
                          <a:effectLst/>
                          <a:latin typeface="Calibri" panose="020F0502020204030204" pitchFamily="34" charset="0"/>
                        </a:rPr>
                        <a:t>&lt;= 100 </a:t>
                      </a:r>
                      <a:r>
                        <a:rPr lang="en-US" sz="1800" b="0" i="0" u="none" strike="noStrike" dirty="0">
                          <a:solidFill>
                            <a:srgbClr val="000000"/>
                          </a:solidFill>
                          <a:effectLst/>
                          <a:latin typeface="Calibri" panose="020F0502020204030204" pitchFamily="34" charset="0"/>
                        </a:rPr>
                        <a:t>characters</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150000"/>
                        </a:lnSpc>
                      </a:pPr>
                      <a:r>
                        <a:rPr lang="en-US" sz="1800" b="0" i="0" u="none" strike="noStrike" dirty="0" smtClean="0">
                          <a:solidFill>
                            <a:srgbClr val="000000"/>
                          </a:solidFill>
                          <a:effectLst/>
                          <a:latin typeface="Calibri" panose="020F0502020204030204" pitchFamily="34" charset="0"/>
                        </a:rPr>
                        <a:t>32104</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Training </a:t>
                      </a:r>
                      <a:r>
                        <a:rPr lang="en-US" sz="1800" b="0" i="0" u="none" strike="noStrike" dirty="0" smtClean="0">
                          <a:solidFill>
                            <a:srgbClr val="000000"/>
                          </a:solidFill>
                          <a:effectLst/>
                          <a:latin typeface="Calibri" panose="020F0502020204030204" pitchFamily="34" charset="0"/>
                        </a:rPr>
                        <a:t>Data – </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r>
                        <a:rPr lang="en-US" sz="1800" b="0" i="0" u="none" strike="noStrike" dirty="0" smtClean="0">
                          <a:solidFill>
                            <a:srgbClr val="000000"/>
                          </a:solidFill>
                          <a:effectLst/>
                          <a:latin typeface="Calibri" panose="020F0502020204030204" pitchFamily="34" charset="0"/>
                        </a:rPr>
                        <a:t>4 out of 5 books</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150000"/>
                        </a:lnSpc>
                      </a:pPr>
                      <a:r>
                        <a:rPr lang="en-US" sz="1800" b="0" i="0" u="none" strike="noStrike" dirty="0" smtClean="0">
                          <a:solidFill>
                            <a:srgbClr val="000000"/>
                          </a:solidFill>
                          <a:effectLst/>
                          <a:latin typeface="Calibri" panose="020F0502020204030204" pitchFamily="34" charset="0"/>
                        </a:rPr>
                        <a:t>29871</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lnSpc>
                          <a:spcPct val="150000"/>
                        </a:lnSpc>
                      </a:pPr>
                      <a:r>
                        <a:rPr lang="en-US" sz="1800" b="0" i="0" u="none" strike="noStrike" dirty="0">
                          <a:solidFill>
                            <a:srgbClr val="000000"/>
                          </a:solidFill>
                          <a:effectLst/>
                          <a:latin typeface="Calibri" panose="020F0502020204030204" pitchFamily="34" charset="0"/>
                        </a:rPr>
                        <a:t>Testing </a:t>
                      </a:r>
                      <a:r>
                        <a:rPr lang="en-US" sz="1800" b="0" i="0" u="none" strike="noStrike" dirty="0" smtClean="0">
                          <a:solidFill>
                            <a:srgbClr val="000000"/>
                          </a:solidFill>
                          <a:effectLst/>
                          <a:latin typeface="Calibri" panose="020F0502020204030204" pitchFamily="34" charset="0"/>
                        </a:rPr>
                        <a:t>Data – </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r>
                        <a:rPr lang="en-US" sz="1800" b="0" i="0" u="none" strike="noStrike" dirty="0" smtClean="0">
                          <a:solidFill>
                            <a:srgbClr val="000000"/>
                          </a:solidFill>
                          <a:effectLst/>
                          <a:latin typeface="Calibri" panose="020F0502020204030204" pitchFamily="34" charset="0"/>
                        </a:rPr>
                        <a:t>The 5</a:t>
                      </a:r>
                      <a:r>
                        <a:rPr lang="en-US" sz="1800" b="0" i="0" u="none" strike="noStrike" baseline="30000" dirty="0" smtClean="0">
                          <a:solidFill>
                            <a:srgbClr val="000000"/>
                          </a:solidFill>
                          <a:effectLst/>
                          <a:latin typeface="Calibri" panose="020F0502020204030204" pitchFamily="34" charset="0"/>
                        </a:rPr>
                        <a:t>th</a:t>
                      </a:r>
                      <a:r>
                        <a:rPr lang="en-US" sz="1800" b="0" i="0" u="none" strike="noStrike" baseline="0" dirty="0" smtClean="0">
                          <a:solidFill>
                            <a:srgbClr val="000000"/>
                          </a:solidFill>
                          <a:effectLst/>
                          <a:latin typeface="Calibri" panose="020F0502020204030204" pitchFamily="34" charset="0"/>
                        </a:rPr>
                        <a:t> </a:t>
                      </a:r>
                      <a:r>
                        <a:rPr lang="en-US" sz="1800" b="0" i="0" u="none" strike="noStrike" dirty="0" smtClean="0">
                          <a:solidFill>
                            <a:srgbClr val="000000"/>
                          </a:solidFill>
                          <a:effectLst/>
                          <a:latin typeface="Calibri" panose="020F0502020204030204" pitchFamily="34" charset="0"/>
                        </a:rPr>
                        <a:t>book (Suzanne</a:t>
                      </a:r>
                      <a:r>
                        <a:rPr lang="en-US" sz="1800" b="0" i="0" u="none" strike="noStrike" baseline="0" dirty="0" smtClean="0">
                          <a:solidFill>
                            <a:srgbClr val="000000"/>
                          </a:solidFill>
                          <a:effectLst/>
                          <a:latin typeface="Calibri" panose="020F0502020204030204" pitchFamily="34" charset="0"/>
                        </a:rPr>
                        <a:t> </a:t>
                      </a:r>
                      <a:r>
                        <a:rPr lang="en-US" sz="1800" b="0" i="0" u="none" strike="noStrike" dirty="0" smtClean="0">
                          <a:solidFill>
                            <a:srgbClr val="000000"/>
                          </a:solidFill>
                          <a:effectLst/>
                          <a:latin typeface="Calibri" panose="020F0502020204030204" pitchFamily="34" charset="0"/>
                        </a:rPr>
                        <a:t>Collins)</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150000"/>
                        </a:lnSpc>
                      </a:pPr>
                      <a:r>
                        <a:rPr lang="en-US" sz="1800" b="0" i="0" u="none" strike="noStrike" dirty="0" smtClean="0">
                          <a:solidFill>
                            <a:srgbClr val="000000"/>
                          </a:solidFill>
                          <a:effectLst/>
                          <a:latin typeface="Calibri" panose="020F0502020204030204" pitchFamily="34" charset="0"/>
                        </a:rPr>
                        <a:t>2233</a:t>
                      </a:r>
                      <a:endParaRPr lang="en-US" sz="18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25589836"/>
              </p:ext>
            </p:extLst>
          </p:nvPr>
        </p:nvGraphicFramePr>
        <p:xfrm>
          <a:off x="257175" y="2986084"/>
          <a:ext cx="7572376" cy="3328990"/>
        </p:xfrm>
        <a:graphic>
          <a:graphicData uri="http://schemas.openxmlformats.org/drawingml/2006/table">
            <a:tbl>
              <a:tblPr/>
              <a:tblGrid>
                <a:gridCol w="2672603"/>
                <a:gridCol w="1469711"/>
                <a:gridCol w="1143354"/>
                <a:gridCol w="1143354"/>
                <a:gridCol w="1143354"/>
              </a:tblGrid>
              <a:tr h="600077">
                <a:tc>
                  <a:txBody>
                    <a:bodyPr/>
                    <a:lstStyle/>
                    <a:p>
                      <a:pPr algn="ctr" fontAlgn="ctr"/>
                      <a:r>
                        <a:rPr lang="en-US" sz="18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1800" b="1" i="0" u="none" strike="noStrike" dirty="0" smtClean="0">
                          <a:solidFill>
                            <a:srgbClr val="000000"/>
                          </a:solidFill>
                          <a:effectLst/>
                          <a:latin typeface="Calibri" panose="020F0502020204030204" pitchFamily="34" charset="0"/>
                        </a:rPr>
                        <a:t>Actuals </a:t>
                      </a:r>
                      <a:r>
                        <a:rPr lang="en-US" sz="1800" b="0" i="0" u="none" strike="noStrike" dirty="0" smtClean="0">
                          <a:solidFill>
                            <a:srgbClr val="000000"/>
                          </a:solidFill>
                          <a:effectLst/>
                          <a:latin typeface="Calibri" panose="020F0502020204030204" pitchFamily="34" charset="0"/>
                        </a:rPr>
                        <a:t>(</a:t>
                      </a:r>
                      <a:r>
                        <a:rPr lang="en-US" sz="1800" b="0" i="0" u="none" strike="noStrike" dirty="0">
                          <a:solidFill>
                            <a:srgbClr val="000000"/>
                          </a:solidFill>
                          <a:effectLst/>
                          <a:latin typeface="Calibri" panose="020F0502020204030204" pitchFamily="34" charset="0"/>
                        </a:rPr>
                        <a:t>Derived Sentiment Levels </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using Sentiment </a:t>
                      </a:r>
                      <a:r>
                        <a:rPr lang="en-US" sz="1800" b="0" i="0" u="none" strike="noStrike" dirty="0" smtClean="0">
                          <a:solidFill>
                            <a:srgbClr val="000000"/>
                          </a:solidFill>
                          <a:effectLst/>
                          <a:latin typeface="Calibri" panose="020F0502020204030204" pitchFamily="34" charset="0"/>
                        </a:rPr>
                        <a:t>Extractor Module</a:t>
                      </a:r>
                      <a:r>
                        <a:rPr lang="en-US" sz="18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85775">
                <a:tc>
                  <a:txBody>
                    <a:bodyPr/>
                    <a:lstStyle/>
                    <a:p>
                      <a:pPr algn="ctr" fontAlgn="ctr"/>
                      <a:r>
                        <a:rPr lang="en-US" sz="1800" b="1" i="0" u="none" strike="noStrike" dirty="0" smtClean="0">
                          <a:solidFill>
                            <a:srgbClr val="000000"/>
                          </a:solidFill>
                          <a:effectLst/>
                          <a:latin typeface="Calibri" panose="020F0502020204030204" pitchFamily="34" charset="0"/>
                        </a:rPr>
                        <a:t>Predictions </a:t>
                      </a:r>
                      <a:r>
                        <a:rPr lang="en-US" sz="1800" b="0" i="0" u="none" strike="noStrike" dirty="0" smtClean="0">
                          <a:solidFill>
                            <a:srgbClr val="000000"/>
                          </a:solidFill>
                          <a:effectLst/>
                          <a:latin typeface="Calibri" panose="020F0502020204030204" pitchFamily="34" charset="0"/>
                        </a:rPr>
                        <a:t>(</a:t>
                      </a:r>
                      <a:r>
                        <a:rPr lang="en-US" sz="1800" b="0" i="0" u="none" strike="noStrike" dirty="0">
                          <a:solidFill>
                            <a:srgbClr val="000000"/>
                          </a:solidFill>
                          <a:effectLst/>
                          <a:latin typeface="Calibri" panose="020F0502020204030204" pitchFamily="34" charset="0"/>
                        </a:rPr>
                        <a:t>Sentiment Levels </a:t>
                      </a:r>
                      <a:r>
                        <a:rPr lang="en-US" sz="1800" b="0" i="0" u="none" strike="noStrike" dirty="0" smtClean="0">
                          <a:solidFill>
                            <a:srgbClr val="000000"/>
                          </a:solidFill>
                          <a:effectLst/>
                          <a:latin typeface="Calibri" panose="020F0502020204030204" pitchFamily="34" charset="0"/>
                        </a:rPr>
                        <a:t>Predicted </a:t>
                      </a:r>
                      <a:r>
                        <a:rPr lang="en-US" sz="1800" b="0" i="0" u="none" strike="noStrike" dirty="0">
                          <a:solidFill>
                            <a:srgbClr val="000000"/>
                          </a:solidFill>
                          <a:effectLst/>
                          <a:latin typeface="Calibri" panose="020F0502020204030204" pitchFamily="34" charset="0"/>
                        </a:rPr>
                        <a:t>by </a:t>
                      </a:r>
                      <a:r>
                        <a:rPr lang="en-US" sz="1800" b="0" i="0" u="none" strike="noStrike" dirty="0" smtClean="0">
                          <a:solidFill>
                            <a:srgbClr val="000000"/>
                          </a:solidFill>
                          <a:effectLst/>
                          <a:latin typeface="Calibri" panose="020F0502020204030204" pitchFamily="34" charset="0"/>
                        </a:rPr>
                        <a:t>model</a:t>
                      </a:r>
                      <a:r>
                        <a:rPr lang="en-US" sz="18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ctr" fontAlgn="ctr"/>
                      <a:r>
                        <a:rPr lang="en-US" sz="18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8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800" b="0" i="0" u="none" strike="noStrike">
                          <a:solidFill>
                            <a:srgbClr val="000000"/>
                          </a:solidFill>
                          <a:effectLst/>
                          <a:latin typeface="Calibri" panose="020F0502020204030204" pitchFamily="34" charset="0"/>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800" b="0" i="0" u="none" strike="noStrike">
                          <a:solidFill>
                            <a:srgbClr val="000000"/>
                          </a:solidFill>
                          <a:effectLst/>
                          <a:latin typeface="Calibri" panose="020F0502020204030204" pitchFamily="34" charset="0"/>
                        </a:rPr>
                        <a:t>Total</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6E0B4"/>
                    </a:solidFill>
                  </a:tcPr>
                </a:tc>
              </a:tr>
              <a:tr h="427673">
                <a:tc>
                  <a:txBody>
                    <a:bodyPr/>
                    <a:lstStyle/>
                    <a:p>
                      <a:pPr algn="ctr" fontAlgn="ctr"/>
                      <a:r>
                        <a:rPr lang="en-US" sz="18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algn="ctr" fontAlgn="ctr"/>
                      <a:r>
                        <a:rPr lang="en-US" sz="1800" b="0" i="0" u="none" strike="noStrike">
                          <a:solidFill>
                            <a:srgbClr val="000000"/>
                          </a:solidFill>
                          <a:effectLst/>
                          <a:latin typeface="Calibri" panose="020F0502020204030204" pitchFamily="34" charset="0"/>
                        </a:rPr>
                        <a:t>41</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ctr"/>
                      <a:r>
                        <a:rPr lang="en-US" sz="1800" b="0" i="0" u="none" strike="noStrike">
                          <a:solidFill>
                            <a:srgbClr val="000000"/>
                          </a:solidFill>
                          <a:effectLst/>
                          <a:latin typeface="Calibri" panose="020F0502020204030204" pitchFamily="34" charset="0"/>
                        </a:rPr>
                        <a:t>12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effectLst/>
                          <a:latin typeface="Calibri" panose="020F0502020204030204" pitchFamily="34" charset="0"/>
                        </a:rPr>
                        <a:t>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effectLst/>
                          <a:latin typeface="Calibri" panose="020F0502020204030204" pitchFamily="34" charset="0"/>
                        </a:rPr>
                        <a:t>62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A6A6A6"/>
                    </a:solidFill>
                  </a:tcPr>
                </a:tc>
              </a:tr>
              <a:tr h="442912">
                <a:tc>
                  <a:txBody>
                    <a:bodyPr/>
                    <a:lstStyle/>
                    <a:p>
                      <a:pPr algn="ctr" fontAlgn="ctr"/>
                      <a:r>
                        <a:rPr lang="en-US" sz="18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algn="ctr" fontAlgn="ctr"/>
                      <a:r>
                        <a:rPr lang="en-US" sz="1800" b="0" i="0" u="none" strike="noStrike">
                          <a:solidFill>
                            <a:srgbClr val="000000"/>
                          </a:solidFill>
                          <a:effectLst/>
                          <a:latin typeface="Calibri" panose="020F0502020204030204" pitchFamily="34" charset="0"/>
                        </a:rPr>
                        <a:t>41</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126</a:t>
                      </a:r>
                    </a:p>
                  </a:txBody>
                  <a:tcPr marL="9525" marR="9525" marT="9525" marB="0" anchor="ctr">
                    <a:lnL>
                      <a:noFill/>
                    </a:lnL>
                    <a:lnR>
                      <a:noFill/>
                    </a:lnR>
                    <a:lnT>
                      <a:noFill/>
                    </a:lnT>
                    <a:lnB>
                      <a:noFill/>
                    </a:lnB>
                    <a:solidFill>
                      <a:srgbClr val="D9D9D9"/>
                    </a:solidFill>
                  </a:tcPr>
                </a:tc>
                <a:tc>
                  <a:txBody>
                    <a:bodyPr/>
                    <a:lstStyle/>
                    <a:p>
                      <a:pPr algn="ctr" fontAlgn="ctr"/>
                      <a:r>
                        <a:rPr lang="en-US" sz="1800" b="0" i="0" u="none" strike="noStrike">
                          <a:solidFill>
                            <a:srgbClr val="000000"/>
                          </a:solidFill>
                          <a:effectLst/>
                          <a:latin typeface="Calibri" panose="020F0502020204030204" pitchFamily="34" charset="0"/>
                        </a:rPr>
                        <a:t>83</a:t>
                      </a:r>
                    </a:p>
                  </a:txBody>
                  <a:tcPr marL="9525" marR="9525" marT="9525" marB="0" anchor="ctr">
                    <a:lnL>
                      <a:noFill/>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250</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A6A6A6"/>
                    </a:solidFill>
                  </a:tcPr>
                </a:tc>
              </a:tr>
              <a:tr h="428625">
                <a:tc>
                  <a:txBody>
                    <a:bodyPr/>
                    <a:lstStyle/>
                    <a:p>
                      <a:pPr algn="ctr" fontAlgn="ctr"/>
                      <a:r>
                        <a:rPr lang="en-US" sz="18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algn="ctr" fontAlgn="ctr"/>
                      <a:r>
                        <a:rPr lang="en-US" sz="1800" b="0" i="0" u="none" strike="noStrike">
                          <a:solidFill>
                            <a:srgbClr val="000000"/>
                          </a:solidFill>
                          <a:effectLst/>
                          <a:latin typeface="Calibri" panose="020F0502020204030204" pitchFamily="34" charset="0"/>
                        </a:rPr>
                        <a:t>43</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199</a:t>
                      </a:r>
                    </a:p>
                  </a:txBody>
                  <a:tcPr marL="9525" marR="9525" marT="9525" marB="0" anchor="ctr">
                    <a:lnL>
                      <a:noFill/>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1679</a:t>
                      </a:r>
                    </a:p>
                  </a:txBody>
                  <a:tcPr marL="9525" marR="9525" marT="9525" marB="0" anchor="ctr">
                    <a:lnL>
                      <a:noFill/>
                    </a:lnL>
                    <a:lnR>
                      <a:noFill/>
                    </a:lnR>
                    <a:lnT>
                      <a:noFill/>
                    </a:lnT>
                    <a:lnB>
                      <a:noFill/>
                    </a:lnB>
                    <a:solidFill>
                      <a:srgbClr val="D9D9D9"/>
                    </a:solidFill>
                  </a:tcPr>
                </a:tc>
                <a:tc>
                  <a:txBody>
                    <a:bodyPr/>
                    <a:lstStyle/>
                    <a:p>
                      <a:pPr algn="ctr" fontAlgn="ctr"/>
                      <a:r>
                        <a:rPr lang="en-US" sz="1800" b="0" i="0" u="none" strike="noStrike">
                          <a:solidFill>
                            <a:srgbClr val="000000"/>
                          </a:solidFill>
                          <a:effectLst/>
                          <a:latin typeface="Calibri" panose="020F0502020204030204" pitchFamily="34" charset="0"/>
                        </a:rPr>
                        <a:t>1921</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A6A6A6"/>
                    </a:solidFill>
                  </a:tcPr>
                </a:tc>
              </a:tr>
              <a:tr h="428625">
                <a:tc>
                  <a:txBody>
                    <a:bodyPr/>
                    <a:lstStyle/>
                    <a:p>
                      <a:pPr algn="ctr" fontAlgn="ctr"/>
                      <a:r>
                        <a:rPr lang="en-US" sz="1800" b="0" i="0" u="none" strike="noStrike" dirty="0">
                          <a:solidFill>
                            <a:srgbClr val="000000"/>
                          </a:solidFill>
                          <a:effectLst/>
                          <a:latin typeface="Calibri" panose="020F050202020403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800" b="0" i="0" u="none" strike="noStrike">
                          <a:solidFill>
                            <a:srgbClr val="000000"/>
                          </a:solidFill>
                          <a:effectLst/>
                          <a:latin typeface="Calibri" panose="020F0502020204030204" pitchFamily="34" charset="0"/>
                        </a:rPr>
                        <a:t>125</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1800" b="0" i="0" u="none" strike="noStrike">
                          <a:solidFill>
                            <a:srgbClr val="000000"/>
                          </a:solidFill>
                          <a:effectLst/>
                          <a:latin typeface="Calibri" panose="020F0502020204030204" pitchFamily="34" charset="0"/>
                        </a:rPr>
                        <a:t>337</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1800" b="0" i="0" u="none" strike="noStrike">
                          <a:solidFill>
                            <a:srgbClr val="000000"/>
                          </a:solidFill>
                          <a:effectLst/>
                          <a:latin typeface="Calibri" panose="020F0502020204030204" pitchFamily="34" charset="0"/>
                        </a:rPr>
                        <a:t>1771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1800" b="1" i="0" u="none" strike="noStrike">
                          <a:solidFill>
                            <a:srgbClr val="000000"/>
                          </a:solidFill>
                          <a:effectLst/>
                          <a:latin typeface="Calibri" panose="020F0502020204030204" pitchFamily="34" charset="0"/>
                        </a:rPr>
                        <a:t>2233</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A6A6A6"/>
                    </a:solidFill>
                  </a:tcPr>
                </a:tc>
              </a:tr>
              <a:tr h="442913">
                <a:tc>
                  <a:txBody>
                    <a:bodyPr/>
                    <a:lstStyle/>
                    <a:p>
                      <a:pPr algn="ctr" fontAlgn="ctr"/>
                      <a:r>
                        <a:rPr lang="en-US" sz="1800" b="1" i="0" u="none" strike="noStrike" dirty="0">
                          <a:solidFill>
                            <a:srgbClr val="000000"/>
                          </a:solidFill>
                          <a:effectLst/>
                          <a:latin typeface="Calibri" panose="020F0502020204030204" pitchFamily="34" charset="0"/>
                        </a:rPr>
                        <a:t>Prediction Accuracy</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32.80%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37.39%</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94.81%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FFFFFF"/>
                          </a:solidFill>
                          <a:effectLst/>
                          <a:latin typeface="Calibri" panose="020F0502020204030204" pitchFamily="34" charset="0"/>
                        </a:rPr>
                        <a:t>82.67%</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bl>
          </a:graphicData>
        </a:graphic>
      </p:graphicFrame>
    </p:spTree>
    <p:extLst>
      <p:ext uri="{BB962C8B-B14F-4D97-AF65-F5344CB8AC3E}">
        <p14:creationId xmlns:p14="http://schemas.microsoft.com/office/powerpoint/2010/main" val="25069816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lvl="0" algn="l">
              <a:buSzPct val="25000"/>
            </a:pPr>
            <a:r>
              <a:rPr lang="en-US" sz="4000" i="1" dirty="0" smtClean="0"/>
              <a:t>Model </a:t>
            </a:r>
            <a:r>
              <a:rPr lang="en-US" sz="4000" i="1" dirty="0"/>
              <a:t>Implementation</a:t>
            </a:r>
            <a:endParaRPr lang="en-US" sz="4000" b="0" i="1" u="none" strike="noStrike" cap="none" dirty="0">
              <a:solidFill>
                <a:schemeClr val="dk1"/>
              </a:solidFill>
              <a:latin typeface="Calibri"/>
              <a:ea typeface="Calibri"/>
              <a:cs typeface="Calibri"/>
              <a:sym typeface="Calibri"/>
            </a:endParaRPr>
          </a:p>
        </p:txBody>
      </p:sp>
      <p:sp>
        <p:nvSpPr>
          <p:cNvPr id="358" name="Shape 358"/>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a:solidFill>
                <a:schemeClr val="lt1"/>
              </a:solidFill>
              <a:latin typeface="Calibri"/>
              <a:ea typeface="Calibri"/>
              <a:cs typeface="Calibri"/>
              <a:sym typeface="Calibri"/>
            </a:endParaRPr>
          </a:p>
        </p:txBody>
      </p:sp>
      <p:sp>
        <p:nvSpPr>
          <p:cNvPr id="359" name="Shape 359"/>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24</a:t>
            </a:fld>
            <a:endParaRPr lang="en-US" sz="1200" b="1" i="0" u="none" strike="noStrike" cap="none">
              <a:solidFill>
                <a:schemeClr val="lt1"/>
              </a:solidFill>
              <a:latin typeface="Calibri"/>
              <a:ea typeface="Calibri"/>
              <a:cs typeface="Calibri"/>
              <a:sym typeface="Calibri"/>
            </a:endParaRPr>
          </a:p>
        </p:txBody>
      </p:sp>
      <p:sp>
        <p:nvSpPr>
          <p:cNvPr id="360" name="Shape 360"/>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a:solidFill>
                <a:schemeClr val="lt1"/>
              </a:solidFill>
              <a:latin typeface="Calibri"/>
              <a:ea typeface="Calibri"/>
              <a:cs typeface="Calibri"/>
              <a:sym typeface="Calibri"/>
            </a:endParaRPr>
          </a:p>
        </p:txBody>
      </p:sp>
      <p:graphicFrame>
        <p:nvGraphicFramePr>
          <p:cNvPr id="3" name="Table 2"/>
          <p:cNvGraphicFramePr>
            <a:graphicFrameLocks noGrp="1"/>
          </p:cNvGraphicFramePr>
          <p:nvPr>
            <p:extLst>
              <p:ext uri="{D42A27DB-BD31-4B8C-83A1-F6EECF244321}">
                <p14:modId xmlns:p14="http://schemas.microsoft.com/office/powerpoint/2010/main" val="3868427578"/>
              </p:ext>
            </p:extLst>
          </p:nvPr>
        </p:nvGraphicFramePr>
        <p:xfrm>
          <a:off x="157162" y="1218232"/>
          <a:ext cx="8682039" cy="4182443"/>
        </p:xfrm>
        <a:graphic>
          <a:graphicData uri="http://schemas.openxmlformats.org/drawingml/2006/table">
            <a:tbl>
              <a:tblPr/>
              <a:tblGrid>
                <a:gridCol w="2499093"/>
                <a:gridCol w="123412"/>
                <a:gridCol w="694193"/>
                <a:gridCol w="212886"/>
                <a:gridCol w="123412"/>
                <a:gridCol w="694193"/>
                <a:gridCol w="212886"/>
                <a:gridCol w="123412"/>
                <a:gridCol w="694193"/>
                <a:gridCol w="212886"/>
                <a:gridCol w="123412"/>
                <a:gridCol w="694193"/>
                <a:gridCol w="212886"/>
                <a:gridCol w="123412"/>
                <a:gridCol w="694193"/>
                <a:gridCol w="212886"/>
                <a:gridCol w="123412"/>
                <a:gridCol w="694193"/>
                <a:gridCol w="212886"/>
              </a:tblGrid>
              <a:tr h="722071">
                <a:tc>
                  <a:txBody>
                    <a:bodyPr/>
                    <a:lstStyle/>
                    <a:p>
                      <a:pPr algn="ctr" fontAlgn="ctr"/>
                      <a:r>
                        <a:rPr lang="en-US" sz="1600" b="1" i="0" u="none" strike="noStrike" dirty="0">
                          <a:solidFill>
                            <a:srgbClr val="000000"/>
                          </a:solidFill>
                          <a:effectLst/>
                          <a:latin typeface="Calibri" panose="020F0502020204030204" pitchFamily="34" charset="0"/>
                        </a:rPr>
                        <a:t>Summary of usage of Review Data from all the books</a:t>
                      </a: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endParaRPr lang="en-US" sz="1600" b="0" i="0" u="none" strike="noStrike" dirty="0">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sz="1600" b="1" i="0" u="none" strike="noStrike" dirty="0">
                          <a:solidFill>
                            <a:srgbClr val="000000"/>
                          </a:solidFill>
                          <a:effectLst/>
                          <a:latin typeface="Calibri" panose="020F0502020204030204" pitchFamily="34" charset="0"/>
                        </a:rPr>
                        <a:t>Case 1</a:t>
                      </a: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tc>
                <a:tc>
                  <a:txBody>
                    <a:bodyPr/>
                    <a:lstStyle/>
                    <a:p>
                      <a:pPr algn="l" fontAlgn="ctr"/>
                      <a:endParaRPr lang="en-US" sz="1600" b="1" i="0" u="none" strike="noStrike" dirty="0">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sz="1600" b="1" i="0" u="none" strike="noStrike" dirty="0">
                          <a:solidFill>
                            <a:srgbClr val="000000"/>
                          </a:solidFill>
                          <a:effectLst/>
                          <a:latin typeface="Calibri" panose="020F0502020204030204" pitchFamily="34" charset="0"/>
                        </a:rPr>
                        <a:t>Case 2</a:t>
                      </a: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tc>
                <a:tc>
                  <a:txBody>
                    <a:bodyPr/>
                    <a:lstStyle/>
                    <a:p>
                      <a:pPr algn="l" fontAlgn="ctr"/>
                      <a:endParaRPr lang="en-US" sz="1600" b="1"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sz="1600" b="1" i="0" u="none" strike="noStrike" dirty="0">
                          <a:solidFill>
                            <a:srgbClr val="000000"/>
                          </a:solidFill>
                          <a:effectLst/>
                          <a:latin typeface="Calibri" panose="020F0502020204030204" pitchFamily="34" charset="0"/>
                        </a:rPr>
                        <a:t>Case 3a</a:t>
                      </a: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tc>
                <a:tc>
                  <a:txBody>
                    <a:bodyPr/>
                    <a:lstStyle/>
                    <a:p>
                      <a:pPr algn="l" fontAlgn="ctr"/>
                      <a:endParaRPr lang="en-US" sz="1600" b="1" i="0" u="none" strike="noStrike" dirty="0">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sz="1600" b="1" i="0" u="none" strike="noStrike" dirty="0">
                          <a:solidFill>
                            <a:srgbClr val="000000"/>
                          </a:solidFill>
                          <a:effectLst/>
                          <a:latin typeface="Calibri" panose="020F0502020204030204" pitchFamily="34" charset="0"/>
                        </a:rPr>
                        <a:t>Case 3b</a:t>
                      </a: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tc>
                <a:tc>
                  <a:txBody>
                    <a:bodyPr/>
                    <a:lstStyle/>
                    <a:p>
                      <a:pPr algn="l" fontAlgn="ctr"/>
                      <a:endParaRPr lang="en-US" sz="1600" b="1" i="0" u="none" strike="noStrike" dirty="0">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sz="1600" b="1" i="0" u="none" strike="noStrike" dirty="0">
                          <a:solidFill>
                            <a:srgbClr val="000000"/>
                          </a:solidFill>
                          <a:effectLst/>
                          <a:latin typeface="Calibri" panose="020F0502020204030204" pitchFamily="34" charset="0"/>
                        </a:rPr>
                        <a:t>Case 3c</a:t>
                      </a: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tc>
                <a:tc>
                  <a:txBody>
                    <a:bodyPr/>
                    <a:lstStyle/>
                    <a:p>
                      <a:pPr algn="l" fontAlgn="ctr"/>
                      <a:endParaRPr lang="en-US" sz="1600" b="1" i="0" u="none" strike="noStrike" dirty="0">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sz="1600" b="1" i="0" u="none" strike="noStrike" dirty="0">
                          <a:solidFill>
                            <a:srgbClr val="000000"/>
                          </a:solidFill>
                          <a:effectLst/>
                          <a:latin typeface="Calibri" panose="020F0502020204030204" pitchFamily="34" charset="0"/>
                        </a:rPr>
                        <a:t>Case 3d</a:t>
                      </a: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tc>
              </a:tr>
              <a:tr h="380161">
                <a:tc>
                  <a:txBody>
                    <a:bodyPr/>
                    <a:lstStyle/>
                    <a:p>
                      <a:pPr algn="ctr" fontAlgn="ctr"/>
                      <a:r>
                        <a:rPr lang="en-US" sz="1200" b="0" i="0" u="none" strike="noStrike" dirty="0">
                          <a:solidFill>
                            <a:srgbClr val="000000"/>
                          </a:solidFill>
                          <a:effectLst/>
                          <a:latin typeface="Calibri" panose="020F0502020204030204" pitchFamily="34" charset="0"/>
                        </a:rPr>
                        <a:t>Andy-Weir-The-Martian</a:t>
                      </a: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rowSpan="4">
                  <a:txBody>
                    <a:bodyPr/>
                    <a:lstStyle/>
                    <a:p>
                      <a:pPr algn="ctr" fontAlgn="ctr"/>
                      <a:r>
                        <a:rPr lang="en-US" sz="1400" b="0" i="0" u="none" strike="noStrike" dirty="0">
                          <a:solidFill>
                            <a:srgbClr val="000000"/>
                          </a:solidFill>
                          <a:effectLst/>
                          <a:latin typeface="Calibri" panose="020F0502020204030204" pitchFamily="34" charset="0"/>
                        </a:rPr>
                        <a:t>80</a:t>
                      </a: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a:t>
                      </a:r>
                    </a:p>
                  </a:txBody>
                  <a:tcPr marL="8241" marR="8241" marT="8241"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4">
                  <a:txBody>
                    <a:bodyPr/>
                    <a:lstStyle/>
                    <a:p>
                      <a:pPr algn="ctr" fontAlgn="ctr"/>
                      <a:r>
                        <a:rPr lang="en-US" sz="1400" b="0" i="0" u="none" strike="noStrike">
                          <a:solidFill>
                            <a:srgbClr val="000000"/>
                          </a:solidFill>
                          <a:effectLst/>
                          <a:latin typeface="Calibri" panose="020F0502020204030204" pitchFamily="34" charset="0"/>
                        </a:rPr>
                        <a:t>20</a:t>
                      </a:r>
                      <a:br>
                        <a:rPr lang="en-US" sz="1400" b="0" i="0" u="none" strike="noStrike">
                          <a:solidFill>
                            <a:srgbClr val="000000"/>
                          </a:solidFill>
                          <a:effectLst/>
                          <a:latin typeface="Calibri" panose="020F0502020204030204" pitchFamily="34" charset="0"/>
                        </a:rPr>
                      </a:br>
                      <a:r>
                        <a:rPr lang="en-US" sz="1400" b="0" i="0" u="none" strike="noStrike">
                          <a:solidFill>
                            <a:srgbClr val="000000"/>
                          </a:solidFill>
                          <a:effectLst/>
                          <a:latin typeface="Calibri" panose="020F0502020204030204" pitchFamily="34" charset="0"/>
                        </a:rPr>
                        <a:t>%</a:t>
                      </a:r>
                    </a:p>
                  </a:txBody>
                  <a:tcPr marL="8241" marR="8241" marT="8241"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rowSpan="4">
                  <a:txBody>
                    <a:bodyPr/>
                    <a:lstStyle/>
                    <a:p>
                      <a:pPr algn="ctr" fontAlgn="ctr"/>
                      <a:r>
                        <a:rPr lang="en-US" sz="1400" b="0" i="0" u="none" strike="noStrike" dirty="0">
                          <a:solidFill>
                            <a:srgbClr val="000000"/>
                          </a:solidFill>
                          <a:effectLst/>
                          <a:latin typeface="Calibri" panose="020F0502020204030204" pitchFamily="34" charset="0"/>
                        </a:rPr>
                        <a:t>80</a:t>
                      </a: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a:t>
                      </a:r>
                    </a:p>
                  </a:txBody>
                  <a:tcPr marL="8241" marR="8241" marT="8241"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4">
                  <a:txBody>
                    <a:bodyPr/>
                    <a:lstStyle/>
                    <a:p>
                      <a:pPr algn="ctr" fontAlgn="ctr"/>
                      <a:r>
                        <a:rPr lang="en-US" sz="1400" b="0" i="0" u="none" strike="noStrike">
                          <a:solidFill>
                            <a:srgbClr val="000000"/>
                          </a:solidFill>
                          <a:effectLst/>
                          <a:latin typeface="Calibri" panose="020F0502020204030204" pitchFamily="34" charset="0"/>
                        </a:rPr>
                        <a:t>20</a:t>
                      </a:r>
                      <a:br>
                        <a:rPr lang="en-US" sz="1400" b="0" i="0" u="none" strike="noStrike">
                          <a:solidFill>
                            <a:srgbClr val="000000"/>
                          </a:solidFill>
                          <a:effectLst/>
                          <a:latin typeface="Calibri" panose="020F0502020204030204" pitchFamily="34" charset="0"/>
                        </a:rPr>
                      </a:br>
                      <a:r>
                        <a:rPr lang="en-US" sz="1400" b="0" i="0" u="none" strike="noStrike">
                          <a:solidFill>
                            <a:srgbClr val="000000"/>
                          </a:solidFill>
                          <a:effectLst/>
                          <a:latin typeface="Calibri" panose="020F0502020204030204" pitchFamily="34" charset="0"/>
                        </a:rPr>
                        <a:t>%</a:t>
                      </a:r>
                    </a:p>
                  </a:txBody>
                  <a:tcPr marL="8241" marR="8241" marT="8241"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rowSpan="4" gridSpan="2">
                  <a:txBody>
                    <a:bodyPr/>
                    <a:lstStyle/>
                    <a:p>
                      <a:pPr algn="ctr" fontAlgn="ctr"/>
                      <a:r>
                        <a:rPr lang="en-US" sz="1400" b="0" i="0" u="none" strike="noStrike" dirty="0">
                          <a:solidFill>
                            <a:srgbClr val="000000"/>
                          </a:solidFill>
                          <a:effectLst/>
                          <a:latin typeface="Calibri" panose="020F0502020204030204" pitchFamily="34" charset="0"/>
                        </a:rPr>
                        <a:t>100</a:t>
                      </a: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a:t>
                      </a: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4" hMerge="1">
                  <a:txBody>
                    <a:bodyPr/>
                    <a:lstStyle/>
                    <a:p>
                      <a:endParaRPr lang="en-US"/>
                    </a:p>
                  </a:txBody>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rowSpan="4" gridSpan="2">
                  <a:txBody>
                    <a:bodyPr/>
                    <a:lstStyle/>
                    <a:p>
                      <a:pPr algn="ctr" fontAlgn="ctr"/>
                      <a:r>
                        <a:rPr lang="en-US" sz="1400" b="0" i="0" u="none" strike="noStrike" dirty="0">
                          <a:solidFill>
                            <a:srgbClr val="000000"/>
                          </a:solidFill>
                          <a:effectLst/>
                          <a:latin typeface="Calibri" panose="020F0502020204030204" pitchFamily="34" charset="0"/>
                        </a:rPr>
                        <a:t>100</a:t>
                      </a: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a:t>
                      </a: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4" hMerge="1">
                  <a:txBody>
                    <a:bodyPr/>
                    <a:lstStyle/>
                    <a:p>
                      <a:endParaRPr lang="en-US"/>
                    </a:p>
                  </a:txBody>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rowSpan="4" gridSpan="2">
                  <a:txBody>
                    <a:bodyPr/>
                    <a:lstStyle/>
                    <a:p>
                      <a:pPr algn="ctr" fontAlgn="ctr"/>
                      <a:r>
                        <a:rPr lang="en-US" sz="1400" b="0" i="0" u="none" strike="noStrike" dirty="0">
                          <a:solidFill>
                            <a:srgbClr val="000000"/>
                          </a:solidFill>
                          <a:effectLst/>
                          <a:latin typeface="Calibri" panose="020F0502020204030204" pitchFamily="34" charset="0"/>
                        </a:rPr>
                        <a:t>100</a:t>
                      </a: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a:t>
                      </a: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4" hMerge="1">
                  <a:txBody>
                    <a:bodyPr/>
                    <a:lstStyle/>
                    <a:p>
                      <a:endParaRPr lang="en-US"/>
                    </a:p>
                  </a:txBody>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rowSpan="4" gridSpan="2">
                  <a:txBody>
                    <a:bodyPr/>
                    <a:lstStyle/>
                    <a:p>
                      <a:pPr algn="ctr" fontAlgn="ctr"/>
                      <a:r>
                        <a:rPr lang="en-US" sz="1400" b="0" i="0" u="none" strike="noStrike" dirty="0">
                          <a:solidFill>
                            <a:srgbClr val="000000"/>
                          </a:solidFill>
                          <a:effectLst/>
                          <a:latin typeface="Calibri" panose="020F0502020204030204" pitchFamily="34" charset="0"/>
                        </a:rPr>
                        <a:t>100</a:t>
                      </a: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a:t>
                      </a: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4" hMerge="1">
                  <a:txBody>
                    <a:bodyPr/>
                    <a:lstStyle/>
                    <a:p>
                      <a:endParaRPr lang="en-US"/>
                    </a:p>
                  </a:txBody>
                  <a:tcPr/>
                </a:tc>
              </a:tr>
              <a:tr h="380161">
                <a:tc>
                  <a:txBody>
                    <a:bodyPr/>
                    <a:lstStyle/>
                    <a:p>
                      <a:pPr algn="ctr" fontAlgn="ctr"/>
                      <a:r>
                        <a:rPr lang="en-US" sz="1200" b="0" i="0" u="none" strike="noStrike" dirty="0">
                          <a:solidFill>
                            <a:srgbClr val="000000"/>
                          </a:solidFill>
                          <a:effectLst/>
                          <a:latin typeface="Calibri" panose="020F0502020204030204" pitchFamily="34" charset="0"/>
                        </a:rPr>
                        <a:t>Donna-</a:t>
                      </a:r>
                      <a:r>
                        <a:rPr lang="en-US" sz="1200" b="0" i="0" u="none" strike="noStrike" dirty="0" err="1">
                          <a:solidFill>
                            <a:srgbClr val="000000"/>
                          </a:solidFill>
                          <a:effectLst/>
                          <a:latin typeface="Calibri" panose="020F0502020204030204" pitchFamily="34" charset="0"/>
                        </a:rPr>
                        <a:t>Tartt</a:t>
                      </a:r>
                      <a:r>
                        <a:rPr lang="en-US" sz="1200" b="0" i="0" u="none" strike="noStrike" dirty="0">
                          <a:solidFill>
                            <a:srgbClr val="000000"/>
                          </a:solidFill>
                          <a:effectLst/>
                          <a:latin typeface="Calibri" panose="020F0502020204030204" pitchFamily="34" charset="0"/>
                        </a:rPr>
                        <a:t>-The-Goldfinch</a:t>
                      </a: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r>
              <a:tr h="380161">
                <a:tc>
                  <a:txBody>
                    <a:bodyPr/>
                    <a:lstStyle/>
                    <a:p>
                      <a:pPr algn="ctr" fontAlgn="ctr"/>
                      <a:r>
                        <a:rPr lang="en-US" sz="1200" b="0" i="0" u="none" strike="noStrike" dirty="0" err="1">
                          <a:solidFill>
                            <a:srgbClr val="000000"/>
                          </a:solidFill>
                          <a:effectLst/>
                          <a:latin typeface="Calibri" panose="020F0502020204030204" pitchFamily="34" charset="0"/>
                        </a:rPr>
                        <a:t>Fillian_Flynn-Gone_Girl</a:t>
                      </a:r>
                      <a:endParaRPr lang="en-US" sz="1200" b="0" i="0" u="none" strike="noStrike" dirty="0">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ctr"/>
                      <a:endParaRPr lang="en-US" sz="1400" b="0" i="0" u="none" strike="noStrike" dirty="0">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r>
              <a:tr h="380161">
                <a:tc>
                  <a:txBody>
                    <a:bodyPr/>
                    <a:lstStyle/>
                    <a:p>
                      <a:pPr algn="ctr" fontAlgn="ctr"/>
                      <a:r>
                        <a:rPr lang="en-US" sz="1200" b="0" i="0" u="none" strike="noStrike" dirty="0">
                          <a:solidFill>
                            <a:srgbClr val="000000"/>
                          </a:solidFill>
                          <a:effectLst/>
                          <a:latin typeface="Calibri" panose="020F0502020204030204" pitchFamily="34" charset="0"/>
                        </a:rPr>
                        <a:t>Laura-Hillenbrand-Unbroken</a:t>
                      </a: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ctr"/>
                      <a:endParaRPr lang="en-US" sz="1400" b="0" i="0" u="none" strike="noStrike" dirty="0">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r>
              <a:tr h="380161">
                <a:tc>
                  <a:txBody>
                    <a:bodyPr/>
                    <a:lstStyle/>
                    <a:p>
                      <a:pPr algn="ctr" fontAlgn="ctr"/>
                      <a:r>
                        <a:rPr lang="en-US" sz="1200" b="0" i="0" u="none" strike="noStrike" dirty="0">
                          <a:solidFill>
                            <a:srgbClr val="000000"/>
                          </a:solidFill>
                          <a:effectLst/>
                          <a:latin typeface="Calibri" panose="020F0502020204030204" pitchFamily="34" charset="0"/>
                        </a:rPr>
                        <a:t>EL-James-Fifty-Shades-of-Grey</a:t>
                      </a: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8241" marR="8241" marT="8241"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sz="1400" b="0" i="0" u="none" strike="noStrike">
                          <a:solidFill>
                            <a:srgbClr val="000000"/>
                          </a:solidFill>
                          <a:effectLst/>
                          <a:latin typeface="Calibri" panose="020F0502020204030204" pitchFamily="34" charset="0"/>
                        </a:rPr>
                        <a:t> </a:t>
                      </a:r>
                    </a:p>
                  </a:txBody>
                  <a:tcPr marL="8241" marR="8241" marT="8241"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8241" marR="8241" marT="8241"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sz="1400" b="0" i="0" u="none" strike="noStrike">
                          <a:solidFill>
                            <a:srgbClr val="000000"/>
                          </a:solidFill>
                          <a:effectLst/>
                          <a:latin typeface="Calibri" panose="020F0502020204030204" pitchFamily="34" charset="0"/>
                        </a:rPr>
                        <a:t> </a:t>
                      </a:r>
                    </a:p>
                  </a:txBody>
                  <a:tcPr marL="8241" marR="8241" marT="8241"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ctr" fontAlgn="ctr"/>
                      <a:r>
                        <a:rPr lang="en-US" sz="1400" b="0" i="0" u="none" strike="noStrike" dirty="0" smtClean="0">
                          <a:solidFill>
                            <a:srgbClr val="000000"/>
                          </a:solidFill>
                          <a:effectLst/>
                          <a:latin typeface="Calibri" panose="020F0502020204030204" pitchFamily="34" charset="0"/>
                        </a:rPr>
                        <a:t>100</a:t>
                      </a:r>
                      <a:r>
                        <a:rPr lang="en-US" sz="1400" b="0" i="0" u="none" strike="noStrike" dirty="0">
                          <a:solidFill>
                            <a:srgbClr val="000000"/>
                          </a:solidFill>
                          <a:effectLst/>
                          <a:latin typeface="Calibri" panose="020F0502020204030204" pitchFamily="34" charset="0"/>
                        </a:rPr>
                        <a:t>%</a:t>
                      </a: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hMerge="1">
                  <a:txBody>
                    <a:bodyPr/>
                    <a:lstStyle/>
                    <a:p>
                      <a:endParaRPr lang="en-US"/>
                    </a:p>
                  </a:txBody>
                  <a:tcPr/>
                </a:tc>
                <a:tc>
                  <a:txBody>
                    <a:bodyPr/>
                    <a:lstStyle/>
                    <a:p>
                      <a:pPr algn="l" fontAlgn="ctr"/>
                      <a:endParaRPr lang="en-US" sz="1400" b="0" i="0" u="none" strike="noStrike" dirty="0">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8241" marR="8241" marT="8241"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 </a:t>
                      </a:r>
                    </a:p>
                  </a:txBody>
                  <a:tcPr marL="8241" marR="8241" marT="8241"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panose="020F0502020204030204" pitchFamily="34" charset="0"/>
                        </a:rPr>
                        <a:t> </a:t>
                      </a:r>
                    </a:p>
                  </a:txBody>
                  <a:tcPr marL="8241" marR="8241" marT="8241"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sz="1400" b="0" i="0" u="none" strike="noStrike">
                          <a:solidFill>
                            <a:srgbClr val="000000"/>
                          </a:solidFill>
                          <a:effectLst/>
                          <a:latin typeface="Calibri" panose="020F0502020204030204" pitchFamily="34" charset="0"/>
                        </a:rPr>
                        <a:t> </a:t>
                      </a:r>
                    </a:p>
                  </a:txBody>
                  <a:tcPr marL="8241" marR="8241" marT="8241"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8241" marR="8241" marT="8241"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sz="1400" b="0" i="0" u="none" strike="noStrike">
                          <a:solidFill>
                            <a:srgbClr val="000000"/>
                          </a:solidFill>
                          <a:effectLst/>
                          <a:latin typeface="Calibri" panose="020F0502020204030204" pitchFamily="34" charset="0"/>
                        </a:rPr>
                        <a:t> </a:t>
                      </a:r>
                    </a:p>
                  </a:txBody>
                  <a:tcPr marL="8241" marR="8241" marT="8241"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345130">
                <a:tc>
                  <a:txBody>
                    <a:bodyPr/>
                    <a:lstStyle/>
                    <a:p>
                      <a:pPr algn="ctr" fontAlgn="ctr"/>
                      <a:r>
                        <a:rPr lang="en-US" sz="1200" b="0" i="0" u="none" strike="noStrike" dirty="0">
                          <a:solidFill>
                            <a:srgbClr val="000000"/>
                          </a:solidFill>
                          <a:effectLst/>
                          <a:latin typeface="Calibri" panose="020F0502020204030204" pitchFamily="34" charset="0"/>
                        </a:rPr>
                        <a:t>John-Green-The-Fault-in-our-Stars</a:t>
                      </a: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8241" marR="8241" marT="8241"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8241" marR="8241" marT="8241"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8241" marR="8241" marT="8241"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n-US" sz="1400" b="0" i="0" u="none" strike="noStrike">
                          <a:solidFill>
                            <a:srgbClr val="000000"/>
                          </a:solidFill>
                          <a:effectLst/>
                          <a:latin typeface="Calibri" panose="020F0502020204030204" pitchFamily="34" charset="0"/>
                        </a:rPr>
                        <a:t> </a:t>
                      </a:r>
                    </a:p>
                  </a:txBody>
                  <a:tcPr marL="8241" marR="8241" marT="8241"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8241" marR="8241" marT="8241"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sz="1400" b="0" i="0" u="none" strike="noStrike">
                          <a:solidFill>
                            <a:srgbClr val="000000"/>
                          </a:solidFill>
                          <a:effectLst/>
                          <a:latin typeface="Calibri" panose="020F0502020204030204" pitchFamily="34" charset="0"/>
                        </a:rPr>
                        <a:t> </a:t>
                      </a:r>
                    </a:p>
                  </a:txBody>
                  <a:tcPr marL="8241" marR="8241" marT="8241"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400" b="0" i="0" u="none" strike="noStrike" dirty="0">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ctr" fontAlgn="ctr"/>
                      <a:r>
                        <a:rPr lang="en-US" sz="1400" b="0" i="0" u="none" strike="noStrike" dirty="0" smtClean="0">
                          <a:solidFill>
                            <a:srgbClr val="000000"/>
                          </a:solidFill>
                          <a:effectLst/>
                          <a:latin typeface="Calibri" panose="020F0502020204030204" pitchFamily="34" charset="0"/>
                        </a:rPr>
                        <a:t>100</a:t>
                      </a:r>
                      <a:r>
                        <a:rPr lang="en-US" sz="1400" b="0" i="0" u="none" strike="noStrike" dirty="0">
                          <a:solidFill>
                            <a:srgbClr val="000000"/>
                          </a:solidFill>
                          <a:effectLst/>
                          <a:latin typeface="Calibri" panose="020F0502020204030204" pitchFamily="34" charset="0"/>
                        </a:rPr>
                        <a:t>%</a:t>
                      </a: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hMerge="1">
                  <a:txBody>
                    <a:bodyPr/>
                    <a:lstStyle/>
                    <a:p>
                      <a:endParaRPr lang="en-US"/>
                    </a:p>
                  </a:txBody>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8241" marR="8241" marT="8241" marB="0" anchor="ctr">
                    <a:lnL w="12700" cap="flat" cmpd="sng" algn="ctr">
                      <a:solidFill>
                        <a:schemeClr val="tx1"/>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rPr>
                        <a:t> </a:t>
                      </a:r>
                    </a:p>
                  </a:txBody>
                  <a:tcPr marL="8241" marR="8241" marT="8241" marB="0" anchor="ctr">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panose="020F0502020204030204" pitchFamily="34" charset="0"/>
                        </a:rPr>
                        <a:t> </a:t>
                      </a:r>
                    </a:p>
                  </a:txBody>
                  <a:tcPr marL="8241" marR="8241" marT="8241"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8241" marR="8241" marT="8241" marB="0" anchor="ctr">
                    <a:lnL>
                      <a:noFill/>
                    </a:lnL>
                    <a:lnR w="12700" cap="flat" cmpd="sng" algn="ctr">
                      <a:solidFill>
                        <a:schemeClr val="tx1"/>
                      </a:solidFill>
                      <a:prstDash val="solid"/>
                      <a:round/>
                      <a:headEnd type="none" w="med" len="med"/>
                      <a:tailEnd type="none" w="med" len="med"/>
                    </a:lnR>
                    <a:lnT>
                      <a:noFill/>
                    </a:lnT>
                    <a:lnB>
                      <a:noFill/>
                    </a:lnB>
                  </a:tcPr>
                </a:tc>
              </a:tr>
              <a:tr h="357187">
                <a:tc>
                  <a:txBody>
                    <a:bodyPr/>
                    <a:lstStyle/>
                    <a:p>
                      <a:pPr algn="ctr" fontAlgn="ctr"/>
                      <a:r>
                        <a:rPr lang="en-US" sz="1200" b="0" i="0" u="none" strike="noStrike" dirty="0" err="1">
                          <a:solidFill>
                            <a:srgbClr val="000000"/>
                          </a:solidFill>
                          <a:effectLst/>
                          <a:latin typeface="Calibri" panose="020F0502020204030204" pitchFamily="34" charset="0"/>
                        </a:rPr>
                        <a:t>Paula_Hawkins</a:t>
                      </a:r>
                      <a:r>
                        <a:rPr lang="en-US" sz="1200" b="0" i="0" u="none" strike="noStrike" dirty="0">
                          <a:solidFill>
                            <a:srgbClr val="000000"/>
                          </a:solidFill>
                          <a:effectLst/>
                          <a:latin typeface="Calibri" panose="020F0502020204030204" pitchFamily="34" charset="0"/>
                        </a:rPr>
                        <a:t>-The-Girl-On-The-Train</a:t>
                      </a: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8241" marR="8241" marT="8241"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n-US" sz="1400" b="0" i="0" u="none" strike="noStrike">
                          <a:solidFill>
                            <a:srgbClr val="000000"/>
                          </a:solidFill>
                          <a:effectLst/>
                          <a:latin typeface="Calibri" panose="020F0502020204030204" pitchFamily="34" charset="0"/>
                        </a:rPr>
                        <a:t> </a:t>
                      </a:r>
                    </a:p>
                  </a:txBody>
                  <a:tcPr marL="8241" marR="8241" marT="8241"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8241" marR="8241" marT="8241"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8241" marR="8241" marT="8241"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8241" marR="8241" marT="8241"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n-US" sz="1400" b="0" i="0" u="none" strike="noStrike">
                          <a:solidFill>
                            <a:srgbClr val="000000"/>
                          </a:solidFill>
                          <a:effectLst/>
                          <a:latin typeface="Calibri" panose="020F0502020204030204" pitchFamily="34" charset="0"/>
                        </a:rPr>
                        <a:t> </a:t>
                      </a:r>
                    </a:p>
                  </a:txBody>
                  <a:tcPr marL="8241" marR="8241" marT="8241"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8241" marR="8241" marT="8241"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sz="1400" b="0" i="0" u="none" strike="noStrike">
                          <a:solidFill>
                            <a:srgbClr val="000000"/>
                          </a:solidFill>
                          <a:effectLst/>
                          <a:latin typeface="Calibri" panose="020F0502020204030204" pitchFamily="34" charset="0"/>
                        </a:rPr>
                        <a:t> </a:t>
                      </a:r>
                    </a:p>
                  </a:txBody>
                  <a:tcPr marL="8241" marR="8241" marT="8241"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400" b="0" i="0" u="none" strike="noStrike" dirty="0">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ctr" fontAlgn="ctr"/>
                      <a:r>
                        <a:rPr lang="en-US" sz="1400" b="0" i="0" u="none" strike="noStrike" dirty="0" smtClean="0">
                          <a:solidFill>
                            <a:srgbClr val="000000"/>
                          </a:solidFill>
                          <a:effectLst/>
                          <a:latin typeface="Calibri" panose="020F0502020204030204" pitchFamily="34" charset="0"/>
                        </a:rPr>
                        <a:t>100</a:t>
                      </a:r>
                      <a:r>
                        <a:rPr lang="en-US" sz="1400" b="0" i="0" u="none" strike="noStrike" dirty="0">
                          <a:solidFill>
                            <a:srgbClr val="000000"/>
                          </a:solidFill>
                          <a:effectLst/>
                          <a:latin typeface="Calibri" panose="020F0502020204030204" pitchFamily="34" charset="0"/>
                        </a:rPr>
                        <a:t>%</a:t>
                      </a: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hMerge="1">
                  <a:txBody>
                    <a:bodyPr/>
                    <a:lstStyle/>
                    <a:p>
                      <a:endParaRPr lang="en-US"/>
                    </a:p>
                  </a:txBody>
                  <a:tcPr/>
                </a:tc>
                <a:tc>
                  <a:txBody>
                    <a:bodyPr/>
                    <a:lstStyle/>
                    <a:p>
                      <a:pPr algn="l" fontAlgn="ctr"/>
                      <a:endParaRPr lang="en-US" sz="1400" b="0" i="0" u="none" strike="noStrike" dirty="0">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8241" marR="8241" marT="8241" marB="0" anchor="ctr">
                    <a:lnL w="12700" cap="flat" cmpd="sng" algn="ctr">
                      <a:solidFill>
                        <a:schemeClr val="tx1"/>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8241" marR="8241" marT="8241" marB="0" anchor="ctr">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342900">
                <a:tc>
                  <a:txBody>
                    <a:bodyPr/>
                    <a:lstStyle/>
                    <a:p>
                      <a:pPr algn="ctr" fontAlgn="ctr"/>
                      <a:r>
                        <a:rPr lang="en-US" sz="1200" b="0" i="0" u="none" strike="noStrike" dirty="0">
                          <a:solidFill>
                            <a:srgbClr val="000000"/>
                          </a:solidFill>
                          <a:effectLst/>
                          <a:latin typeface="Calibri" panose="020F0502020204030204" pitchFamily="34" charset="0"/>
                        </a:rPr>
                        <a:t>Suzanne-Collins-The-Hunger-Games</a:t>
                      </a: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8241" marR="8241" marT="8241"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8241" marR="8241" marT="8241"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8241" marR="8241" marT="8241"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8241" marR="8241" marT="8241"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8241" marR="8241" marT="8241"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8241" marR="8241" marT="8241"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8241" marR="8241" marT="8241"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8241" marR="8241" marT="8241"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8241" marR="8241" marT="8241"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8241" marR="8241" marT="8241"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US" sz="1400" b="0" i="0" u="none" strike="noStrike" dirty="0">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gridSpan="2">
                  <a:txBody>
                    <a:bodyPr/>
                    <a:lstStyle/>
                    <a:p>
                      <a:pPr algn="ctr" fontAlgn="ctr"/>
                      <a:r>
                        <a:rPr lang="en-US" sz="1400" b="0" i="0" u="none" strike="noStrike" dirty="0" smtClean="0">
                          <a:solidFill>
                            <a:srgbClr val="000000"/>
                          </a:solidFill>
                          <a:effectLst/>
                          <a:latin typeface="Calibri" panose="020F0502020204030204" pitchFamily="34" charset="0"/>
                        </a:rPr>
                        <a:t>100</a:t>
                      </a:r>
                      <a:r>
                        <a:rPr lang="en-US" sz="1400" b="0" i="0" u="none" strike="noStrike" dirty="0">
                          <a:solidFill>
                            <a:srgbClr val="000000"/>
                          </a:solidFill>
                          <a:effectLst/>
                          <a:latin typeface="Calibri" panose="020F0502020204030204" pitchFamily="34" charset="0"/>
                        </a:rPr>
                        <a:t>%</a:t>
                      </a:r>
                    </a:p>
                  </a:txBody>
                  <a:tcPr marL="8241" marR="8241" marT="8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084"/>
                    </a:solidFill>
                  </a:tcPr>
                </a:tc>
                <a:tc hMerge="1">
                  <a:txBody>
                    <a:bodyPr/>
                    <a:lstStyle/>
                    <a:p>
                      <a:endParaRPr lang="en-US"/>
                    </a:p>
                  </a:txBody>
                  <a:tcPr/>
                </a:tc>
              </a:tr>
              <a:tr h="171450">
                <a:tc>
                  <a:txBody>
                    <a:bodyPr/>
                    <a:lstStyle/>
                    <a:p>
                      <a:pPr algn="ctr" fontAlgn="ctr"/>
                      <a:endParaRPr lang="en-US" sz="400" b="0" i="0" u="none" strike="noStrike" dirty="0">
                        <a:solidFill>
                          <a:srgbClr val="000000"/>
                        </a:solidFill>
                        <a:effectLst/>
                        <a:latin typeface="Calibri" panose="020F0502020204030204" pitchFamily="34" charset="0"/>
                      </a:endParaRPr>
                    </a:p>
                  </a:txBody>
                  <a:tcPr marL="8241" marR="8241" marT="824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en-US" sz="400" b="0" i="0" u="none" strike="noStrike">
                        <a:solidFill>
                          <a:srgbClr val="000000"/>
                        </a:solidFill>
                        <a:effectLst/>
                        <a:latin typeface="Calibri" panose="020F0502020204030204" pitchFamily="34" charset="0"/>
                      </a:endParaRPr>
                    </a:p>
                  </a:txBody>
                  <a:tcPr marL="8241" marR="8241" marT="824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en-US" sz="400" b="0" i="0" u="none" strike="noStrike" dirty="0">
                        <a:solidFill>
                          <a:srgbClr val="000000"/>
                        </a:solidFill>
                        <a:effectLst/>
                        <a:latin typeface="Calibri" panose="020F0502020204030204" pitchFamily="34" charset="0"/>
                      </a:endParaRPr>
                    </a:p>
                  </a:txBody>
                  <a:tcPr marL="8241" marR="8241" marT="8241"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en-US" sz="400" b="0" i="0" u="none" strike="noStrike" dirty="0">
                        <a:solidFill>
                          <a:srgbClr val="000000"/>
                        </a:solidFill>
                        <a:effectLst/>
                        <a:latin typeface="Calibri" panose="020F0502020204030204" pitchFamily="34" charset="0"/>
                      </a:endParaRPr>
                    </a:p>
                  </a:txBody>
                  <a:tcPr marL="8241" marR="8241" marT="8241"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en-US" sz="400" b="0" i="0" u="none" strike="noStrike">
                        <a:solidFill>
                          <a:srgbClr val="000000"/>
                        </a:solidFill>
                        <a:effectLst/>
                        <a:latin typeface="Calibri" panose="020F0502020204030204" pitchFamily="34" charset="0"/>
                      </a:endParaRPr>
                    </a:p>
                  </a:txBody>
                  <a:tcPr marL="8241" marR="8241" marT="824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en-US" sz="400" b="0" i="0" u="none" strike="noStrike" dirty="0">
                        <a:solidFill>
                          <a:srgbClr val="000000"/>
                        </a:solidFill>
                        <a:effectLst/>
                        <a:latin typeface="Calibri" panose="020F0502020204030204" pitchFamily="34" charset="0"/>
                      </a:endParaRPr>
                    </a:p>
                  </a:txBody>
                  <a:tcPr marL="8241" marR="8241" marT="8241"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en-US" sz="400" b="0" i="0" u="none" strike="noStrike" dirty="0">
                        <a:solidFill>
                          <a:srgbClr val="000000"/>
                        </a:solidFill>
                        <a:effectLst/>
                        <a:latin typeface="Calibri" panose="020F0502020204030204" pitchFamily="34" charset="0"/>
                      </a:endParaRPr>
                    </a:p>
                  </a:txBody>
                  <a:tcPr marL="8241" marR="8241" marT="8241"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en-US" sz="400" b="0" i="0" u="none" strike="noStrike" dirty="0">
                        <a:solidFill>
                          <a:srgbClr val="000000"/>
                        </a:solidFill>
                        <a:effectLst/>
                        <a:latin typeface="Calibri" panose="020F0502020204030204" pitchFamily="34" charset="0"/>
                      </a:endParaRPr>
                    </a:p>
                  </a:txBody>
                  <a:tcPr marL="8241" marR="8241" marT="824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en-US" sz="400" b="0" i="0" u="none" strike="noStrike" dirty="0">
                        <a:solidFill>
                          <a:srgbClr val="000000"/>
                        </a:solidFill>
                        <a:effectLst/>
                        <a:latin typeface="Calibri" panose="020F0502020204030204" pitchFamily="34" charset="0"/>
                      </a:endParaRPr>
                    </a:p>
                  </a:txBody>
                  <a:tcPr marL="8241" marR="8241" marT="8241"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en-US" sz="400" b="0" i="0" u="none" strike="noStrike" dirty="0">
                        <a:solidFill>
                          <a:srgbClr val="000000"/>
                        </a:solidFill>
                        <a:effectLst/>
                        <a:latin typeface="Calibri" panose="020F0502020204030204" pitchFamily="34" charset="0"/>
                      </a:endParaRPr>
                    </a:p>
                  </a:txBody>
                  <a:tcPr marL="8241" marR="8241" marT="8241"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en-US" sz="400" b="0" i="0" u="none" strike="noStrike" dirty="0">
                        <a:solidFill>
                          <a:srgbClr val="000000"/>
                        </a:solidFill>
                        <a:effectLst/>
                        <a:latin typeface="Calibri" panose="020F0502020204030204" pitchFamily="34" charset="0"/>
                      </a:endParaRPr>
                    </a:p>
                  </a:txBody>
                  <a:tcPr marL="8241" marR="8241" marT="824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en-US" sz="400" b="0" i="0" u="none" strike="noStrike" dirty="0">
                        <a:solidFill>
                          <a:srgbClr val="000000"/>
                        </a:solidFill>
                        <a:effectLst/>
                        <a:latin typeface="Calibri" panose="020F0502020204030204" pitchFamily="34" charset="0"/>
                      </a:endParaRPr>
                    </a:p>
                  </a:txBody>
                  <a:tcPr marL="8241" marR="8241" marT="8241"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en-US" sz="400" b="0" i="0" u="none" strike="noStrike" dirty="0">
                        <a:solidFill>
                          <a:srgbClr val="000000"/>
                        </a:solidFill>
                        <a:effectLst/>
                        <a:latin typeface="Calibri" panose="020F0502020204030204" pitchFamily="34" charset="0"/>
                      </a:endParaRPr>
                    </a:p>
                  </a:txBody>
                  <a:tcPr marL="8241" marR="8241" marT="8241"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en-US" sz="400" b="0" i="0" u="none" strike="noStrike" dirty="0">
                        <a:solidFill>
                          <a:srgbClr val="000000"/>
                        </a:solidFill>
                        <a:effectLst/>
                        <a:latin typeface="Calibri" panose="020F0502020204030204" pitchFamily="34" charset="0"/>
                      </a:endParaRPr>
                    </a:p>
                  </a:txBody>
                  <a:tcPr marL="8241" marR="8241" marT="824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en-US" sz="400" b="0" i="0" u="none" strike="noStrike" dirty="0">
                        <a:solidFill>
                          <a:srgbClr val="000000"/>
                        </a:solidFill>
                        <a:effectLst/>
                        <a:latin typeface="Calibri" panose="020F0502020204030204" pitchFamily="34" charset="0"/>
                      </a:endParaRPr>
                    </a:p>
                  </a:txBody>
                  <a:tcPr marL="8241" marR="8241" marT="8241"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en-US" sz="400" b="0" i="0" u="none" strike="noStrike" dirty="0">
                        <a:solidFill>
                          <a:srgbClr val="000000"/>
                        </a:solidFill>
                        <a:effectLst/>
                        <a:latin typeface="Calibri" panose="020F0502020204030204" pitchFamily="34" charset="0"/>
                      </a:endParaRPr>
                    </a:p>
                  </a:txBody>
                  <a:tcPr marL="8241" marR="8241" marT="8241"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en-US" sz="400" b="0" i="0" u="none" strike="noStrike" dirty="0">
                        <a:solidFill>
                          <a:srgbClr val="000000"/>
                        </a:solidFill>
                        <a:effectLst/>
                        <a:latin typeface="Calibri" panose="020F0502020204030204" pitchFamily="34" charset="0"/>
                      </a:endParaRPr>
                    </a:p>
                  </a:txBody>
                  <a:tcPr marL="8241" marR="8241" marT="824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ctr"/>
                      <a:endParaRPr lang="en-US" sz="400" b="0" i="0" u="none" strike="noStrike" dirty="0">
                        <a:solidFill>
                          <a:srgbClr val="000000"/>
                        </a:solidFill>
                        <a:effectLst/>
                        <a:latin typeface="Calibri" panose="020F0502020204030204" pitchFamily="34" charset="0"/>
                      </a:endParaRPr>
                    </a:p>
                  </a:txBody>
                  <a:tcPr marL="8241" marR="8241" marT="824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r h="342900">
                <a:tc>
                  <a:txBody>
                    <a:bodyPr/>
                    <a:lstStyle/>
                    <a:p>
                      <a:pPr algn="ctr" fontAlgn="ctr"/>
                      <a:r>
                        <a:rPr lang="en-US" sz="1400" b="0" i="0" u="none" strike="noStrike" dirty="0" smtClean="0">
                          <a:solidFill>
                            <a:srgbClr val="000000"/>
                          </a:solidFill>
                          <a:effectLst/>
                          <a:latin typeface="Calibri" panose="020F0502020204030204" pitchFamily="34" charset="0"/>
                        </a:rPr>
                        <a:t>Review Length Limit</a:t>
                      </a:r>
                      <a:endParaRPr lang="en-US" sz="1400" b="0" i="0" u="none" strike="noStrike" dirty="0">
                        <a:solidFill>
                          <a:srgbClr val="000000"/>
                        </a:solidFill>
                        <a:effectLst/>
                        <a:latin typeface="Calibri" panose="020F0502020204030204" pitchFamily="34" charset="0"/>
                      </a:endParaRPr>
                    </a:p>
                  </a:txBody>
                  <a:tcPr marL="8241" marR="8241" marT="8241"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n-US" sz="1400" b="0" i="0" u="none" strike="noStrike" dirty="0">
                        <a:solidFill>
                          <a:srgbClr val="000000"/>
                        </a:solidFill>
                        <a:effectLst/>
                        <a:latin typeface="Calibri" panose="020F0502020204030204" pitchFamily="34" charset="0"/>
                      </a:endParaRPr>
                    </a:p>
                  </a:txBody>
                  <a:tcPr marL="8241" marR="8241" marT="824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fontAlgn="ctr"/>
                      <a:r>
                        <a:rPr lang="en-US" sz="1400" b="0" i="0" u="none" strike="noStrike" dirty="0" smtClean="0">
                          <a:solidFill>
                            <a:srgbClr val="000000"/>
                          </a:solidFill>
                          <a:effectLst/>
                          <a:latin typeface="Calibri" panose="020F0502020204030204" pitchFamily="34" charset="0"/>
                        </a:rPr>
                        <a:t>60</a:t>
                      </a:r>
                      <a:endParaRPr lang="en-US" sz="1400" b="0" i="0" u="none" strike="noStrike" dirty="0">
                        <a:solidFill>
                          <a:srgbClr val="000000"/>
                        </a:solidFill>
                        <a:effectLst/>
                        <a:latin typeface="Calibri" panose="020F0502020204030204" pitchFamily="34" charset="0"/>
                      </a:endParaRPr>
                    </a:p>
                  </a:txBody>
                  <a:tcPr marL="8241" marR="8241" marT="8241"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l" fontAlgn="ctr"/>
                      <a:endParaRPr lang="en-US" sz="1400" b="0" i="0" u="none" strike="noStrike" dirty="0">
                        <a:solidFill>
                          <a:srgbClr val="000000"/>
                        </a:solidFill>
                        <a:effectLst/>
                        <a:latin typeface="Calibri" panose="020F0502020204030204" pitchFamily="34" charset="0"/>
                      </a:endParaRPr>
                    </a:p>
                  </a:txBody>
                  <a:tcPr marL="8241" marR="8241" marT="8241"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US" sz="1400" b="0" i="0" u="none" strike="noStrike" dirty="0">
                        <a:solidFill>
                          <a:srgbClr val="000000"/>
                        </a:solidFill>
                        <a:effectLst/>
                        <a:latin typeface="Calibri" panose="020F0502020204030204" pitchFamily="34" charset="0"/>
                      </a:endParaRPr>
                    </a:p>
                  </a:txBody>
                  <a:tcPr marL="8241" marR="8241" marT="824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fontAlgn="ctr"/>
                      <a:r>
                        <a:rPr lang="en-US" sz="1400" b="0" i="0" u="none" strike="noStrike" dirty="0" smtClean="0">
                          <a:solidFill>
                            <a:srgbClr val="000000"/>
                          </a:solidFill>
                          <a:effectLst/>
                          <a:latin typeface="Calibri" panose="020F0502020204030204" pitchFamily="34" charset="0"/>
                        </a:rPr>
                        <a:t>400</a:t>
                      </a:r>
                      <a:endParaRPr lang="en-US" sz="1400" b="0" i="0" u="none" strike="noStrike" dirty="0">
                        <a:solidFill>
                          <a:srgbClr val="000000"/>
                        </a:solidFill>
                        <a:effectLst/>
                        <a:latin typeface="Calibri" panose="020F0502020204030204" pitchFamily="34" charset="0"/>
                      </a:endParaRPr>
                    </a:p>
                  </a:txBody>
                  <a:tcPr marL="8241" marR="8241" marT="8241"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l" fontAlgn="ctr"/>
                      <a:endParaRPr lang="en-US" sz="1400" b="0" i="0" u="none" strike="noStrike" dirty="0">
                        <a:solidFill>
                          <a:srgbClr val="000000"/>
                        </a:solidFill>
                        <a:effectLst/>
                        <a:latin typeface="Calibri" panose="020F0502020204030204" pitchFamily="34" charset="0"/>
                      </a:endParaRPr>
                    </a:p>
                  </a:txBody>
                  <a:tcPr marL="8241" marR="8241" marT="8241"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US" sz="1400" b="0" i="0" u="none" strike="noStrike" dirty="0">
                        <a:solidFill>
                          <a:srgbClr val="000000"/>
                        </a:solidFill>
                        <a:effectLst/>
                        <a:latin typeface="Calibri" panose="020F0502020204030204" pitchFamily="34" charset="0"/>
                      </a:endParaRPr>
                    </a:p>
                  </a:txBody>
                  <a:tcPr marL="8241" marR="8241" marT="824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fontAlgn="ctr"/>
                      <a:r>
                        <a:rPr lang="en-US" sz="1400" b="0" i="0" u="none" strike="noStrike" dirty="0" smtClean="0">
                          <a:solidFill>
                            <a:srgbClr val="000000"/>
                          </a:solidFill>
                          <a:effectLst/>
                          <a:latin typeface="Calibri" panose="020F0502020204030204" pitchFamily="34" charset="0"/>
                        </a:rPr>
                        <a:t>100</a:t>
                      </a:r>
                      <a:endParaRPr lang="en-US" sz="1400" b="0" i="0" u="none" strike="noStrike" dirty="0">
                        <a:solidFill>
                          <a:srgbClr val="000000"/>
                        </a:solidFill>
                        <a:effectLst/>
                        <a:latin typeface="Calibri" panose="020F0502020204030204" pitchFamily="34" charset="0"/>
                      </a:endParaRPr>
                    </a:p>
                  </a:txBody>
                  <a:tcPr marL="8241" marR="8241" marT="8241"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ctr"/>
                      <a:endParaRPr lang="en-US" sz="1400" b="0" i="0" u="none" strike="noStrike" dirty="0">
                        <a:solidFill>
                          <a:srgbClr val="000000"/>
                        </a:solidFill>
                        <a:effectLst/>
                        <a:latin typeface="Calibri" panose="020F0502020204030204" pitchFamily="34" charset="0"/>
                      </a:endParaRPr>
                    </a:p>
                  </a:txBody>
                  <a:tcPr marL="8241" marR="8241" marT="8241"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US" sz="1400" b="0" i="0" u="none" strike="noStrike">
                        <a:solidFill>
                          <a:srgbClr val="000000"/>
                        </a:solidFill>
                        <a:effectLst/>
                        <a:latin typeface="Calibri" panose="020F0502020204030204" pitchFamily="34" charset="0"/>
                      </a:endParaRPr>
                    </a:p>
                  </a:txBody>
                  <a:tcPr marL="8241" marR="8241" marT="824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fontAlgn="ctr"/>
                      <a:r>
                        <a:rPr lang="en-US" sz="1400" b="0" i="0" u="none" strike="noStrike" dirty="0" smtClean="0">
                          <a:solidFill>
                            <a:srgbClr val="000000"/>
                          </a:solidFill>
                          <a:effectLst/>
                          <a:latin typeface="Calibri" panose="020F0502020204030204" pitchFamily="34" charset="0"/>
                        </a:rPr>
                        <a:t>100</a:t>
                      </a:r>
                      <a:endParaRPr lang="en-US" sz="1400" b="0" i="0" u="none" strike="noStrike" dirty="0">
                        <a:solidFill>
                          <a:srgbClr val="000000"/>
                        </a:solidFill>
                        <a:effectLst/>
                        <a:latin typeface="Calibri" panose="020F0502020204030204" pitchFamily="34" charset="0"/>
                      </a:endParaRPr>
                    </a:p>
                  </a:txBody>
                  <a:tcPr marL="8241" marR="8241" marT="8241"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ctr"/>
                      <a:endParaRPr lang="en-US" sz="1400" b="0" i="0" u="none" strike="noStrike" dirty="0">
                        <a:solidFill>
                          <a:srgbClr val="000000"/>
                        </a:solidFill>
                        <a:effectLst/>
                        <a:latin typeface="Calibri" panose="020F0502020204030204" pitchFamily="34" charset="0"/>
                      </a:endParaRPr>
                    </a:p>
                  </a:txBody>
                  <a:tcPr marL="8241" marR="8241" marT="8241"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US" sz="1400" b="0" i="0" u="none" strike="noStrike" dirty="0">
                        <a:solidFill>
                          <a:srgbClr val="000000"/>
                        </a:solidFill>
                        <a:effectLst/>
                        <a:latin typeface="Calibri" panose="020F0502020204030204" pitchFamily="34" charset="0"/>
                      </a:endParaRPr>
                    </a:p>
                  </a:txBody>
                  <a:tcPr marL="8241" marR="8241" marT="824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fontAlgn="ctr"/>
                      <a:r>
                        <a:rPr lang="en-US" sz="1400" b="0" i="0" u="none" strike="noStrike" dirty="0" smtClean="0">
                          <a:solidFill>
                            <a:srgbClr val="000000"/>
                          </a:solidFill>
                          <a:effectLst/>
                          <a:latin typeface="Calibri" panose="020F0502020204030204" pitchFamily="34" charset="0"/>
                        </a:rPr>
                        <a:t>100</a:t>
                      </a:r>
                      <a:endParaRPr lang="en-US" sz="1400" b="0" i="0" u="none" strike="noStrike" dirty="0">
                        <a:solidFill>
                          <a:srgbClr val="000000"/>
                        </a:solidFill>
                        <a:effectLst/>
                        <a:latin typeface="Calibri" panose="020F0502020204030204" pitchFamily="34" charset="0"/>
                      </a:endParaRPr>
                    </a:p>
                  </a:txBody>
                  <a:tcPr marL="8241" marR="8241" marT="8241"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ctr"/>
                      <a:endParaRPr lang="en-US" sz="1400" b="0" i="0" u="none" strike="noStrike" dirty="0">
                        <a:solidFill>
                          <a:srgbClr val="000000"/>
                        </a:solidFill>
                        <a:effectLst/>
                        <a:latin typeface="Calibri" panose="020F0502020204030204" pitchFamily="34" charset="0"/>
                      </a:endParaRPr>
                    </a:p>
                  </a:txBody>
                  <a:tcPr marL="8241" marR="8241" marT="8241"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US" sz="1400" b="0" i="0" u="none" strike="noStrike" dirty="0">
                        <a:solidFill>
                          <a:srgbClr val="000000"/>
                        </a:solidFill>
                        <a:effectLst/>
                        <a:latin typeface="Calibri" panose="020F0502020204030204" pitchFamily="34" charset="0"/>
                      </a:endParaRPr>
                    </a:p>
                  </a:txBody>
                  <a:tcPr marL="8241" marR="8241" marT="824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fontAlgn="ctr"/>
                      <a:r>
                        <a:rPr lang="en-US" sz="1400" b="0" i="0" u="none" strike="noStrike" dirty="0" smtClean="0">
                          <a:solidFill>
                            <a:srgbClr val="000000"/>
                          </a:solidFill>
                          <a:effectLst/>
                          <a:latin typeface="Calibri" panose="020F0502020204030204" pitchFamily="34" charset="0"/>
                        </a:rPr>
                        <a:t>100</a:t>
                      </a:r>
                      <a:endParaRPr lang="en-US" sz="1400" b="0" i="0" u="none" strike="noStrike" dirty="0">
                        <a:solidFill>
                          <a:srgbClr val="000000"/>
                        </a:solidFill>
                        <a:effectLst/>
                        <a:latin typeface="Calibri" panose="020F0502020204030204" pitchFamily="34" charset="0"/>
                      </a:endParaRPr>
                    </a:p>
                  </a:txBody>
                  <a:tcPr marL="8241" marR="8241" marT="8241"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073841617"/>
              </p:ext>
            </p:extLst>
          </p:nvPr>
        </p:nvGraphicFramePr>
        <p:xfrm>
          <a:off x="157160" y="5813085"/>
          <a:ext cx="1714503" cy="304800"/>
        </p:xfrm>
        <a:graphic>
          <a:graphicData uri="http://schemas.openxmlformats.org/drawingml/2006/table">
            <a:tbl>
              <a:tblPr firstRow="1" bandRow="1">
                <a:tableStyleId>{2D5ABB26-0587-4C30-8999-92F81FD0307C}</a:tableStyleId>
              </a:tblPr>
              <a:tblGrid>
                <a:gridCol w="528640"/>
                <a:gridCol w="1185863"/>
              </a:tblGrid>
              <a:tr h="300612">
                <a:tc>
                  <a:txBody>
                    <a:bodyPr/>
                    <a:lstStyle/>
                    <a:p>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smtClean="0">
                          <a:latin typeface="Calibri" panose="020F0502020204030204" pitchFamily="34" charset="0"/>
                        </a:rPr>
                        <a:t>Training</a:t>
                      </a:r>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90841503"/>
              </p:ext>
            </p:extLst>
          </p:nvPr>
        </p:nvGraphicFramePr>
        <p:xfrm>
          <a:off x="2157407" y="5813085"/>
          <a:ext cx="1714504" cy="304800"/>
        </p:xfrm>
        <a:graphic>
          <a:graphicData uri="http://schemas.openxmlformats.org/drawingml/2006/table">
            <a:tbl>
              <a:tblPr firstRow="1" bandRow="1">
                <a:tableStyleId>{2D5ABB26-0587-4C30-8999-92F81FD0307C}</a:tableStyleId>
              </a:tblPr>
              <a:tblGrid>
                <a:gridCol w="514354"/>
                <a:gridCol w="1200150"/>
              </a:tblGrid>
              <a:tr h="0">
                <a:tc>
                  <a:txBody>
                    <a:bodyPr/>
                    <a:lstStyle/>
                    <a:p>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084"/>
                    </a:solidFill>
                  </a:tcPr>
                </a:tc>
                <a:tc>
                  <a:txBody>
                    <a:bodyPr/>
                    <a:lstStyle/>
                    <a:p>
                      <a:pPr algn="ctr"/>
                      <a:r>
                        <a:rPr lang="en-US" dirty="0" smtClean="0">
                          <a:latin typeface="Calibri" panose="020F0502020204030204" pitchFamily="34" charset="0"/>
                        </a:rPr>
                        <a:t>Testing</a:t>
                      </a:r>
                      <a:endParaRPr 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844806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2399" y="1669497"/>
            <a:ext cx="8835122" cy="4899578"/>
          </a:xfrm>
          <a:prstGeom prst="rect">
            <a:avLst/>
          </a:prstGeom>
        </p:spPr>
      </p:pic>
      <p:sp>
        <p:nvSpPr>
          <p:cNvPr id="356" name="Shape 356"/>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lvl="0" algn="l">
              <a:buSzPct val="25000"/>
            </a:pPr>
            <a:r>
              <a:rPr lang="en-US" sz="4000" i="1" dirty="0" smtClean="0"/>
              <a:t>Analysis of Results</a:t>
            </a:r>
            <a:endParaRPr lang="en-US" sz="4000" b="0" i="1" u="none" strike="noStrike" cap="none" dirty="0">
              <a:solidFill>
                <a:schemeClr val="dk1"/>
              </a:solidFill>
              <a:latin typeface="Calibri"/>
              <a:ea typeface="Calibri"/>
              <a:cs typeface="Calibri"/>
              <a:sym typeface="Calibri"/>
            </a:endParaRPr>
          </a:p>
        </p:txBody>
      </p:sp>
      <p:sp>
        <p:nvSpPr>
          <p:cNvPr id="358" name="Shape 358"/>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a:solidFill>
                <a:schemeClr val="lt1"/>
              </a:solidFill>
              <a:latin typeface="Calibri"/>
              <a:ea typeface="Calibri"/>
              <a:cs typeface="Calibri"/>
              <a:sym typeface="Calibri"/>
            </a:endParaRPr>
          </a:p>
        </p:txBody>
      </p:sp>
      <p:sp>
        <p:nvSpPr>
          <p:cNvPr id="359" name="Shape 359"/>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25</a:t>
            </a:fld>
            <a:endParaRPr lang="en-US" sz="1200" b="1" i="0" u="none" strike="noStrike" cap="none">
              <a:solidFill>
                <a:schemeClr val="lt1"/>
              </a:solidFill>
              <a:latin typeface="Calibri"/>
              <a:ea typeface="Calibri"/>
              <a:cs typeface="Calibri"/>
              <a:sym typeface="Calibri"/>
            </a:endParaRPr>
          </a:p>
        </p:txBody>
      </p:sp>
      <p:sp>
        <p:nvSpPr>
          <p:cNvPr id="360" name="Shape 360"/>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a:solidFill>
                <a:schemeClr val="lt1"/>
              </a:solidFill>
              <a:latin typeface="Calibri"/>
              <a:ea typeface="Calibri"/>
              <a:cs typeface="Calibri"/>
              <a:sym typeface="Calibri"/>
            </a:endParaRPr>
          </a:p>
        </p:txBody>
      </p:sp>
      <p:sp>
        <p:nvSpPr>
          <p:cNvPr id="2" name="TextBox 1"/>
          <p:cNvSpPr txBox="1"/>
          <p:nvPr/>
        </p:nvSpPr>
        <p:spPr>
          <a:xfrm>
            <a:off x="152399" y="1243013"/>
            <a:ext cx="8839200" cy="369332"/>
          </a:xfrm>
          <a:prstGeom prst="rect">
            <a:avLst/>
          </a:prstGeom>
          <a:noFill/>
        </p:spPr>
        <p:txBody>
          <a:bodyPr wrap="square" rtlCol="0">
            <a:spAutoFit/>
          </a:bodyPr>
          <a:lstStyle/>
          <a:p>
            <a:r>
              <a:rPr lang="en-US" sz="1800" b="1" dirty="0" smtClean="0">
                <a:latin typeface="Calibri" panose="020F0502020204030204" pitchFamily="34" charset="0"/>
              </a:rPr>
              <a:t>Study of effect of disproportionate distribution of positive, neutral &amp; negative sentiments</a:t>
            </a:r>
            <a:endParaRPr lang="en-US" sz="1800" b="1" dirty="0">
              <a:latin typeface="Calibri" panose="020F0502020204030204" pitchFamily="34" charset="0"/>
            </a:endParaRPr>
          </a:p>
        </p:txBody>
      </p:sp>
    </p:spTree>
    <p:extLst>
      <p:ext uri="{BB962C8B-B14F-4D97-AF65-F5344CB8AC3E}">
        <p14:creationId xmlns:p14="http://schemas.microsoft.com/office/powerpoint/2010/main" val="36270305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lvl="0" algn="l">
              <a:buSzPct val="25000"/>
            </a:pPr>
            <a:r>
              <a:rPr lang="en-US" sz="4000" i="1" dirty="0" smtClean="0"/>
              <a:t>Analysis of Results</a:t>
            </a:r>
            <a:endParaRPr lang="en-US" sz="4000" b="0" i="1" u="none" strike="noStrike" cap="none" dirty="0">
              <a:solidFill>
                <a:schemeClr val="dk1"/>
              </a:solidFill>
              <a:latin typeface="Calibri"/>
              <a:ea typeface="Calibri"/>
              <a:cs typeface="Calibri"/>
              <a:sym typeface="Calibri"/>
            </a:endParaRPr>
          </a:p>
        </p:txBody>
      </p:sp>
      <p:sp>
        <p:nvSpPr>
          <p:cNvPr id="358" name="Shape 358"/>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a:solidFill>
                <a:schemeClr val="lt1"/>
              </a:solidFill>
              <a:latin typeface="Calibri"/>
              <a:ea typeface="Calibri"/>
              <a:cs typeface="Calibri"/>
              <a:sym typeface="Calibri"/>
            </a:endParaRPr>
          </a:p>
        </p:txBody>
      </p:sp>
      <p:sp>
        <p:nvSpPr>
          <p:cNvPr id="359" name="Shape 359"/>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26</a:t>
            </a:fld>
            <a:endParaRPr lang="en-US" sz="1200" b="1" i="0" u="none" strike="noStrike" cap="none">
              <a:solidFill>
                <a:schemeClr val="lt1"/>
              </a:solidFill>
              <a:latin typeface="Calibri"/>
              <a:ea typeface="Calibri"/>
              <a:cs typeface="Calibri"/>
              <a:sym typeface="Calibri"/>
            </a:endParaRPr>
          </a:p>
        </p:txBody>
      </p:sp>
      <p:sp>
        <p:nvSpPr>
          <p:cNvPr id="360" name="Shape 360"/>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a:solidFill>
                <a:schemeClr val="lt1"/>
              </a:solidFill>
              <a:latin typeface="Calibri"/>
              <a:ea typeface="Calibri"/>
              <a:cs typeface="Calibri"/>
              <a:sym typeface="Calibri"/>
            </a:endParaRPr>
          </a:p>
        </p:txBody>
      </p:sp>
      <p:sp>
        <p:nvSpPr>
          <p:cNvPr id="2" name="TextBox 1"/>
          <p:cNvSpPr txBox="1"/>
          <p:nvPr/>
        </p:nvSpPr>
        <p:spPr>
          <a:xfrm>
            <a:off x="152399" y="1243013"/>
            <a:ext cx="8839200" cy="369332"/>
          </a:xfrm>
          <a:prstGeom prst="rect">
            <a:avLst/>
          </a:prstGeom>
          <a:noFill/>
        </p:spPr>
        <p:txBody>
          <a:bodyPr wrap="square" rtlCol="0">
            <a:spAutoFit/>
          </a:bodyPr>
          <a:lstStyle/>
          <a:p>
            <a:r>
              <a:rPr lang="en-US" sz="1800" b="1" dirty="0" smtClean="0">
                <a:latin typeface="Calibri" panose="020F0502020204030204" pitchFamily="34" charset="0"/>
              </a:rPr>
              <a:t>Study of effect of disproportionate distribution of positive, neutral &amp; negative sentiments</a:t>
            </a:r>
            <a:endParaRPr lang="en-US" sz="1800" b="1" dirty="0">
              <a:latin typeface="Calibri" panose="020F0502020204030204" pitchFamily="34" charset="0"/>
            </a:endParaRPr>
          </a:p>
        </p:txBody>
      </p:sp>
      <p:pic>
        <p:nvPicPr>
          <p:cNvPr id="3" name="Picture 2"/>
          <p:cNvPicPr>
            <a:picLocks noChangeAspect="1"/>
          </p:cNvPicPr>
          <p:nvPr/>
        </p:nvPicPr>
        <p:blipFill>
          <a:blip r:embed="rId3"/>
          <a:stretch>
            <a:fillRect/>
          </a:stretch>
        </p:blipFill>
        <p:spPr>
          <a:xfrm>
            <a:off x="152398" y="2210158"/>
            <a:ext cx="8839201" cy="3790197"/>
          </a:xfrm>
          <a:prstGeom prst="rect">
            <a:avLst/>
          </a:prstGeom>
        </p:spPr>
      </p:pic>
      <p:sp>
        <p:nvSpPr>
          <p:cNvPr id="4" name="TextBox 3"/>
          <p:cNvSpPr txBox="1"/>
          <p:nvPr/>
        </p:nvSpPr>
        <p:spPr>
          <a:xfrm>
            <a:off x="152397" y="1757363"/>
            <a:ext cx="8839201" cy="369332"/>
          </a:xfrm>
          <a:prstGeom prst="rect">
            <a:avLst/>
          </a:prstGeom>
          <a:noFill/>
        </p:spPr>
        <p:txBody>
          <a:bodyPr wrap="square" rtlCol="0">
            <a:spAutoFit/>
          </a:bodyPr>
          <a:lstStyle/>
          <a:p>
            <a:pPr algn="ctr"/>
            <a:r>
              <a:rPr lang="en-US" sz="1800" b="1" dirty="0" smtClean="0">
                <a:solidFill>
                  <a:srgbClr val="FF0000"/>
                </a:solidFill>
                <a:latin typeface="Calibri" panose="020F0502020204030204" pitchFamily="34" charset="0"/>
              </a:rPr>
              <a:t>Negative : </a:t>
            </a:r>
            <a:r>
              <a:rPr lang="en-US" dirty="0" smtClean="0">
                <a:latin typeface="Calibri" panose="020F0502020204030204" pitchFamily="34" charset="0"/>
              </a:rPr>
              <a:t>Effect of Percentage and Counts of Negative Reviews on Negative Prediction Accuracy &amp; Overall Accuracy</a:t>
            </a:r>
            <a:endParaRPr lang="en-US" dirty="0">
              <a:latin typeface="Calibri" panose="020F0502020204030204" pitchFamily="34" charset="0"/>
            </a:endParaRPr>
          </a:p>
        </p:txBody>
      </p:sp>
    </p:spTree>
    <p:extLst>
      <p:ext uri="{BB962C8B-B14F-4D97-AF65-F5344CB8AC3E}">
        <p14:creationId xmlns:p14="http://schemas.microsoft.com/office/powerpoint/2010/main" val="2200376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lvl="0" algn="l">
              <a:buSzPct val="25000"/>
            </a:pPr>
            <a:r>
              <a:rPr lang="en-US" sz="4000" i="1" dirty="0" smtClean="0"/>
              <a:t>Analysis of Results</a:t>
            </a:r>
            <a:endParaRPr lang="en-US" sz="4000" b="0" i="1" u="none" strike="noStrike" cap="none" dirty="0">
              <a:solidFill>
                <a:schemeClr val="dk1"/>
              </a:solidFill>
              <a:latin typeface="Calibri"/>
              <a:ea typeface="Calibri"/>
              <a:cs typeface="Calibri"/>
              <a:sym typeface="Calibri"/>
            </a:endParaRPr>
          </a:p>
        </p:txBody>
      </p:sp>
      <p:sp>
        <p:nvSpPr>
          <p:cNvPr id="358" name="Shape 358"/>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a:solidFill>
                <a:schemeClr val="lt1"/>
              </a:solidFill>
              <a:latin typeface="Calibri"/>
              <a:ea typeface="Calibri"/>
              <a:cs typeface="Calibri"/>
              <a:sym typeface="Calibri"/>
            </a:endParaRPr>
          </a:p>
        </p:txBody>
      </p:sp>
      <p:sp>
        <p:nvSpPr>
          <p:cNvPr id="359" name="Shape 359"/>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27</a:t>
            </a:fld>
            <a:endParaRPr lang="en-US" sz="1200" b="1" i="0" u="none" strike="noStrike" cap="none">
              <a:solidFill>
                <a:schemeClr val="lt1"/>
              </a:solidFill>
              <a:latin typeface="Calibri"/>
              <a:ea typeface="Calibri"/>
              <a:cs typeface="Calibri"/>
              <a:sym typeface="Calibri"/>
            </a:endParaRPr>
          </a:p>
        </p:txBody>
      </p:sp>
      <p:sp>
        <p:nvSpPr>
          <p:cNvPr id="360" name="Shape 360"/>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a:solidFill>
                <a:schemeClr val="lt1"/>
              </a:solidFill>
              <a:latin typeface="Calibri"/>
              <a:ea typeface="Calibri"/>
              <a:cs typeface="Calibri"/>
              <a:sym typeface="Calibri"/>
            </a:endParaRPr>
          </a:p>
        </p:txBody>
      </p:sp>
      <p:sp>
        <p:nvSpPr>
          <p:cNvPr id="2" name="TextBox 1"/>
          <p:cNvSpPr txBox="1"/>
          <p:nvPr/>
        </p:nvSpPr>
        <p:spPr>
          <a:xfrm>
            <a:off x="152399" y="1243013"/>
            <a:ext cx="8839200" cy="369332"/>
          </a:xfrm>
          <a:prstGeom prst="rect">
            <a:avLst/>
          </a:prstGeom>
          <a:noFill/>
        </p:spPr>
        <p:txBody>
          <a:bodyPr wrap="square" rtlCol="0">
            <a:spAutoFit/>
          </a:bodyPr>
          <a:lstStyle/>
          <a:p>
            <a:r>
              <a:rPr lang="en-US" sz="1800" b="1" dirty="0" smtClean="0">
                <a:latin typeface="Calibri" panose="020F0502020204030204" pitchFamily="34" charset="0"/>
              </a:rPr>
              <a:t>Study of effect of disproportionate distribution of positive, neutral &amp; negative sentiments</a:t>
            </a:r>
            <a:endParaRPr lang="en-US" sz="1800" b="1" dirty="0">
              <a:latin typeface="Calibri" panose="020F0502020204030204" pitchFamily="34" charset="0"/>
            </a:endParaRPr>
          </a:p>
        </p:txBody>
      </p:sp>
      <p:sp>
        <p:nvSpPr>
          <p:cNvPr id="4" name="TextBox 3"/>
          <p:cNvSpPr txBox="1"/>
          <p:nvPr/>
        </p:nvSpPr>
        <p:spPr>
          <a:xfrm>
            <a:off x="152397" y="1757363"/>
            <a:ext cx="8839201" cy="369332"/>
          </a:xfrm>
          <a:prstGeom prst="rect">
            <a:avLst/>
          </a:prstGeom>
          <a:noFill/>
        </p:spPr>
        <p:txBody>
          <a:bodyPr wrap="square" rtlCol="0">
            <a:spAutoFit/>
          </a:bodyPr>
          <a:lstStyle/>
          <a:p>
            <a:pPr algn="ctr"/>
            <a:r>
              <a:rPr lang="en-US" sz="1800" b="1" dirty="0" smtClean="0">
                <a:solidFill>
                  <a:srgbClr val="0000FF"/>
                </a:solidFill>
                <a:latin typeface="Calibri" panose="020F0502020204030204" pitchFamily="34" charset="0"/>
              </a:rPr>
              <a:t>Neutral </a:t>
            </a:r>
            <a:r>
              <a:rPr lang="en-US" sz="1800" b="1" dirty="0">
                <a:solidFill>
                  <a:srgbClr val="0000FF"/>
                </a:solidFill>
                <a:latin typeface="Calibri" panose="020F0502020204030204" pitchFamily="34" charset="0"/>
              </a:rPr>
              <a:t>:</a:t>
            </a:r>
            <a:r>
              <a:rPr lang="en-US" b="1" dirty="0">
                <a:latin typeface="Calibri" panose="020F0502020204030204" pitchFamily="34" charset="0"/>
              </a:rPr>
              <a:t> </a:t>
            </a:r>
            <a:r>
              <a:rPr lang="en-US" dirty="0" smtClean="0">
                <a:latin typeface="Calibri" panose="020F0502020204030204" pitchFamily="34" charset="0"/>
              </a:rPr>
              <a:t>Effect of Percentage and Counts of Neutral Reviews on Neutral Prediction Accuracy &amp; Overall Accuracy</a:t>
            </a:r>
            <a:endParaRPr lang="en-US" dirty="0">
              <a:latin typeface="Calibri" panose="020F0502020204030204" pitchFamily="34" charset="0"/>
            </a:endParaRPr>
          </a:p>
        </p:txBody>
      </p:sp>
      <p:pic>
        <p:nvPicPr>
          <p:cNvPr id="5" name="Picture 4"/>
          <p:cNvPicPr>
            <a:picLocks noChangeAspect="1"/>
          </p:cNvPicPr>
          <p:nvPr/>
        </p:nvPicPr>
        <p:blipFill>
          <a:blip r:embed="rId3"/>
          <a:stretch>
            <a:fillRect/>
          </a:stretch>
        </p:blipFill>
        <p:spPr>
          <a:xfrm>
            <a:off x="152396" y="2210159"/>
            <a:ext cx="8839201" cy="3804879"/>
          </a:xfrm>
          <a:prstGeom prst="rect">
            <a:avLst/>
          </a:prstGeom>
        </p:spPr>
      </p:pic>
    </p:spTree>
    <p:extLst>
      <p:ext uri="{BB962C8B-B14F-4D97-AF65-F5344CB8AC3E}">
        <p14:creationId xmlns:p14="http://schemas.microsoft.com/office/powerpoint/2010/main" val="1804506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lvl="0" algn="l">
              <a:buSzPct val="25000"/>
            </a:pPr>
            <a:r>
              <a:rPr lang="en-US" sz="4000" i="1" dirty="0" smtClean="0"/>
              <a:t>Analysis of Results</a:t>
            </a:r>
            <a:endParaRPr lang="en-US" sz="4000" b="0" i="1" u="none" strike="noStrike" cap="none" dirty="0">
              <a:solidFill>
                <a:schemeClr val="dk1"/>
              </a:solidFill>
              <a:latin typeface="Calibri"/>
              <a:ea typeface="Calibri"/>
              <a:cs typeface="Calibri"/>
              <a:sym typeface="Calibri"/>
            </a:endParaRPr>
          </a:p>
        </p:txBody>
      </p:sp>
      <p:sp>
        <p:nvSpPr>
          <p:cNvPr id="358" name="Shape 358"/>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a:solidFill>
                <a:schemeClr val="lt1"/>
              </a:solidFill>
              <a:latin typeface="Calibri"/>
              <a:ea typeface="Calibri"/>
              <a:cs typeface="Calibri"/>
              <a:sym typeface="Calibri"/>
            </a:endParaRPr>
          </a:p>
        </p:txBody>
      </p:sp>
      <p:sp>
        <p:nvSpPr>
          <p:cNvPr id="359" name="Shape 359"/>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28</a:t>
            </a:fld>
            <a:endParaRPr lang="en-US" sz="1200" b="1" i="0" u="none" strike="noStrike" cap="none">
              <a:solidFill>
                <a:schemeClr val="lt1"/>
              </a:solidFill>
              <a:latin typeface="Calibri"/>
              <a:ea typeface="Calibri"/>
              <a:cs typeface="Calibri"/>
              <a:sym typeface="Calibri"/>
            </a:endParaRPr>
          </a:p>
        </p:txBody>
      </p:sp>
      <p:sp>
        <p:nvSpPr>
          <p:cNvPr id="360" name="Shape 360"/>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a:solidFill>
                <a:schemeClr val="lt1"/>
              </a:solidFill>
              <a:latin typeface="Calibri"/>
              <a:ea typeface="Calibri"/>
              <a:cs typeface="Calibri"/>
              <a:sym typeface="Calibri"/>
            </a:endParaRPr>
          </a:p>
        </p:txBody>
      </p:sp>
      <p:sp>
        <p:nvSpPr>
          <p:cNvPr id="2" name="TextBox 1"/>
          <p:cNvSpPr txBox="1"/>
          <p:nvPr/>
        </p:nvSpPr>
        <p:spPr>
          <a:xfrm>
            <a:off x="152399" y="1243013"/>
            <a:ext cx="8839200" cy="369332"/>
          </a:xfrm>
          <a:prstGeom prst="rect">
            <a:avLst/>
          </a:prstGeom>
          <a:noFill/>
        </p:spPr>
        <p:txBody>
          <a:bodyPr wrap="square" rtlCol="0">
            <a:spAutoFit/>
          </a:bodyPr>
          <a:lstStyle/>
          <a:p>
            <a:r>
              <a:rPr lang="en-US" sz="1800" b="1" dirty="0" smtClean="0">
                <a:latin typeface="Calibri" panose="020F0502020204030204" pitchFamily="34" charset="0"/>
              </a:rPr>
              <a:t>Study of effect of disproportionate distribution of positive, neutral &amp; negative sentiments</a:t>
            </a:r>
            <a:endParaRPr lang="en-US" sz="1800" b="1" dirty="0">
              <a:latin typeface="Calibri" panose="020F0502020204030204" pitchFamily="34" charset="0"/>
            </a:endParaRPr>
          </a:p>
        </p:txBody>
      </p:sp>
      <p:sp>
        <p:nvSpPr>
          <p:cNvPr id="4" name="TextBox 3"/>
          <p:cNvSpPr txBox="1"/>
          <p:nvPr/>
        </p:nvSpPr>
        <p:spPr>
          <a:xfrm>
            <a:off x="152397" y="1757363"/>
            <a:ext cx="8839201" cy="369332"/>
          </a:xfrm>
          <a:prstGeom prst="rect">
            <a:avLst/>
          </a:prstGeom>
          <a:noFill/>
        </p:spPr>
        <p:txBody>
          <a:bodyPr wrap="square" rtlCol="0">
            <a:spAutoFit/>
          </a:bodyPr>
          <a:lstStyle/>
          <a:p>
            <a:pPr algn="ctr"/>
            <a:r>
              <a:rPr lang="en-US" sz="1800" b="1" dirty="0" smtClean="0">
                <a:solidFill>
                  <a:srgbClr val="00B050"/>
                </a:solidFill>
                <a:latin typeface="Calibri" panose="020F0502020204030204" pitchFamily="34" charset="0"/>
              </a:rPr>
              <a:t>Positive : </a:t>
            </a:r>
            <a:r>
              <a:rPr lang="en-US" dirty="0" smtClean="0">
                <a:latin typeface="Calibri" panose="020F0502020204030204" pitchFamily="34" charset="0"/>
              </a:rPr>
              <a:t>Effect of Percentage and Counts of Positive Reviews on Positive Prediction Accuracy &amp; Overall Accuracy</a:t>
            </a:r>
            <a:endParaRPr lang="en-US" dirty="0">
              <a:latin typeface="Calibri" panose="020F0502020204030204" pitchFamily="34" charset="0"/>
            </a:endParaRPr>
          </a:p>
        </p:txBody>
      </p:sp>
      <p:pic>
        <p:nvPicPr>
          <p:cNvPr id="5" name="Picture 4"/>
          <p:cNvPicPr>
            <a:picLocks noChangeAspect="1"/>
          </p:cNvPicPr>
          <p:nvPr/>
        </p:nvPicPr>
        <p:blipFill>
          <a:blip r:embed="rId3"/>
          <a:stretch>
            <a:fillRect/>
          </a:stretch>
        </p:blipFill>
        <p:spPr>
          <a:xfrm>
            <a:off x="152397" y="2126696"/>
            <a:ext cx="8839201" cy="3928029"/>
          </a:xfrm>
          <a:prstGeom prst="rect">
            <a:avLst/>
          </a:prstGeom>
        </p:spPr>
      </p:pic>
    </p:spTree>
    <p:extLst>
      <p:ext uri="{BB962C8B-B14F-4D97-AF65-F5344CB8AC3E}">
        <p14:creationId xmlns:p14="http://schemas.microsoft.com/office/powerpoint/2010/main" val="27202163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lvl="0" algn="l">
              <a:buSzPct val="25000"/>
            </a:pPr>
            <a:r>
              <a:rPr lang="en-US" sz="4000" i="1" dirty="0" smtClean="0"/>
              <a:t>Analysis of Results</a:t>
            </a:r>
            <a:endParaRPr lang="en-US" sz="4000" b="0" i="1" u="none" strike="noStrike" cap="none" dirty="0">
              <a:solidFill>
                <a:schemeClr val="dk1"/>
              </a:solidFill>
              <a:latin typeface="Calibri"/>
              <a:ea typeface="Calibri"/>
              <a:cs typeface="Calibri"/>
              <a:sym typeface="Calibri"/>
            </a:endParaRPr>
          </a:p>
        </p:txBody>
      </p:sp>
      <p:sp>
        <p:nvSpPr>
          <p:cNvPr id="358" name="Shape 358"/>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a:solidFill>
                <a:schemeClr val="lt1"/>
              </a:solidFill>
              <a:latin typeface="Calibri"/>
              <a:ea typeface="Calibri"/>
              <a:cs typeface="Calibri"/>
              <a:sym typeface="Calibri"/>
            </a:endParaRPr>
          </a:p>
        </p:txBody>
      </p:sp>
      <p:sp>
        <p:nvSpPr>
          <p:cNvPr id="359" name="Shape 359"/>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29</a:t>
            </a:fld>
            <a:endParaRPr lang="en-US" sz="1200" b="1" i="0" u="none" strike="noStrike" cap="none">
              <a:solidFill>
                <a:schemeClr val="lt1"/>
              </a:solidFill>
              <a:latin typeface="Calibri"/>
              <a:ea typeface="Calibri"/>
              <a:cs typeface="Calibri"/>
              <a:sym typeface="Calibri"/>
            </a:endParaRPr>
          </a:p>
        </p:txBody>
      </p:sp>
      <p:sp>
        <p:nvSpPr>
          <p:cNvPr id="360" name="Shape 360"/>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a:solidFill>
                <a:schemeClr val="lt1"/>
              </a:solidFill>
              <a:latin typeface="Calibri"/>
              <a:ea typeface="Calibri"/>
              <a:cs typeface="Calibri"/>
              <a:sym typeface="Calibri"/>
            </a:endParaRPr>
          </a:p>
        </p:txBody>
      </p:sp>
      <p:sp>
        <p:nvSpPr>
          <p:cNvPr id="2" name="TextBox 1"/>
          <p:cNvSpPr txBox="1"/>
          <p:nvPr/>
        </p:nvSpPr>
        <p:spPr>
          <a:xfrm>
            <a:off x="152399" y="1243013"/>
            <a:ext cx="8839200" cy="369332"/>
          </a:xfrm>
          <a:prstGeom prst="rect">
            <a:avLst/>
          </a:prstGeom>
          <a:noFill/>
        </p:spPr>
        <p:txBody>
          <a:bodyPr wrap="square" rtlCol="0">
            <a:spAutoFit/>
          </a:bodyPr>
          <a:lstStyle/>
          <a:p>
            <a:r>
              <a:rPr lang="en-US" sz="1800" b="1" dirty="0" smtClean="0">
                <a:latin typeface="Calibri" panose="020F0502020204030204" pitchFamily="34" charset="0"/>
              </a:rPr>
              <a:t>Impact of size of Test Data on Prediction Accuracy</a:t>
            </a:r>
            <a:endParaRPr lang="en-US" sz="1800" b="1" dirty="0">
              <a:latin typeface="Calibri" panose="020F0502020204030204" pitchFamily="34" charset="0"/>
            </a:endParaRPr>
          </a:p>
        </p:txBody>
      </p:sp>
      <p:pic>
        <p:nvPicPr>
          <p:cNvPr id="3" name="Picture 2"/>
          <p:cNvPicPr>
            <a:picLocks noChangeAspect="1"/>
          </p:cNvPicPr>
          <p:nvPr/>
        </p:nvPicPr>
        <p:blipFill>
          <a:blip r:embed="rId3"/>
          <a:stretch>
            <a:fillRect/>
          </a:stretch>
        </p:blipFill>
        <p:spPr>
          <a:xfrm>
            <a:off x="152399" y="1612346"/>
            <a:ext cx="8839200" cy="4416980"/>
          </a:xfrm>
          <a:prstGeom prst="rect">
            <a:avLst/>
          </a:prstGeom>
        </p:spPr>
      </p:pic>
    </p:spTree>
    <p:extLst>
      <p:ext uri="{BB962C8B-B14F-4D97-AF65-F5344CB8AC3E}">
        <p14:creationId xmlns:p14="http://schemas.microsoft.com/office/powerpoint/2010/main" val="3406113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a:solidFill>
                  <a:schemeClr val="dk1"/>
                </a:solidFill>
                <a:latin typeface="Calibri"/>
                <a:ea typeface="Calibri"/>
                <a:cs typeface="Calibri"/>
                <a:sym typeface="Calibri"/>
              </a:rPr>
              <a:t>Background</a:t>
            </a:r>
          </a:p>
        </p:txBody>
      </p:sp>
      <p:sp>
        <p:nvSpPr>
          <p:cNvPr id="114" name="Shape 114"/>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dirty="0">
              <a:solidFill>
                <a:schemeClr val="lt1"/>
              </a:solidFill>
              <a:latin typeface="Calibri"/>
              <a:ea typeface="Calibri"/>
              <a:cs typeface="Calibri"/>
              <a:sym typeface="Calibri"/>
            </a:endParaRPr>
          </a:p>
        </p:txBody>
      </p:sp>
      <p:sp>
        <p:nvSpPr>
          <p:cNvPr id="115" name="Shape 115"/>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3</a:t>
            </a:fld>
            <a:endParaRPr lang="en-US" sz="1200" b="1" i="0" u="none" strike="noStrike" cap="none" dirty="0">
              <a:solidFill>
                <a:schemeClr val="lt1"/>
              </a:solidFill>
              <a:latin typeface="Calibri"/>
              <a:ea typeface="Calibri"/>
              <a:cs typeface="Calibri"/>
              <a:sym typeface="Calibri"/>
            </a:endParaRPr>
          </a:p>
        </p:txBody>
      </p:sp>
      <p:sp>
        <p:nvSpPr>
          <p:cNvPr id="116" name="Shape 116"/>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dirty="0">
              <a:solidFill>
                <a:schemeClr val="lt1"/>
              </a:solidFill>
              <a:latin typeface="Calibri"/>
              <a:ea typeface="Calibri"/>
              <a:cs typeface="Calibri"/>
              <a:sym typeface="Calibri"/>
            </a:endParaRPr>
          </a:p>
        </p:txBody>
      </p:sp>
      <p:graphicFrame>
        <p:nvGraphicFramePr>
          <p:cNvPr id="117" name="Shape 117"/>
          <p:cNvGraphicFramePr/>
          <p:nvPr>
            <p:extLst>
              <p:ext uri="{D42A27DB-BD31-4B8C-83A1-F6EECF244321}">
                <p14:modId xmlns:p14="http://schemas.microsoft.com/office/powerpoint/2010/main" val="1965006026"/>
              </p:ext>
            </p:extLst>
          </p:nvPr>
        </p:nvGraphicFramePr>
        <p:xfrm>
          <a:off x="380995" y="1113245"/>
          <a:ext cx="4062425" cy="1371620"/>
        </p:xfrm>
        <a:graphic>
          <a:graphicData uri="http://schemas.openxmlformats.org/drawingml/2006/table">
            <a:tbl>
              <a:tblPr firstRow="1" bandRow="1">
                <a:noFill/>
                <a:tableStyleId>{B6A44D8F-41B5-4F18-93B8-F2A69BC86BB6}</a:tableStyleId>
              </a:tblPr>
              <a:tblGrid>
                <a:gridCol w="4062425"/>
              </a:tblGrid>
              <a:tr h="370850">
                <a:tc>
                  <a:txBody>
                    <a:bodyPr/>
                    <a:lstStyle/>
                    <a:p>
                      <a:pPr marL="0" marR="0" lvl="0" indent="0" algn="ctr" rtl="0">
                        <a:lnSpc>
                          <a:spcPct val="100000"/>
                        </a:lnSpc>
                        <a:spcBef>
                          <a:spcPts val="0"/>
                        </a:spcBef>
                        <a:spcAft>
                          <a:spcPts val="0"/>
                        </a:spcAft>
                        <a:buClr>
                          <a:srgbClr val="000000"/>
                        </a:buClr>
                        <a:buSzPct val="25000"/>
                        <a:buFont typeface="Arial"/>
                        <a:buNone/>
                      </a:pPr>
                      <a:r>
                        <a:rPr lang="en-US" sz="2400" u="none" strike="noStrike" cap="none" dirty="0"/>
                        <a:t>Project Title</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6">
                        <a:lumMod val="75000"/>
                      </a:schemeClr>
                    </a:solidFill>
                  </a:tcPr>
                </a:tc>
              </a:tr>
              <a:tr h="370850">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dirty="0"/>
                        <a:t>Sentiment Analysis of Book Reviews</a:t>
                      </a:r>
                    </a:p>
                    <a:p>
                      <a:pPr marL="0" marR="0" lvl="0" indent="0" algn="l" rtl="0">
                        <a:lnSpc>
                          <a:spcPct val="100000"/>
                        </a:lnSpc>
                        <a:spcBef>
                          <a:spcPts val="0"/>
                        </a:spcBef>
                        <a:spcAft>
                          <a:spcPts val="0"/>
                        </a:spcAft>
                        <a:buClr>
                          <a:srgbClr val="000000"/>
                        </a:buClr>
                        <a:buSzPct val="25000"/>
                        <a:buFont typeface="Arial"/>
                        <a:buNone/>
                      </a:pPr>
                      <a:endParaRPr sz="1800" u="none" strike="noStrike" cap="none" dirty="0"/>
                    </a:p>
                    <a:p>
                      <a:pPr marL="0" marR="0" lvl="0" indent="0" algn="l" rtl="0">
                        <a:lnSpc>
                          <a:spcPct val="100000"/>
                        </a:lnSpc>
                        <a:spcBef>
                          <a:spcPts val="0"/>
                        </a:spcBef>
                        <a:spcAft>
                          <a:spcPts val="0"/>
                        </a:spcAft>
                        <a:buClr>
                          <a:srgbClr val="000000"/>
                        </a:buClr>
                        <a:buSzPct val="25000"/>
                        <a:buFont typeface="Arial"/>
                        <a:buNone/>
                      </a:pPr>
                      <a:endParaRPr sz="1800" u="none" strike="noStrike" cap="none" dirty="0"/>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bg1">
                        <a:lumMod val="95000"/>
                      </a:schemeClr>
                    </a:solidFill>
                  </a:tcPr>
                </a:tc>
              </a:tr>
            </a:tbl>
          </a:graphicData>
        </a:graphic>
      </p:graphicFrame>
      <p:graphicFrame>
        <p:nvGraphicFramePr>
          <p:cNvPr id="118" name="Shape 118"/>
          <p:cNvGraphicFramePr/>
          <p:nvPr>
            <p:extLst>
              <p:ext uri="{D42A27DB-BD31-4B8C-83A1-F6EECF244321}">
                <p14:modId xmlns:p14="http://schemas.microsoft.com/office/powerpoint/2010/main" val="2450238724"/>
              </p:ext>
            </p:extLst>
          </p:nvPr>
        </p:nvGraphicFramePr>
        <p:xfrm>
          <a:off x="4781551" y="1113245"/>
          <a:ext cx="4057650" cy="1371620"/>
        </p:xfrm>
        <a:graphic>
          <a:graphicData uri="http://schemas.openxmlformats.org/drawingml/2006/table">
            <a:tbl>
              <a:tblPr firstRow="1" bandRow="1">
                <a:noFill/>
                <a:tableStyleId>{B6A44D8F-41B5-4F18-93B8-F2A69BC86BB6}</a:tableStyleId>
              </a:tblPr>
              <a:tblGrid>
                <a:gridCol w="4057650"/>
              </a:tblGrid>
              <a:tr h="370850">
                <a:tc>
                  <a:txBody>
                    <a:bodyPr/>
                    <a:lstStyle/>
                    <a:p>
                      <a:pPr marL="0" marR="0" lvl="0" indent="0" algn="ctr" rtl="0">
                        <a:lnSpc>
                          <a:spcPct val="100000"/>
                        </a:lnSpc>
                        <a:spcBef>
                          <a:spcPts val="0"/>
                        </a:spcBef>
                        <a:spcAft>
                          <a:spcPts val="0"/>
                        </a:spcAft>
                        <a:buClr>
                          <a:srgbClr val="000000"/>
                        </a:buClr>
                        <a:buSzPct val="25000"/>
                        <a:buFont typeface="Arial"/>
                        <a:buNone/>
                      </a:pPr>
                      <a:r>
                        <a:rPr lang="en-US" sz="2400" u="none" strike="noStrike" cap="none" dirty="0"/>
                        <a:t>Input Data Source</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6">
                        <a:lumMod val="75000"/>
                      </a:schemeClr>
                    </a:solidFill>
                  </a:tcPr>
                </a:tc>
              </a:tr>
              <a:tr h="370850">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dirty="0"/>
                        <a:t>Online book reviews of 8 Amazon books that contain rating on the scale of 1 to 5 and the text of actual review</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bg1">
                        <a:lumMod val="95000"/>
                      </a:schemeClr>
                    </a:solidFill>
                  </a:tcPr>
                </a:tc>
              </a:tr>
            </a:tbl>
          </a:graphicData>
        </a:graphic>
      </p:graphicFrame>
      <p:graphicFrame>
        <p:nvGraphicFramePr>
          <p:cNvPr id="119" name="Shape 119"/>
          <p:cNvGraphicFramePr/>
          <p:nvPr>
            <p:extLst>
              <p:ext uri="{D42A27DB-BD31-4B8C-83A1-F6EECF244321}">
                <p14:modId xmlns:p14="http://schemas.microsoft.com/office/powerpoint/2010/main" val="3071630280"/>
              </p:ext>
            </p:extLst>
          </p:nvPr>
        </p:nvGraphicFramePr>
        <p:xfrm>
          <a:off x="380995" y="2606717"/>
          <a:ext cx="4062425" cy="3840500"/>
        </p:xfrm>
        <a:graphic>
          <a:graphicData uri="http://schemas.openxmlformats.org/drawingml/2006/table">
            <a:tbl>
              <a:tblPr firstRow="1" bandRow="1">
                <a:noFill/>
                <a:tableStyleId>{B6A44D8F-41B5-4F18-93B8-F2A69BC86BB6}</a:tableStyleId>
              </a:tblPr>
              <a:tblGrid>
                <a:gridCol w="4062425"/>
              </a:tblGrid>
              <a:tr h="375250">
                <a:tc>
                  <a:txBody>
                    <a:bodyPr/>
                    <a:lstStyle/>
                    <a:p>
                      <a:pPr marL="0" marR="0" lvl="0" indent="0" algn="ctr" rtl="0">
                        <a:lnSpc>
                          <a:spcPct val="100000"/>
                        </a:lnSpc>
                        <a:spcBef>
                          <a:spcPts val="0"/>
                        </a:spcBef>
                        <a:spcAft>
                          <a:spcPts val="0"/>
                        </a:spcAft>
                        <a:buClr>
                          <a:srgbClr val="000000"/>
                        </a:buClr>
                        <a:buSzPct val="25000"/>
                        <a:buFont typeface="Arial"/>
                        <a:buNone/>
                      </a:pPr>
                      <a:r>
                        <a:rPr lang="en-US" sz="2400" u="none" strike="noStrike" cap="none" dirty="0"/>
                        <a:t>Project Goal</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6">
                        <a:lumMod val="75000"/>
                      </a:schemeClr>
                    </a:solidFill>
                  </a:tcPr>
                </a:tc>
              </a:tr>
              <a:tr h="2776925">
                <a:tc>
                  <a:txBody>
                    <a:bodyPr/>
                    <a:lstStyle/>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dirty="0"/>
                        <a:t>Create a machine learning model to extract the sentiment out of the actual review based on the presence and frequency of positive and negative words in the review</a:t>
                      </a:r>
                    </a:p>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dirty="0"/>
                        <a:t>Use bag of words and Word-to-vec approaches to extract the sentiment and context</a:t>
                      </a:r>
                    </a:p>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dirty="0"/>
                        <a:t>Use Classification model such as </a:t>
                      </a:r>
                      <a:r>
                        <a:rPr lang="en-US" sz="1800" b="0" u="none" strike="noStrike" cap="none" dirty="0"/>
                        <a:t>Naive Bayes </a:t>
                      </a:r>
                      <a:r>
                        <a:rPr lang="en-US" sz="1800" u="none" strike="noStrike" cap="none" dirty="0"/>
                        <a:t>to train, validate and test the tokenized and cleaned up review data along with the actual ratings.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bg1">
                        <a:lumMod val="95000"/>
                      </a:schemeClr>
                    </a:solidFill>
                  </a:tcPr>
                </a:tc>
              </a:tr>
            </a:tbl>
          </a:graphicData>
        </a:graphic>
      </p:graphicFrame>
      <p:graphicFrame>
        <p:nvGraphicFramePr>
          <p:cNvPr id="120" name="Shape 120"/>
          <p:cNvGraphicFramePr/>
          <p:nvPr>
            <p:extLst>
              <p:ext uri="{D42A27DB-BD31-4B8C-83A1-F6EECF244321}">
                <p14:modId xmlns:p14="http://schemas.microsoft.com/office/powerpoint/2010/main" val="367298856"/>
              </p:ext>
            </p:extLst>
          </p:nvPr>
        </p:nvGraphicFramePr>
        <p:xfrm>
          <a:off x="4781551" y="2606717"/>
          <a:ext cx="4057650" cy="1645940"/>
        </p:xfrm>
        <a:graphic>
          <a:graphicData uri="http://schemas.openxmlformats.org/drawingml/2006/table">
            <a:tbl>
              <a:tblPr firstRow="1" bandRow="1">
                <a:noFill/>
                <a:tableStyleId>{B6A44D8F-41B5-4F18-93B8-F2A69BC86BB6}</a:tableStyleId>
              </a:tblPr>
              <a:tblGrid>
                <a:gridCol w="4057650"/>
              </a:tblGrid>
              <a:tr h="370850">
                <a:tc>
                  <a:txBody>
                    <a:bodyPr/>
                    <a:lstStyle/>
                    <a:p>
                      <a:pPr marL="0" marR="0" lvl="0" indent="0" algn="ctr" rtl="0">
                        <a:lnSpc>
                          <a:spcPct val="100000"/>
                        </a:lnSpc>
                        <a:spcBef>
                          <a:spcPts val="0"/>
                        </a:spcBef>
                        <a:spcAft>
                          <a:spcPts val="0"/>
                        </a:spcAft>
                        <a:buClr>
                          <a:srgbClr val="000000"/>
                        </a:buClr>
                        <a:buSzPct val="25000"/>
                        <a:buFont typeface="Arial"/>
                        <a:buNone/>
                      </a:pPr>
                      <a:r>
                        <a:rPr lang="en-US" sz="2400" u="none" strike="noStrike" cap="none" dirty="0"/>
                        <a:t>Project Team</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6">
                        <a:lumMod val="75000"/>
                      </a:schemeClr>
                    </a:solidFill>
                  </a:tcPr>
                </a:tc>
              </a:tr>
              <a:tr h="370850">
                <a:tc>
                  <a:txBody>
                    <a:bodyPr/>
                    <a:lstStyle/>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dirty="0"/>
                        <a:t>Vivek Chutke</a:t>
                      </a:r>
                    </a:p>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dirty="0" smtClean="0"/>
                        <a:t>Mohit Sharma</a:t>
                      </a:r>
                    </a:p>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dirty="0" smtClean="0"/>
                        <a:t>Hrishikesh Bhatkhande</a:t>
                      </a:r>
                    </a:p>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dirty="0" smtClean="0"/>
                        <a:t>Abhinandan </a:t>
                      </a:r>
                      <a:r>
                        <a:rPr lang="en-US" sz="1800" u="none" strike="noStrike" cap="none" dirty="0"/>
                        <a:t>Nuli</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bg1">
                        <a:lumMod val="95000"/>
                      </a:schemeClr>
                    </a:solidFill>
                  </a:tcPr>
                </a:tc>
              </a:tr>
            </a:tbl>
          </a:graphicData>
        </a:graphic>
      </p:graphicFrame>
      <p:graphicFrame>
        <p:nvGraphicFramePr>
          <p:cNvPr id="121" name="Shape 121"/>
          <p:cNvGraphicFramePr/>
          <p:nvPr>
            <p:extLst>
              <p:ext uri="{D42A27DB-BD31-4B8C-83A1-F6EECF244321}">
                <p14:modId xmlns:p14="http://schemas.microsoft.com/office/powerpoint/2010/main" val="3558787443"/>
              </p:ext>
            </p:extLst>
          </p:nvPr>
        </p:nvGraphicFramePr>
        <p:xfrm>
          <a:off x="4781550" y="4374514"/>
          <a:ext cx="4057650" cy="1097300"/>
        </p:xfrm>
        <a:graphic>
          <a:graphicData uri="http://schemas.openxmlformats.org/drawingml/2006/table">
            <a:tbl>
              <a:tblPr firstRow="1" bandRow="1">
                <a:noFill/>
                <a:tableStyleId>{B6A44D8F-41B5-4F18-93B8-F2A69BC86BB6}</a:tableStyleId>
              </a:tblPr>
              <a:tblGrid>
                <a:gridCol w="4057650"/>
              </a:tblGrid>
              <a:tr h="370850">
                <a:tc>
                  <a:txBody>
                    <a:bodyPr/>
                    <a:lstStyle/>
                    <a:p>
                      <a:pPr marL="0" marR="0" lvl="0" indent="0" algn="ctr" rtl="0">
                        <a:lnSpc>
                          <a:spcPct val="100000"/>
                        </a:lnSpc>
                        <a:spcBef>
                          <a:spcPts val="0"/>
                        </a:spcBef>
                        <a:spcAft>
                          <a:spcPts val="0"/>
                        </a:spcAft>
                        <a:buClr>
                          <a:srgbClr val="000000"/>
                        </a:buClr>
                        <a:buSzPct val="25000"/>
                        <a:buFont typeface="Arial"/>
                        <a:buNone/>
                      </a:pPr>
                      <a:r>
                        <a:rPr lang="en-US" sz="2400" u="none" strike="noStrike" cap="none" dirty="0"/>
                        <a:t>Technology &amp; Software</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6">
                        <a:lumMod val="75000"/>
                      </a:schemeClr>
                    </a:solidFill>
                  </a:tcPr>
                </a:tc>
              </a:tr>
              <a:tr h="370850">
                <a:tc>
                  <a:txBody>
                    <a:bodyPr/>
                    <a:lstStyle/>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dirty="0"/>
                        <a:t>Programming Language – </a:t>
                      </a:r>
                      <a:r>
                        <a:rPr lang="en-US" sz="1800" u="none" strike="noStrike" cap="none" dirty="0" smtClean="0"/>
                        <a:t>R, Python</a:t>
                      </a:r>
                      <a:endParaRPr lang="en-US" sz="1800" u="none" strike="noStrike" cap="none" dirty="0"/>
                    </a:p>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dirty="0"/>
                        <a:t>Software – R </a:t>
                      </a:r>
                      <a:r>
                        <a:rPr lang="en-US" sz="1800" u="none" strike="noStrike" cap="none" dirty="0" smtClean="0"/>
                        <a:t>Studio</a:t>
                      </a:r>
                      <a:endParaRPr lang="en-US" sz="1800" u="none" strike="noStrike" cap="none" dirty="0"/>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bg1">
                        <a:lumMod val="95000"/>
                      </a:schemeClr>
                    </a:solidFill>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lvl="0" algn="l">
              <a:buSzPct val="25000"/>
            </a:pPr>
            <a:r>
              <a:rPr lang="en-US" sz="4000" i="1" dirty="0" smtClean="0"/>
              <a:t>Optimization</a:t>
            </a:r>
            <a:endParaRPr lang="en-US" sz="4000" b="0" i="1" u="none" strike="noStrike" cap="none" dirty="0">
              <a:solidFill>
                <a:schemeClr val="dk1"/>
              </a:solidFill>
              <a:latin typeface="Calibri"/>
              <a:ea typeface="Calibri"/>
              <a:cs typeface="Calibri"/>
              <a:sym typeface="Calibri"/>
            </a:endParaRPr>
          </a:p>
        </p:txBody>
      </p:sp>
      <p:sp>
        <p:nvSpPr>
          <p:cNvPr id="358" name="Shape 358"/>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a:solidFill>
                <a:schemeClr val="lt1"/>
              </a:solidFill>
              <a:latin typeface="Calibri"/>
              <a:ea typeface="Calibri"/>
              <a:cs typeface="Calibri"/>
              <a:sym typeface="Calibri"/>
            </a:endParaRPr>
          </a:p>
        </p:txBody>
      </p:sp>
      <p:sp>
        <p:nvSpPr>
          <p:cNvPr id="359" name="Shape 359"/>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30</a:t>
            </a:fld>
            <a:endParaRPr lang="en-US" sz="1200" b="1" i="0" u="none" strike="noStrike" cap="none">
              <a:solidFill>
                <a:schemeClr val="lt1"/>
              </a:solidFill>
              <a:latin typeface="Calibri"/>
              <a:ea typeface="Calibri"/>
              <a:cs typeface="Calibri"/>
              <a:sym typeface="Calibri"/>
            </a:endParaRPr>
          </a:p>
        </p:txBody>
      </p:sp>
      <p:sp>
        <p:nvSpPr>
          <p:cNvPr id="360" name="Shape 360"/>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a:solidFill>
                <a:schemeClr val="lt1"/>
              </a:solidFill>
              <a:latin typeface="Calibri"/>
              <a:ea typeface="Calibri"/>
              <a:cs typeface="Calibri"/>
              <a:sym typeface="Calibri"/>
            </a:endParaRPr>
          </a:p>
        </p:txBody>
      </p:sp>
      <p:sp>
        <p:nvSpPr>
          <p:cNvPr id="2" name="TextBox 1"/>
          <p:cNvSpPr txBox="1"/>
          <p:nvPr/>
        </p:nvSpPr>
        <p:spPr>
          <a:xfrm>
            <a:off x="152399" y="1243013"/>
            <a:ext cx="8839200" cy="369332"/>
          </a:xfrm>
          <a:prstGeom prst="rect">
            <a:avLst/>
          </a:prstGeom>
          <a:noFill/>
        </p:spPr>
        <p:txBody>
          <a:bodyPr wrap="square" rtlCol="0">
            <a:spAutoFit/>
          </a:bodyPr>
          <a:lstStyle/>
          <a:p>
            <a:r>
              <a:rPr lang="en-US" sz="1800" b="1" dirty="0" smtClean="0">
                <a:latin typeface="Calibri" panose="020F0502020204030204" pitchFamily="34" charset="0"/>
              </a:rPr>
              <a:t>Impact of improvisation in sentiment labeling logic on overall results </a:t>
            </a:r>
            <a:endParaRPr lang="en-US" sz="1800" b="1" dirty="0">
              <a:latin typeface="Calibri" panose="020F0502020204030204" pitchFamily="34" charset="0"/>
            </a:endParaRPr>
          </a:p>
        </p:txBody>
      </p:sp>
      <p:pic>
        <p:nvPicPr>
          <p:cNvPr id="3" name="Picture 2"/>
          <p:cNvPicPr>
            <a:picLocks noChangeAspect="1"/>
          </p:cNvPicPr>
          <p:nvPr/>
        </p:nvPicPr>
        <p:blipFill>
          <a:blip r:embed="rId3"/>
          <a:stretch>
            <a:fillRect/>
          </a:stretch>
        </p:blipFill>
        <p:spPr>
          <a:xfrm>
            <a:off x="190500" y="1740932"/>
            <a:ext cx="8839200" cy="4288393"/>
          </a:xfrm>
          <a:prstGeom prst="rect">
            <a:avLst/>
          </a:prstGeom>
        </p:spPr>
      </p:pic>
    </p:spTree>
    <p:extLst>
      <p:ext uri="{BB962C8B-B14F-4D97-AF65-F5344CB8AC3E}">
        <p14:creationId xmlns:p14="http://schemas.microsoft.com/office/powerpoint/2010/main" val="24779202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lvl="0" algn="l">
              <a:buSzPct val="25000"/>
            </a:pPr>
            <a:r>
              <a:rPr lang="en-US" sz="4000" i="1" dirty="0"/>
              <a:t>Further Optimization Areas</a:t>
            </a:r>
            <a:endParaRPr lang="en-US" sz="4000" b="0" i="1" u="none" strike="noStrike" cap="none" dirty="0">
              <a:solidFill>
                <a:schemeClr val="dk1"/>
              </a:solidFill>
              <a:latin typeface="Calibri"/>
              <a:ea typeface="Calibri"/>
              <a:cs typeface="Calibri"/>
              <a:sym typeface="Calibri"/>
            </a:endParaRPr>
          </a:p>
        </p:txBody>
      </p:sp>
      <p:sp>
        <p:nvSpPr>
          <p:cNvPr id="276" name="Shape 276"/>
          <p:cNvSpPr txBox="1"/>
          <p:nvPr/>
        </p:nvSpPr>
        <p:spPr>
          <a:xfrm>
            <a:off x="342900" y="1095600"/>
            <a:ext cx="8458200" cy="4705125"/>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lvl="0">
              <a:buClr>
                <a:srgbClr val="0070C0"/>
              </a:buClr>
              <a:buSzPct val="25000"/>
            </a:pPr>
            <a:r>
              <a:rPr lang="en-US" sz="2400" dirty="0" smtClean="0">
                <a:solidFill>
                  <a:srgbClr val="0070C0"/>
                </a:solidFill>
                <a:latin typeface="Calibri"/>
                <a:ea typeface="Calibri"/>
                <a:cs typeface="Calibri"/>
                <a:sym typeface="Calibri"/>
              </a:rPr>
              <a:t>With regards to Machine Learning model</a:t>
            </a:r>
          </a:p>
          <a:p>
            <a:pPr lvl="0">
              <a:buClr>
                <a:srgbClr val="0070C0"/>
              </a:buClr>
              <a:buSzPct val="25000"/>
            </a:pPr>
            <a:endParaRPr sz="1800" b="0" i="0" u="none" strike="noStrike" cap="none" dirty="0" smtClean="0">
              <a:solidFill>
                <a:schemeClr val="dk1"/>
              </a:solidFill>
              <a:latin typeface="Calibri"/>
              <a:ea typeface="Calibri"/>
              <a:cs typeface="Calibri"/>
              <a:sym typeface="Calibri"/>
            </a:endParaRPr>
          </a:p>
          <a:p>
            <a:pPr marL="285750" indent="-285750">
              <a:buSzPct val="75000"/>
              <a:buFont typeface="Wingdings" panose="05000000000000000000" pitchFamily="2" charset="2"/>
              <a:buChar char="q"/>
            </a:pPr>
            <a:r>
              <a:rPr lang="en-US" sz="1800" dirty="0" smtClean="0">
                <a:latin typeface="Calibri" panose="020F0502020204030204" pitchFamily="34" charset="0"/>
              </a:rPr>
              <a:t>Improvement </a:t>
            </a:r>
            <a:r>
              <a:rPr lang="en-US" sz="1800" dirty="0">
                <a:latin typeface="Calibri" panose="020F0502020204030204" pitchFamily="34" charset="0"/>
              </a:rPr>
              <a:t>in the sentiment levels classification till the prediction accuracy results in the model validation phase attain high values. </a:t>
            </a:r>
          </a:p>
          <a:p>
            <a:pPr marL="285750" indent="-285750">
              <a:buSzPct val="75000"/>
              <a:buFont typeface="Wingdings" panose="05000000000000000000" pitchFamily="2" charset="2"/>
              <a:buChar char="q"/>
            </a:pPr>
            <a:endParaRPr lang="en-US" sz="1800" dirty="0" smtClean="0">
              <a:latin typeface="Calibri" panose="020F0502020204030204" pitchFamily="34" charset="0"/>
            </a:endParaRPr>
          </a:p>
          <a:p>
            <a:pPr marL="285750" indent="-285750">
              <a:buSzPct val="75000"/>
              <a:buFont typeface="Wingdings" panose="05000000000000000000" pitchFamily="2" charset="2"/>
              <a:buChar char="q"/>
            </a:pPr>
            <a:r>
              <a:rPr lang="en-US" sz="1800" dirty="0" smtClean="0">
                <a:latin typeface="Calibri" panose="020F0502020204030204" pitchFamily="34" charset="0"/>
              </a:rPr>
              <a:t>Optimization </a:t>
            </a:r>
            <a:r>
              <a:rPr lang="en-US" sz="1800" dirty="0">
                <a:latin typeface="Calibri" panose="020F0502020204030204" pitchFamily="34" charset="0"/>
              </a:rPr>
              <a:t>of the number of sentiment levels (levels of the output variable). </a:t>
            </a:r>
            <a:endParaRPr lang="en-US" sz="1800" dirty="0" smtClean="0">
              <a:latin typeface="Calibri" panose="020F0502020204030204" pitchFamily="34" charset="0"/>
            </a:endParaRPr>
          </a:p>
          <a:p>
            <a:pPr marL="285750">
              <a:buSzPct val="75000"/>
            </a:pPr>
            <a:r>
              <a:rPr lang="en-US" sz="1800" i="1" dirty="0" smtClean="0">
                <a:latin typeface="Calibri" panose="020F0502020204030204" pitchFamily="34" charset="0"/>
              </a:rPr>
              <a:t>We </a:t>
            </a:r>
            <a:r>
              <a:rPr lang="en-US" sz="1800" i="1" dirty="0">
                <a:latin typeface="Calibri" panose="020F0502020204030204" pitchFamily="34" charset="0"/>
              </a:rPr>
              <a:t>have </a:t>
            </a:r>
            <a:r>
              <a:rPr lang="en-US" sz="1800" i="1" dirty="0" smtClean="0">
                <a:latin typeface="Calibri" panose="020F0502020204030204" pitchFamily="34" charset="0"/>
              </a:rPr>
              <a:t>observed </a:t>
            </a:r>
            <a:r>
              <a:rPr lang="en-US" sz="1800" i="1" dirty="0">
                <a:latin typeface="Calibri" panose="020F0502020204030204" pitchFamily="34" charset="0"/>
              </a:rPr>
              <a:t>that the Naïve Bayes classifier does not work at its best when the number of classification levels is very high.</a:t>
            </a:r>
          </a:p>
          <a:p>
            <a:pPr marL="285750" indent="-285750">
              <a:buSzPct val="75000"/>
              <a:buFont typeface="Wingdings" panose="05000000000000000000" pitchFamily="2" charset="2"/>
              <a:buChar char="q"/>
            </a:pPr>
            <a:endParaRPr lang="en-US" sz="1800" dirty="0" smtClean="0">
              <a:latin typeface="Calibri" panose="020F0502020204030204" pitchFamily="34" charset="0"/>
            </a:endParaRPr>
          </a:p>
          <a:p>
            <a:pPr marL="285750" indent="-285750">
              <a:buSzPct val="75000"/>
              <a:buFont typeface="Wingdings" panose="05000000000000000000" pitchFamily="2" charset="2"/>
              <a:buChar char="q"/>
            </a:pPr>
            <a:r>
              <a:rPr lang="en-US" sz="1800" dirty="0" smtClean="0">
                <a:latin typeface="Calibri" panose="020F0502020204030204" pitchFamily="34" charset="0"/>
              </a:rPr>
              <a:t>Use </a:t>
            </a:r>
            <a:r>
              <a:rPr lang="en-US" sz="1800" dirty="0">
                <a:latin typeface="Calibri" panose="020F0502020204030204" pitchFamily="34" charset="0"/>
              </a:rPr>
              <a:t>other classification models such as SVM, MAXENT, RF, Decision Tree to study the effect on this particular dataset and choose the model that works the best</a:t>
            </a:r>
            <a:r>
              <a:rPr lang="en-US" sz="1800" dirty="0" smtClean="0">
                <a:latin typeface="Calibri" panose="020F0502020204030204" pitchFamily="34" charset="0"/>
              </a:rPr>
              <a:t>.</a:t>
            </a:r>
          </a:p>
          <a:p>
            <a:pPr marL="285750" indent="-285750">
              <a:buSzPct val="75000"/>
              <a:buFont typeface="Wingdings" panose="05000000000000000000" pitchFamily="2" charset="2"/>
              <a:buChar char="q"/>
            </a:pPr>
            <a:endParaRPr lang="en-US" sz="1800" dirty="0">
              <a:latin typeface="Calibri" panose="020F0502020204030204" pitchFamily="34" charset="0"/>
            </a:endParaRPr>
          </a:p>
          <a:p>
            <a:pPr lvl="0">
              <a:buClr>
                <a:srgbClr val="0070C0"/>
              </a:buClr>
              <a:buSzPct val="25000"/>
            </a:pPr>
            <a:r>
              <a:rPr lang="en-US" sz="2400" dirty="0">
                <a:solidFill>
                  <a:srgbClr val="0070C0"/>
                </a:solidFill>
                <a:latin typeface="Calibri"/>
                <a:ea typeface="Calibri"/>
                <a:cs typeface="Calibri"/>
                <a:sym typeface="Calibri"/>
              </a:rPr>
              <a:t>With regards to Text Data Processing</a:t>
            </a:r>
          </a:p>
          <a:p>
            <a:pPr lvl="0">
              <a:buClr>
                <a:srgbClr val="0070C0"/>
              </a:buClr>
              <a:buSzPct val="25000"/>
            </a:pPr>
            <a:endParaRPr lang="en-US" sz="1800" dirty="0">
              <a:solidFill>
                <a:schemeClr val="dk1"/>
              </a:solidFill>
              <a:latin typeface="Calibri"/>
              <a:ea typeface="Calibri"/>
              <a:cs typeface="Calibri"/>
              <a:sym typeface="Calibri"/>
            </a:endParaRPr>
          </a:p>
          <a:p>
            <a:pPr marL="285750" indent="-285750">
              <a:buSzPct val="75000"/>
              <a:buFont typeface="Wingdings" panose="05000000000000000000" pitchFamily="2" charset="2"/>
              <a:buChar char="q"/>
            </a:pPr>
            <a:r>
              <a:rPr lang="en-US" sz="1800" dirty="0" smtClean="0">
                <a:latin typeface="Calibri" panose="020F0502020204030204" pitchFamily="34" charset="0"/>
              </a:rPr>
              <a:t>Classifying the </a:t>
            </a:r>
            <a:r>
              <a:rPr lang="en-US" sz="1800" dirty="0">
                <a:latin typeface="Calibri" panose="020F0502020204030204" pitchFamily="34" charset="0"/>
              </a:rPr>
              <a:t>data into triplets and </a:t>
            </a:r>
            <a:r>
              <a:rPr lang="en-US" sz="1800" dirty="0" smtClean="0">
                <a:latin typeface="Calibri" panose="020F0502020204030204" pitchFamily="34" charset="0"/>
              </a:rPr>
              <a:t>using bigrams and n-grams instead </a:t>
            </a:r>
            <a:r>
              <a:rPr lang="en-US" sz="1800" dirty="0">
                <a:latin typeface="Calibri" panose="020F0502020204030204" pitchFamily="34" charset="0"/>
              </a:rPr>
              <a:t>of using single word </a:t>
            </a:r>
            <a:r>
              <a:rPr lang="en-US" sz="1800" dirty="0" smtClean="0">
                <a:latin typeface="Calibri" panose="020F0502020204030204" pitchFamily="34" charset="0"/>
              </a:rPr>
              <a:t>occurrences and their frequencies</a:t>
            </a:r>
            <a:endParaRPr lang="en-US" sz="1800" dirty="0">
              <a:latin typeface="Calibri" panose="020F0502020204030204" pitchFamily="34" charset="0"/>
            </a:endParaRPr>
          </a:p>
        </p:txBody>
      </p:sp>
      <p:sp>
        <p:nvSpPr>
          <p:cNvPr id="277" name="Shape 277"/>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dirty="0">
              <a:solidFill>
                <a:schemeClr val="lt1"/>
              </a:solidFill>
              <a:latin typeface="Calibri"/>
              <a:ea typeface="Calibri"/>
              <a:cs typeface="Calibri"/>
              <a:sym typeface="Calibri"/>
            </a:endParaRPr>
          </a:p>
        </p:txBody>
      </p:sp>
      <p:sp>
        <p:nvSpPr>
          <p:cNvPr id="278" name="Shape 278"/>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31</a:t>
            </a:fld>
            <a:endParaRPr lang="en-US" sz="1200" b="1" i="0" u="none" strike="noStrike" cap="none" dirty="0">
              <a:solidFill>
                <a:schemeClr val="lt1"/>
              </a:solidFill>
              <a:latin typeface="Calibri"/>
              <a:ea typeface="Calibri"/>
              <a:cs typeface="Calibri"/>
              <a:sym typeface="Calibri"/>
            </a:endParaRPr>
          </a:p>
        </p:txBody>
      </p:sp>
      <p:sp>
        <p:nvSpPr>
          <p:cNvPr id="279" name="Shape 279"/>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539501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lvl="0" algn="l">
              <a:buSzPct val="25000"/>
            </a:pPr>
            <a:r>
              <a:rPr lang="en-US" sz="4000" i="1" dirty="0"/>
              <a:t>Further Optimization Areas</a:t>
            </a:r>
            <a:endParaRPr lang="en-US" sz="4000" b="0" i="1" u="none" strike="noStrike" cap="none" dirty="0">
              <a:solidFill>
                <a:schemeClr val="dk1"/>
              </a:solidFill>
              <a:latin typeface="Calibri"/>
              <a:ea typeface="Calibri"/>
              <a:cs typeface="Calibri"/>
              <a:sym typeface="Calibri"/>
            </a:endParaRPr>
          </a:p>
        </p:txBody>
      </p:sp>
      <p:sp>
        <p:nvSpPr>
          <p:cNvPr id="276" name="Shape 276"/>
          <p:cNvSpPr txBox="1"/>
          <p:nvPr/>
        </p:nvSpPr>
        <p:spPr>
          <a:xfrm>
            <a:off x="342900" y="1095600"/>
            <a:ext cx="8458200" cy="4705125"/>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indent="-285750">
              <a:buSzPct val="75000"/>
              <a:buFont typeface="Wingdings" panose="05000000000000000000" pitchFamily="2" charset="2"/>
              <a:buChar char="q"/>
            </a:pPr>
            <a:r>
              <a:rPr lang="en-US" sz="1800" dirty="0" smtClean="0">
                <a:latin typeface="Calibri" panose="020F0502020204030204" pitchFamily="34" charset="0"/>
              </a:rPr>
              <a:t>Applying NLP techniques to </a:t>
            </a:r>
            <a:r>
              <a:rPr lang="en-US" sz="1800" dirty="0">
                <a:latin typeface="Calibri" panose="020F0502020204030204" pitchFamily="34" charset="0"/>
              </a:rPr>
              <a:t>bifurcate sentences into more meaningful </a:t>
            </a:r>
            <a:r>
              <a:rPr lang="en-US" sz="1800" dirty="0" smtClean="0">
                <a:latin typeface="Calibri" panose="020F0502020204030204" pitchFamily="34" charset="0"/>
              </a:rPr>
              <a:t>data</a:t>
            </a:r>
            <a:endParaRPr lang="en-US" sz="1800" dirty="0">
              <a:latin typeface="Calibri" panose="020F0502020204030204" pitchFamily="34" charset="0"/>
            </a:endParaRPr>
          </a:p>
          <a:p>
            <a:pPr marL="285750" indent="-285750">
              <a:buSzPct val="75000"/>
              <a:buFont typeface="Wingdings" panose="05000000000000000000" pitchFamily="2" charset="2"/>
              <a:buChar char="q"/>
            </a:pPr>
            <a:endParaRPr lang="en-US" sz="1800" dirty="0">
              <a:latin typeface="Calibri" panose="020F0502020204030204" pitchFamily="34" charset="0"/>
            </a:endParaRPr>
          </a:p>
          <a:p>
            <a:pPr marL="285750" indent="-285750">
              <a:buSzPct val="75000"/>
              <a:buFont typeface="Wingdings" panose="05000000000000000000" pitchFamily="2" charset="2"/>
              <a:buChar char="q"/>
            </a:pPr>
            <a:r>
              <a:rPr lang="en-US" sz="1800" dirty="0">
                <a:latin typeface="Calibri" panose="020F0502020204030204" pitchFamily="34" charset="0"/>
              </a:rPr>
              <a:t>Further improvement in handling of the </a:t>
            </a:r>
            <a:r>
              <a:rPr lang="en-US" sz="1800" dirty="0" smtClean="0">
                <a:latin typeface="Calibri" panose="020F0502020204030204" pitchFamily="34" charset="0"/>
              </a:rPr>
              <a:t>NOT’s</a:t>
            </a:r>
          </a:p>
          <a:p>
            <a:pPr marL="285750" indent="-285750">
              <a:buSzPct val="75000"/>
              <a:buFont typeface="Wingdings" panose="05000000000000000000" pitchFamily="2" charset="2"/>
              <a:buChar char="q"/>
            </a:pPr>
            <a:endParaRPr lang="en-US" sz="1800" dirty="0">
              <a:latin typeface="Calibri" panose="020F0502020204030204" pitchFamily="34" charset="0"/>
            </a:endParaRPr>
          </a:p>
          <a:p>
            <a:r>
              <a:rPr lang="en-US" sz="2400" dirty="0">
                <a:solidFill>
                  <a:srgbClr val="0070C0"/>
                </a:solidFill>
                <a:latin typeface="Calibri"/>
                <a:ea typeface="Calibri"/>
                <a:cs typeface="Calibri"/>
              </a:rPr>
              <a:t>With regards to overall functioning and performance</a:t>
            </a:r>
          </a:p>
          <a:p>
            <a:endParaRPr lang="en-US" sz="1800" b="1" dirty="0">
              <a:latin typeface="Calibri" panose="020F0502020204030204" pitchFamily="34" charset="0"/>
            </a:endParaRPr>
          </a:p>
          <a:p>
            <a:pPr marL="285750" indent="-285750">
              <a:buSzPct val="75000"/>
              <a:buFont typeface="Wingdings" panose="05000000000000000000" pitchFamily="2" charset="2"/>
              <a:buChar char="q"/>
            </a:pPr>
            <a:r>
              <a:rPr lang="en-US" sz="1800" dirty="0" smtClean="0">
                <a:latin typeface="Calibri" panose="020F0502020204030204" pitchFamily="34" charset="0"/>
              </a:rPr>
              <a:t>Improving </a:t>
            </a:r>
            <a:r>
              <a:rPr lang="en-US" sz="1800" dirty="0">
                <a:latin typeface="Calibri" panose="020F0502020204030204" pitchFamily="34" charset="0"/>
              </a:rPr>
              <a:t>execution time and performance (currently the code takes very high time to execute and hence adding any more complexity will be detrimental to the performance)</a:t>
            </a:r>
          </a:p>
          <a:p>
            <a:pPr marL="285750" indent="-285750">
              <a:buSzPct val="75000"/>
              <a:buFont typeface="Wingdings" panose="05000000000000000000" pitchFamily="2" charset="2"/>
              <a:buChar char="q"/>
            </a:pPr>
            <a:endParaRPr lang="en-US" sz="1800" dirty="0">
              <a:latin typeface="Calibri" panose="020F0502020204030204" pitchFamily="34" charset="0"/>
            </a:endParaRPr>
          </a:p>
          <a:p>
            <a:pPr marL="285750" indent="-285750">
              <a:buSzPct val="75000"/>
              <a:buFont typeface="Wingdings" panose="05000000000000000000" pitchFamily="2" charset="2"/>
              <a:buChar char="q"/>
            </a:pPr>
            <a:r>
              <a:rPr lang="en-US" sz="1800" dirty="0">
                <a:latin typeface="Calibri" panose="020F0502020204030204" pitchFamily="34" charset="0"/>
              </a:rPr>
              <a:t>Comparison of results across R and Python</a:t>
            </a:r>
          </a:p>
          <a:p>
            <a:pPr marL="285750" indent="-285750">
              <a:buSzPct val="75000"/>
              <a:buFont typeface="Wingdings" panose="05000000000000000000" pitchFamily="2" charset="2"/>
              <a:buChar char="q"/>
            </a:pPr>
            <a:endParaRPr lang="en-US" sz="1800" dirty="0">
              <a:latin typeface="Calibri" panose="020F0502020204030204" pitchFamily="34" charset="0"/>
            </a:endParaRPr>
          </a:p>
          <a:p>
            <a:pPr marL="285750" indent="-285750">
              <a:buSzPct val="75000"/>
              <a:buFont typeface="Wingdings" panose="05000000000000000000" pitchFamily="2" charset="2"/>
              <a:buChar char="q"/>
            </a:pPr>
            <a:r>
              <a:rPr lang="en-US" sz="1800" dirty="0" smtClean="0">
                <a:latin typeface="Calibri" panose="020F0502020204030204" pitchFamily="34" charset="0"/>
              </a:rPr>
              <a:t>Applying </a:t>
            </a:r>
            <a:r>
              <a:rPr lang="en-US" sz="1800" dirty="0">
                <a:latin typeface="Calibri" panose="020F0502020204030204" pitchFamily="34" charset="0"/>
              </a:rPr>
              <a:t>Deep Learning techniques for better </a:t>
            </a:r>
            <a:r>
              <a:rPr lang="en-US" sz="1800" dirty="0" smtClean="0">
                <a:latin typeface="Calibri" panose="020F0502020204030204" pitchFamily="34" charset="0"/>
              </a:rPr>
              <a:t>results</a:t>
            </a:r>
            <a:endParaRPr lang="en-US" sz="1800" dirty="0">
              <a:latin typeface="Calibri" panose="020F0502020204030204" pitchFamily="34" charset="0"/>
            </a:endParaRPr>
          </a:p>
          <a:p>
            <a:pPr>
              <a:buSzPct val="75000"/>
            </a:pPr>
            <a:endParaRPr lang="en-US" sz="1800" dirty="0" smtClean="0">
              <a:latin typeface="Calibri" panose="020F0502020204030204" pitchFamily="34" charset="0"/>
            </a:endParaRPr>
          </a:p>
        </p:txBody>
      </p:sp>
      <p:sp>
        <p:nvSpPr>
          <p:cNvPr id="277" name="Shape 277"/>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dirty="0">
              <a:solidFill>
                <a:schemeClr val="lt1"/>
              </a:solidFill>
              <a:latin typeface="Calibri"/>
              <a:ea typeface="Calibri"/>
              <a:cs typeface="Calibri"/>
              <a:sym typeface="Calibri"/>
            </a:endParaRPr>
          </a:p>
        </p:txBody>
      </p:sp>
      <p:sp>
        <p:nvSpPr>
          <p:cNvPr id="278" name="Shape 278"/>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32</a:t>
            </a:fld>
            <a:endParaRPr lang="en-US" sz="1200" b="1" i="0" u="none" strike="noStrike" cap="none" dirty="0">
              <a:solidFill>
                <a:schemeClr val="lt1"/>
              </a:solidFill>
              <a:latin typeface="Calibri"/>
              <a:ea typeface="Calibri"/>
              <a:cs typeface="Calibri"/>
              <a:sym typeface="Calibri"/>
            </a:endParaRPr>
          </a:p>
        </p:txBody>
      </p:sp>
      <p:sp>
        <p:nvSpPr>
          <p:cNvPr id="279" name="Shape 279"/>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6825990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lvl="0" algn="l">
              <a:buSzPct val="25000"/>
            </a:pPr>
            <a:r>
              <a:rPr lang="en-US" sz="4000" i="1" dirty="0" smtClean="0"/>
              <a:t>Conclusion</a:t>
            </a:r>
            <a:endParaRPr lang="en-US" sz="4000" b="0" i="1" u="none" strike="noStrike" cap="none" dirty="0">
              <a:solidFill>
                <a:schemeClr val="dk1"/>
              </a:solidFill>
              <a:latin typeface="Calibri"/>
              <a:ea typeface="Calibri"/>
              <a:cs typeface="Calibri"/>
              <a:sym typeface="Calibri"/>
            </a:endParaRPr>
          </a:p>
        </p:txBody>
      </p:sp>
      <p:sp>
        <p:nvSpPr>
          <p:cNvPr id="276" name="Shape 276"/>
          <p:cNvSpPr txBox="1"/>
          <p:nvPr/>
        </p:nvSpPr>
        <p:spPr>
          <a:xfrm>
            <a:off x="342900" y="1095601"/>
            <a:ext cx="8458200" cy="319065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lvl="0">
              <a:buClr>
                <a:srgbClr val="0070C0"/>
              </a:buClr>
              <a:buSzPct val="25000"/>
            </a:pPr>
            <a:r>
              <a:rPr lang="en-US" sz="2400" dirty="0" smtClean="0">
                <a:solidFill>
                  <a:srgbClr val="0070C0"/>
                </a:solidFill>
                <a:latin typeface="Calibri"/>
                <a:ea typeface="Calibri"/>
                <a:cs typeface="Calibri"/>
                <a:sym typeface="Calibri"/>
              </a:rPr>
              <a:t>Conclusion</a:t>
            </a:r>
          </a:p>
          <a:p>
            <a:pPr lvl="0">
              <a:buClr>
                <a:srgbClr val="0070C0"/>
              </a:buClr>
              <a:buSzPct val="25000"/>
            </a:pPr>
            <a:endParaRPr sz="1800" b="0" i="0" u="none" strike="noStrike" cap="none" dirty="0" smtClean="0">
              <a:solidFill>
                <a:schemeClr val="dk1"/>
              </a:solidFill>
              <a:latin typeface="Calibri"/>
              <a:ea typeface="Calibri"/>
              <a:cs typeface="Calibri"/>
              <a:sym typeface="Calibri"/>
            </a:endParaRPr>
          </a:p>
          <a:p>
            <a:pPr marL="285750" indent="-285750">
              <a:buSzPct val="75000"/>
              <a:buFont typeface="Wingdings" panose="05000000000000000000" pitchFamily="2" charset="2"/>
              <a:buChar char="q"/>
            </a:pPr>
            <a:r>
              <a:rPr lang="en-US" sz="1800" dirty="0">
                <a:latin typeface="Calibri" panose="020F0502020204030204" pitchFamily="34" charset="0"/>
              </a:rPr>
              <a:t>The Naïve Bayes based sentiment classifier built in this project gives satisfactory results and provides a base for further optimization.</a:t>
            </a:r>
          </a:p>
          <a:p>
            <a:pPr marL="285750" indent="-285750">
              <a:buSzPct val="75000"/>
              <a:buFont typeface="Wingdings" panose="05000000000000000000" pitchFamily="2" charset="2"/>
              <a:buChar char="q"/>
            </a:pPr>
            <a:endParaRPr lang="en-US" sz="1800" dirty="0">
              <a:latin typeface="Calibri" panose="020F0502020204030204" pitchFamily="34" charset="0"/>
            </a:endParaRPr>
          </a:p>
          <a:p>
            <a:pPr marL="285750" indent="-285750">
              <a:buSzPct val="75000"/>
              <a:buFont typeface="Wingdings" panose="05000000000000000000" pitchFamily="2" charset="2"/>
              <a:buChar char="q"/>
            </a:pPr>
            <a:r>
              <a:rPr lang="en-US" sz="1800" dirty="0">
                <a:latin typeface="Calibri" panose="020F0502020204030204" pitchFamily="34" charset="0"/>
              </a:rPr>
              <a:t>Sentiment labeling (defining the classification levels of the output) plays a crucial role in accuracy of the model</a:t>
            </a:r>
            <a:r>
              <a:rPr lang="en-US" sz="1800" dirty="0" smtClean="0">
                <a:latin typeface="Calibri" panose="020F0502020204030204" pitchFamily="34" charset="0"/>
              </a:rPr>
              <a:t>.</a:t>
            </a:r>
          </a:p>
          <a:p>
            <a:pPr marL="285750" indent="-285750">
              <a:buSzPct val="75000"/>
              <a:buFont typeface="Wingdings" panose="05000000000000000000" pitchFamily="2" charset="2"/>
              <a:buChar char="q"/>
            </a:pPr>
            <a:endParaRPr lang="en-US" sz="1800" dirty="0">
              <a:latin typeface="Calibri" panose="020F0502020204030204" pitchFamily="34" charset="0"/>
            </a:endParaRPr>
          </a:p>
          <a:p>
            <a:pPr marL="285750" indent="-285750">
              <a:buSzPct val="75000"/>
              <a:buFont typeface="Wingdings" panose="05000000000000000000" pitchFamily="2" charset="2"/>
              <a:buChar char="q"/>
            </a:pPr>
            <a:r>
              <a:rPr lang="en-US" sz="1800" dirty="0" smtClean="0">
                <a:latin typeface="Calibri" panose="020F0502020204030204" pitchFamily="34" charset="0"/>
              </a:rPr>
              <a:t>Selection of the classification model for better results and higher performance is key for developing a prototype model.</a:t>
            </a:r>
            <a:endParaRPr lang="en-US" sz="1800" dirty="0">
              <a:latin typeface="Calibri" panose="020F0502020204030204" pitchFamily="34" charset="0"/>
            </a:endParaRPr>
          </a:p>
        </p:txBody>
      </p:sp>
      <p:sp>
        <p:nvSpPr>
          <p:cNvPr id="277" name="Shape 277"/>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dirty="0">
              <a:solidFill>
                <a:schemeClr val="lt1"/>
              </a:solidFill>
              <a:latin typeface="Calibri"/>
              <a:ea typeface="Calibri"/>
              <a:cs typeface="Calibri"/>
              <a:sym typeface="Calibri"/>
            </a:endParaRPr>
          </a:p>
        </p:txBody>
      </p:sp>
      <p:sp>
        <p:nvSpPr>
          <p:cNvPr id="278" name="Shape 278"/>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33</a:t>
            </a:fld>
            <a:endParaRPr lang="en-US" sz="1200" b="1" i="0" u="none" strike="noStrike" cap="none" dirty="0">
              <a:solidFill>
                <a:schemeClr val="lt1"/>
              </a:solidFill>
              <a:latin typeface="Calibri"/>
              <a:ea typeface="Calibri"/>
              <a:cs typeface="Calibri"/>
              <a:sym typeface="Calibri"/>
            </a:endParaRPr>
          </a:p>
        </p:txBody>
      </p:sp>
      <p:sp>
        <p:nvSpPr>
          <p:cNvPr id="279" name="Shape 279"/>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4818000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Components &amp; Deliverables</a:t>
            </a:r>
            <a:endParaRPr lang="en-US" sz="4000" b="0" i="1" u="none" strike="noStrike" cap="none" dirty="0">
              <a:solidFill>
                <a:schemeClr val="dk1"/>
              </a:solidFill>
              <a:latin typeface="Calibri"/>
              <a:ea typeface="Calibri"/>
              <a:cs typeface="Calibri"/>
              <a:sym typeface="Calibri"/>
            </a:endParaRPr>
          </a:p>
        </p:txBody>
      </p:sp>
      <p:sp>
        <p:nvSpPr>
          <p:cNvPr id="358" name="Shape 358"/>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a:solidFill>
                <a:schemeClr val="lt1"/>
              </a:solidFill>
              <a:latin typeface="Calibri"/>
              <a:ea typeface="Calibri"/>
              <a:cs typeface="Calibri"/>
              <a:sym typeface="Calibri"/>
            </a:endParaRPr>
          </a:p>
        </p:txBody>
      </p:sp>
      <p:sp>
        <p:nvSpPr>
          <p:cNvPr id="359" name="Shape 359"/>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34</a:t>
            </a:fld>
            <a:endParaRPr lang="en-US" sz="1200" b="1" i="0" u="none" strike="noStrike" cap="none">
              <a:solidFill>
                <a:schemeClr val="lt1"/>
              </a:solidFill>
              <a:latin typeface="Calibri"/>
              <a:ea typeface="Calibri"/>
              <a:cs typeface="Calibri"/>
              <a:sym typeface="Calibri"/>
            </a:endParaRPr>
          </a:p>
        </p:txBody>
      </p:sp>
      <p:sp>
        <p:nvSpPr>
          <p:cNvPr id="360" name="Shape 360"/>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a:solidFill>
                <a:schemeClr val="lt1"/>
              </a:solidFill>
              <a:latin typeface="Calibri"/>
              <a:ea typeface="Calibri"/>
              <a:cs typeface="Calibri"/>
              <a:sym typeface="Calibri"/>
            </a:endParaRPr>
          </a:p>
        </p:txBody>
      </p:sp>
      <p:graphicFrame>
        <p:nvGraphicFramePr>
          <p:cNvPr id="2" name="Diagram 1"/>
          <p:cNvGraphicFramePr/>
          <p:nvPr>
            <p:extLst>
              <p:ext uri="{D42A27DB-BD31-4B8C-83A1-F6EECF244321}">
                <p14:modId xmlns:p14="http://schemas.microsoft.com/office/powerpoint/2010/main" val="1383942836"/>
              </p:ext>
            </p:extLst>
          </p:nvPr>
        </p:nvGraphicFramePr>
        <p:xfrm>
          <a:off x="261937" y="1056480"/>
          <a:ext cx="8724901" cy="52181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60627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a:solidFill>
                  <a:schemeClr val="dk1"/>
                </a:solidFill>
                <a:latin typeface="Calibri"/>
                <a:ea typeface="Calibri"/>
                <a:cs typeface="Calibri"/>
                <a:sym typeface="Calibri"/>
              </a:rPr>
              <a:t>Next Steps</a:t>
            </a:r>
          </a:p>
        </p:txBody>
      </p:sp>
      <p:sp>
        <p:nvSpPr>
          <p:cNvPr id="357" name="Shape 357"/>
          <p:cNvSpPr txBox="1"/>
          <p:nvPr/>
        </p:nvSpPr>
        <p:spPr>
          <a:xfrm>
            <a:off x="342900" y="1095601"/>
            <a:ext cx="8458200" cy="179047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Complete </a:t>
            </a:r>
            <a:r>
              <a:rPr lang="en-US" sz="1800" b="0" i="0" u="none" strike="noStrike" cap="none" dirty="0" smtClean="0">
                <a:solidFill>
                  <a:schemeClr val="dk1"/>
                </a:solidFill>
                <a:latin typeface="Calibri"/>
                <a:ea typeface="Calibri"/>
                <a:cs typeface="Calibri"/>
                <a:sym typeface="Calibri"/>
              </a:rPr>
              <a:t>Project Status Presentation (ETA </a:t>
            </a:r>
            <a:r>
              <a:rPr lang="en-US" sz="1800" b="0" i="0" u="none" strike="noStrike" cap="none" dirty="0">
                <a:solidFill>
                  <a:schemeClr val="dk1"/>
                </a:solidFill>
                <a:latin typeface="Calibri"/>
                <a:ea typeface="Calibri"/>
                <a:cs typeface="Calibri"/>
                <a:sym typeface="Calibri"/>
              </a:rPr>
              <a:t>: </a:t>
            </a:r>
            <a:r>
              <a:rPr lang="en-US" sz="1800" b="0" i="0" u="none" strike="noStrike" cap="none" dirty="0" smtClean="0">
                <a:solidFill>
                  <a:schemeClr val="dk1"/>
                </a:solidFill>
                <a:latin typeface="Calibri"/>
                <a:ea typeface="Calibri"/>
                <a:cs typeface="Calibri"/>
                <a:sym typeface="Calibri"/>
              </a:rPr>
              <a:t>7-Oct)</a:t>
            </a:r>
          </a:p>
          <a:p>
            <a:pPr marL="285750" marR="0" lvl="0" indent="-285750" algn="l" rtl="0">
              <a:lnSpc>
                <a:spcPct val="100000"/>
              </a:lnSpc>
              <a:spcBef>
                <a:spcPts val="0"/>
              </a:spcBef>
              <a:spcAft>
                <a:spcPts val="0"/>
              </a:spcAft>
              <a:buClr>
                <a:schemeClr val="dk1"/>
              </a:buClr>
              <a:buSzPct val="75000"/>
              <a:buFont typeface="Noto Sans Symbols"/>
              <a:buChar char="❑"/>
            </a:pPr>
            <a:endParaRPr lang="en-US" sz="1800"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dirty="0" smtClean="0">
                <a:solidFill>
                  <a:schemeClr val="dk1"/>
                </a:solidFill>
                <a:latin typeface="Calibri"/>
                <a:ea typeface="Calibri"/>
                <a:cs typeface="Calibri"/>
                <a:sym typeface="Calibri"/>
              </a:rPr>
              <a:t>Complete Project Delivery and </a:t>
            </a:r>
            <a:r>
              <a:rPr lang="en-US" sz="1800" b="0" i="0" u="none" strike="noStrike" cap="none" dirty="0" smtClean="0">
                <a:solidFill>
                  <a:schemeClr val="dk1"/>
                </a:solidFill>
                <a:latin typeface="Calibri"/>
                <a:ea typeface="Calibri"/>
                <a:cs typeface="Calibri"/>
                <a:sym typeface="Calibri"/>
              </a:rPr>
              <a:t>Fina</a:t>
            </a:r>
            <a:r>
              <a:rPr lang="en-US" sz="1800" dirty="0" smtClean="0">
                <a:solidFill>
                  <a:schemeClr val="dk1"/>
                </a:solidFill>
                <a:latin typeface="Calibri"/>
                <a:ea typeface="Calibri"/>
                <a:cs typeface="Calibri"/>
                <a:sym typeface="Calibri"/>
              </a:rPr>
              <a:t>l Project Report (ETA : 7-Oct)</a:t>
            </a:r>
            <a:endParaRPr lang="en-US"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dirty="0" smtClean="0">
                <a:solidFill>
                  <a:schemeClr val="dk1"/>
                </a:solidFill>
                <a:latin typeface="Calibri"/>
                <a:ea typeface="Calibri"/>
                <a:cs typeface="Calibri"/>
                <a:sym typeface="Calibri"/>
              </a:rPr>
              <a:t>Incorporate changes based on feedback provided during Review Session (ETA : 14-Oct)</a:t>
            </a: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Font typeface="Noto Sans Symbols"/>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p:txBody>
      </p:sp>
      <p:sp>
        <p:nvSpPr>
          <p:cNvPr id="358" name="Shape 358"/>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a:solidFill>
                <a:schemeClr val="lt1"/>
              </a:solidFill>
              <a:latin typeface="Calibri"/>
              <a:ea typeface="Calibri"/>
              <a:cs typeface="Calibri"/>
              <a:sym typeface="Calibri"/>
            </a:endParaRPr>
          </a:p>
        </p:txBody>
      </p:sp>
      <p:sp>
        <p:nvSpPr>
          <p:cNvPr id="359" name="Shape 359"/>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35</a:t>
            </a:fld>
            <a:endParaRPr lang="en-US" sz="1200" b="1" i="0" u="none" strike="noStrike" cap="none">
              <a:solidFill>
                <a:schemeClr val="lt1"/>
              </a:solidFill>
              <a:latin typeface="Calibri"/>
              <a:ea typeface="Calibri"/>
              <a:cs typeface="Calibri"/>
              <a:sym typeface="Calibri"/>
            </a:endParaRPr>
          </a:p>
        </p:txBody>
      </p:sp>
      <p:sp>
        <p:nvSpPr>
          <p:cNvPr id="360" name="Shape 360"/>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Appendix : Sample Example</a:t>
            </a:r>
            <a:endParaRPr lang="en-US" sz="4000" b="0" i="1" u="none" strike="noStrike" cap="none" dirty="0">
              <a:solidFill>
                <a:schemeClr val="dk1"/>
              </a:solidFill>
              <a:latin typeface="Calibri"/>
              <a:ea typeface="Calibri"/>
              <a:cs typeface="Calibri"/>
              <a:sym typeface="Calibri"/>
            </a:endParaRPr>
          </a:p>
        </p:txBody>
      </p:sp>
      <p:sp>
        <p:nvSpPr>
          <p:cNvPr id="357" name="Shape 357"/>
          <p:cNvSpPr txBox="1"/>
          <p:nvPr/>
        </p:nvSpPr>
        <p:spPr>
          <a:xfrm>
            <a:off x="342900" y="938435"/>
            <a:ext cx="8458200" cy="433163"/>
          </a:xfrm>
          <a:prstGeom prst="rect">
            <a:avLst/>
          </a:prstGeom>
          <a:noFill/>
          <a:ln w="9525" cap="flat" cmpd="sng">
            <a:noFill/>
            <a:prstDash val="solid"/>
            <a:round/>
            <a:headEnd type="none" w="med" len="med"/>
            <a:tailEnd type="none" w="med" len="med"/>
          </a:ln>
        </p:spPr>
        <p:txBody>
          <a:bodyPr wrap="square" lIns="91425" tIns="45700" rIns="91425" bIns="45700" anchor="t" anchorCtr="0">
            <a:noAutofit/>
          </a:bodyPr>
          <a:lstStyle/>
          <a:p>
            <a:pPr marR="0" lvl="0" algn="l" rtl="0">
              <a:lnSpc>
                <a:spcPct val="100000"/>
              </a:lnSpc>
              <a:spcBef>
                <a:spcPts val="0"/>
              </a:spcBef>
              <a:spcAft>
                <a:spcPts val="0"/>
              </a:spcAft>
              <a:buClr>
                <a:schemeClr val="dk1"/>
              </a:buClr>
              <a:buSzPct val="75000"/>
            </a:pPr>
            <a:r>
              <a:rPr lang="en-US" sz="1800" b="1" dirty="0" smtClean="0">
                <a:solidFill>
                  <a:schemeClr val="tx1"/>
                </a:solidFill>
                <a:latin typeface="Calibri"/>
                <a:ea typeface="Calibri"/>
                <a:cs typeface="Calibri"/>
                <a:sym typeface="Calibri"/>
              </a:rPr>
              <a:t>Sample Example for DTM and Naïve Bayes Model</a:t>
            </a:r>
            <a:endParaRPr sz="1800" b="1" i="0" u="none" strike="noStrike" cap="none" dirty="0">
              <a:solidFill>
                <a:schemeClr val="tx1"/>
              </a:solidFill>
              <a:latin typeface="Calibri"/>
              <a:ea typeface="Calibri"/>
              <a:cs typeface="Calibri"/>
              <a:sym typeface="Calibri"/>
            </a:endParaRPr>
          </a:p>
        </p:txBody>
      </p:sp>
      <p:sp>
        <p:nvSpPr>
          <p:cNvPr id="358" name="Shape 358"/>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a:solidFill>
                <a:schemeClr val="lt1"/>
              </a:solidFill>
              <a:latin typeface="Calibri"/>
              <a:ea typeface="Calibri"/>
              <a:cs typeface="Calibri"/>
              <a:sym typeface="Calibri"/>
            </a:endParaRPr>
          </a:p>
        </p:txBody>
      </p:sp>
      <p:sp>
        <p:nvSpPr>
          <p:cNvPr id="359" name="Shape 359"/>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36</a:t>
            </a:fld>
            <a:endParaRPr lang="en-US" sz="1200" b="1" i="0" u="none" strike="noStrike" cap="none">
              <a:solidFill>
                <a:schemeClr val="lt1"/>
              </a:solidFill>
              <a:latin typeface="Calibri"/>
              <a:ea typeface="Calibri"/>
              <a:cs typeface="Calibri"/>
              <a:sym typeface="Calibri"/>
            </a:endParaRPr>
          </a:p>
        </p:txBody>
      </p:sp>
      <p:sp>
        <p:nvSpPr>
          <p:cNvPr id="360" name="Shape 360"/>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a:solidFill>
                <a:schemeClr val="lt1"/>
              </a:solidFill>
              <a:latin typeface="Calibri"/>
              <a:ea typeface="Calibri"/>
              <a:cs typeface="Calibri"/>
              <a:sym typeface="Calibri"/>
            </a:endParaRPr>
          </a:p>
        </p:txBody>
      </p:sp>
      <p:graphicFrame>
        <p:nvGraphicFramePr>
          <p:cNvPr id="2" name="Table 1"/>
          <p:cNvGraphicFramePr>
            <a:graphicFrameLocks noGrp="1"/>
          </p:cNvGraphicFramePr>
          <p:nvPr/>
        </p:nvGraphicFramePr>
        <p:xfrm>
          <a:off x="420756" y="1957403"/>
          <a:ext cx="8266044" cy="1897697"/>
        </p:xfrm>
        <a:graphic>
          <a:graphicData uri="http://schemas.openxmlformats.org/drawingml/2006/table">
            <a:tbl>
              <a:tblPr firstRow="1" bandRow="1">
                <a:tableStyleId>{5A111915-BE36-4E01-A7E5-04B1672EAD32}</a:tableStyleId>
              </a:tblPr>
              <a:tblGrid>
                <a:gridCol w="450782"/>
                <a:gridCol w="1214437"/>
                <a:gridCol w="6600825"/>
              </a:tblGrid>
              <a:tr h="414337">
                <a:tc gridSpan="3">
                  <a:txBody>
                    <a:bodyPr/>
                    <a:lstStyle/>
                    <a:p>
                      <a:pPr algn="l"/>
                      <a:r>
                        <a:rPr lang="en-US" sz="1800" dirty="0" smtClean="0">
                          <a:latin typeface="Calibri" panose="020F0502020204030204" pitchFamily="34" charset="0"/>
                        </a:rPr>
                        <a:t>Original</a:t>
                      </a:r>
                      <a:r>
                        <a:rPr lang="en-US" sz="1800" baseline="0" dirty="0" smtClean="0">
                          <a:latin typeface="Calibri" panose="020F0502020204030204" pitchFamily="34" charset="0"/>
                        </a:rPr>
                        <a:t> Data</a:t>
                      </a:r>
                      <a:endParaRPr lang="en-US" sz="1800" dirty="0">
                        <a:latin typeface="Calibri" panose="020F0502020204030204" pitchFamily="34" charset="0"/>
                      </a:endParaRPr>
                    </a:p>
                  </a:txBody>
                  <a:tcPr anchor="ctr"/>
                </a:tc>
                <a:tc hMerge="1">
                  <a:txBody>
                    <a:bodyPr/>
                    <a:lstStyle/>
                    <a:p>
                      <a:pPr algn="ctr"/>
                      <a:endParaRPr lang="en-US" dirty="0">
                        <a:latin typeface="Calibri" panose="020F0502020204030204" pitchFamily="34" charset="0"/>
                      </a:endParaRPr>
                    </a:p>
                  </a:txBody>
                  <a:tcPr/>
                </a:tc>
                <a:tc hMerge="1">
                  <a:txBody>
                    <a:bodyPr/>
                    <a:lstStyle/>
                    <a:p>
                      <a:pPr algn="ctr"/>
                      <a:endParaRPr lang="en-US" dirty="0">
                        <a:latin typeface="Calibri" panose="020F0502020204030204" pitchFamily="34" charset="0"/>
                      </a:endParaRPr>
                    </a:p>
                  </a:txBody>
                  <a:tcPr/>
                </a:tc>
              </a:tr>
              <a:tr h="370840">
                <a:tc>
                  <a:txBody>
                    <a:bodyPr/>
                    <a:lstStyle/>
                    <a:p>
                      <a:pPr algn="ctr"/>
                      <a:r>
                        <a:rPr lang="en-US" b="1" dirty="0" smtClean="0">
                          <a:latin typeface="Calibri" panose="020F0502020204030204" pitchFamily="34" charset="0"/>
                        </a:rPr>
                        <a:t>ID</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Review Score</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Review Text</a:t>
                      </a:r>
                      <a:endParaRPr lang="en-US" b="1" dirty="0">
                        <a:latin typeface="Calibri" panose="020F0502020204030204" pitchFamily="34" charset="0"/>
                      </a:endParaRPr>
                    </a:p>
                  </a:txBody>
                  <a:tcPr anchor="ctr">
                    <a:solidFill>
                      <a:schemeClr val="bg1">
                        <a:lumMod val="75000"/>
                      </a:schemeClr>
                    </a:solidFill>
                  </a:tcPr>
                </a:tc>
              </a:tr>
              <a:tr h="370840">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2</a:t>
                      </a:r>
                      <a:endParaRPr lang="en-US" dirty="0">
                        <a:latin typeface="Calibri" panose="020F0502020204030204" pitchFamily="34" charset="0"/>
                      </a:endParaRPr>
                    </a:p>
                  </a:txBody>
                  <a:tcPr anchor="ctr"/>
                </a:tc>
                <a:tc>
                  <a:txBody>
                    <a:bodyPr/>
                    <a:lstStyle/>
                    <a:p>
                      <a:r>
                        <a:rPr lang="en-US" dirty="0" smtClean="0">
                          <a:latin typeface="Calibri" panose="020F0502020204030204" pitchFamily="34" charset="0"/>
                        </a:rPr>
                        <a:t>Start of</a:t>
                      </a:r>
                      <a:r>
                        <a:rPr lang="en-US" baseline="0" dirty="0" smtClean="0">
                          <a:latin typeface="Calibri" panose="020F0502020204030204" pitchFamily="34" charset="0"/>
                        </a:rPr>
                        <a:t> the book is not bad. End of the book is bad.</a:t>
                      </a:r>
                      <a:endParaRPr lang="en-US" dirty="0">
                        <a:latin typeface="Calibri" panose="020F0502020204030204" pitchFamily="34" charset="0"/>
                      </a:endParaRPr>
                    </a:p>
                  </a:txBody>
                  <a:tcPr anchor="ctr"/>
                </a:tc>
              </a:tr>
              <a:tr h="370840">
                <a:tc>
                  <a:txBody>
                    <a:bodyPr/>
                    <a:lstStyle/>
                    <a:p>
                      <a:pPr algn="ctr"/>
                      <a:r>
                        <a:rPr lang="en-US" dirty="0" smtClean="0">
                          <a:latin typeface="Calibri" panose="020F0502020204030204" pitchFamily="34" charset="0"/>
                        </a:rPr>
                        <a:t>2</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r>
                        <a:rPr lang="en-US" dirty="0" smtClean="0">
                          <a:latin typeface="Calibri" panose="020F0502020204030204" pitchFamily="34" charset="0"/>
                        </a:rPr>
                        <a:t>Pathetic book</a:t>
                      </a:r>
                      <a:endParaRPr lang="en-US" dirty="0">
                        <a:latin typeface="Calibri" panose="020F0502020204030204" pitchFamily="34" charset="0"/>
                      </a:endParaRPr>
                    </a:p>
                  </a:txBody>
                  <a:tcPr anchor="ctr"/>
                </a:tc>
              </a:tr>
              <a:tr h="370840">
                <a:tc>
                  <a:txBody>
                    <a:bodyPr/>
                    <a:lstStyle/>
                    <a:p>
                      <a:pPr algn="ctr"/>
                      <a:r>
                        <a:rPr lang="en-US" dirty="0" smtClean="0">
                          <a:latin typeface="Calibri" panose="020F0502020204030204" pitchFamily="34" charset="0"/>
                        </a:rPr>
                        <a:t>3</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4</a:t>
                      </a:r>
                      <a:endParaRPr lang="en-US" dirty="0">
                        <a:latin typeface="Calibri" panose="020F0502020204030204" pitchFamily="34" charset="0"/>
                      </a:endParaRPr>
                    </a:p>
                  </a:txBody>
                  <a:tcPr anchor="ctr"/>
                </a:tc>
                <a:tc>
                  <a:txBody>
                    <a:bodyPr/>
                    <a:lstStyle/>
                    <a:p>
                      <a:r>
                        <a:rPr lang="en-US" dirty="0" smtClean="0">
                          <a:latin typeface="Calibri" panose="020F0502020204030204" pitchFamily="34" charset="0"/>
                        </a:rPr>
                        <a:t>This</a:t>
                      </a:r>
                      <a:r>
                        <a:rPr lang="en-US" baseline="0" dirty="0" smtClean="0">
                          <a:latin typeface="Calibri" panose="020F0502020204030204" pitchFamily="34" charset="0"/>
                        </a:rPr>
                        <a:t> is an a</a:t>
                      </a:r>
                      <a:r>
                        <a:rPr lang="en-US" dirty="0" smtClean="0">
                          <a:latin typeface="Calibri" panose="020F0502020204030204" pitchFamily="34" charset="0"/>
                        </a:rPr>
                        <a:t>mazing book. Liked it</a:t>
                      </a:r>
                      <a:r>
                        <a:rPr lang="en-US" baseline="0" dirty="0" smtClean="0">
                          <a:latin typeface="Calibri" panose="020F0502020204030204" pitchFamily="34" charset="0"/>
                        </a:rPr>
                        <a:t>!</a:t>
                      </a:r>
                      <a:endParaRPr lang="en-US" dirty="0">
                        <a:latin typeface="Calibri" panose="020F0502020204030204" pitchFamily="34" charset="0"/>
                      </a:endParaRPr>
                    </a:p>
                  </a:txBody>
                  <a:tcPr anchor="ctr"/>
                </a:tc>
              </a:tr>
            </a:tbl>
          </a:graphicData>
        </a:graphic>
      </p:graphicFrame>
      <p:graphicFrame>
        <p:nvGraphicFramePr>
          <p:cNvPr id="9" name="Table 8"/>
          <p:cNvGraphicFramePr>
            <a:graphicFrameLocks noGrp="1"/>
          </p:cNvGraphicFramePr>
          <p:nvPr/>
        </p:nvGraphicFramePr>
        <p:xfrm>
          <a:off x="420754" y="3994001"/>
          <a:ext cx="8266044" cy="1897697"/>
        </p:xfrm>
        <a:graphic>
          <a:graphicData uri="http://schemas.openxmlformats.org/drawingml/2006/table">
            <a:tbl>
              <a:tblPr firstRow="1" bandRow="1">
                <a:tableStyleId>{5A111915-BE36-4E01-A7E5-04B1672EAD32}</a:tableStyleId>
              </a:tblPr>
              <a:tblGrid>
                <a:gridCol w="450782"/>
                <a:gridCol w="1214437"/>
                <a:gridCol w="6600825"/>
              </a:tblGrid>
              <a:tr h="414337">
                <a:tc gridSpan="3">
                  <a:txBody>
                    <a:bodyPr/>
                    <a:lstStyle/>
                    <a:p>
                      <a:pPr algn="l"/>
                      <a:r>
                        <a:rPr lang="en-US" sz="1800" dirty="0" smtClean="0">
                          <a:latin typeface="Calibri" panose="020F0502020204030204" pitchFamily="34" charset="0"/>
                        </a:rPr>
                        <a:t>After Data</a:t>
                      </a:r>
                      <a:r>
                        <a:rPr lang="en-US" sz="1800" baseline="0" dirty="0" smtClean="0">
                          <a:latin typeface="Calibri" panose="020F0502020204030204" pitchFamily="34" charset="0"/>
                        </a:rPr>
                        <a:t>-Preprocessing, Handling NOT’s and Removing Stop-words</a:t>
                      </a:r>
                      <a:endParaRPr lang="en-US" sz="1800" dirty="0">
                        <a:latin typeface="Calibri" panose="020F0502020204030204" pitchFamily="34" charset="0"/>
                      </a:endParaRPr>
                    </a:p>
                  </a:txBody>
                  <a:tcPr anchor="ctr"/>
                </a:tc>
                <a:tc hMerge="1">
                  <a:txBody>
                    <a:bodyPr/>
                    <a:lstStyle/>
                    <a:p>
                      <a:pPr algn="ctr"/>
                      <a:endParaRPr lang="en-US" dirty="0">
                        <a:latin typeface="Calibri" panose="020F0502020204030204" pitchFamily="34" charset="0"/>
                      </a:endParaRPr>
                    </a:p>
                  </a:txBody>
                  <a:tcPr/>
                </a:tc>
                <a:tc hMerge="1">
                  <a:txBody>
                    <a:bodyPr/>
                    <a:lstStyle/>
                    <a:p>
                      <a:pPr algn="ctr"/>
                      <a:endParaRPr lang="en-US" dirty="0">
                        <a:latin typeface="Calibri" panose="020F0502020204030204" pitchFamily="34" charset="0"/>
                      </a:endParaRPr>
                    </a:p>
                  </a:txBody>
                  <a:tcPr/>
                </a:tc>
              </a:tr>
              <a:tr h="370840">
                <a:tc>
                  <a:txBody>
                    <a:bodyPr/>
                    <a:lstStyle/>
                    <a:p>
                      <a:pPr algn="ctr"/>
                      <a:r>
                        <a:rPr lang="en-US" b="1" dirty="0" smtClean="0">
                          <a:latin typeface="Calibri" panose="020F0502020204030204" pitchFamily="34" charset="0"/>
                        </a:rPr>
                        <a:t>ID</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Review Score</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Review Text</a:t>
                      </a:r>
                      <a:endParaRPr lang="en-US" b="1" dirty="0">
                        <a:latin typeface="Calibri" panose="020F0502020204030204" pitchFamily="34" charset="0"/>
                      </a:endParaRPr>
                    </a:p>
                  </a:txBody>
                  <a:tcPr anchor="ctr">
                    <a:solidFill>
                      <a:schemeClr val="bg1">
                        <a:lumMod val="75000"/>
                      </a:schemeClr>
                    </a:solidFill>
                  </a:tcPr>
                </a:tc>
              </a:tr>
              <a:tr h="370840">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2</a:t>
                      </a:r>
                      <a:endParaRPr lang="en-US" dirty="0">
                        <a:latin typeface="Calibri" panose="020F0502020204030204" pitchFamily="34" charset="0"/>
                      </a:endParaRPr>
                    </a:p>
                  </a:txBody>
                  <a:tcPr anchor="ctr"/>
                </a:tc>
                <a:tc>
                  <a:txBody>
                    <a:bodyPr/>
                    <a:lstStyle/>
                    <a:p>
                      <a:r>
                        <a:rPr lang="en-US" dirty="0" smtClean="0">
                          <a:latin typeface="Calibri" panose="020F0502020204030204" pitchFamily="34" charset="0"/>
                        </a:rPr>
                        <a:t>start </a:t>
                      </a:r>
                      <a:r>
                        <a:rPr lang="en-US" baseline="0" dirty="0" smtClean="0">
                          <a:latin typeface="Calibri" panose="020F0502020204030204" pitchFamily="34" charset="0"/>
                        </a:rPr>
                        <a:t>book !bad end book bad</a:t>
                      </a:r>
                      <a:endParaRPr lang="en-US" dirty="0">
                        <a:latin typeface="Calibri" panose="020F0502020204030204" pitchFamily="34" charset="0"/>
                      </a:endParaRPr>
                    </a:p>
                  </a:txBody>
                  <a:tcPr anchor="ctr"/>
                </a:tc>
              </a:tr>
              <a:tr h="370840">
                <a:tc>
                  <a:txBody>
                    <a:bodyPr/>
                    <a:lstStyle/>
                    <a:p>
                      <a:pPr algn="ctr"/>
                      <a:r>
                        <a:rPr lang="en-US" dirty="0" smtClean="0">
                          <a:latin typeface="Calibri" panose="020F0502020204030204" pitchFamily="34" charset="0"/>
                        </a:rPr>
                        <a:t>2</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r>
                        <a:rPr lang="en-US" dirty="0" smtClean="0">
                          <a:latin typeface="Calibri" panose="020F0502020204030204" pitchFamily="34" charset="0"/>
                        </a:rPr>
                        <a:t>pathetic book</a:t>
                      </a:r>
                      <a:endParaRPr lang="en-US" dirty="0">
                        <a:latin typeface="Calibri" panose="020F0502020204030204" pitchFamily="34" charset="0"/>
                      </a:endParaRPr>
                    </a:p>
                  </a:txBody>
                  <a:tcPr anchor="ctr"/>
                </a:tc>
              </a:tr>
              <a:tr h="370840">
                <a:tc>
                  <a:txBody>
                    <a:bodyPr/>
                    <a:lstStyle/>
                    <a:p>
                      <a:pPr algn="ctr"/>
                      <a:r>
                        <a:rPr lang="en-US" dirty="0" smtClean="0">
                          <a:latin typeface="Calibri" panose="020F0502020204030204" pitchFamily="34" charset="0"/>
                        </a:rPr>
                        <a:t>3</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4</a:t>
                      </a:r>
                      <a:endParaRPr lang="en-US" dirty="0">
                        <a:latin typeface="Calibri" panose="020F0502020204030204" pitchFamily="34" charset="0"/>
                      </a:endParaRPr>
                    </a:p>
                  </a:txBody>
                  <a:tcPr anchor="ctr"/>
                </a:tc>
                <a:tc>
                  <a:txBody>
                    <a:bodyPr/>
                    <a:lstStyle/>
                    <a:p>
                      <a:r>
                        <a:rPr lang="en-US" baseline="0" dirty="0" smtClean="0">
                          <a:latin typeface="Calibri" panose="020F0502020204030204" pitchFamily="34" charset="0"/>
                        </a:rPr>
                        <a:t>a</a:t>
                      </a:r>
                      <a:r>
                        <a:rPr lang="en-US" dirty="0" smtClean="0">
                          <a:latin typeface="Calibri" panose="020F0502020204030204" pitchFamily="34" charset="0"/>
                        </a:rPr>
                        <a:t>mazing book liked</a:t>
                      </a:r>
                      <a:endParaRPr lang="en-US" dirty="0">
                        <a:latin typeface="Calibri" panose="020F0502020204030204" pitchFamily="34" charset="0"/>
                      </a:endParaRPr>
                    </a:p>
                  </a:txBody>
                  <a:tcPr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479426934"/>
              </p:ext>
            </p:extLst>
          </p:nvPr>
        </p:nvGraphicFramePr>
        <p:xfrm>
          <a:off x="420754" y="1448514"/>
          <a:ext cx="2679634" cy="370840"/>
        </p:xfrm>
        <a:graphic>
          <a:graphicData uri="http://schemas.openxmlformats.org/drawingml/2006/table">
            <a:tbl>
              <a:tblPr firstRow="1" bandRow="1">
                <a:tableStyleId>{72833802-FEF1-4C79-8D5D-14CF1EAF98D9}</a:tableStyleId>
              </a:tblPr>
              <a:tblGrid>
                <a:gridCol w="2679634"/>
              </a:tblGrid>
              <a:tr h="370840">
                <a:tc>
                  <a:txBody>
                    <a:bodyPr/>
                    <a:lstStyle/>
                    <a:p>
                      <a:pPr algn="ctr"/>
                      <a:r>
                        <a:rPr lang="en-US" sz="1800" dirty="0" smtClean="0">
                          <a:latin typeface="Calibri" panose="020F0502020204030204" pitchFamily="34" charset="0"/>
                        </a:rPr>
                        <a:t>Step 1 -  Data Processing</a:t>
                      </a:r>
                      <a:endParaRPr lang="en-US" sz="1800" dirty="0">
                        <a:latin typeface="Calibri" panose="020F0502020204030204" pitchFamily="34" charset="0"/>
                      </a:endParaRPr>
                    </a:p>
                  </a:txBody>
                  <a:tcPr/>
                </a:tc>
              </a:tr>
            </a:tbl>
          </a:graphicData>
        </a:graphic>
      </p:graphicFrame>
    </p:spTree>
    <p:extLst>
      <p:ext uri="{BB962C8B-B14F-4D97-AF65-F5344CB8AC3E}">
        <p14:creationId xmlns:p14="http://schemas.microsoft.com/office/powerpoint/2010/main" val="41719241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4" name="Oval 3"/>
          <p:cNvSpPr/>
          <p:nvPr/>
        </p:nvSpPr>
        <p:spPr>
          <a:xfrm>
            <a:off x="2895600" y="4785686"/>
            <a:ext cx="419100" cy="357814"/>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Shape 356"/>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Appendix : Sample Example</a:t>
            </a:r>
            <a:endParaRPr lang="en-US" sz="4000" b="0" i="1" u="none" strike="noStrike" cap="none" dirty="0">
              <a:solidFill>
                <a:schemeClr val="dk1"/>
              </a:solidFill>
              <a:latin typeface="Calibri"/>
              <a:ea typeface="Calibri"/>
              <a:cs typeface="Calibri"/>
              <a:sym typeface="Calibri"/>
            </a:endParaRPr>
          </a:p>
        </p:txBody>
      </p:sp>
      <p:sp>
        <p:nvSpPr>
          <p:cNvPr id="357" name="Shape 357"/>
          <p:cNvSpPr txBox="1"/>
          <p:nvPr/>
        </p:nvSpPr>
        <p:spPr>
          <a:xfrm>
            <a:off x="342900" y="938435"/>
            <a:ext cx="8458200" cy="433163"/>
          </a:xfrm>
          <a:prstGeom prst="rect">
            <a:avLst/>
          </a:prstGeom>
          <a:noFill/>
          <a:ln w="9525" cap="flat" cmpd="sng">
            <a:noFill/>
            <a:prstDash val="solid"/>
            <a:round/>
            <a:headEnd type="none" w="med" len="med"/>
            <a:tailEnd type="none" w="med" len="med"/>
          </a:ln>
        </p:spPr>
        <p:txBody>
          <a:bodyPr wrap="square" lIns="91425" tIns="45700" rIns="91425" bIns="45700" anchor="t" anchorCtr="0">
            <a:noAutofit/>
          </a:bodyPr>
          <a:lstStyle/>
          <a:p>
            <a:pPr marR="0" lvl="0" algn="l" rtl="0">
              <a:lnSpc>
                <a:spcPct val="100000"/>
              </a:lnSpc>
              <a:spcBef>
                <a:spcPts val="0"/>
              </a:spcBef>
              <a:spcAft>
                <a:spcPts val="0"/>
              </a:spcAft>
              <a:buClr>
                <a:schemeClr val="dk1"/>
              </a:buClr>
              <a:buSzPct val="75000"/>
            </a:pPr>
            <a:r>
              <a:rPr lang="en-US" sz="1800" b="1" dirty="0" smtClean="0">
                <a:solidFill>
                  <a:schemeClr val="tx1"/>
                </a:solidFill>
                <a:latin typeface="Calibri"/>
                <a:ea typeface="Calibri"/>
                <a:cs typeface="Calibri"/>
                <a:sym typeface="Calibri"/>
              </a:rPr>
              <a:t>Sample Example for DTM and Naïve Bayes Model</a:t>
            </a:r>
            <a:endParaRPr sz="1800" b="1" i="0" u="none" strike="noStrike" cap="none" dirty="0">
              <a:solidFill>
                <a:schemeClr val="tx1"/>
              </a:solidFill>
              <a:latin typeface="Calibri"/>
              <a:ea typeface="Calibri"/>
              <a:cs typeface="Calibri"/>
              <a:sym typeface="Calibri"/>
            </a:endParaRPr>
          </a:p>
        </p:txBody>
      </p:sp>
      <p:sp>
        <p:nvSpPr>
          <p:cNvPr id="358" name="Shape 358"/>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a:solidFill>
                <a:schemeClr val="lt1"/>
              </a:solidFill>
              <a:latin typeface="Calibri"/>
              <a:ea typeface="Calibri"/>
              <a:cs typeface="Calibri"/>
              <a:sym typeface="Calibri"/>
            </a:endParaRPr>
          </a:p>
        </p:txBody>
      </p:sp>
      <p:sp>
        <p:nvSpPr>
          <p:cNvPr id="359" name="Shape 359"/>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37</a:t>
            </a:fld>
            <a:endParaRPr lang="en-US" sz="1200" b="1" i="0" u="none" strike="noStrike" cap="none">
              <a:solidFill>
                <a:schemeClr val="lt1"/>
              </a:solidFill>
              <a:latin typeface="Calibri"/>
              <a:ea typeface="Calibri"/>
              <a:cs typeface="Calibri"/>
              <a:sym typeface="Calibri"/>
            </a:endParaRPr>
          </a:p>
        </p:txBody>
      </p:sp>
      <p:sp>
        <p:nvSpPr>
          <p:cNvPr id="360" name="Shape 360"/>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a:solidFill>
                <a:schemeClr val="lt1"/>
              </a:solidFill>
              <a:latin typeface="Calibri"/>
              <a:ea typeface="Calibri"/>
              <a:cs typeface="Calibri"/>
              <a:sym typeface="Calibri"/>
            </a:endParaRPr>
          </a:p>
        </p:txBody>
      </p:sp>
      <p:graphicFrame>
        <p:nvGraphicFramePr>
          <p:cNvPr id="2" name="Table 1"/>
          <p:cNvGraphicFramePr>
            <a:graphicFrameLocks noGrp="1"/>
          </p:cNvGraphicFramePr>
          <p:nvPr/>
        </p:nvGraphicFramePr>
        <p:xfrm>
          <a:off x="420756" y="1957403"/>
          <a:ext cx="8266044" cy="1897697"/>
        </p:xfrm>
        <a:graphic>
          <a:graphicData uri="http://schemas.openxmlformats.org/drawingml/2006/table">
            <a:tbl>
              <a:tblPr firstRow="1" bandRow="1">
                <a:tableStyleId>{5A111915-BE36-4E01-A7E5-04B1672EAD32}</a:tableStyleId>
              </a:tblPr>
              <a:tblGrid>
                <a:gridCol w="450782"/>
                <a:gridCol w="1214437"/>
                <a:gridCol w="6600825"/>
              </a:tblGrid>
              <a:tr h="414337">
                <a:tc gridSpan="3">
                  <a:txBody>
                    <a:bodyPr/>
                    <a:lstStyle/>
                    <a:p>
                      <a:pPr algn="l"/>
                      <a:r>
                        <a:rPr lang="en-US" sz="1800" dirty="0" smtClean="0">
                          <a:latin typeface="Calibri" panose="020F0502020204030204" pitchFamily="34" charset="0"/>
                        </a:rPr>
                        <a:t>Original</a:t>
                      </a:r>
                      <a:r>
                        <a:rPr lang="en-US" sz="1800" baseline="0" dirty="0" smtClean="0">
                          <a:latin typeface="Calibri" panose="020F0502020204030204" pitchFamily="34" charset="0"/>
                        </a:rPr>
                        <a:t> Data</a:t>
                      </a:r>
                      <a:endParaRPr lang="en-US" sz="1800" dirty="0">
                        <a:latin typeface="Calibri" panose="020F0502020204030204" pitchFamily="34" charset="0"/>
                      </a:endParaRPr>
                    </a:p>
                  </a:txBody>
                  <a:tcPr anchor="ctr"/>
                </a:tc>
                <a:tc hMerge="1">
                  <a:txBody>
                    <a:bodyPr/>
                    <a:lstStyle/>
                    <a:p>
                      <a:pPr algn="ctr"/>
                      <a:endParaRPr lang="en-US" dirty="0">
                        <a:latin typeface="Calibri" panose="020F0502020204030204" pitchFamily="34" charset="0"/>
                      </a:endParaRPr>
                    </a:p>
                  </a:txBody>
                  <a:tcPr/>
                </a:tc>
                <a:tc hMerge="1">
                  <a:txBody>
                    <a:bodyPr/>
                    <a:lstStyle/>
                    <a:p>
                      <a:pPr algn="ctr"/>
                      <a:endParaRPr lang="en-US" dirty="0">
                        <a:latin typeface="Calibri" panose="020F0502020204030204" pitchFamily="34" charset="0"/>
                      </a:endParaRPr>
                    </a:p>
                  </a:txBody>
                  <a:tcPr/>
                </a:tc>
              </a:tr>
              <a:tr h="370840">
                <a:tc>
                  <a:txBody>
                    <a:bodyPr/>
                    <a:lstStyle/>
                    <a:p>
                      <a:pPr algn="ctr"/>
                      <a:r>
                        <a:rPr lang="en-US" b="1" dirty="0" smtClean="0">
                          <a:latin typeface="Calibri" panose="020F0502020204030204" pitchFamily="34" charset="0"/>
                        </a:rPr>
                        <a:t>ID</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Review Score</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Review Text</a:t>
                      </a:r>
                      <a:endParaRPr lang="en-US" b="1" dirty="0">
                        <a:latin typeface="Calibri" panose="020F0502020204030204" pitchFamily="34" charset="0"/>
                      </a:endParaRPr>
                    </a:p>
                  </a:txBody>
                  <a:tcPr anchor="ctr">
                    <a:solidFill>
                      <a:schemeClr val="bg1">
                        <a:lumMod val="75000"/>
                      </a:schemeClr>
                    </a:solidFill>
                  </a:tcPr>
                </a:tc>
              </a:tr>
              <a:tr h="370840">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2</a:t>
                      </a:r>
                      <a:endParaRPr lang="en-US" dirty="0">
                        <a:latin typeface="Calibri" panose="020F0502020204030204" pitchFamily="34" charset="0"/>
                      </a:endParaRPr>
                    </a:p>
                  </a:txBody>
                  <a:tcPr anchor="ctr"/>
                </a:tc>
                <a:tc>
                  <a:txBody>
                    <a:bodyPr/>
                    <a:lstStyle/>
                    <a:p>
                      <a:r>
                        <a:rPr lang="en-US" dirty="0" smtClean="0">
                          <a:latin typeface="Calibri" panose="020F0502020204030204" pitchFamily="34" charset="0"/>
                        </a:rPr>
                        <a:t>Start of</a:t>
                      </a:r>
                      <a:r>
                        <a:rPr lang="en-US" baseline="0" dirty="0" smtClean="0">
                          <a:latin typeface="Calibri" panose="020F0502020204030204" pitchFamily="34" charset="0"/>
                        </a:rPr>
                        <a:t> the book is not bad. End of the book is bad.</a:t>
                      </a:r>
                      <a:endParaRPr lang="en-US" dirty="0">
                        <a:latin typeface="Calibri" panose="020F0502020204030204" pitchFamily="34" charset="0"/>
                      </a:endParaRPr>
                    </a:p>
                  </a:txBody>
                  <a:tcPr anchor="ctr"/>
                </a:tc>
              </a:tr>
              <a:tr h="370840">
                <a:tc>
                  <a:txBody>
                    <a:bodyPr/>
                    <a:lstStyle/>
                    <a:p>
                      <a:pPr algn="ctr"/>
                      <a:r>
                        <a:rPr lang="en-US" dirty="0" smtClean="0">
                          <a:latin typeface="Calibri" panose="020F0502020204030204" pitchFamily="34" charset="0"/>
                        </a:rPr>
                        <a:t>2</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r>
                        <a:rPr lang="en-US" dirty="0" smtClean="0">
                          <a:latin typeface="Calibri" panose="020F0502020204030204" pitchFamily="34" charset="0"/>
                        </a:rPr>
                        <a:t>Pathetic book</a:t>
                      </a:r>
                      <a:endParaRPr lang="en-US" dirty="0">
                        <a:latin typeface="Calibri" panose="020F0502020204030204" pitchFamily="34" charset="0"/>
                      </a:endParaRPr>
                    </a:p>
                  </a:txBody>
                  <a:tcPr anchor="ctr"/>
                </a:tc>
              </a:tr>
              <a:tr h="370840">
                <a:tc>
                  <a:txBody>
                    <a:bodyPr/>
                    <a:lstStyle/>
                    <a:p>
                      <a:pPr algn="ctr"/>
                      <a:r>
                        <a:rPr lang="en-US" dirty="0" smtClean="0">
                          <a:latin typeface="Calibri" panose="020F0502020204030204" pitchFamily="34" charset="0"/>
                        </a:rPr>
                        <a:t>3</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4</a:t>
                      </a:r>
                      <a:endParaRPr lang="en-US" dirty="0">
                        <a:latin typeface="Calibri" panose="020F0502020204030204" pitchFamily="34" charset="0"/>
                      </a:endParaRPr>
                    </a:p>
                  </a:txBody>
                  <a:tcPr anchor="ctr"/>
                </a:tc>
                <a:tc>
                  <a:txBody>
                    <a:bodyPr/>
                    <a:lstStyle/>
                    <a:p>
                      <a:r>
                        <a:rPr lang="en-US" dirty="0" smtClean="0">
                          <a:latin typeface="Calibri" panose="020F0502020204030204" pitchFamily="34" charset="0"/>
                        </a:rPr>
                        <a:t>This</a:t>
                      </a:r>
                      <a:r>
                        <a:rPr lang="en-US" baseline="0" dirty="0" smtClean="0">
                          <a:latin typeface="Calibri" panose="020F0502020204030204" pitchFamily="34" charset="0"/>
                        </a:rPr>
                        <a:t> is an a</a:t>
                      </a:r>
                      <a:r>
                        <a:rPr lang="en-US" dirty="0" smtClean="0">
                          <a:latin typeface="Calibri" panose="020F0502020204030204" pitchFamily="34" charset="0"/>
                        </a:rPr>
                        <a:t>mazing book. Liked it</a:t>
                      </a:r>
                      <a:r>
                        <a:rPr lang="en-US" baseline="0" dirty="0" smtClean="0">
                          <a:latin typeface="Calibri" panose="020F0502020204030204" pitchFamily="34" charset="0"/>
                        </a:rPr>
                        <a:t>!</a:t>
                      </a:r>
                      <a:endParaRPr lang="en-US" dirty="0">
                        <a:latin typeface="Calibri" panose="020F0502020204030204" pitchFamily="34" charset="0"/>
                      </a:endParaRPr>
                    </a:p>
                  </a:txBody>
                  <a:tcPr anchor="ctr"/>
                </a:tc>
              </a:tr>
            </a:tbl>
          </a:graphicData>
        </a:graphic>
      </p:graphicFrame>
      <p:graphicFrame>
        <p:nvGraphicFramePr>
          <p:cNvPr id="9" name="Table 8"/>
          <p:cNvGraphicFramePr>
            <a:graphicFrameLocks noGrp="1"/>
          </p:cNvGraphicFramePr>
          <p:nvPr/>
        </p:nvGraphicFramePr>
        <p:xfrm>
          <a:off x="420754" y="3994001"/>
          <a:ext cx="8266044" cy="1897697"/>
        </p:xfrm>
        <a:graphic>
          <a:graphicData uri="http://schemas.openxmlformats.org/drawingml/2006/table">
            <a:tbl>
              <a:tblPr firstRow="1" bandRow="1">
                <a:tableStyleId>{5A111915-BE36-4E01-A7E5-04B1672EAD32}</a:tableStyleId>
              </a:tblPr>
              <a:tblGrid>
                <a:gridCol w="450782"/>
                <a:gridCol w="1214437"/>
                <a:gridCol w="6600825"/>
              </a:tblGrid>
              <a:tr h="414337">
                <a:tc gridSpan="3">
                  <a:txBody>
                    <a:bodyPr/>
                    <a:lstStyle/>
                    <a:p>
                      <a:pPr algn="l"/>
                      <a:r>
                        <a:rPr lang="en-US" sz="1800" dirty="0" smtClean="0">
                          <a:latin typeface="Calibri" panose="020F0502020204030204" pitchFamily="34" charset="0"/>
                        </a:rPr>
                        <a:t>After Data</a:t>
                      </a:r>
                      <a:r>
                        <a:rPr lang="en-US" sz="1800" baseline="0" dirty="0" smtClean="0">
                          <a:latin typeface="Calibri" panose="020F0502020204030204" pitchFamily="34" charset="0"/>
                        </a:rPr>
                        <a:t>-Preprocessing, Handling NOT’s and Removing Stop-words</a:t>
                      </a:r>
                      <a:endParaRPr lang="en-US" sz="1800" dirty="0">
                        <a:latin typeface="Calibri" panose="020F0502020204030204" pitchFamily="34" charset="0"/>
                      </a:endParaRPr>
                    </a:p>
                  </a:txBody>
                  <a:tcPr anchor="ctr"/>
                </a:tc>
                <a:tc hMerge="1">
                  <a:txBody>
                    <a:bodyPr/>
                    <a:lstStyle/>
                    <a:p>
                      <a:pPr algn="ctr"/>
                      <a:endParaRPr lang="en-US" dirty="0">
                        <a:latin typeface="Calibri" panose="020F0502020204030204" pitchFamily="34" charset="0"/>
                      </a:endParaRPr>
                    </a:p>
                  </a:txBody>
                  <a:tcPr/>
                </a:tc>
                <a:tc hMerge="1">
                  <a:txBody>
                    <a:bodyPr/>
                    <a:lstStyle/>
                    <a:p>
                      <a:pPr algn="ctr"/>
                      <a:endParaRPr lang="en-US" dirty="0">
                        <a:latin typeface="Calibri" panose="020F0502020204030204" pitchFamily="34" charset="0"/>
                      </a:endParaRPr>
                    </a:p>
                  </a:txBody>
                  <a:tcPr/>
                </a:tc>
              </a:tr>
              <a:tr h="370840">
                <a:tc>
                  <a:txBody>
                    <a:bodyPr/>
                    <a:lstStyle/>
                    <a:p>
                      <a:pPr algn="ctr"/>
                      <a:r>
                        <a:rPr lang="en-US" b="1" dirty="0" smtClean="0">
                          <a:latin typeface="Calibri" panose="020F0502020204030204" pitchFamily="34" charset="0"/>
                        </a:rPr>
                        <a:t>ID</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Review Score</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Review Text</a:t>
                      </a:r>
                      <a:endParaRPr lang="en-US" b="1" dirty="0">
                        <a:latin typeface="Calibri" panose="020F0502020204030204" pitchFamily="34" charset="0"/>
                      </a:endParaRPr>
                    </a:p>
                  </a:txBody>
                  <a:tcPr anchor="ctr">
                    <a:solidFill>
                      <a:schemeClr val="bg1">
                        <a:lumMod val="75000"/>
                      </a:schemeClr>
                    </a:solidFill>
                  </a:tcPr>
                </a:tc>
              </a:tr>
              <a:tr h="370840">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2</a:t>
                      </a:r>
                      <a:endParaRPr lang="en-US" dirty="0">
                        <a:latin typeface="Calibri" panose="020F0502020204030204" pitchFamily="34" charset="0"/>
                      </a:endParaRPr>
                    </a:p>
                  </a:txBody>
                  <a:tcPr anchor="ctr"/>
                </a:tc>
                <a:tc>
                  <a:txBody>
                    <a:bodyPr/>
                    <a:lstStyle/>
                    <a:p>
                      <a:r>
                        <a:rPr lang="en-US" dirty="0" smtClean="0">
                          <a:latin typeface="Calibri" panose="020F0502020204030204" pitchFamily="34" charset="0"/>
                        </a:rPr>
                        <a:t>start </a:t>
                      </a:r>
                      <a:r>
                        <a:rPr lang="en-US" baseline="0" dirty="0" smtClean="0">
                          <a:latin typeface="Calibri" panose="020F0502020204030204" pitchFamily="34" charset="0"/>
                        </a:rPr>
                        <a:t>book !bad end book bad</a:t>
                      </a:r>
                      <a:endParaRPr lang="en-US" dirty="0">
                        <a:latin typeface="Calibri" panose="020F0502020204030204" pitchFamily="34" charset="0"/>
                      </a:endParaRPr>
                    </a:p>
                  </a:txBody>
                  <a:tcPr anchor="ctr"/>
                </a:tc>
              </a:tr>
              <a:tr h="370840">
                <a:tc>
                  <a:txBody>
                    <a:bodyPr/>
                    <a:lstStyle/>
                    <a:p>
                      <a:pPr algn="ctr"/>
                      <a:r>
                        <a:rPr lang="en-US" dirty="0" smtClean="0">
                          <a:latin typeface="Calibri" panose="020F0502020204030204" pitchFamily="34" charset="0"/>
                        </a:rPr>
                        <a:t>2</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r>
                        <a:rPr lang="en-US" dirty="0" smtClean="0">
                          <a:latin typeface="Calibri" panose="020F0502020204030204" pitchFamily="34" charset="0"/>
                        </a:rPr>
                        <a:t>pathetic book</a:t>
                      </a:r>
                      <a:endParaRPr lang="en-US" dirty="0">
                        <a:latin typeface="Calibri" panose="020F0502020204030204" pitchFamily="34" charset="0"/>
                      </a:endParaRPr>
                    </a:p>
                  </a:txBody>
                  <a:tcPr anchor="ctr"/>
                </a:tc>
              </a:tr>
              <a:tr h="370840">
                <a:tc>
                  <a:txBody>
                    <a:bodyPr/>
                    <a:lstStyle/>
                    <a:p>
                      <a:pPr algn="ctr"/>
                      <a:r>
                        <a:rPr lang="en-US" dirty="0" smtClean="0">
                          <a:latin typeface="Calibri" panose="020F0502020204030204" pitchFamily="34" charset="0"/>
                        </a:rPr>
                        <a:t>3</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4</a:t>
                      </a:r>
                      <a:endParaRPr lang="en-US" dirty="0">
                        <a:latin typeface="Calibri" panose="020F0502020204030204" pitchFamily="34" charset="0"/>
                      </a:endParaRPr>
                    </a:p>
                  </a:txBody>
                  <a:tcPr anchor="ctr"/>
                </a:tc>
                <a:tc>
                  <a:txBody>
                    <a:bodyPr/>
                    <a:lstStyle/>
                    <a:p>
                      <a:r>
                        <a:rPr lang="en-US" baseline="0" dirty="0" smtClean="0">
                          <a:latin typeface="Calibri" panose="020F0502020204030204" pitchFamily="34" charset="0"/>
                        </a:rPr>
                        <a:t>a</a:t>
                      </a:r>
                      <a:r>
                        <a:rPr lang="en-US" dirty="0" smtClean="0">
                          <a:latin typeface="Calibri" panose="020F0502020204030204" pitchFamily="34" charset="0"/>
                        </a:rPr>
                        <a:t>mazing book liked</a:t>
                      </a:r>
                      <a:endParaRPr lang="en-US" dirty="0">
                        <a:latin typeface="Calibri" panose="020F0502020204030204" pitchFamily="34" charset="0"/>
                      </a:endParaRPr>
                    </a:p>
                  </a:txBody>
                  <a:tcPr anchor="ctr"/>
                </a:tc>
              </a:tr>
            </a:tbl>
          </a:graphicData>
        </a:graphic>
      </p:graphicFrame>
      <p:graphicFrame>
        <p:nvGraphicFramePr>
          <p:cNvPr id="3" name="Table 2"/>
          <p:cNvGraphicFramePr>
            <a:graphicFrameLocks noGrp="1"/>
          </p:cNvGraphicFramePr>
          <p:nvPr>
            <p:extLst/>
          </p:nvPr>
        </p:nvGraphicFramePr>
        <p:xfrm>
          <a:off x="420754" y="1448514"/>
          <a:ext cx="2679634" cy="370840"/>
        </p:xfrm>
        <a:graphic>
          <a:graphicData uri="http://schemas.openxmlformats.org/drawingml/2006/table">
            <a:tbl>
              <a:tblPr firstRow="1" bandRow="1">
                <a:tableStyleId>{72833802-FEF1-4C79-8D5D-14CF1EAF98D9}</a:tableStyleId>
              </a:tblPr>
              <a:tblGrid>
                <a:gridCol w="2679634"/>
              </a:tblGrid>
              <a:tr h="370840">
                <a:tc>
                  <a:txBody>
                    <a:bodyPr/>
                    <a:lstStyle/>
                    <a:p>
                      <a:pPr algn="ctr"/>
                      <a:r>
                        <a:rPr lang="en-US" sz="1800" dirty="0" smtClean="0">
                          <a:latin typeface="Calibri" panose="020F0502020204030204" pitchFamily="34" charset="0"/>
                        </a:rPr>
                        <a:t>Step 1 -  Data Processing</a:t>
                      </a:r>
                      <a:endParaRPr lang="en-US" sz="1800" dirty="0">
                        <a:latin typeface="Calibri" panose="020F0502020204030204" pitchFamily="34" charset="0"/>
                      </a:endParaRPr>
                    </a:p>
                  </a:txBody>
                  <a:tcPr/>
                </a:tc>
              </a:tr>
            </a:tbl>
          </a:graphicData>
        </a:graphic>
      </p:graphicFrame>
      <p:cxnSp>
        <p:nvCxnSpPr>
          <p:cNvPr id="6" name="Curved Connector 5"/>
          <p:cNvCxnSpPr/>
          <p:nvPr/>
        </p:nvCxnSpPr>
        <p:spPr>
          <a:xfrm rot="10800000">
            <a:off x="3167062" y="5143500"/>
            <a:ext cx="1443038" cy="102869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610100" y="5968776"/>
            <a:ext cx="2447925" cy="523220"/>
          </a:xfrm>
          <a:prstGeom prst="rect">
            <a:avLst/>
          </a:prstGeom>
          <a:noFill/>
        </p:spPr>
        <p:txBody>
          <a:bodyPr wrap="square" rtlCol="0">
            <a:spAutoFit/>
          </a:bodyPr>
          <a:lstStyle/>
          <a:p>
            <a:r>
              <a:rPr lang="en-US" i="1" dirty="0" smtClean="0">
                <a:latin typeface="Calibri" panose="020F0502020204030204" pitchFamily="34" charset="0"/>
              </a:rPr>
              <a:t>Modified word to indicate negation of original sentiment</a:t>
            </a:r>
            <a:endParaRPr lang="en-US" i="1" dirty="0">
              <a:latin typeface="Calibri" panose="020F0502020204030204" pitchFamily="34" charset="0"/>
            </a:endParaRPr>
          </a:p>
        </p:txBody>
      </p:sp>
    </p:spTree>
    <p:extLst>
      <p:ext uri="{BB962C8B-B14F-4D97-AF65-F5344CB8AC3E}">
        <p14:creationId xmlns:p14="http://schemas.microsoft.com/office/powerpoint/2010/main" val="20064085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Appendix : Sample Example</a:t>
            </a:r>
            <a:endParaRPr lang="en-US" sz="4000" b="0" i="1" u="none" strike="noStrike" cap="none" dirty="0">
              <a:solidFill>
                <a:schemeClr val="dk1"/>
              </a:solidFill>
              <a:latin typeface="Calibri"/>
              <a:ea typeface="Calibri"/>
              <a:cs typeface="Calibri"/>
              <a:sym typeface="Calibri"/>
            </a:endParaRPr>
          </a:p>
        </p:txBody>
      </p:sp>
      <p:sp>
        <p:nvSpPr>
          <p:cNvPr id="357" name="Shape 357"/>
          <p:cNvSpPr txBox="1"/>
          <p:nvPr/>
        </p:nvSpPr>
        <p:spPr>
          <a:xfrm>
            <a:off x="342900" y="938435"/>
            <a:ext cx="8458200" cy="433163"/>
          </a:xfrm>
          <a:prstGeom prst="rect">
            <a:avLst/>
          </a:prstGeom>
          <a:noFill/>
          <a:ln w="9525" cap="flat" cmpd="sng">
            <a:noFill/>
            <a:prstDash val="solid"/>
            <a:round/>
            <a:headEnd type="none" w="med" len="med"/>
            <a:tailEnd type="none" w="med" len="med"/>
          </a:ln>
        </p:spPr>
        <p:txBody>
          <a:bodyPr wrap="square" lIns="91425" tIns="45700" rIns="91425" bIns="45700" anchor="t" anchorCtr="0">
            <a:noAutofit/>
          </a:bodyPr>
          <a:lstStyle/>
          <a:p>
            <a:pPr marR="0" lvl="0" algn="l" rtl="0">
              <a:lnSpc>
                <a:spcPct val="100000"/>
              </a:lnSpc>
              <a:spcBef>
                <a:spcPts val="0"/>
              </a:spcBef>
              <a:spcAft>
                <a:spcPts val="0"/>
              </a:spcAft>
              <a:buClr>
                <a:schemeClr val="dk1"/>
              </a:buClr>
              <a:buSzPct val="75000"/>
            </a:pPr>
            <a:r>
              <a:rPr lang="en-US" sz="1800" b="1" dirty="0" smtClean="0">
                <a:solidFill>
                  <a:schemeClr val="tx1"/>
                </a:solidFill>
                <a:latin typeface="Calibri"/>
                <a:ea typeface="Calibri"/>
                <a:cs typeface="Calibri"/>
                <a:sym typeface="Calibri"/>
              </a:rPr>
              <a:t>Sample Example for DTM and Naïve Bayes Model</a:t>
            </a:r>
            <a:endParaRPr sz="1800" b="1" i="0" u="none" strike="noStrike" cap="none" dirty="0">
              <a:solidFill>
                <a:schemeClr val="tx1"/>
              </a:solidFill>
              <a:latin typeface="Calibri"/>
              <a:ea typeface="Calibri"/>
              <a:cs typeface="Calibri"/>
              <a:sym typeface="Calibri"/>
            </a:endParaRPr>
          </a:p>
        </p:txBody>
      </p:sp>
      <p:sp>
        <p:nvSpPr>
          <p:cNvPr id="358" name="Shape 358"/>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a:solidFill>
                <a:schemeClr val="lt1"/>
              </a:solidFill>
              <a:latin typeface="Calibri"/>
              <a:ea typeface="Calibri"/>
              <a:cs typeface="Calibri"/>
              <a:sym typeface="Calibri"/>
            </a:endParaRPr>
          </a:p>
        </p:txBody>
      </p:sp>
      <p:sp>
        <p:nvSpPr>
          <p:cNvPr id="359" name="Shape 359"/>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38</a:t>
            </a:fld>
            <a:endParaRPr lang="en-US" sz="1200" b="1" i="0" u="none" strike="noStrike" cap="none">
              <a:solidFill>
                <a:schemeClr val="lt1"/>
              </a:solidFill>
              <a:latin typeface="Calibri"/>
              <a:ea typeface="Calibri"/>
              <a:cs typeface="Calibri"/>
              <a:sym typeface="Calibri"/>
            </a:endParaRPr>
          </a:p>
        </p:txBody>
      </p:sp>
      <p:sp>
        <p:nvSpPr>
          <p:cNvPr id="360" name="Shape 360"/>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a:solidFill>
                <a:schemeClr val="lt1"/>
              </a:solidFill>
              <a:latin typeface="Calibri"/>
              <a:ea typeface="Calibri"/>
              <a:cs typeface="Calibri"/>
              <a:sym typeface="Calibri"/>
            </a:endParaRPr>
          </a:p>
        </p:txBody>
      </p:sp>
      <p:graphicFrame>
        <p:nvGraphicFramePr>
          <p:cNvPr id="2" name="Table 1"/>
          <p:cNvGraphicFramePr>
            <a:graphicFrameLocks noGrp="1"/>
          </p:cNvGraphicFramePr>
          <p:nvPr>
            <p:extLst>
              <p:ext uri="{D42A27DB-BD31-4B8C-83A1-F6EECF244321}">
                <p14:modId xmlns:p14="http://schemas.microsoft.com/office/powerpoint/2010/main" val="2486722675"/>
              </p:ext>
            </p:extLst>
          </p:nvPr>
        </p:nvGraphicFramePr>
        <p:xfrm>
          <a:off x="420756" y="1957403"/>
          <a:ext cx="8266044" cy="1897697"/>
        </p:xfrm>
        <a:graphic>
          <a:graphicData uri="http://schemas.openxmlformats.org/drawingml/2006/table">
            <a:tbl>
              <a:tblPr firstRow="1" bandRow="1">
                <a:tableStyleId>{5A111915-BE36-4E01-A7E5-04B1672EAD32}</a:tableStyleId>
              </a:tblPr>
              <a:tblGrid>
                <a:gridCol w="450782"/>
                <a:gridCol w="1214437"/>
                <a:gridCol w="6600825"/>
              </a:tblGrid>
              <a:tr h="414337">
                <a:tc gridSpan="3">
                  <a:txBody>
                    <a:bodyPr/>
                    <a:lstStyle/>
                    <a:p>
                      <a:pPr algn="l"/>
                      <a:r>
                        <a:rPr lang="en-US" sz="1800" dirty="0" smtClean="0">
                          <a:latin typeface="Calibri" panose="020F0502020204030204" pitchFamily="34" charset="0"/>
                        </a:rPr>
                        <a:t>Processed Review Data</a:t>
                      </a:r>
                      <a:endParaRPr lang="en-US" sz="1800" dirty="0">
                        <a:latin typeface="Calibri" panose="020F0502020204030204" pitchFamily="34" charset="0"/>
                      </a:endParaRPr>
                    </a:p>
                  </a:txBody>
                  <a:tcPr anchor="ctr"/>
                </a:tc>
                <a:tc hMerge="1">
                  <a:txBody>
                    <a:bodyPr/>
                    <a:lstStyle/>
                    <a:p>
                      <a:pPr algn="ctr"/>
                      <a:endParaRPr lang="en-US" dirty="0">
                        <a:latin typeface="Calibri" panose="020F0502020204030204" pitchFamily="34" charset="0"/>
                      </a:endParaRPr>
                    </a:p>
                  </a:txBody>
                  <a:tcPr/>
                </a:tc>
                <a:tc hMerge="1">
                  <a:txBody>
                    <a:bodyPr/>
                    <a:lstStyle/>
                    <a:p>
                      <a:pPr algn="ctr"/>
                      <a:endParaRPr lang="en-US" dirty="0">
                        <a:latin typeface="Calibri" panose="020F0502020204030204" pitchFamily="34" charset="0"/>
                      </a:endParaRPr>
                    </a:p>
                  </a:txBody>
                  <a:tcPr/>
                </a:tc>
              </a:tr>
              <a:tr h="370840">
                <a:tc>
                  <a:txBody>
                    <a:bodyPr/>
                    <a:lstStyle/>
                    <a:p>
                      <a:pPr algn="ctr"/>
                      <a:r>
                        <a:rPr lang="en-US" b="1" dirty="0" smtClean="0">
                          <a:latin typeface="Calibri" panose="020F0502020204030204" pitchFamily="34" charset="0"/>
                        </a:rPr>
                        <a:t>ID</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Review Score</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Review Text</a:t>
                      </a:r>
                      <a:endParaRPr lang="en-US" b="1" dirty="0">
                        <a:latin typeface="Calibri" panose="020F0502020204030204" pitchFamily="34" charset="0"/>
                      </a:endParaRPr>
                    </a:p>
                  </a:txBody>
                  <a:tcPr anchor="ctr">
                    <a:solidFill>
                      <a:schemeClr val="bg1">
                        <a:lumMod val="75000"/>
                      </a:schemeClr>
                    </a:solidFill>
                  </a:tcPr>
                </a:tc>
              </a:tr>
              <a:tr h="370840">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2</a:t>
                      </a:r>
                      <a:endParaRPr lang="en-US" dirty="0">
                        <a:latin typeface="Calibri" panose="020F0502020204030204" pitchFamily="34" charset="0"/>
                      </a:endParaRPr>
                    </a:p>
                  </a:txBody>
                  <a:tcPr anchor="ctr"/>
                </a:tc>
                <a:tc>
                  <a:txBody>
                    <a:bodyPr/>
                    <a:lstStyle/>
                    <a:p>
                      <a:r>
                        <a:rPr lang="en-US" dirty="0" smtClean="0">
                          <a:latin typeface="Calibri" panose="020F0502020204030204" pitchFamily="34" charset="0"/>
                        </a:rPr>
                        <a:t>start </a:t>
                      </a:r>
                      <a:r>
                        <a:rPr lang="en-US" baseline="0" dirty="0" smtClean="0">
                          <a:latin typeface="Calibri" panose="020F0502020204030204" pitchFamily="34" charset="0"/>
                        </a:rPr>
                        <a:t>book !bad end book bad</a:t>
                      </a:r>
                      <a:endParaRPr lang="en-US" dirty="0">
                        <a:latin typeface="Calibri" panose="020F0502020204030204" pitchFamily="34" charset="0"/>
                      </a:endParaRPr>
                    </a:p>
                  </a:txBody>
                  <a:tcPr anchor="ctr"/>
                </a:tc>
              </a:tr>
              <a:tr h="370840">
                <a:tc>
                  <a:txBody>
                    <a:bodyPr/>
                    <a:lstStyle/>
                    <a:p>
                      <a:pPr algn="ctr"/>
                      <a:r>
                        <a:rPr lang="en-US" dirty="0" smtClean="0">
                          <a:latin typeface="Calibri" panose="020F0502020204030204" pitchFamily="34" charset="0"/>
                        </a:rPr>
                        <a:t>2</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r>
                        <a:rPr lang="en-US" dirty="0" smtClean="0">
                          <a:latin typeface="Calibri" panose="020F0502020204030204" pitchFamily="34" charset="0"/>
                        </a:rPr>
                        <a:t>pathetic book</a:t>
                      </a:r>
                      <a:endParaRPr lang="en-US" dirty="0">
                        <a:latin typeface="Calibri" panose="020F0502020204030204" pitchFamily="34" charset="0"/>
                      </a:endParaRPr>
                    </a:p>
                  </a:txBody>
                  <a:tcPr anchor="ctr"/>
                </a:tc>
              </a:tr>
              <a:tr h="370840">
                <a:tc>
                  <a:txBody>
                    <a:bodyPr/>
                    <a:lstStyle/>
                    <a:p>
                      <a:pPr algn="ctr"/>
                      <a:r>
                        <a:rPr lang="en-US" dirty="0" smtClean="0">
                          <a:latin typeface="Calibri" panose="020F0502020204030204" pitchFamily="34" charset="0"/>
                        </a:rPr>
                        <a:t>3</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4</a:t>
                      </a:r>
                      <a:endParaRPr lang="en-US" dirty="0">
                        <a:latin typeface="Calibri" panose="020F0502020204030204" pitchFamily="34" charset="0"/>
                      </a:endParaRPr>
                    </a:p>
                  </a:txBody>
                  <a:tcPr anchor="ctr"/>
                </a:tc>
                <a:tc>
                  <a:txBody>
                    <a:bodyPr/>
                    <a:lstStyle/>
                    <a:p>
                      <a:r>
                        <a:rPr lang="en-US" baseline="0" dirty="0" smtClean="0">
                          <a:latin typeface="Calibri" panose="020F0502020204030204" pitchFamily="34" charset="0"/>
                        </a:rPr>
                        <a:t>a</a:t>
                      </a:r>
                      <a:r>
                        <a:rPr lang="en-US" dirty="0" smtClean="0">
                          <a:latin typeface="Calibri" panose="020F0502020204030204" pitchFamily="34" charset="0"/>
                        </a:rPr>
                        <a:t>mazing book liked</a:t>
                      </a:r>
                      <a:endParaRPr lang="en-US" dirty="0">
                        <a:latin typeface="Calibri" panose="020F0502020204030204" pitchFamily="34" charset="0"/>
                      </a:endParaRPr>
                    </a:p>
                  </a:txBody>
                  <a:tcPr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192531665"/>
              </p:ext>
            </p:extLst>
          </p:nvPr>
        </p:nvGraphicFramePr>
        <p:xfrm>
          <a:off x="420755" y="1448514"/>
          <a:ext cx="3536883" cy="370840"/>
        </p:xfrm>
        <a:graphic>
          <a:graphicData uri="http://schemas.openxmlformats.org/drawingml/2006/table">
            <a:tbl>
              <a:tblPr firstRow="1" bandRow="1">
                <a:tableStyleId>{72833802-FEF1-4C79-8D5D-14CF1EAF98D9}</a:tableStyleId>
              </a:tblPr>
              <a:tblGrid>
                <a:gridCol w="3536883"/>
              </a:tblGrid>
              <a:tr h="370840">
                <a:tc>
                  <a:txBody>
                    <a:bodyPr/>
                    <a:lstStyle/>
                    <a:p>
                      <a:pPr algn="ctr"/>
                      <a:r>
                        <a:rPr lang="en-US" sz="1800" dirty="0" smtClean="0">
                          <a:latin typeface="Calibri" panose="020F0502020204030204" pitchFamily="34" charset="0"/>
                        </a:rPr>
                        <a:t>Step 2 – Derive</a:t>
                      </a:r>
                      <a:r>
                        <a:rPr lang="en-US" sz="1800" baseline="0" dirty="0" smtClean="0">
                          <a:latin typeface="Calibri" panose="020F0502020204030204" pitchFamily="34" charset="0"/>
                        </a:rPr>
                        <a:t> Review Sentiment</a:t>
                      </a:r>
                      <a:endParaRPr lang="en-US" sz="1800" dirty="0">
                        <a:latin typeface="Calibri" panose="020F0502020204030204" pitchFamily="34" charset="0"/>
                      </a:endParaRPr>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65041354"/>
              </p:ext>
            </p:extLst>
          </p:nvPr>
        </p:nvGraphicFramePr>
        <p:xfrm>
          <a:off x="420754" y="3993149"/>
          <a:ext cx="8300760" cy="1897697"/>
        </p:xfrm>
        <a:graphic>
          <a:graphicData uri="http://schemas.openxmlformats.org/drawingml/2006/table">
            <a:tbl>
              <a:tblPr firstRow="1" bandRow="1">
                <a:tableStyleId>{5A111915-BE36-4E01-A7E5-04B1672EAD32}</a:tableStyleId>
              </a:tblPr>
              <a:tblGrid>
                <a:gridCol w="479359"/>
                <a:gridCol w="1200150"/>
                <a:gridCol w="3786187"/>
                <a:gridCol w="1400175"/>
                <a:gridCol w="1434889"/>
              </a:tblGrid>
              <a:tr h="414337">
                <a:tc gridSpan="5">
                  <a:txBody>
                    <a:bodyPr/>
                    <a:lstStyle/>
                    <a:p>
                      <a:pPr algn="l"/>
                      <a:r>
                        <a:rPr lang="en-US" sz="1800" dirty="0" smtClean="0">
                          <a:latin typeface="Calibri" panose="020F0502020204030204" pitchFamily="34" charset="0"/>
                        </a:rPr>
                        <a:t>Processed Review Data with Sentiments</a:t>
                      </a:r>
                      <a:endParaRPr lang="en-US" sz="1800" dirty="0">
                        <a:latin typeface="Calibri" panose="020F0502020204030204" pitchFamily="34" charset="0"/>
                      </a:endParaRPr>
                    </a:p>
                  </a:txBody>
                  <a:tcPr anchor="ctr"/>
                </a:tc>
                <a:tc hMerge="1">
                  <a:txBody>
                    <a:bodyPr/>
                    <a:lstStyle/>
                    <a:p>
                      <a:pPr algn="ctr"/>
                      <a:endParaRPr lang="en-US" dirty="0">
                        <a:latin typeface="Calibri" panose="020F0502020204030204" pitchFamily="34" charset="0"/>
                      </a:endParaRPr>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Calibri" panose="020F0502020204030204" pitchFamily="34" charset="0"/>
                      </a:endParaRPr>
                    </a:p>
                  </a:txBody>
                  <a:tcPr/>
                </a:tc>
              </a:tr>
              <a:tr h="370840">
                <a:tc>
                  <a:txBody>
                    <a:bodyPr/>
                    <a:lstStyle/>
                    <a:p>
                      <a:pPr algn="ctr"/>
                      <a:r>
                        <a:rPr lang="en-US" b="1" dirty="0" smtClean="0">
                          <a:latin typeface="Calibri" panose="020F0502020204030204" pitchFamily="34" charset="0"/>
                        </a:rPr>
                        <a:t>ID</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Review Score</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Review Text</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Sentiment Score</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Sentiment Level</a:t>
                      </a:r>
                      <a:endParaRPr lang="en-US" b="1" dirty="0">
                        <a:latin typeface="Calibri" panose="020F0502020204030204" pitchFamily="34" charset="0"/>
                      </a:endParaRPr>
                    </a:p>
                  </a:txBody>
                  <a:tcPr anchor="ctr">
                    <a:solidFill>
                      <a:schemeClr val="bg1">
                        <a:lumMod val="75000"/>
                      </a:schemeClr>
                    </a:solidFill>
                  </a:tcPr>
                </a:tc>
              </a:tr>
              <a:tr h="370840">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2</a:t>
                      </a:r>
                      <a:endParaRPr lang="en-US" dirty="0">
                        <a:latin typeface="Calibri" panose="020F0502020204030204" pitchFamily="34" charset="0"/>
                      </a:endParaRPr>
                    </a:p>
                  </a:txBody>
                  <a:tcPr anchor="ctr"/>
                </a:tc>
                <a:tc>
                  <a:txBody>
                    <a:bodyPr/>
                    <a:lstStyle/>
                    <a:p>
                      <a:r>
                        <a:rPr lang="en-US" dirty="0" smtClean="0">
                          <a:latin typeface="Calibri" panose="020F0502020204030204" pitchFamily="34" charset="0"/>
                        </a:rPr>
                        <a:t>start </a:t>
                      </a:r>
                      <a:r>
                        <a:rPr lang="en-US" baseline="0" dirty="0" smtClean="0">
                          <a:latin typeface="Calibri" panose="020F0502020204030204" pitchFamily="34" charset="0"/>
                        </a:rPr>
                        <a:t>book !bad end book bad</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0</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Neutral</a:t>
                      </a:r>
                      <a:endParaRPr lang="en-US" dirty="0">
                        <a:latin typeface="Calibri" panose="020F0502020204030204" pitchFamily="34" charset="0"/>
                      </a:endParaRPr>
                    </a:p>
                  </a:txBody>
                  <a:tcPr anchor="ctr"/>
                </a:tc>
              </a:tr>
              <a:tr h="370840">
                <a:tc>
                  <a:txBody>
                    <a:bodyPr/>
                    <a:lstStyle/>
                    <a:p>
                      <a:pPr algn="ctr"/>
                      <a:r>
                        <a:rPr lang="en-US" dirty="0" smtClean="0">
                          <a:latin typeface="Calibri" panose="020F0502020204030204" pitchFamily="34" charset="0"/>
                        </a:rPr>
                        <a:t>2</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r>
                        <a:rPr lang="en-US" dirty="0" smtClean="0">
                          <a:latin typeface="Calibri" panose="020F0502020204030204" pitchFamily="34" charset="0"/>
                        </a:rPr>
                        <a:t>pathetic book</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Negative</a:t>
                      </a:r>
                      <a:endParaRPr lang="en-US" dirty="0">
                        <a:latin typeface="Calibri" panose="020F0502020204030204" pitchFamily="34" charset="0"/>
                      </a:endParaRPr>
                    </a:p>
                  </a:txBody>
                  <a:tcPr anchor="ctr"/>
                </a:tc>
              </a:tr>
              <a:tr h="370840">
                <a:tc>
                  <a:txBody>
                    <a:bodyPr/>
                    <a:lstStyle/>
                    <a:p>
                      <a:pPr algn="ctr"/>
                      <a:r>
                        <a:rPr lang="en-US" dirty="0" smtClean="0">
                          <a:latin typeface="Calibri" panose="020F0502020204030204" pitchFamily="34" charset="0"/>
                        </a:rPr>
                        <a:t>3</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4</a:t>
                      </a:r>
                      <a:endParaRPr lang="en-US" dirty="0">
                        <a:latin typeface="Calibri" panose="020F0502020204030204" pitchFamily="34" charset="0"/>
                      </a:endParaRPr>
                    </a:p>
                  </a:txBody>
                  <a:tcPr anchor="ctr"/>
                </a:tc>
                <a:tc>
                  <a:txBody>
                    <a:bodyPr/>
                    <a:lstStyle/>
                    <a:p>
                      <a:r>
                        <a:rPr lang="en-US" baseline="0" dirty="0" smtClean="0">
                          <a:latin typeface="Calibri" panose="020F0502020204030204" pitchFamily="34" charset="0"/>
                        </a:rPr>
                        <a:t>a</a:t>
                      </a:r>
                      <a:r>
                        <a:rPr lang="en-US" dirty="0" smtClean="0">
                          <a:latin typeface="Calibri" panose="020F0502020204030204" pitchFamily="34" charset="0"/>
                        </a:rPr>
                        <a:t>mazing book liked</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2</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Positive</a:t>
                      </a:r>
                      <a:endParaRPr lang="en-US" dirty="0">
                        <a:latin typeface="Calibri" panose="020F0502020204030204" pitchFamily="34" charset="0"/>
                      </a:endParaRPr>
                    </a:p>
                  </a:txBody>
                  <a:tcPr anchor="ctr"/>
                </a:tc>
              </a:tr>
            </a:tbl>
          </a:graphicData>
        </a:graphic>
      </p:graphicFrame>
    </p:spTree>
    <p:extLst>
      <p:ext uri="{BB962C8B-B14F-4D97-AF65-F5344CB8AC3E}">
        <p14:creationId xmlns:p14="http://schemas.microsoft.com/office/powerpoint/2010/main" val="4566206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Appendix : Sample Example</a:t>
            </a:r>
            <a:endParaRPr lang="en-US" sz="4000" b="0" i="1" u="none" strike="noStrike" cap="none" dirty="0">
              <a:solidFill>
                <a:schemeClr val="dk1"/>
              </a:solidFill>
              <a:latin typeface="Calibri"/>
              <a:ea typeface="Calibri"/>
              <a:cs typeface="Calibri"/>
              <a:sym typeface="Calibri"/>
            </a:endParaRPr>
          </a:p>
        </p:txBody>
      </p:sp>
      <p:sp>
        <p:nvSpPr>
          <p:cNvPr id="357" name="Shape 357"/>
          <p:cNvSpPr txBox="1"/>
          <p:nvPr/>
        </p:nvSpPr>
        <p:spPr>
          <a:xfrm>
            <a:off x="342900" y="938435"/>
            <a:ext cx="8458200" cy="433163"/>
          </a:xfrm>
          <a:prstGeom prst="rect">
            <a:avLst/>
          </a:prstGeom>
          <a:noFill/>
          <a:ln w="9525" cap="flat" cmpd="sng">
            <a:noFill/>
            <a:prstDash val="solid"/>
            <a:round/>
            <a:headEnd type="none" w="med" len="med"/>
            <a:tailEnd type="none" w="med" len="med"/>
          </a:ln>
        </p:spPr>
        <p:txBody>
          <a:bodyPr wrap="square" lIns="91425" tIns="45700" rIns="91425" bIns="45700" anchor="t" anchorCtr="0">
            <a:noAutofit/>
          </a:bodyPr>
          <a:lstStyle/>
          <a:p>
            <a:pPr marR="0" lvl="0" algn="l" rtl="0">
              <a:lnSpc>
                <a:spcPct val="100000"/>
              </a:lnSpc>
              <a:spcBef>
                <a:spcPts val="0"/>
              </a:spcBef>
              <a:spcAft>
                <a:spcPts val="0"/>
              </a:spcAft>
              <a:buClr>
                <a:schemeClr val="dk1"/>
              </a:buClr>
              <a:buSzPct val="75000"/>
            </a:pPr>
            <a:r>
              <a:rPr lang="en-US" sz="1800" b="1" dirty="0" smtClean="0">
                <a:solidFill>
                  <a:schemeClr val="tx1"/>
                </a:solidFill>
                <a:latin typeface="Calibri"/>
                <a:ea typeface="Calibri"/>
                <a:cs typeface="Calibri"/>
                <a:sym typeface="Calibri"/>
              </a:rPr>
              <a:t>Sample Example for DTM and Naïve Bayes Model</a:t>
            </a:r>
            <a:endParaRPr sz="1800" b="1" i="0" u="none" strike="noStrike" cap="none" dirty="0">
              <a:solidFill>
                <a:schemeClr val="tx1"/>
              </a:solidFill>
              <a:latin typeface="Calibri"/>
              <a:ea typeface="Calibri"/>
              <a:cs typeface="Calibri"/>
              <a:sym typeface="Calibri"/>
            </a:endParaRPr>
          </a:p>
        </p:txBody>
      </p:sp>
      <p:sp>
        <p:nvSpPr>
          <p:cNvPr id="358" name="Shape 358"/>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a:solidFill>
                <a:schemeClr val="lt1"/>
              </a:solidFill>
              <a:latin typeface="Calibri"/>
              <a:ea typeface="Calibri"/>
              <a:cs typeface="Calibri"/>
              <a:sym typeface="Calibri"/>
            </a:endParaRPr>
          </a:p>
        </p:txBody>
      </p:sp>
      <p:sp>
        <p:nvSpPr>
          <p:cNvPr id="359" name="Shape 359"/>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39</a:t>
            </a:fld>
            <a:endParaRPr lang="en-US" sz="1200" b="1" i="0" u="none" strike="noStrike" cap="none">
              <a:solidFill>
                <a:schemeClr val="lt1"/>
              </a:solidFill>
              <a:latin typeface="Calibri"/>
              <a:ea typeface="Calibri"/>
              <a:cs typeface="Calibri"/>
              <a:sym typeface="Calibri"/>
            </a:endParaRPr>
          </a:p>
        </p:txBody>
      </p:sp>
      <p:sp>
        <p:nvSpPr>
          <p:cNvPr id="360" name="Shape 360"/>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a:solidFill>
                <a:schemeClr val="lt1"/>
              </a:solidFill>
              <a:latin typeface="Calibri"/>
              <a:ea typeface="Calibri"/>
              <a:cs typeface="Calibri"/>
              <a:sym typeface="Calibri"/>
            </a:endParaRPr>
          </a:p>
        </p:txBody>
      </p:sp>
      <p:graphicFrame>
        <p:nvGraphicFramePr>
          <p:cNvPr id="2" name="Table 1"/>
          <p:cNvGraphicFramePr>
            <a:graphicFrameLocks noGrp="1"/>
          </p:cNvGraphicFramePr>
          <p:nvPr>
            <p:extLst>
              <p:ext uri="{D42A27DB-BD31-4B8C-83A1-F6EECF244321}">
                <p14:modId xmlns:p14="http://schemas.microsoft.com/office/powerpoint/2010/main" val="2238678528"/>
              </p:ext>
            </p:extLst>
          </p:nvPr>
        </p:nvGraphicFramePr>
        <p:xfrm>
          <a:off x="420756" y="1957403"/>
          <a:ext cx="8266044" cy="1897697"/>
        </p:xfrm>
        <a:graphic>
          <a:graphicData uri="http://schemas.openxmlformats.org/drawingml/2006/table">
            <a:tbl>
              <a:tblPr firstRow="1" bandRow="1">
                <a:tableStyleId>{5A111915-BE36-4E01-A7E5-04B1672EAD32}</a:tableStyleId>
              </a:tblPr>
              <a:tblGrid>
                <a:gridCol w="450782"/>
                <a:gridCol w="1214437"/>
                <a:gridCol w="6600825"/>
              </a:tblGrid>
              <a:tr h="414337">
                <a:tc gridSpan="3">
                  <a:txBody>
                    <a:bodyPr/>
                    <a:lstStyle/>
                    <a:p>
                      <a:pPr algn="l"/>
                      <a:r>
                        <a:rPr lang="en-US" sz="1800" dirty="0" smtClean="0">
                          <a:latin typeface="Calibri" panose="020F0502020204030204" pitchFamily="34" charset="0"/>
                        </a:rPr>
                        <a:t>Processed Review Data</a:t>
                      </a:r>
                      <a:endParaRPr lang="en-US" sz="1800" dirty="0">
                        <a:latin typeface="Calibri" panose="020F0502020204030204" pitchFamily="34" charset="0"/>
                      </a:endParaRPr>
                    </a:p>
                  </a:txBody>
                  <a:tcPr anchor="ctr"/>
                </a:tc>
                <a:tc hMerge="1">
                  <a:txBody>
                    <a:bodyPr/>
                    <a:lstStyle/>
                    <a:p>
                      <a:pPr algn="ctr"/>
                      <a:endParaRPr lang="en-US" dirty="0">
                        <a:latin typeface="Calibri" panose="020F0502020204030204" pitchFamily="34" charset="0"/>
                      </a:endParaRPr>
                    </a:p>
                  </a:txBody>
                  <a:tcPr/>
                </a:tc>
                <a:tc hMerge="1">
                  <a:txBody>
                    <a:bodyPr/>
                    <a:lstStyle/>
                    <a:p>
                      <a:pPr algn="ctr"/>
                      <a:endParaRPr lang="en-US" dirty="0">
                        <a:latin typeface="Calibri" panose="020F0502020204030204" pitchFamily="34" charset="0"/>
                      </a:endParaRPr>
                    </a:p>
                  </a:txBody>
                  <a:tcPr/>
                </a:tc>
              </a:tr>
              <a:tr h="370840">
                <a:tc>
                  <a:txBody>
                    <a:bodyPr/>
                    <a:lstStyle/>
                    <a:p>
                      <a:pPr algn="ctr"/>
                      <a:r>
                        <a:rPr lang="en-US" b="1" dirty="0" smtClean="0">
                          <a:latin typeface="Calibri" panose="020F0502020204030204" pitchFamily="34" charset="0"/>
                        </a:rPr>
                        <a:t>ID</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Review Score</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Review Text</a:t>
                      </a:r>
                      <a:endParaRPr lang="en-US" b="1" dirty="0">
                        <a:latin typeface="Calibri" panose="020F0502020204030204" pitchFamily="34" charset="0"/>
                      </a:endParaRPr>
                    </a:p>
                  </a:txBody>
                  <a:tcPr anchor="ctr">
                    <a:solidFill>
                      <a:schemeClr val="bg1">
                        <a:lumMod val="75000"/>
                      </a:schemeClr>
                    </a:solidFill>
                  </a:tcPr>
                </a:tc>
              </a:tr>
              <a:tr h="370840">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2</a:t>
                      </a:r>
                      <a:endParaRPr lang="en-US" dirty="0">
                        <a:latin typeface="Calibri" panose="020F0502020204030204" pitchFamily="34" charset="0"/>
                      </a:endParaRPr>
                    </a:p>
                  </a:txBody>
                  <a:tcPr anchor="ctr"/>
                </a:tc>
                <a:tc>
                  <a:txBody>
                    <a:bodyPr/>
                    <a:lstStyle/>
                    <a:p>
                      <a:r>
                        <a:rPr lang="en-US" dirty="0" smtClean="0">
                          <a:latin typeface="Calibri" panose="020F0502020204030204" pitchFamily="34" charset="0"/>
                        </a:rPr>
                        <a:t>start </a:t>
                      </a:r>
                      <a:r>
                        <a:rPr lang="en-US" baseline="0" dirty="0" smtClean="0">
                          <a:latin typeface="Calibri" panose="020F0502020204030204" pitchFamily="34" charset="0"/>
                        </a:rPr>
                        <a:t>book !bad end book bad</a:t>
                      </a:r>
                      <a:endParaRPr lang="en-US" dirty="0">
                        <a:latin typeface="Calibri" panose="020F0502020204030204" pitchFamily="34" charset="0"/>
                      </a:endParaRPr>
                    </a:p>
                  </a:txBody>
                  <a:tcPr anchor="ctr"/>
                </a:tc>
              </a:tr>
              <a:tr h="370840">
                <a:tc>
                  <a:txBody>
                    <a:bodyPr/>
                    <a:lstStyle/>
                    <a:p>
                      <a:pPr algn="ctr"/>
                      <a:r>
                        <a:rPr lang="en-US" dirty="0" smtClean="0">
                          <a:latin typeface="Calibri" panose="020F0502020204030204" pitchFamily="34" charset="0"/>
                        </a:rPr>
                        <a:t>2</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r>
                        <a:rPr lang="en-US" dirty="0" smtClean="0">
                          <a:latin typeface="Calibri" panose="020F0502020204030204" pitchFamily="34" charset="0"/>
                        </a:rPr>
                        <a:t>pathetic book</a:t>
                      </a:r>
                      <a:endParaRPr lang="en-US" dirty="0">
                        <a:latin typeface="Calibri" panose="020F0502020204030204" pitchFamily="34" charset="0"/>
                      </a:endParaRPr>
                    </a:p>
                  </a:txBody>
                  <a:tcPr anchor="ctr"/>
                </a:tc>
              </a:tr>
              <a:tr h="370840">
                <a:tc>
                  <a:txBody>
                    <a:bodyPr/>
                    <a:lstStyle/>
                    <a:p>
                      <a:pPr algn="ctr"/>
                      <a:r>
                        <a:rPr lang="en-US" dirty="0" smtClean="0">
                          <a:latin typeface="Calibri" panose="020F0502020204030204" pitchFamily="34" charset="0"/>
                        </a:rPr>
                        <a:t>3</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4</a:t>
                      </a:r>
                      <a:endParaRPr lang="en-US" dirty="0">
                        <a:latin typeface="Calibri" panose="020F0502020204030204" pitchFamily="34" charset="0"/>
                      </a:endParaRPr>
                    </a:p>
                  </a:txBody>
                  <a:tcPr anchor="ctr"/>
                </a:tc>
                <a:tc>
                  <a:txBody>
                    <a:bodyPr/>
                    <a:lstStyle/>
                    <a:p>
                      <a:r>
                        <a:rPr lang="en-US" baseline="0" dirty="0" smtClean="0">
                          <a:latin typeface="Calibri" panose="020F0502020204030204" pitchFamily="34" charset="0"/>
                        </a:rPr>
                        <a:t>a</a:t>
                      </a:r>
                      <a:r>
                        <a:rPr lang="en-US" dirty="0" smtClean="0">
                          <a:latin typeface="Calibri" panose="020F0502020204030204" pitchFamily="34" charset="0"/>
                        </a:rPr>
                        <a:t>mazing book liked</a:t>
                      </a:r>
                      <a:endParaRPr lang="en-US" dirty="0">
                        <a:latin typeface="Calibri" panose="020F0502020204030204" pitchFamily="34" charset="0"/>
                      </a:endParaRPr>
                    </a:p>
                  </a:txBody>
                  <a:tcPr anchor="ct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213122573"/>
              </p:ext>
            </p:extLst>
          </p:nvPr>
        </p:nvGraphicFramePr>
        <p:xfrm>
          <a:off x="420754" y="3994001"/>
          <a:ext cx="8266044" cy="1897697"/>
        </p:xfrm>
        <a:graphic>
          <a:graphicData uri="http://schemas.openxmlformats.org/drawingml/2006/table">
            <a:tbl>
              <a:tblPr firstRow="1" bandRow="1">
                <a:tableStyleId>{5A111915-BE36-4E01-A7E5-04B1672EAD32}</a:tableStyleId>
              </a:tblPr>
              <a:tblGrid>
                <a:gridCol w="370574"/>
                <a:gridCol w="931156"/>
                <a:gridCol w="1012705"/>
                <a:gridCol w="950384"/>
                <a:gridCol w="950384"/>
                <a:gridCol w="950385"/>
                <a:gridCol w="1075025"/>
                <a:gridCol w="1028285"/>
                <a:gridCol w="997146"/>
              </a:tblGrid>
              <a:tr h="414337">
                <a:tc gridSpan="9">
                  <a:txBody>
                    <a:bodyPr/>
                    <a:lstStyle/>
                    <a:p>
                      <a:pPr algn="l"/>
                      <a:r>
                        <a:rPr lang="en-US" sz="1800" dirty="0" smtClean="0">
                          <a:latin typeface="Calibri" panose="020F0502020204030204" pitchFamily="34" charset="0"/>
                        </a:rPr>
                        <a:t>DTM</a:t>
                      </a:r>
                      <a:endParaRPr lang="en-US" sz="1800" dirty="0">
                        <a:latin typeface="Calibri" panose="020F050202020403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Calibri" panose="020F0502020204030204" pitchFamily="34" charset="0"/>
                      </a:endParaRPr>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Calibri" panose="020F0502020204030204" pitchFamily="34" charset="0"/>
                      </a:endParaRPr>
                    </a:p>
                  </a:txBody>
                  <a:tcPr/>
                </a:tc>
              </a:tr>
              <a:tr h="370840">
                <a:tc>
                  <a:txBody>
                    <a:bodyPr/>
                    <a:lstStyle/>
                    <a:p>
                      <a:pPr algn="ct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start</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book </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!bad</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end</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bad</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pathetic</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amazing</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liked</a:t>
                      </a:r>
                      <a:endParaRPr lang="en-US" b="1" dirty="0">
                        <a:latin typeface="Calibri" panose="020F0502020204030204" pitchFamily="34" charset="0"/>
                      </a:endParaRPr>
                    </a:p>
                  </a:txBody>
                  <a:tcPr anchor="ctr">
                    <a:solidFill>
                      <a:schemeClr val="bg1">
                        <a:lumMod val="75000"/>
                      </a:schemeClr>
                    </a:solidFill>
                  </a:tcPr>
                </a:tc>
              </a:tr>
              <a:tr h="370840">
                <a:tc>
                  <a:txBody>
                    <a:bodyPr/>
                    <a:lstStyle/>
                    <a:p>
                      <a:pPr algn="ctr"/>
                      <a:r>
                        <a:rPr lang="en-US" b="1" dirty="0" smtClean="0">
                          <a:latin typeface="Calibri" panose="020F0502020204030204" pitchFamily="34" charset="0"/>
                        </a:rPr>
                        <a:t>1</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2</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r>
              <a:tr h="370840">
                <a:tc>
                  <a:txBody>
                    <a:bodyPr/>
                    <a:lstStyle/>
                    <a:p>
                      <a:pPr algn="ctr"/>
                      <a:r>
                        <a:rPr lang="en-US" b="1" dirty="0" smtClean="0">
                          <a:latin typeface="Calibri" panose="020F0502020204030204" pitchFamily="34" charset="0"/>
                        </a:rPr>
                        <a:t>2</a:t>
                      </a:r>
                      <a:endParaRPr lang="en-US" b="1" dirty="0">
                        <a:latin typeface="Calibri" panose="020F0502020204030204" pitchFamily="34" charset="0"/>
                      </a:endParaRPr>
                    </a:p>
                  </a:txBody>
                  <a:tcPr anchor="ctr">
                    <a:solidFill>
                      <a:schemeClr val="bg1">
                        <a:lumMod val="75000"/>
                      </a:schemeClr>
                    </a:solidFill>
                  </a:tcPr>
                </a:tc>
                <a:tc>
                  <a:txBody>
                    <a:bodyPr/>
                    <a:lstStyle/>
                    <a:p>
                      <a:pPr algn="ct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r>
              <a:tr h="370840">
                <a:tc>
                  <a:txBody>
                    <a:bodyPr/>
                    <a:lstStyle/>
                    <a:p>
                      <a:pPr algn="ctr"/>
                      <a:r>
                        <a:rPr lang="en-US" b="1" dirty="0" smtClean="0">
                          <a:latin typeface="Calibri" panose="020F0502020204030204" pitchFamily="34" charset="0"/>
                        </a:rPr>
                        <a:t>3</a:t>
                      </a:r>
                      <a:endParaRPr lang="en-US" b="1" dirty="0">
                        <a:latin typeface="Calibri" panose="020F0502020204030204" pitchFamily="34" charset="0"/>
                      </a:endParaRPr>
                    </a:p>
                  </a:txBody>
                  <a:tcPr anchor="ctr">
                    <a:solidFill>
                      <a:schemeClr val="bg1">
                        <a:lumMod val="75000"/>
                      </a:schemeClr>
                    </a:solidFill>
                  </a:tcPr>
                </a:tc>
                <a:tc>
                  <a:txBody>
                    <a:bodyPr/>
                    <a:lstStyle/>
                    <a:p>
                      <a:pPr algn="ct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265038849"/>
              </p:ext>
            </p:extLst>
          </p:nvPr>
        </p:nvGraphicFramePr>
        <p:xfrm>
          <a:off x="420754" y="1448514"/>
          <a:ext cx="2579621" cy="370840"/>
        </p:xfrm>
        <a:graphic>
          <a:graphicData uri="http://schemas.openxmlformats.org/drawingml/2006/table">
            <a:tbl>
              <a:tblPr firstRow="1" bandRow="1">
                <a:tableStyleId>{72833802-FEF1-4C79-8D5D-14CF1EAF98D9}</a:tableStyleId>
              </a:tblPr>
              <a:tblGrid>
                <a:gridCol w="2579621"/>
              </a:tblGrid>
              <a:tr h="370840">
                <a:tc>
                  <a:txBody>
                    <a:bodyPr/>
                    <a:lstStyle/>
                    <a:p>
                      <a:pPr algn="ctr"/>
                      <a:r>
                        <a:rPr lang="en-US" sz="1800" dirty="0" smtClean="0">
                          <a:latin typeface="Calibri" panose="020F0502020204030204" pitchFamily="34" charset="0"/>
                        </a:rPr>
                        <a:t>Step 3 – Generate DTM</a:t>
                      </a:r>
                      <a:endParaRPr lang="en-US" sz="1800" dirty="0">
                        <a:latin typeface="Calibri" panose="020F0502020204030204" pitchFamily="34" charset="0"/>
                      </a:endParaRPr>
                    </a:p>
                  </a:txBody>
                  <a:tcPr/>
                </a:tc>
              </a:tr>
            </a:tbl>
          </a:graphicData>
        </a:graphic>
      </p:graphicFrame>
    </p:spTree>
    <p:extLst>
      <p:ext uri="{BB962C8B-B14F-4D97-AF65-F5344CB8AC3E}">
        <p14:creationId xmlns:p14="http://schemas.microsoft.com/office/powerpoint/2010/main" val="3698240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a:solidFill>
                  <a:schemeClr val="dk1"/>
                </a:solidFill>
                <a:latin typeface="Calibri"/>
                <a:ea typeface="Calibri"/>
                <a:cs typeface="Calibri"/>
                <a:sym typeface="Calibri"/>
              </a:rPr>
              <a:t>Workflow</a:t>
            </a:r>
          </a:p>
        </p:txBody>
      </p:sp>
      <p:sp>
        <p:nvSpPr>
          <p:cNvPr id="127" name="Shape 127"/>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dirty="0">
              <a:solidFill>
                <a:schemeClr val="lt1"/>
              </a:solidFill>
              <a:latin typeface="Calibri"/>
              <a:ea typeface="Calibri"/>
              <a:cs typeface="Calibri"/>
              <a:sym typeface="Calibri"/>
            </a:endParaRPr>
          </a:p>
        </p:txBody>
      </p:sp>
      <p:sp>
        <p:nvSpPr>
          <p:cNvPr id="128" name="Shape 128"/>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4</a:t>
            </a:fld>
            <a:endParaRPr lang="en-US" sz="1200" b="1" i="0" u="none" strike="noStrike" cap="none" dirty="0">
              <a:solidFill>
                <a:schemeClr val="lt1"/>
              </a:solidFill>
              <a:latin typeface="Calibri"/>
              <a:ea typeface="Calibri"/>
              <a:cs typeface="Calibri"/>
              <a:sym typeface="Calibri"/>
            </a:endParaRPr>
          </a:p>
        </p:txBody>
      </p:sp>
      <p:sp>
        <p:nvSpPr>
          <p:cNvPr id="129" name="Shape 129"/>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dirty="0">
              <a:solidFill>
                <a:schemeClr val="lt1"/>
              </a:solidFill>
              <a:latin typeface="Calibri"/>
              <a:ea typeface="Calibri"/>
              <a:cs typeface="Calibri"/>
              <a:sym typeface="Calibri"/>
            </a:endParaRPr>
          </a:p>
        </p:txBody>
      </p:sp>
      <p:sp>
        <p:nvSpPr>
          <p:cNvPr id="130" name="Shape 130"/>
          <p:cNvSpPr/>
          <p:nvPr/>
        </p:nvSpPr>
        <p:spPr>
          <a:xfrm>
            <a:off x="604847" y="1905000"/>
            <a:ext cx="3276600" cy="442092"/>
          </a:xfrm>
          <a:prstGeom prst="rect">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Obtaining Data</a:t>
            </a:r>
          </a:p>
        </p:txBody>
      </p:sp>
      <p:sp>
        <p:nvSpPr>
          <p:cNvPr id="131" name="Shape 131"/>
          <p:cNvSpPr/>
          <p:nvPr/>
        </p:nvSpPr>
        <p:spPr>
          <a:xfrm>
            <a:off x="604847" y="2743200"/>
            <a:ext cx="3276600" cy="446318"/>
          </a:xfrm>
          <a:prstGeom prst="rect">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Data Exploration</a:t>
            </a:r>
          </a:p>
        </p:txBody>
      </p:sp>
      <p:sp>
        <p:nvSpPr>
          <p:cNvPr id="132" name="Shape 132"/>
          <p:cNvSpPr/>
          <p:nvPr/>
        </p:nvSpPr>
        <p:spPr>
          <a:xfrm>
            <a:off x="604847" y="3581400"/>
            <a:ext cx="3276600" cy="479093"/>
          </a:xfrm>
          <a:prstGeom prst="rect">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Data Preparation / Curation</a:t>
            </a:r>
          </a:p>
        </p:txBody>
      </p:sp>
      <p:sp>
        <p:nvSpPr>
          <p:cNvPr id="133" name="Shape 133"/>
          <p:cNvSpPr/>
          <p:nvPr/>
        </p:nvSpPr>
        <p:spPr>
          <a:xfrm>
            <a:off x="604847" y="4566885"/>
            <a:ext cx="1865243" cy="443172"/>
          </a:xfrm>
          <a:prstGeom prst="roundRect">
            <a:avLst>
              <a:gd name="adj" fmla="val 16667"/>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Model Creation</a:t>
            </a:r>
          </a:p>
        </p:txBody>
      </p:sp>
      <p:sp>
        <p:nvSpPr>
          <p:cNvPr id="134" name="Shape 134"/>
          <p:cNvSpPr/>
          <p:nvPr/>
        </p:nvSpPr>
        <p:spPr>
          <a:xfrm>
            <a:off x="2836391" y="4573023"/>
            <a:ext cx="1865243" cy="437033"/>
          </a:xfrm>
          <a:prstGeom prst="roundRect">
            <a:avLst>
              <a:gd name="adj" fmla="val 16667"/>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Model Validation</a:t>
            </a:r>
          </a:p>
        </p:txBody>
      </p:sp>
      <p:cxnSp>
        <p:nvCxnSpPr>
          <p:cNvPr id="135" name="Shape 135"/>
          <p:cNvCxnSpPr>
            <a:stCxn id="130" idx="2"/>
            <a:endCxn id="131" idx="0"/>
          </p:cNvCxnSpPr>
          <p:nvPr/>
        </p:nvCxnSpPr>
        <p:spPr>
          <a:xfrm>
            <a:off x="2243147" y="2347092"/>
            <a:ext cx="0" cy="3960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136" name="Shape 136"/>
          <p:cNvCxnSpPr>
            <a:stCxn id="131" idx="2"/>
            <a:endCxn id="132" idx="0"/>
          </p:cNvCxnSpPr>
          <p:nvPr/>
        </p:nvCxnSpPr>
        <p:spPr>
          <a:xfrm>
            <a:off x="2243147" y="3189518"/>
            <a:ext cx="0" cy="3918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137" name="Shape 137"/>
          <p:cNvCxnSpPr>
            <a:stCxn id="132" idx="2"/>
            <a:endCxn id="133" idx="0"/>
          </p:cNvCxnSpPr>
          <p:nvPr/>
        </p:nvCxnSpPr>
        <p:spPr>
          <a:xfrm flipH="1">
            <a:off x="1537547" y="4060493"/>
            <a:ext cx="705600" cy="5064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138" name="Shape 138"/>
          <p:cNvCxnSpPr>
            <a:stCxn id="134" idx="3"/>
          </p:cNvCxnSpPr>
          <p:nvPr/>
        </p:nvCxnSpPr>
        <p:spPr>
          <a:xfrm>
            <a:off x="4701634" y="4791539"/>
            <a:ext cx="387600" cy="12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139" name="Shape 139"/>
          <p:cNvCxnSpPr>
            <a:stCxn id="133" idx="3"/>
            <a:endCxn id="134" idx="1"/>
          </p:cNvCxnSpPr>
          <p:nvPr/>
        </p:nvCxnSpPr>
        <p:spPr>
          <a:xfrm>
            <a:off x="2470090" y="4788471"/>
            <a:ext cx="366300" cy="30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140" name="Shape 140"/>
          <p:cNvCxnSpPr>
            <a:endCxn id="142" idx="3"/>
          </p:cNvCxnSpPr>
          <p:nvPr/>
        </p:nvCxnSpPr>
        <p:spPr>
          <a:xfrm flipH="1">
            <a:off x="5214938" y="5016042"/>
            <a:ext cx="1208591" cy="67487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sp>
        <p:nvSpPr>
          <p:cNvPr id="141" name="Shape 141"/>
          <p:cNvSpPr/>
          <p:nvPr/>
        </p:nvSpPr>
        <p:spPr>
          <a:xfrm>
            <a:off x="5089096" y="4569603"/>
            <a:ext cx="2668863" cy="446440"/>
          </a:xfrm>
          <a:prstGeom prst="roundRect">
            <a:avLst>
              <a:gd name="adj" fmla="val 16667"/>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Model Implementation</a:t>
            </a:r>
          </a:p>
        </p:txBody>
      </p:sp>
      <p:sp>
        <p:nvSpPr>
          <p:cNvPr id="142" name="Shape 142"/>
          <p:cNvSpPr/>
          <p:nvPr/>
        </p:nvSpPr>
        <p:spPr>
          <a:xfrm>
            <a:off x="2400300" y="5291953"/>
            <a:ext cx="2814638" cy="797918"/>
          </a:xfrm>
          <a:prstGeom prst="diamond">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smtClean="0">
                <a:solidFill>
                  <a:schemeClr val="lt1"/>
                </a:solidFill>
                <a:latin typeface="Calibri"/>
                <a:ea typeface="Calibri"/>
                <a:cs typeface="Calibri"/>
                <a:sym typeface="Calibri"/>
              </a:rPr>
              <a:t>Optimization</a:t>
            </a:r>
            <a:endParaRPr lang="en-US" sz="1800" b="0" i="0" u="none" strike="noStrike" cap="none" dirty="0">
              <a:solidFill>
                <a:schemeClr val="lt1"/>
              </a:solidFill>
              <a:latin typeface="Calibri"/>
              <a:ea typeface="Calibri"/>
              <a:cs typeface="Calibri"/>
              <a:sym typeface="Calibri"/>
            </a:endParaRPr>
          </a:p>
        </p:txBody>
      </p:sp>
      <p:cxnSp>
        <p:nvCxnSpPr>
          <p:cNvPr id="143" name="Shape 143"/>
          <p:cNvCxnSpPr>
            <a:stCxn id="142" idx="1"/>
            <a:endCxn id="133" idx="2"/>
          </p:cNvCxnSpPr>
          <p:nvPr/>
        </p:nvCxnSpPr>
        <p:spPr>
          <a:xfrm flipH="1" flipV="1">
            <a:off x="1537469" y="5010057"/>
            <a:ext cx="862831" cy="680855"/>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sp>
        <p:nvSpPr>
          <p:cNvPr id="144" name="Shape 144"/>
          <p:cNvSpPr txBox="1"/>
          <p:nvPr/>
        </p:nvSpPr>
        <p:spPr>
          <a:xfrm>
            <a:off x="5112878" y="1101345"/>
            <a:ext cx="3719182" cy="461664"/>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rgbClr val="0070C0"/>
              </a:buClr>
              <a:buSzPct val="25000"/>
              <a:buFont typeface="Calibri"/>
              <a:buNone/>
            </a:pPr>
            <a:r>
              <a:rPr lang="en-US" sz="2400" b="0" i="0" u="none" strike="noStrike" cap="none" dirty="0">
                <a:solidFill>
                  <a:srgbClr val="0070C0"/>
                </a:solidFill>
                <a:latin typeface="Calibri"/>
                <a:ea typeface="Calibri"/>
                <a:cs typeface="Calibri"/>
                <a:sym typeface="Calibri"/>
              </a:rPr>
              <a:t>Input Data</a:t>
            </a:r>
          </a:p>
        </p:txBody>
      </p:sp>
      <p:graphicFrame>
        <p:nvGraphicFramePr>
          <p:cNvPr id="145" name="Shape 145"/>
          <p:cNvGraphicFramePr/>
          <p:nvPr/>
        </p:nvGraphicFramePr>
        <p:xfrm>
          <a:off x="5112878" y="1816056"/>
          <a:ext cx="3719175" cy="1725390"/>
        </p:xfrm>
        <a:graphic>
          <a:graphicData uri="http://schemas.openxmlformats.org/drawingml/2006/table">
            <a:tbl>
              <a:tblPr firstCol="1">
                <a:noFill/>
                <a:tableStyleId>{D51E559F-F73D-4496-8B4E-573634BEDCC9}</a:tableStyleId>
              </a:tblPr>
              <a:tblGrid>
                <a:gridCol w="899775"/>
                <a:gridCol w="2819400"/>
              </a:tblGrid>
              <a:tr h="780500">
                <a:tc>
                  <a:txBody>
                    <a:bodyPr/>
                    <a:lstStyle/>
                    <a:p>
                      <a:pPr marL="0" marR="0" lvl="0" indent="0" algn="l" rtl="0">
                        <a:lnSpc>
                          <a:spcPct val="100000"/>
                        </a:lnSpc>
                        <a:spcBef>
                          <a:spcPts val="0"/>
                        </a:spcBef>
                        <a:spcAft>
                          <a:spcPts val="0"/>
                        </a:spcAft>
                        <a:buClr>
                          <a:schemeClr val="dk1"/>
                        </a:buClr>
                        <a:buSzPct val="25000"/>
                        <a:buFont typeface="Calibri"/>
                        <a:buNone/>
                      </a:pPr>
                      <a:r>
                        <a:rPr lang="en-US" sz="1400" u="none" strike="noStrike" cap="none" dirty="0"/>
                        <a:t>Data file Sources</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400" u="none" strike="noStrike" cap="none" dirty="0"/>
                        <a:t>Amazon book reviews crawled from the net using multiple technologies – Amazon APIs, Selenium</a:t>
                      </a:r>
                    </a:p>
                  </a:txBody>
                  <a:tcPr marL="91450" marR="91450" marT="45725" marB="45725"/>
                </a:tc>
              </a:tr>
              <a:tr h="499175">
                <a:tc>
                  <a:txBody>
                    <a:bodyPr/>
                    <a:lstStyle/>
                    <a:p>
                      <a:pPr marL="0" marR="0" lvl="0" indent="0" algn="l" rtl="0">
                        <a:lnSpc>
                          <a:spcPct val="100000"/>
                        </a:lnSpc>
                        <a:spcBef>
                          <a:spcPts val="0"/>
                        </a:spcBef>
                        <a:spcAft>
                          <a:spcPts val="0"/>
                        </a:spcAft>
                        <a:buClr>
                          <a:schemeClr val="dk1"/>
                        </a:buClr>
                        <a:buSzPct val="25000"/>
                        <a:buFont typeface="Calibri"/>
                        <a:buNone/>
                      </a:pPr>
                      <a:r>
                        <a:rPr lang="en-US" sz="1400" u="none" strike="noStrike" cap="none" dirty="0"/>
                        <a:t>Data file Features</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n-US" sz="1400" u="none" strike="noStrike" cap="none" dirty="0"/>
                        <a:t>- Reviews of 8 books crawled</a:t>
                      </a:r>
                    </a:p>
                    <a:p>
                      <a:pPr marL="0" marR="0" lvl="0" indent="0" algn="l" rtl="0">
                        <a:lnSpc>
                          <a:spcPct val="100000"/>
                        </a:lnSpc>
                        <a:spcBef>
                          <a:spcPts val="0"/>
                        </a:spcBef>
                        <a:spcAft>
                          <a:spcPts val="0"/>
                        </a:spcAft>
                        <a:buClr>
                          <a:schemeClr val="dk1"/>
                        </a:buClr>
                        <a:buSzPct val="25000"/>
                        <a:buFont typeface="Arial"/>
                        <a:buNone/>
                      </a:pPr>
                      <a:r>
                        <a:rPr lang="en-US" sz="1400" u="none" strike="noStrike" cap="none" dirty="0"/>
                        <a:t>- Files are provided in .csv format, containing the reviews within the html tags</a:t>
                      </a:r>
                    </a:p>
                  </a:txBody>
                  <a:tcPr marL="91450" marR="91450" marT="45725" marB="45725"/>
                </a:tc>
              </a:tr>
            </a:tbl>
          </a:graphicData>
        </a:graphic>
      </p:graphicFrame>
      <p:sp>
        <p:nvSpPr>
          <p:cNvPr id="146" name="Shape 146"/>
          <p:cNvSpPr/>
          <p:nvPr/>
        </p:nvSpPr>
        <p:spPr>
          <a:xfrm>
            <a:off x="4922051" y="1130533"/>
            <a:ext cx="3939538" cy="2670585"/>
          </a:xfrm>
          <a:prstGeom prst="rect">
            <a:avLst/>
          </a:prstGeom>
          <a:solidFill>
            <a:srgbClr val="93B3D7">
              <a:alpha val="8627"/>
            </a:srgbClr>
          </a:solid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lt1"/>
              </a:solidFill>
              <a:latin typeface="Calibri"/>
              <a:ea typeface="Calibri"/>
              <a:cs typeface="Calibri"/>
              <a:sym typeface="Calibri"/>
            </a:endParaRPr>
          </a:p>
        </p:txBody>
      </p:sp>
      <p:sp>
        <p:nvSpPr>
          <p:cNvPr id="147" name="Shape 147"/>
          <p:cNvSpPr/>
          <p:nvPr/>
        </p:nvSpPr>
        <p:spPr>
          <a:xfrm>
            <a:off x="4009257" y="2016332"/>
            <a:ext cx="784981" cy="219428"/>
          </a:xfrm>
          <a:prstGeom prst="leftRightArrow">
            <a:avLst>
              <a:gd name="adj1" fmla="val 50000"/>
              <a:gd name="adj2" fmla="val 50000"/>
            </a:avLst>
          </a:prstGeom>
          <a:solidFill>
            <a:schemeClr val="lt2"/>
          </a:solidFill>
          <a:ln w="25400" cap="flat" cmpd="sng">
            <a:solidFill>
              <a:srgbClr val="C4BD97"/>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Appendix : Sample Example</a:t>
            </a:r>
            <a:endParaRPr lang="en-US" sz="4000" b="0" i="1" u="none" strike="noStrike" cap="none" dirty="0">
              <a:solidFill>
                <a:schemeClr val="dk1"/>
              </a:solidFill>
              <a:latin typeface="Calibri"/>
              <a:ea typeface="Calibri"/>
              <a:cs typeface="Calibri"/>
              <a:sym typeface="Calibri"/>
            </a:endParaRPr>
          </a:p>
        </p:txBody>
      </p:sp>
      <p:sp>
        <p:nvSpPr>
          <p:cNvPr id="357" name="Shape 357"/>
          <p:cNvSpPr txBox="1"/>
          <p:nvPr/>
        </p:nvSpPr>
        <p:spPr>
          <a:xfrm>
            <a:off x="342900" y="938435"/>
            <a:ext cx="8458200" cy="433163"/>
          </a:xfrm>
          <a:prstGeom prst="rect">
            <a:avLst/>
          </a:prstGeom>
          <a:noFill/>
          <a:ln w="9525" cap="flat" cmpd="sng">
            <a:noFill/>
            <a:prstDash val="solid"/>
            <a:round/>
            <a:headEnd type="none" w="med" len="med"/>
            <a:tailEnd type="none" w="med" len="med"/>
          </a:ln>
        </p:spPr>
        <p:txBody>
          <a:bodyPr wrap="square" lIns="91425" tIns="45700" rIns="91425" bIns="45700" anchor="t" anchorCtr="0">
            <a:noAutofit/>
          </a:bodyPr>
          <a:lstStyle/>
          <a:p>
            <a:pPr marR="0" lvl="0" algn="l" rtl="0">
              <a:lnSpc>
                <a:spcPct val="100000"/>
              </a:lnSpc>
              <a:spcBef>
                <a:spcPts val="0"/>
              </a:spcBef>
              <a:spcAft>
                <a:spcPts val="0"/>
              </a:spcAft>
              <a:buClr>
                <a:schemeClr val="dk1"/>
              </a:buClr>
              <a:buSzPct val="75000"/>
            </a:pPr>
            <a:r>
              <a:rPr lang="en-US" sz="1800" b="1" dirty="0" smtClean="0">
                <a:solidFill>
                  <a:schemeClr val="tx1"/>
                </a:solidFill>
                <a:latin typeface="Calibri"/>
                <a:ea typeface="Calibri"/>
                <a:cs typeface="Calibri"/>
                <a:sym typeface="Calibri"/>
              </a:rPr>
              <a:t>Sample Example for DTM and Naïve Bayes Model</a:t>
            </a:r>
            <a:endParaRPr sz="1800" b="1" i="0" u="none" strike="noStrike" cap="none" dirty="0">
              <a:solidFill>
                <a:schemeClr val="tx1"/>
              </a:solidFill>
              <a:latin typeface="Calibri"/>
              <a:ea typeface="Calibri"/>
              <a:cs typeface="Calibri"/>
              <a:sym typeface="Calibri"/>
            </a:endParaRPr>
          </a:p>
        </p:txBody>
      </p:sp>
      <p:sp>
        <p:nvSpPr>
          <p:cNvPr id="358" name="Shape 358"/>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a:solidFill>
                <a:schemeClr val="lt1"/>
              </a:solidFill>
              <a:latin typeface="Calibri"/>
              <a:ea typeface="Calibri"/>
              <a:cs typeface="Calibri"/>
              <a:sym typeface="Calibri"/>
            </a:endParaRPr>
          </a:p>
        </p:txBody>
      </p:sp>
      <p:sp>
        <p:nvSpPr>
          <p:cNvPr id="359" name="Shape 359"/>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40</a:t>
            </a:fld>
            <a:endParaRPr lang="en-US" sz="1200" b="1" i="0" u="none" strike="noStrike" cap="none">
              <a:solidFill>
                <a:schemeClr val="lt1"/>
              </a:solidFill>
              <a:latin typeface="Calibri"/>
              <a:ea typeface="Calibri"/>
              <a:cs typeface="Calibri"/>
              <a:sym typeface="Calibri"/>
            </a:endParaRPr>
          </a:p>
        </p:txBody>
      </p:sp>
      <p:sp>
        <p:nvSpPr>
          <p:cNvPr id="360" name="Shape 360"/>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a:solidFill>
                <a:schemeClr val="lt1"/>
              </a:solidFill>
              <a:latin typeface="Calibri"/>
              <a:ea typeface="Calibri"/>
              <a:cs typeface="Calibri"/>
              <a:sym typeface="Calibri"/>
            </a:endParaRPr>
          </a:p>
        </p:txBody>
      </p:sp>
      <p:graphicFrame>
        <p:nvGraphicFramePr>
          <p:cNvPr id="9" name="Table 8"/>
          <p:cNvGraphicFramePr>
            <a:graphicFrameLocks noGrp="1"/>
          </p:cNvGraphicFramePr>
          <p:nvPr>
            <p:extLst>
              <p:ext uri="{D42A27DB-BD31-4B8C-83A1-F6EECF244321}">
                <p14:modId xmlns:p14="http://schemas.microsoft.com/office/powerpoint/2010/main" val="3804903147"/>
              </p:ext>
            </p:extLst>
          </p:nvPr>
        </p:nvGraphicFramePr>
        <p:xfrm>
          <a:off x="420754" y="3994001"/>
          <a:ext cx="8266044" cy="1897697"/>
        </p:xfrm>
        <a:graphic>
          <a:graphicData uri="http://schemas.openxmlformats.org/drawingml/2006/table">
            <a:tbl>
              <a:tblPr firstRow="1" bandRow="1">
                <a:tableStyleId>{5A111915-BE36-4E01-A7E5-04B1672EAD32}</a:tableStyleId>
              </a:tblPr>
              <a:tblGrid>
                <a:gridCol w="370574"/>
                <a:gridCol w="931156"/>
                <a:gridCol w="1012705"/>
                <a:gridCol w="950384"/>
                <a:gridCol w="950384"/>
                <a:gridCol w="950385"/>
                <a:gridCol w="1075025"/>
                <a:gridCol w="1028285"/>
                <a:gridCol w="997146"/>
              </a:tblGrid>
              <a:tr h="414337">
                <a:tc gridSpan="9">
                  <a:txBody>
                    <a:bodyPr/>
                    <a:lstStyle/>
                    <a:p>
                      <a:pPr algn="l"/>
                      <a:r>
                        <a:rPr lang="en-US" sz="1800" dirty="0" smtClean="0">
                          <a:latin typeface="Calibri" panose="020F0502020204030204" pitchFamily="34" charset="0"/>
                        </a:rPr>
                        <a:t>Modified DTM :-    x =</a:t>
                      </a:r>
                      <a:r>
                        <a:rPr lang="en-US" sz="1800" baseline="0" dirty="0" smtClean="0">
                          <a:latin typeface="Calibri" panose="020F0502020204030204" pitchFamily="34" charset="0"/>
                        </a:rPr>
                        <a:t> (</a:t>
                      </a:r>
                      <a:r>
                        <a:rPr lang="en-US" sz="1800" baseline="0" dirty="0" err="1" smtClean="0">
                          <a:latin typeface="Calibri" panose="020F0502020204030204" pitchFamily="34" charset="0"/>
                        </a:rPr>
                        <a:t>wordSentiment</a:t>
                      </a:r>
                      <a:r>
                        <a:rPr lang="en-US" sz="1800" baseline="0" dirty="0" smtClean="0">
                          <a:latin typeface="Calibri" panose="020F0502020204030204" pitchFamily="34" charset="0"/>
                        </a:rPr>
                        <a:t>*10 + 20) * x</a:t>
                      </a:r>
                      <a:endParaRPr lang="en-US" sz="1800" dirty="0">
                        <a:latin typeface="Calibri" panose="020F050202020403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Calibri" panose="020F0502020204030204" pitchFamily="34" charset="0"/>
                      </a:endParaRPr>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Calibri" panose="020F0502020204030204" pitchFamily="34" charset="0"/>
                      </a:endParaRPr>
                    </a:p>
                  </a:txBody>
                  <a:tcPr/>
                </a:tc>
              </a:tr>
              <a:tr h="370840">
                <a:tc>
                  <a:txBody>
                    <a:bodyPr/>
                    <a:lstStyle/>
                    <a:p>
                      <a:pPr algn="ct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start</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book </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!bad</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end</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bad</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pathetic</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amazing</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liked</a:t>
                      </a:r>
                      <a:endParaRPr lang="en-US" b="1" dirty="0">
                        <a:latin typeface="Calibri" panose="020F0502020204030204" pitchFamily="34" charset="0"/>
                      </a:endParaRPr>
                    </a:p>
                  </a:txBody>
                  <a:tcPr anchor="ctr">
                    <a:solidFill>
                      <a:schemeClr val="bg1">
                        <a:lumMod val="75000"/>
                      </a:schemeClr>
                    </a:solidFill>
                  </a:tcPr>
                </a:tc>
              </a:tr>
              <a:tr h="370840">
                <a:tc>
                  <a:txBody>
                    <a:bodyPr/>
                    <a:lstStyle/>
                    <a:p>
                      <a:pPr algn="ctr"/>
                      <a:r>
                        <a:rPr lang="en-US" b="1" dirty="0" smtClean="0">
                          <a:latin typeface="Calibri" panose="020F0502020204030204" pitchFamily="34" charset="0"/>
                        </a:rPr>
                        <a:t>1</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dirty="0" smtClean="0">
                          <a:latin typeface="Calibri" panose="020F0502020204030204" pitchFamily="34" charset="0"/>
                        </a:rPr>
                        <a:t>20</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40</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30</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20</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10</a:t>
                      </a: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r>
              <a:tr h="370840">
                <a:tc>
                  <a:txBody>
                    <a:bodyPr/>
                    <a:lstStyle/>
                    <a:p>
                      <a:pPr algn="ctr"/>
                      <a:r>
                        <a:rPr lang="en-US" b="1" dirty="0" smtClean="0">
                          <a:latin typeface="Calibri" panose="020F0502020204030204" pitchFamily="34" charset="0"/>
                        </a:rPr>
                        <a:t>2</a:t>
                      </a:r>
                      <a:endParaRPr lang="en-US" b="1" dirty="0">
                        <a:latin typeface="Calibri" panose="020F0502020204030204" pitchFamily="34" charset="0"/>
                      </a:endParaRPr>
                    </a:p>
                  </a:txBody>
                  <a:tcPr anchor="ctr">
                    <a:solidFill>
                      <a:schemeClr val="bg1">
                        <a:lumMod val="75000"/>
                      </a:schemeClr>
                    </a:solidFill>
                  </a:tcPr>
                </a:tc>
                <a:tc>
                  <a:txBody>
                    <a:bodyPr/>
                    <a:lstStyle/>
                    <a:p>
                      <a:pPr algn="ct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20</a:t>
                      </a: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10</a:t>
                      </a: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r>
              <a:tr h="370840">
                <a:tc>
                  <a:txBody>
                    <a:bodyPr/>
                    <a:lstStyle/>
                    <a:p>
                      <a:pPr algn="ctr"/>
                      <a:r>
                        <a:rPr lang="en-US" b="1" dirty="0" smtClean="0">
                          <a:latin typeface="Calibri" panose="020F0502020204030204" pitchFamily="34" charset="0"/>
                        </a:rPr>
                        <a:t>3</a:t>
                      </a:r>
                      <a:endParaRPr lang="en-US" b="1" dirty="0">
                        <a:latin typeface="Calibri" panose="020F0502020204030204" pitchFamily="34" charset="0"/>
                      </a:endParaRPr>
                    </a:p>
                  </a:txBody>
                  <a:tcPr anchor="ctr">
                    <a:solidFill>
                      <a:schemeClr val="bg1">
                        <a:lumMod val="75000"/>
                      </a:schemeClr>
                    </a:solidFill>
                  </a:tcPr>
                </a:tc>
                <a:tc>
                  <a:txBody>
                    <a:bodyPr/>
                    <a:lstStyle/>
                    <a:p>
                      <a:pPr algn="ct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20</a:t>
                      </a: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30</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30</a:t>
                      </a:r>
                      <a:endParaRPr lang="en-US" dirty="0">
                        <a:latin typeface="Calibri" panose="020F0502020204030204" pitchFamily="34" charset="0"/>
                      </a:endParaRPr>
                    </a:p>
                  </a:txBody>
                  <a:tcPr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315280359"/>
              </p:ext>
            </p:extLst>
          </p:nvPr>
        </p:nvGraphicFramePr>
        <p:xfrm>
          <a:off x="420755" y="1448514"/>
          <a:ext cx="6937308" cy="370840"/>
        </p:xfrm>
        <a:graphic>
          <a:graphicData uri="http://schemas.openxmlformats.org/drawingml/2006/table">
            <a:tbl>
              <a:tblPr firstRow="1" bandRow="1">
                <a:tableStyleId>{72833802-FEF1-4C79-8D5D-14CF1EAF98D9}</a:tableStyleId>
              </a:tblPr>
              <a:tblGrid>
                <a:gridCol w="6937308"/>
              </a:tblGrid>
              <a:tr h="370840">
                <a:tc>
                  <a:txBody>
                    <a:bodyPr/>
                    <a:lstStyle/>
                    <a:p>
                      <a:pPr algn="ctr"/>
                      <a:r>
                        <a:rPr lang="en-US" sz="1800" dirty="0" smtClean="0">
                          <a:latin typeface="Calibri" panose="020F0502020204030204" pitchFamily="34" charset="0"/>
                        </a:rPr>
                        <a:t>Step 4 – Modify</a:t>
                      </a:r>
                      <a:r>
                        <a:rPr lang="en-US" sz="1800" baseline="0" dirty="0" smtClean="0">
                          <a:latin typeface="Calibri" panose="020F0502020204030204" pitchFamily="34" charset="0"/>
                        </a:rPr>
                        <a:t> </a:t>
                      </a:r>
                      <a:r>
                        <a:rPr lang="en-US" sz="1800" dirty="0" smtClean="0">
                          <a:latin typeface="Calibri" panose="020F0502020204030204" pitchFamily="34" charset="0"/>
                        </a:rPr>
                        <a:t>DTM Frequencies</a:t>
                      </a:r>
                      <a:r>
                        <a:rPr lang="en-US" sz="1800" baseline="0" dirty="0" smtClean="0">
                          <a:latin typeface="Calibri" panose="020F0502020204030204" pitchFamily="34" charset="0"/>
                        </a:rPr>
                        <a:t> according to Sentiment of the Term</a:t>
                      </a:r>
                      <a:endParaRPr lang="en-US" sz="1800" dirty="0">
                        <a:latin typeface="Calibri" panose="020F0502020204030204" pitchFamily="34" charset="0"/>
                      </a:endParaRPr>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74785037"/>
              </p:ext>
            </p:extLst>
          </p:nvPr>
        </p:nvGraphicFramePr>
        <p:xfrm>
          <a:off x="420754" y="1987798"/>
          <a:ext cx="8266044" cy="1897697"/>
        </p:xfrm>
        <a:graphic>
          <a:graphicData uri="http://schemas.openxmlformats.org/drawingml/2006/table">
            <a:tbl>
              <a:tblPr firstRow="1" bandRow="1">
                <a:tableStyleId>{5A111915-BE36-4E01-A7E5-04B1672EAD32}</a:tableStyleId>
              </a:tblPr>
              <a:tblGrid>
                <a:gridCol w="370574"/>
                <a:gridCol w="931156"/>
                <a:gridCol w="1012705"/>
                <a:gridCol w="950384"/>
                <a:gridCol w="950384"/>
                <a:gridCol w="950385"/>
                <a:gridCol w="1075025"/>
                <a:gridCol w="1028285"/>
                <a:gridCol w="997146"/>
              </a:tblGrid>
              <a:tr h="414337">
                <a:tc gridSpan="9">
                  <a:txBody>
                    <a:bodyPr/>
                    <a:lstStyle/>
                    <a:p>
                      <a:pPr algn="l"/>
                      <a:r>
                        <a:rPr lang="en-US" sz="1800" dirty="0" smtClean="0">
                          <a:latin typeface="Calibri" panose="020F0502020204030204" pitchFamily="34" charset="0"/>
                        </a:rPr>
                        <a:t>DTM before modification</a:t>
                      </a:r>
                      <a:endParaRPr lang="en-US" sz="1800" dirty="0">
                        <a:latin typeface="Calibri" panose="020F050202020403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Calibri" panose="020F0502020204030204" pitchFamily="34" charset="0"/>
                      </a:endParaRPr>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Calibri" panose="020F0502020204030204" pitchFamily="34" charset="0"/>
                      </a:endParaRPr>
                    </a:p>
                  </a:txBody>
                  <a:tcPr/>
                </a:tc>
              </a:tr>
              <a:tr h="370840">
                <a:tc>
                  <a:txBody>
                    <a:bodyPr/>
                    <a:lstStyle/>
                    <a:p>
                      <a:pPr algn="ct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start</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book </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!bad</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end</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bad</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pathetic</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amazing</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liked</a:t>
                      </a:r>
                      <a:endParaRPr lang="en-US" b="1" dirty="0">
                        <a:latin typeface="Calibri" panose="020F0502020204030204" pitchFamily="34" charset="0"/>
                      </a:endParaRPr>
                    </a:p>
                  </a:txBody>
                  <a:tcPr anchor="ctr">
                    <a:solidFill>
                      <a:schemeClr val="bg1">
                        <a:lumMod val="75000"/>
                      </a:schemeClr>
                    </a:solidFill>
                  </a:tcPr>
                </a:tc>
              </a:tr>
              <a:tr h="370840">
                <a:tc>
                  <a:txBody>
                    <a:bodyPr/>
                    <a:lstStyle/>
                    <a:p>
                      <a:pPr algn="ctr"/>
                      <a:r>
                        <a:rPr lang="en-US" b="1" dirty="0" smtClean="0">
                          <a:latin typeface="Calibri" panose="020F0502020204030204" pitchFamily="34" charset="0"/>
                        </a:rPr>
                        <a:t>1</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2</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r>
              <a:tr h="370840">
                <a:tc>
                  <a:txBody>
                    <a:bodyPr/>
                    <a:lstStyle/>
                    <a:p>
                      <a:pPr algn="ctr"/>
                      <a:r>
                        <a:rPr lang="en-US" b="1" dirty="0" smtClean="0">
                          <a:latin typeface="Calibri" panose="020F0502020204030204" pitchFamily="34" charset="0"/>
                        </a:rPr>
                        <a:t>2</a:t>
                      </a:r>
                      <a:endParaRPr lang="en-US" b="1" dirty="0">
                        <a:latin typeface="Calibri" panose="020F0502020204030204" pitchFamily="34" charset="0"/>
                      </a:endParaRPr>
                    </a:p>
                  </a:txBody>
                  <a:tcPr anchor="ctr">
                    <a:solidFill>
                      <a:schemeClr val="bg1">
                        <a:lumMod val="75000"/>
                      </a:schemeClr>
                    </a:solidFill>
                  </a:tcPr>
                </a:tc>
                <a:tc>
                  <a:txBody>
                    <a:bodyPr/>
                    <a:lstStyle/>
                    <a:p>
                      <a:pPr algn="ct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r>
              <a:tr h="370840">
                <a:tc>
                  <a:txBody>
                    <a:bodyPr/>
                    <a:lstStyle/>
                    <a:p>
                      <a:pPr algn="ctr"/>
                      <a:r>
                        <a:rPr lang="en-US" b="1" dirty="0" smtClean="0">
                          <a:latin typeface="Calibri" panose="020F0502020204030204" pitchFamily="34" charset="0"/>
                        </a:rPr>
                        <a:t>3</a:t>
                      </a:r>
                      <a:endParaRPr lang="en-US" b="1" dirty="0">
                        <a:latin typeface="Calibri" panose="020F0502020204030204" pitchFamily="34" charset="0"/>
                      </a:endParaRPr>
                    </a:p>
                  </a:txBody>
                  <a:tcPr anchor="ctr">
                    <a:solidFill>
                      <a:schemeClr val="bg1">
                        <a:lumMod val="75000"/>
                      </a:schemeClr>
                    </a:solidFill>
                  </a:tcPr>
                </a:tc>
                <a:tc>
                  <a:txBody>
                    <a:bodyPr/>
                    <a:lstStyle/>
                    <a:p>
                      <a:pPr algn="ct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nchor="ctr"/>
                </a:tc>
              </a:tr>
            </a:tbl>
          </a:graphicData>
        </a:graphic>
      </p:graphicFrame>
    </p:spTree>
    <p:extLst>
      <p:ext uri="{BB962C8B-B14F-4D97-AF65-F5344CB8AC3E}">
        <p14:creationId xmlns:p14="http://schemas.microsoft.com/office/powerpoint/2010/main" val="33950649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Appendix : Sample Example</a:t>
            </a:r>
            <a:endParaRPr lang="en-US" sz="4000" b="0" i="1" u="none" strike="noStrike" cap="none" dirty="0">
              <a:solidFill>
                <a:schemeClr val="dk1"/>
              </a:solidFill>
              <a:latin typeface="Calibri"/>
              <a:ea typeface="Calibri"/>
              <a:cs typeface="Calibri"/>
              <a:sym typeface="Calibri"/>
            </a:endParaRPr>
          </a:p>
        </p:txBody>
      </p:sp>
      <p:sp>
        <p:nvSpPr>
          <p:cNvPr id="357" name="Shape 357"/>
          <p:cNvSpPr txBox="1"/>
          <p:nvPr/>
        </p:nvSpPr>
        <p:spPr>
          <a:xfrm>
            <a:off x="342900" y="938435"/>
            <a:ext cx="8458200" cy="433163"/>
          </a:xfrm>
          <a:prstGeom prst="rect">
            <a:avLst/>
          </a:prstGeom>
          <a:noFill/>
          <a:ln w="9525" cap="flat" cmpd="sng">
            <a:noFill/>
            <a:prstDash val="solid"/>
            <a:round/>
            <a:headEnd type="none" w="med" len="med"/>
            <a:tailEnd type="none" w="med" len="med"/>
          </a:ln>
        </p:spPr>
        <p:txBody>
          <a:bodyPr wrap="square" lIns="91425" tIns="45700" rIns="91425" bIns="45700" anchor="t" anchorCtr="0">
            <a:noAutofit/>
          </a:bodyPr>
          <a:lstStyle/>
          <a:p>
            <a:pPr marR="0" lvl="0" algn="l" rtl="0">
              <a:lnSpc>
                <a:spcPct val="100000"/>
              </a:lnSpc>
              <a:spcBef>
                <a:spcPts val="0"/>
              </a:spcBef>
              <a:spcAft>
                <a:spcPts val="0"/>
              </a:spcAft>
              <a:buClr>
                <a:schemeClr val="dk1"/>
              </a:buClr>
              <a:buSzPct val="75000"/>
            </a:pPr>
            <a:r>
              <a:rPr lang="en-US" sz="1800" b="1" dirty="0" smtClean="0">
                <a:solidFill>
                  <a:schemeClr val="tx1"/>
                </a:solidFill>
                <a:latin typeface="Calibri"/>
                <a:ea typeface="Calibri"/>
                <a:cs typeface="Calibri"/>
                <a:sym typeface="Calibri"/>
              </a:rPr>
              <a:t>Sample Example for DTM and Naïve Bayes Model</a:t>
            </a:r>
            <a:endParaRPr sz="1800" b="1" i="0" u="none" strike="noStrike" cap="none" dirty="0">
              <a:solidFill>
                <a:schemeClr val="tx1"/>
              </a:solidFill>
              <a:latin typeface="Calibri"/>
              <a:ea typeface="Calibri"/>
              <a:cs typeface="Calibri"/>
              <a:sym typeface="Calibri"/>
            </a:endParaRPr>
          </a:p>
        </p:txBody>
      </p:sp>
      <p:sp>
        <p:nvSpPr>
          <p:cNvPr id="358" name="Shape 358"/>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a:solidFill>
                <a:schemeClr val="lt1"/>
              </a:solidFill>
              <a:latin typeface="Calibri"/>
              <a:ea typeface="Calibri"/>
              <a:cs typeface="Calibri"/>
              <a:sym typeface="Calibri"/>
            </a:endParaRPr>
          </a:p>
        </p:txBody>
      </p:sp>
      <p:sp>
        <p:nvSpPr>
          <p:cNvPr id="359" name="Shape 359"/>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41</a:t>
            </a:fld>
            <a:endParaRPr lang="en-US" sz="1200" b="1" i="0" u="none" strike="noStrike" cap="none">
              <a:solidFill>
                <a:schemeClr val="lt1"/>
              </a:solidFill>
              <a:latin typeface="Calibri"/>
              <a:ea typeface="Calibri"/>
              <a:cs typeface="Calibri"/>
              <a:sym typeface="Calibri"/>
            </a:endParaRPr>
          </a:p>
        </p:txBody>
      </p:sp>
      <p:sp>
        <p:nvSpPr>
          <p:cNvPr id="360" name="Shape 360"/>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a:solidFill>
                <a:schemeClr val="lt1"/>
              </a:solidFill>
              <a:latin typeface="Calibri"/>
              <a:ea typeface="Calibri"/>
              <a:cs typeface="Calibri"/>
              <a:sym typeface="Calibri"/>
            </a:endParaRPr>
          </a:p>
        </p:txBody>
      </p:sp>
      <p:graphicFrame>
        <p:nvGraphicFramePr>
          <p:cNvPr id="9" name="Table 8"/>
          <p:cNvGraphicFramePr>
            <a:graphicFrameLocks noGrp="1"/>
          </p:cNvGraphicFramePr>
          <p:nvPr>
            <p:extLst>
              <p:ext uri="{D42A27DB-BD31-4B8C-83A1-F6EECF244321}">
                <p14:modId xmlns:p14="http://schemas.microsoft.com/office/powerpoint/2010/main" val="1839678279"/>
              </p:ext>
            </p:extLst>
          </p:nvPr>
        </p:nvGraphicFramePr>
        <p:xfrm>
          <a:off x="420755" y="2723950"/>
          <a:ext cx="5365684" cy="1874085"/>
        </p:xfrm>
        <a:graphic>
          <a:graphicData uri="http://schemas.openxmlformats.org/drawingml/2006/table">
            <a:tbl>
              <a:tblPr firstRow="1" bandRow="1">
                <a:tableStyleId>{5A111915-BE36-4E01-A7E5-04B1672EAD32}</a:tableStyleId>
              </a:tblPr>
              <a:tblGrid>
                <a:gridCol w="230327"/>
                <a:gridCol w="589748"/>
                <a:gridCol w="612731"/>
                <a:gridCol w="598481"/>
                <a:gridCol w="498735"/>
                <a:gridCol w="498734"/>
                <a:gridCol w="869224"/>
                <a:gridCol w="812224"/>
                <a:gridCol w="655480"/>
              </a:tblGrid>
              <a:tr h="390725">
                <a:tc gridSpan="9">
                  <a:txBody>
                    <a:bodyPr/>
                    <a:lstStyle/>
                    <a:p>
                      <a:pPr algn="l"/>
                      <a:r>
                        <a:rPr lang="en-US" sz="1800" dirty="0" smtClean="0">
                          <a:latin typeface="Calibri" panose="020F0502020204030204" pitchFamily="34" charset="0"/>
                        </a:rPr>
                        <a:t>Modified DTM</a:t>
                      </a:r>
                      <a:endParaRPr lang="en-US" sz="1800" dirty="0">
                        <a:latin typeface="Calibri" panose="020F050202020403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Calibri" panose="020F0502020204030204" pitchFamily="34" charset="0"/>
                      </a:endParaRPr>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Calibri" panose="020F0502020204030204" pitchFamily="34" charset="0"/>
                      </a:endParaRPr>
                    </a:p>
                  </a:txBody>
                  <a:tcPr/>
                </a:tc>
              </a:tr>
              <a:tr h="370840">
                <a:tc>
                  <a:txBody>
                    <a:bodyPr/>
                    <a:lstStyle/>
                    <a:p>
                      <a:pPr algn="ct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start</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book </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!bad</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end</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bad</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pathetic</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amazing</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b="1" dirty="0" smtClean="0">
                          <a:latin typeface="Calibri" panose="020F0502020204030204" pitchFamily="34" charset="0"/>
                        </a:rPr>
                        <a:t>liked</a:t>
                      </a:r>
                      <a:endParaRPr lang="en-US" b="1" dirty="0">
                        <a:latin typeface="Calibri" panose="020F0502020204030204" pitchFamily="34" charset="0"/>
                      </a:endParaRPr>
                    </a:p>
                  </a:txBody>
                  <a:tcPr anchor="ctr">
                    <a:solidFill>
                      <a:schemeClr val="bg1">
                        <a:lumMod val="75000"/>
                      </a:schemeClr>
                    </a:solidFill>
                  </a:tcPr>
                </a:tc>
              </a:tr>
              <a:tr h="370840">
                <a:tc>
                  <a:txBody>
                    <a:bodyPr/>
                    <a:lstStyle/>
                    <a:p>
                      <a:pPr algn="ctr"/>
                      <a:r>
                        <a:rPr lang="en-US" b="1" dirty="0" smtClean="0">
                          <a:latin typeface="Calibri" panose="020F0502020204030204" pitchFamily="34" charset="0"/>
                        </a:rPr>
                        <a:t>1</a:t>
                      </a:r>
                      <a:endParaRPr lang="en-US" b="1" dirty="0">
                        <a:latin typeface="Calibri" panose="020F0502020204030204" pitchFamily="34" charset="0"/>
                      </a:endParaRPr>
                    </a:p>
                  </a:txBody>
                  <a:tcPr anchor="ctr">
                    <a:solidFill>
                      <a:schemeClr val="bg1">
                        <a:lumMod val="75000"/>
                      </a:schemeClr>
                    </a:solidFill>
                  </a:tcPr>
                </a:tc>
                <a:tc>
                  <a:txBody>
                    <a:bodyPr/>
                    <a:lstStyle/>
                    <a:p>
                      <a:pPr algn="ctr"/>
                      <a:r>
                        <a:rPr lang="en-US" dirty="0" smtClean="0">
                          <a:latin typeface="Calibri" panose="020F0502020204030204" pitchFamily="34" charset="0"/>
                        </a:rPr>
                        <a:t>20</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40</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30</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20</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10</a:t>
                      </a: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r>
              <a:tr h="370840">
                <a:tc>
                  <a:txBody>
                    <a:bodyPr/>
                    <a:lstStyle/>
                    <a:p>
                      <a:pPr algn="ctr"/>
                      <a:r>
                        <a:rPr lang="en-US" b="1" dirty="0" smtClean="0">
                          <a:latin typeface="Calibri" panose="020F0502020204030204" pitchFamily="34" charset="0"/>
                        </a:rPr>
                        <a:t>2</a:t>
                      </a:r>
                      <a:endParaRPr lang="en-US" b="1" dirty="0">
                        <a:latin typeface="Calibri" panose="020F0502020204030204" pitchFamily="34" charset="0"/>
                      </a:endParaRPr>
                    </a:p>
                  </a:txBody>
                  <a:tcPr anchor="ctr">
                    <a:solidFill>
                      <a:schemeClr val="bg1">
                        <a:lumMod val="75000"/>
                      </a:schemeClr>
                    </a:solidFill>
                  </a:tcPr>
                </a:tc>
                <a:tc>
                  <a:txBody>
                    <a:bodyPr/>
                    <a:lstStyle/>
                    <a:p>
                      <a:pPr algn="ct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20</a:t>
                      </a: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10</a:t>
                      </a: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r>
              <a:tr h="370840">
                <a:tc>
                  <a:txBody>
                    <a:bodyPr/>
                    <a:lstStyle/>
                    <a:p>
                      <a:pPr algn="ctr"/>
                      <a:r>
                        <a:rPr lang="en-US" b="1" dirty="0" smtClean="0">
                          <a:latin typeface="Calibri" panose="020F0502020204030204" pitchFamily="34" charset="0"/>
                        </a:rPr>
                        <a:t>3</a:t>
                      </a:r>
                      <a:endParaRPr lang="en-US" b="1" dirty="0">
                        <a:latin typeface="Calibri" panose="020F0502020204030204" pitchFamily="34" charset="0"/>
                      </a:endParaRPr>
                    </a:p>
                  </a:txBody>
                  <a:tcPr anchor="ctr">
                    <a:solidFill>
                      <a:schemeClr val="bg1">
                        <a:lumMod val="75000"/>
                      </a:schemeClr>
                    </a:solidFill>
                  </a:tcPr>
                </a:tc>
                <a:tc>
                  <a:txBody>
                    <a:bodyPr/>
                    <a:lstStyle/>
                    <a:p>
                      <a:pPr algn="ct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20</a:t>
                      </a: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30</a:t>
                      </a:r>
                      <a:endParaRPr lang="en-US" dirty="0">
                        <a:latin typeface="Calibri" panose="020F0502020204030204" pitchFamily="34" charset="0"/>
                      </a:endParaRPr>
                    </a:p>
                  </a:txBody>
                  <a:tcPr anchor="ctr"/>
                </a:tc>
                <a:tc>
                  <a:txBody>
                    <a:bodyPr/>
                    <a:lstStyle/>
                    <a:p>
                      <a:pPr algn="ctr"/>
                      <a:r>
                        <a:rPr lang="en-US" dirty="0" smtClean="0">
                          <a:latin typeface="Calibri" panose="020F0502020204030204" pitchFamily="34" charset="0"/>
                        </a:rPr>
                        <a:t>30</a:t>
                      </a:r>
                      <a:endParaRPr lang="en-US" dirty="0">
                        <a:latin typeface="Calibri" panose="020F0502020204030204" pitchFamily="34" charset="0"/>
                      </a:endParaRPr>
                    </a:p>
                  </a:txBody>
                  <a:tcPr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62891054"/>
              </p:ext>
            </p:extLst>
          </p:nvPr>
        </p:nvGraphicFramePr>
        <p:xfrm>
          <a:off x="420756" y="1448514"/>
          <a:ext cx="6380093" cy="370840"/>
        </p:xfrm>
        <a:graphic>
          <a:graphicData uri="http://schemas.openxmlformats.org/drawingml/2006/table">
            <a:tbl>
              <a:tblPr firstRow="1" bandRow="1">
                <a:tableStyleId>{72833802-FEF1-4C79-8D5D-14CF1EAF98D9}</a:tableStyleId>
              </a:tblPr>
              <a:tblGrid>
                <a:gridCol w="6380093"/>
              </a:tblGrid>
              <a:tr h="370840">
                <a:tc>
                  <a:txBody>
                    <a:bodyPr/>
                    <a:lstStyle/>
                    <a:p>
                      <a:pPr algn="ctr"/>
                      <a:r>
                        <a:rPr lang="en-US" sz="1800" dirty="0" smtClean="0">
                          <a:latin typeface="Calibri" panose="020F0502020204030204" pitchFamily="34" charset="0"/>
                        </a:rPr>
                        <a:t>Step 5 – Train Naïve</a:t>
                      </a:r>
                      <a:r>
                        <a:rPr lang="en-US" sz="1800" baseline="0" dirty="0" smtClean="0">
                          <a:latin typeface="Calibri" panose="020F0502020204030204" pitchFamily="34" charset="0"/>
                        </a:rPr>
                        <a:t> Bayes using DTM and Review Score as input</a:t>
                      </a:r>
                      <a:endParaRPr lang="en-US" sz="1800" dirty="0">
                        <a:latin typeface="Calibri" panose="020F0502020204030204" pitchFamily="34" charset="0"/>
                      </a:endParaRPr>
                    </a:p>
                  </a:txBody>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741246940"/>
              </p:ext>
            </p:extLst>
          </p:nvPr>
        </p:nvGraphicFramePr>
        <p:xfrm>
          <a:off x="420754" y="2210037"/>
          <a:ext cx="6380095" cy="370840"/>
        </p:xfrm>
        <a:graphic>
          <a:graphicData uri="http://schemas.openxmlformats.org/drawingml/2006/table">
            <a:tbl>
              <a:tblPr firstRow="1" bandRow="1">
                <a:tableStyleId>{F2DE63D5-997A-4646-A377-4702673A728D}</a:tableStyleId>
              </a:tblPr>
              <a:tblGrid>
                <a:gridCol w="6380095"/>
              </a:tblGrid>
              <a:tr h="370840">
                <a:tc>
                  <a:txBody>
                    <a:bodyPr/>
                    <a:lstStyle/>
                    <a:p>
                      <a:pPr algn="ctr"/>
                      <a:r>
                        <a:rPr lang="en-US" sz="1800" dirty="0" smtClean="0">
                          <a:latin typeface="Calibri" panose="020F0502020204030204" pitchFamily="34" charset="0"/>
                        </a:rPr>
                        <a:t>Naïve Bayes Inputs</a:t>
                      </a:r>
                      <a:endParaRPr lang="en-US" sz="1800" dirty="0">
                        <a:latin typeface="Calibri" panose="020F0502020204030204" pitchFamily="34" charset="0"/>
                      </a:endParaRPr>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193632696"/>
              </p:ext>
            </p:extLst>
          </p:nvPr>
        </p:nvGraphicFramePr>
        <p:xfrm>
          <a:off x="7029451" y="2210037"/>
          <a:ext cx="1657348" cy="370840"/>
        </p:xfrm>
        <a:graphic>
          <a:graphicData uri="http://schemas.openxmlformats.org/drawingml/2006/table">
            <a:tbl>
              <a:tblPr firstRow="1" bandRow="1">
                <a:tableStyleId>{F2DE63D5-997A-4646-A377-4702673A728D}</a:tableStyleId>
              </a:tblPr>
              <a:tblGrid>
                <a:gridCol w="1657348"/>
              </a:tblGrid>
              <a:tr h="370840">
                <a:tc>
                  <a:txBody>
                    <a:bodyPr/>
                    <a:lstStyle/>
                    <a:p>
                      <a:pPr algn="ctr"/>
                      <a:r>
                        <a:rPr lang="en-US" sz="1800" dirty="0" smtClean="0">
                          <a:latin typeface="Calibri" panose="020F0502020204030204" pitchFamily="34" charset="0"/>
                        </a:rPr>
                        <a:t>Output</a:t>
                      </a:r>
                      <a:r>
                        <a:rPr lang="en-US" sz="1800" baseline="0" dirty="0" smtClean="0">
                          <a:latin typeface="Calibri" panose="020F0502020204030204" pitchFamily="34" charset="0"/>
                        </a:rPr>
                        <a:t> (Class)</a:t>
                      </a:r>
                      <a:endParaRPr lang="en-US" sz="1800" dirty="0">
                        <a:latin typeface="Calibri" panose="020F0502020204030204" pitchFamily="34" charset="0"/>
                      </a:endParaRPr>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173248634"/>
              </p:ext>
            </p:extLst>
          </p:nvPr>
        </p:nvGraphicFramePr>
        <p:xfrm>
          <a:off x="5919788" y="2723950"/>
          <a:ext cx="881061" cy="1874084"/>
        </p:xfrm>
        <a:graphic>
          <a:graphicData uri="http://schemas.openxmlformats.org/drawingml/2006/table">
            <a:tbl>
              <a:tblPr firstRow="1" bandRow="1">
                <a:tableStyleId>{5A111915-BE36-4E01-A7E5-04B1672EAD32}</a:tableStyleId>
              </a:tblPr>
              <a:tblGrid>
                <a:gridCol w="881061"/>
              </a:tblGrid>
              <a:tr h="770354">
                <a:tc>
                  <a:txBody>
                    <a:bodyPr/>
                    <a:lstStyle/>
                    <a:p>
                      <a:pPr algn="ctr"/>
                      <a:r>
                        <a:rPr lang="en-US" sz="1800" dirty="0" smtClean="0">
                          <a:latin typeface="Calibri" panose="020F0502020204030204" pitchFamily="34" charset="0"/>
                        </a:rPr>
                        <a:t>Review</a:t>
                      </a:r>
                    </a:p>
                    <a:p>
                      <a:pPr algn="ctr"/>
                      <a:r>
                        <a:rPr lang="en-US" sz="1800" dirty="0" smtClean="0">
                          <a:latin typeface="Calibri" panose="020F0502020204030204" pitchFamily="34" charset="0"/>
                        </a:rPr>
                        <a:t>Score</a:t>
                      </a:r>
                      <a:endParaRPr lang="en-US" sz="1800" dirty="0">
                        <a:latin typeface="Calibri" panose="020F0502020204030204" pitchFamily="34" charset="0"/>
                      </a:endParaRPr>
                    </a:p>
                  </a:txBody>
                  <a:tcPr/>
                </a:tc>
              </a:tr>
              <a:tr h="367910">
                <a:tc>
                  <a:txBody>
                    <a:bodyPr/>
                    <a:lstStyle/>
                    <a:p>
                      <a:pPr algn="ctr"/>
                      <a:r>
                        <a:rPr lang="en-US" sz="1400" dirty="0" smtClean="0">
                          <a:latin typeface="Calibri" panose="020F0502020204030204" pitchFamily="34" charset="0"/>
                        </a:rPr>
                        <a:t>2</a:t>
                      </a:r>
                      <a:endParaRPr lang="en-US" sz="1400" dirty="0">
                        <a:latin typeface="Calibri" panose="020F0502020204030204" pitchFamily="34" charset="0"/>
                      </a:endParaRPr>
                    </a:p>
                  </a:txBody>
                  <a:tcPr/>
                </a:tc>
              </a:tr>
              <a:tr h="367910">
                <a:tc>
                  <a:txBody>
                    <a:bodyPr/>
                    <a:lstStyle/>
                    <a:p>
                      <a:pPr algn="ctr"/>
                      <a:r>
                        <a:rPr lang="en-US" sz="1400" dirty="0" smtClean="0">
                          <a:latin typeface="Calibri" panose="020F0502020204030204" pitchFamily="34" charset="0"/>
                        </a:rPr>
                        <a:t>1</a:t>
                      </a:r>
                      <a:endParaRPr lang="en-US" sz="1400" dirty="0">
                        <a:latin typeface="Calibri" panose="020F0502020204030204" pitchFamily="34" charset="0"/>
                      </a:endParaRPr>
                    </a:p>
                  </a:txBody>
                  <a:tcPr/>
                </a:tc>
              </a:tr>
              <a:tr h="367910">
                <a:tc>
                  <a:txBody>
                    <a:bodyPr/>
                    <a:lstStyle/>
                    <a:p>
                      <a:pPr algn="ctr"/>
                      <a:r>
                        <a:rPr lang="en-US" sz="1400" dirty="0" smtClean="0">
                          <a:latin typeface="Calibri" panose="020F0502020204030204" pitchFamily="34" charset="0"/>
                        </a:rPr>
                        <a:t>4</a:t>
                      </a:r>
                      <a:endParaRPr lang="en-US" sz="1400" dirty="0">
                        <a:latin typeface="Calibri" panose="020F0502020204030204" pitchFamily="34" charset="0"/>
                      </a:endParaRPr>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93074765"/>
              </p:ext>
            </p:extLst>
          </p:nvPr>
        </p:nvGraphicFramePr>
        <p:xfrm>
          <a:off x="7048500" y="2700892"/>
          <a:ext cx="1638298" cy="1874084"/>
        </p:xfrm>
        <a:graphic>
          <a:graphicData uri="http://schemas.openxmlformats.org/drawingml/2006/table">
            <a:tbl>
              <a:tblPr firstRow="1" bandRow="1">
                <a:tableStyleId>{5A111915-BE36-4E01-A7E5-04B1672EAD32}</a:tableStyleId>
              </a:tblPr>
              <a:tblGrid>
                <a:gridCol w="1638298"/>
              </a:tblGrid>
              <a:tr h="770354">
                <a:tc>
                  <a:txBody>
                    <a:bodyPr/>
                    <a:lstStyle/>
                    <a:p>
                      <a:pPr algn="ctr"/>
                      <a:r>
                        <a:rPr lang="en-US" sz="1800" dirty="0" smtClean="0">
                          <a:latin typeface="Calibri" panose="020F0502020204030204" pitchFamily="34" charset="0"/>
                        </a:rPr>
                        <a:t>Sentiment</a:t>
                      </a:r>
                    </a:p>
                    <a:p>
                      <a:pPr algn="ctr"/>
                      <a:r>
                        <a:rPr lang="en-US" sz="1800" dirty="0" smtClean="0">
                          <a:latin typeface="Calibri" panose="020F0502020204030204" pitchFamily="34" charset="0"/>
                        </a:rPr>
                        <a:t>Level</a:t>
                      </a:r>
                      <a:endParaRPr lang="en-US" sz="1800" dirty="0">
                        <a:latin typeface="Calibri" panose="020F0502020204030204" pitchFamily="34" charset="0"/>
                      </a:endParaRPr>
                    </a:p>
                  </a:txBody>
                  <a:tcPr/>
                </a:tc>
              </a:tr>
              <a:tr h="367910">
                <a:tc>
                  <a:txBody>
                    <a:bodyPr/>
                    <a:lstStyle/>
                    <a:p>
                      <a:pPr algn="ctr"/>
                      <a:r>
                        <a:rPr lang="en-US" sz="1400" dirty="0" smtClean="0">
                          <a:latin typeface="Calibri" panose="020F0502020204030204" pitchFamily="34" charset="0"/>
                        </a:rPr>
                        <a:t>Neutral</a:t>
                      </a:r>
                      <a:endParaRPr lang="en-US" sz="1400" dirty="0">
                        <a:latin typeface="Calibri" panose="020F0502020204030204" pitchFamily="34" charset="0"/>
                      </a:endParaRPr>
                    </a:p>
                  </a:txBody>
                  <a:tcPr/>
                </a:tc>
              </a:tr>
              <a:tr h="367910">
                <a:tc>
                  <a:txBody>
                    <a:bodyPr/>
                    <a:lstStyle/>
                    <a:p>
                      <a:pPr algn="ctr"/>
                      <a:r>
                        <a:rPr lang="en-US" sz="1400" dirty="0" smtClean="0">
                          <a:latin typeface="Calibri" panose="020F0502020204030204" pitchFamily="34" charset="0"/>
                        </a:rPr>
                        <a:t>Negative</a:t>
                      </a:r>
                      <a:endParaRPr lang="en-US" sz="1400" dirty="0">
                        <a:latin typeface="Calibri" panose="020F0502020204030204" pitchFamily="34" charset="0"/>
                      </a:endParaRPr>
                    </a:p>
                  </a:txBody>
                  <a:tcPr/>
                </a:tc>
              </a:tr>
              <a:tr h="367910">
                <a:tc>
                  <a:txBody>
                    <a:bodyPr/>
                    <a:lstStyle/>
                    <a:p>
                      <a:pPr algn="ctr"/>
                      <a:r>
                        <a:rPr lang="en-US" sz="1400" dirty="0" smtClean="0">
                          <a:latin typeface="Calibri" panose="020F0502020204030204" pitchFamily="34" charset="0"/>
                        </a:rPr>
                        <a:t>Positive</a:t>
                      </a:r>
                      <a:endParaRPr lang="en-US" sz="1400" dirty="0">
                        <a:latin typeface="Calibri" panose="020F0502020204030204" pitchFamily="34" charset="0"/>
                      </a:endParaRPr>
                    </a:p>
                  </a:txBody>
                  <a:tcPr/>
                </a:tc>
              </a:tr>
            </a:tbl>
          </a:graphicData>
        </a:graphic>
      </p:graphicFrame>
    </p:spTree>
    <p:extLst>
      <p:ext uri="{BB962C8B-B14F-4D97-AF65-F5344CB8AC3E}">
        <p14:creationId xmlns:p14="http://schemas.microsoft.com/office/powerpoint/2010/main" val="37659885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a:solidFill>
                  <a:schemeClr val="dk1"/>
                </a:solidFill>
                <a:latin typeface="Calibri"/>
                <a:ea typeface="Calibri"/>
                <a:cs typeface="Calibri"/>
                <a:sym typeface="Calibri"/>
              </a:rPr>
              <a:t>Questions</a:t>
            </a:r>
          </a:p>
        </p:txBody>
      </p:sp>
      <p:sp>
        <p:nvSpPr>
          <p:cNvPr id="367" name="Shape 367"/>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a:solidFill>
                <a:schemeClr val="lt1"/>
              </a:solidFill>
              <a:latin typeface="Calibri"/>
              <a:ea typeface="Calibri"/>
              <a:cs typeface="Calibri"/>
              <a:sym typeface="Calibri"/>
            </a:endParaRPr>
          </a:p>
        </p:txBody>
      </p:sp>
      <p:sp>
        <p:nvSpPr>
          <p:cNvPr id="368" name="Shape 368"/>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42</a:t>
            </a:fld>
            <a:endParaRPr lang="en-US" sz="1200" b="1" i="0" u="none" strike="noStrike" cap="none">
              <a:solidFill>
                <a:schemeClr val="lt1"/>
              </a:solidFill>
              <a:latin typeface="Calibri"/>
              <a:ea typeface="Calibri"/>
              <a:cs typeface="Calibri"/>
              <a:sym typeface="Calibri"/>
            </a:endParaRPr>
          </a:p>
        </p:txBody>
      </p:sp>
      <p:sp>
        <p:nvSpPr>
          <p:cNvPr id="369" name="Shape 369"/>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a:solidFill>
                <a:schemeClr val="lt1"/>
              </a:solidFill>
              <a:latin typeface="Calibri"/>
              <a:ea typeface="Calibri"/>
              <a:cs typeface="Calibri"/>
              <a:sym typeface="Calibri"/>
            </a:endParaRPr>
          </a:p>
        </p:txBody>
      </p:sp>
      <p:pic>
        <p:nvPicPr>
          <p:cNvPr id="370" name="Shape 370" descr="Questions.png"/>
          <p:cNvPicPr preferRelativeResize="0"/>
          <p:nvPr/>
        </p:nvPicPr>
        <p:blipFill rotWithShape="1">
          <a:blip r:embed="rId3">
            <a:alphaModFix/>
          </a:blip>
          <a:srcRect/>
          <a:stretch/>
        </p:blipFill>
        <p:spPr>
          <a:xfrm>
            <a:off x="2938700" y="1900375"/>
            <a:ext cx="3266585" cy="26506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p:nvPr/>
        </p:nvSpPr>
        <p:spPr>
          <a:xfrm>
            <a:off x="4872046" y="1092487"/>
            <a:ext cx="4129198" cy="2366400"/>
          </a:xfrm>
          <a:prstGeom prst="rect">
            <a:avLst/>
          </a:prstGeom>
          <a:solidFill>
            <a:srgbClr val="4F81BD">
              <a:alpha val="8235"/>
            </a:srgbClr>
          </a:solid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dirty="0">
              <a:solidFill>
                <a:schemeClr val="lt1"/>
              </a:solidFill>
              <a:latin typeface="Arial"/>
              <a:ea typeface="Arial"/>
              <a:cs typeface="Arial"/>
              <a:sym typeface="Arial"/>
            </a:endParaRPr>
          </a:p>
        </p:txBody>
      </p:sp>
      <p:sp>
        <p:nvSpPr>
          <p:cNvPr id="153" name="Shape 153"/>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a:solidFill>
                  <a:schemeClr val="dk1"/>
                </a:solidFill>
                <a:latin typeface="Calibri"/>
                <a:ea typeface="Calibri"/>
                <a:cs typeface="Calibri"/>
                <a:sym typeface="Calibri"/>
              </a:rPr>
              <a:t>Last Status – 12-Aug-2017</a:t>
            </a:r>
          </a:p>
        </p:txBody>
      </p:sp>
      <p:sp>
        <p:nvSpPr>
          <p:cNvPr id="154" name="Shape 154"/>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dirty="0">
              <a:solidFill>
                <a:schemeClr val="lt1"/>
              </a:solidFill>
              <a:latin typeface="Calibri"/>
              <a:ea typeface="Calibri"/>
              <a:cs typeface="Calibri"/>
              <a:sym typeface="Calibri"/>
            </a:endParaRPr>
          </a:p>
        </p:txBody>
      </p:sp>
      <p:sp>
        <p:nvSpPr>
          <p:cNvPr id="155" name="Shape 155"/>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5</a:t>
            </a:fld>
            <a:endParaRPr lang="en-US" sz="1200" b="1" i="0" u="none" strike="noStrike" cap="none" dirty="0">
              <a:solidFill>
                <a:schemeClr val="lt1"/>
              </a:solidFill>
              <a:latin typeface="Calibri"/>
              <a:ea typeface="Calibri"/>
              <a:cs typeface="Calibri"/>
              <a:sym typeface="Calibri"/>
            </a:endParaRPr>
          </a:p>
        </p:txBody>
      </p:sp>
      <p:sp>
        <p:nvSpPr>
          <p:cNvPr id="156" name="Shape 156"/>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dirty="0">
              <a:solidFill>
                <a:schemeClr val="lt1"/>
              </a:solidFill>
              <a:latin typeface="Calibri"/>
              <a:ea typeface="Calibri"/>
              <a:cs typeface="Calibri"/>
              <a:sym typeface="Calibri"/>
            </a:endParaRPr>
          </a:p>
        </p:txBody>
      </p:sp>
      <p:sp>
        <p:nvSpPr>
          <p:cNvPr id="157" name="Shape 157"/>
          <p:cNvSpPr/>
          <p:nvPr/>
        </p:nvSpPr>
        <p:spPr>
          <a:xfrm>
            <a:off x="604847" y="1905000"/>
            <a:ext cx="3276600" cy="442092"/>
          </a:xfrm>
          <a:prstGeom prst="rect">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Obtaining Data</a:t>
            </a:r>
          </a:p>
        </p:txBody>
      </p:sp>
      <p:sp>
        <p:nvSpPr>
          <p:cNvPr id="158" name="Shape 158"/>
          <p:cNvSpPr/>
          <p:nvPr/>
        </p:nvSpPr>
        <p:spPr>
          <a:xfrm>
            <a:off x="604847" y="2743200"/>
            <a:ext cx="3276600" cy="446318"/>
          </a:xfrm>
          <a:prstGeom prst="rect">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Data Exploration</a:t>
            </a:r>
          </a:p>
        </p:txBody>
      </p:sp>
      <p:sp>
        <p:nvSpPr>
          <p:cNvPr id="159" name="Shape 159"/>
          <p:cNvSpPr/>
          <p:nvPr/>
        </p:nvSpPr>
        <p:spPr>
          <a:xfrm>
            <a:off x="604847" y="3581400"/>
            <a:ext cx="3276600" cy="479093"/>
          </a:xfrm>
          <a:prstGeom prst="rect">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Data Preparation / Curation</a:t>
            </a:r>
          </a:p>
        </p:txBody>
      </p:sp>
      <p:sp>
        <p:nvSpPr>
          <p:cNvPr id="160" name="Shape 160"/>
          <p:cNvSpPr/>
          <p:nvPr/>
        </p:nvSpPr>
        <p:spPr>
          <a:xfrm>
            <a:off x="604847" y="4566885"/>
            <a:ext cx="1865243" cy="443172"/>
          </a:xfrm>
          <a:prstGeom prst="roundRect">
            <a:avLst>
              <a:gd name="adj" fmla="val 16667"/>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Model Creation</a:t>
            </a:r>
          </a:p>
        </p:txBody>
      </p:sp>
      <p:sp>
        <p:nvSpPr>
          <p:cNvPr id="161" name="Shape 161"/>
          <p:cNvSpPr/>
          <p:nvPr/>
        </p:nvSpPr>
        <p:spPr>
          <a:xfrm>
            <a:off x="2836391" y="4573023"/>
            <a:ext cx="1865243" cy="437033"/>
          </a:xfrm>
          <a:prstGeom prst="roundRect">
            <a:avLst>
              <a:gd name="adj" fmla="val 16667"/>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Model Validation</a:t>
            </a:r>
          </a:p>
        </p:txBody>
      </p:sp>
      <p:cxnSp>
        <p:nvCxnSpPr>
          <p:cNvPr id="162" name="Shape 162"/>
          <p:cNvCxnSpPr>
            <a:stCxn id="157" idx="2"/>
            <a:endCxn id="158" idx="0"/>
          </p:cNvCxnSpPr>
          <p:nvPr/>
        </p:nvCxnSpPr>
        <p:spPr>
          <a:xfrm>
            <a:off x="2243147" y="2347092"/>
            <a:ext cx="0" cy="3960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163" name="Shape 163"/>
          <p:cNvCxnSpPr>
            <a:stCxn id="158" idx="2"/>
            <a:endCxn id="159" idx="0"/>
          </p:cNvCxnSpPr>
          <p:nvPr/>
        </p:nvCxnSpPr>
        <p:spPr>
          <a:xfrm>
            <a:off x="2243147" y="3189518"/>
            <a:ext cx="0" cy="3918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164" name="Shape 164"/>
          <p:cNvCxnSpPr>
            <a:stCxn id="159" idx="2"/>
            <a:endCxn id="160" idx="0"/>
          </p:cNvCxnSpPr>
          <p:nvPr/>
        </p:nvCxnSpPr>
        <p:spPr>
          <a:xfrm flipH="1">
            <a:off x="1537547" y="4060493"/>
            <a:ext cx="705600" cy="5064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165" name="Shape 165"/>
          <p:cNvCxnSpPr>
            <a:stCxn id="161" idx="3"/>
          </p:cNvCxnSpPr>
          <p:nvPr/>
        </p:nvCxnSpPr>
        <p:spPr>
          <a:xfrm>
            <a:off x="4701634" y="4791539"/>
            <a:ext cx="387600" cy="12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166" name="Shape 166"/>
          <p:cNvCxnSpPr>
            <a:stCxn id="160" idx="3"/>
            <a:endCxn id="161" idx="1"/>
          </p:cNvCxnSpPr>
          <p:nvPr/>
        </p:nvCxnSpPr>
        <p:spPr>
          <a:xfrm>
            <a:off x="2470090" y="4788471"/>
            <a:ext cx="366300" cy="30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167" name="Shape 167"/>
          <p:cNvCxnSpPr>
            <a:endCxn id="169" idx="3"/>
          </p:cNvCxnSpPr>
          <p:nvPr/>
        </p:nvCxnSpPr>
        <p:spPr>
          <a:xfrm flipH="1">
            <a:off x="5200650" y="5016042"/>
            <a:ext cx="1222879" cy="67487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sp>
        <p:nvSpPr>
          <p:cNvPr id="168" name="Shape 168"/>
          <p:cNvSpPr/>
          <p:nvPr/>
        </p:nvSpPr>
        <p:spPr>
          <a:xfrm>
            <a:off x="5089096" y="4569603"/>
            <a:ext cx="2668863" cy="446440"/>
          </a:xfrm>
          <a:prstGeom prst="roundRect">
            <a:avLst>
              <a:gd name="adj" fmla="val 16667"/>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Model Implementation</a:t>
            </a:r>
          </a:p>
        </p:txBody>
      </p:sp>
      <p:sp>
        <p:nvSpPr>
          <p:cNvPr id="169" name="Shape 169"/>
          <p:cNvSpPr/>
          <p:nvPr/>
        </p:nvSpPr>
        <p:spPr>
          <a:xfrm>
            <a:off x="2400300" y="5291953"/>
            <a:ext cx="2800350" cy="797918"/>
          </a:xfrm>
          <a:prstGeom prst="diamond">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lvl="0" algn="ctr">
              <a:buClr>
                <a:schemeClr val="lt1"/>
              </a:buClr>
              <a:buSzPct val="25000"/>
            </a:pPr>
            <a:r>
              <a:rPr lang="en-US" sz="1800" dirty="0">
                <a:solidFill>
                  <a:schemeClr val="lt1"/>
                </a:solidFill>
                <a:latin typeface="Calibri"/>
                <a:ea typeface="Calibri"/>
                <a:cs typeface="Calibri"/>
                <a:sym typeface="Calibri"/>
              </a:rPr>
              <a:t>Optimization</a:t>
            </a:r>
            <a:endParaRPr lang="en-US" sz="1800" b="0" i="0" u="none" strike="noStrike" cap="none" dirty="0">
              <a:solidFill>
                <a:schemeClr val="lt1"/>
              </a:solidFill>
              <a:latin typeface="Calibri"/>
              <a:ea typeface="Calibri"/>
              <a:cs typeface="Calibri"/>
              <a:sym typeface="Calibri"/>
            </a:endParaRPr>
          </a:p>
        </p:txBody>
      </p:sp>
      <p:cxnSp>
        <p:nvCxnSpPr>
          <p:cNvPr id="170" name="Shape 170"/>
          <p:cNvCxnSpPr>
            <a:stCxn id="169" idx="1"/>
            <a:endCxn id="160" idx="2"/>
          </p:cNvCxnSpPr>
          <p:nvPr/>
        </p:nvCxnSpPr>
        <p:spPr>
          <a:xfrm flipH="1" flipV="1">
            <a:off x="1537469" y="5010057"/>
            <a:ext cx="862831" cy="680855"/>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sp>
        <p:nvSpPr>
          <p:cNvPr id="171" name="Shape 171"/>
          <p:cNvSpPr txBox="1"/>
          <p:nvPr/>
        </p:nvSpPr>
        <p:spPr>
          <a:xfrm>
            <a:off x="3481396" y="1720333"/>
            <a:ext cx="800099" cy="369332"/>
          </a:xfrm>
          <a:prstGeom prst="rect">
            <a:avLst/>
          </a:prstGeom>
          <a:solidFill>
            <a:srgbClr val="00B050"/>
          </a:solid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1" i="0" u="none" strike="noStrike" cap="none" dirty="0">
                <a:solidFill>
                  <a:schemeClr val="lt1"/>
                </a:solidFill>
                <a:latin typeface="Calibri"/>
                <a:ea typeface="Calibri"/>
                <a:cs typeface="Calibri"/>
                <a:sym typeface="Calibri"/>
              </a:rPr>
              <a:t>100%</a:t>
            </a:r>
          </a:p>
        </p:txBody>
      </p:sp>
      <p:sp>
        <p:nvSpPr>
          <p:cNvPr id="172" name="Shape 172"/>
          <p:cNvSpPr txBox="1"/>
          <p:nvPr/>
        </p:nvSpPr>
        <p:spPr>
          <a:xfrm>
            <a:off x="3481396" y="2515600"/>
            <a:ext cx="800099" cy="369332"/>
          </a:xfrm>
          <a:prstGeom prst="rect">
            <a:avLst/>
          </a:prstGeom>
          <a:solidFill>
            <a:srgbClr val="00B050"/>
          </a:solid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1" i="0" u="none" strike="noStrike" cap="none" dirty="0">
                <a:solidFill>
                  <a:schemeClr val="lt1"/>
                </a:solidFill>
                <a:latin typeface="Calibri"/>
                <a:ea typeface="Calibri"/>
                <a:cs typeface="Calibri"/>
                <a:sym typeface="Calibri"/>
              </a:rPr>
              <a:t>100%</a:t>
            </a:r>
          </a:p>
        </p:txBody>
      </p:sp>
      <p:sp>
        <p:nvSpPr>
          <p:cNvPr id="173" name="Shape 173"/>
          <p:cNvSpPr txBox="1"/>
          <p:nvPr/>
        </p:nvSpPr>
        <p:spPr>
          <a:xfrm>
            <a:off x="3500446" y="3386782"/>
            <a:ext cx="800099" cy="369332"/>
          </a:xfrm>
          <a:prstGeom prst="rect">
            <a:avLst/>
          </a:prstGeom>
          <a:solidFill>
            <a:srgbClr val="00B0F0"/>
          </a:solidFill>
          <a:ln w="9525" cap="flat" cmpd="sng">
            <a:solidFill>
              <a:srgbClr val="00B0F0"/>
            </a:solidFill>
            <a:prstDash val="solid"/>
            <a:round/>
            <a:headEnd type="none" w="med" len="med"/>
            <a:tailEnd type="none" w="med" len="med"/>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1" i="0" u="none" strike="noStrike" cap="none" dirty="0">
                <a:solidFill>
                  <a:schemeClr val="lt1"/>
                </a:solidFill>
                <a:latin typeface="Calibri"/>
                <a:ea typeface="Calibri"/>
                <a:cs typeface="Calibri"/>
                <a:sym typeface="Calibri"/>
              </a:rPr>
              <a:t>80%</a:t>
            </a:r>
          </a:p>
        </p:txBody>
      </p:sp>
      <p:sp>
        <p:nvSpPr>
          <p:cNvPr id="174" name="Shape 174"/>
          <p:cNvSpPr txBox="1"/>
          <p:nvPr/>
        </p:nvSpPr>
        <p:spPr>
          <a:xfrm>
            <a:off x="1863721" y="4309267"/>
            <a:ext cx="800099" cy="369332"/>
          </a:xfrm>
          <a:prstGeom prst="rect">
            <a:avLst/>
          </a:prstGeom>
          <a:solidFill>
            <a:srgbClr val="00B0F0"/>
          </a:solidFill>
          <a:ln w="9525" cap="flat" cmpd="sng">
            <a:solidFill>
              <a:srgbClr val="00B0F0"/>
            </a:solidFill>
            <a:prstDash val="solid"/>
            <a:round/>
            <a:headEnd type="none" w="med" len="med"/>
            <a:tailEnd type="none" w="med" len="med"/>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1" i="0" u="none" strike="noStrike" cap="none" dirty="0">
                <a:solidFill>
                  <a:schemeClr val="lt1"/>
                </a:solidFill>
                <a:latin typeface="Calibri"/>
                <a:ea typeface="Calibri"/>
                <a:cs typeface="Calibri"/>
                <a:sym typeface="Calibri"/>
              </a:rPr>
              <a:t>50%</a:t>
            </a:r>
          </a:p>
        </p:txBody>
      </p:sp>
      <p:sp>
        <p:nvSpPr>
          <p:cNvPr id="175" name="Shape 175"/>
          <p:cNvSpPr txBox="1"/>
          <p:nvPr/>
        </p:nvSpPr>
        <p:spPr>
          <a:xfrm>
            <a:off x="4171948" y="4281260"/>
            <a:ext cx="800099" cy="369332"/>
          </a:xfrm>
          <a:prstGeom prst="rect">
            <a:avLst/>
          </a:prstGeom>
          <a:solidFill>
            <a:srgbClr val="00B0F0"/>
          </a:solidFill>
          <a:ln w="9525" cap="flat" cmpd="sng">
            <a:solidFill>
              <a:srgbClr val="00B0F0"/>
            </a:solidFill>
            <a:prstDash val="solid"/>
            <a:round/>
            <a:headEnd type="none" w="med" len="med"/>
            <a:tailEnd type="none" w="med" len="med"/>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1" i="0" u="none" strike="noStrike" cap="none" dirty="0">
                <a:solidFill>
                  <a:schemeClr val="lt1"/>
                </a:solidFill>
                <a:latin typeface="Calibri"/>
                <a:ea typeface="Calibri"/>
                <a:cs typeface="Calibri"/>
                <a:sym typeface="Calibri"/>
              </a:rPr>
              <a:t>30%</a:t>
            </a:r>
          </a:p>
        </p:txBody>
      </p:sp>
      <p:sp>
        <p:nvSpPr>
          <p:cNvPr id="176" name="Shape 176"/>
          <p:cNvSpPr txBox="1"/>
          <p:nvPr/>
        </p:nvSpPr>
        <p:spPr>
          <a:xfrm>
            <a:off x="7320639" y="4281260"/>
            <a:ext cx="800099" cy="369332"/>
          </a:xfrm>
          <a:prstGeom prst="rect">
            <a:avLst/>
          </a:prstGeom>
          <a:solidFill>
            <a:srgbClr val="E36C09"/>
          </a:solidFill>
          <a:ln w="9525" cap="flat" cmpd="sng">
            <a:solidFill>
              <a:srgbClr val="E36C09"/>
            </a:solidFill>
            <a:prstDash val="solid"/>
            <a:round/>
            <a:headEnd type="none" w="med" len="med"/>
            <a:tailEnd type="none" w="med" len="med"/>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1" i="0" u="none" strike="noStrike" cap="none" dirty="0">
                <a:solidFill>
                  <a:schemeClr val="lt1"/>
                </a:solidFill>
                <a:latin typeface="Calibri"/>
                <a:ea typeface="Calibri"/>
                <a:cs typeface="Calibri"/>
                <a:sym typeface="Calibri"/>
              </a:rPr>
              <a:t>0%</a:t>
            </a:r>
          </a:p>
        </p:txBody>
      </p:sp>
      <p:sp>
        <p:nvSpPr>
          <p:cNvPr id="177" name="Shape 177"/>
          <p:cNvSpPr txBox="1"/>
          <p:nvPr/>
        </p:nvSpPr>
        <p:spPr>
          <a:xfrm>
            <a:off x="5545926" y="1151419"/>
            <a:ext cx="2781300" cy="461664"/>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rgbClr val="0070C0"/>
              </a:buClr>
              <a:buSzPct val="25000"/>
              <a:buFont typeface="Calibri"/>
              <a:buNone/>
            </a:pPr>
            <a:r>
              <a:rPr lang="en-US" sz="2400" b="0" i="0" u="none" strike="noStrike" cap="none" dirty="0">
                <a:solidFill>
                  <a:srgbClr val="0070C0"/>
                </a:solidFill>
                <a:latin typeface="Calibri"/>
                <a:ea typeface="Calibri"/>
                <a:cs typeface="Calibri"/>
                <a:sym typeface="Calibri"/>
              </a:rPr>
              <a:t>Current Stage</a:t>
            </a:r>
          </a:p>
        </p:txBody>
      </p:sp>
      <p:sp>
        <p:nvSpPr>
          <p:cNvPr id="178" name="Shape 178"/>
          <p:cNvSpPr txBox="1"/>
          <p:nvPr/>
        </p:nvSpPr>
        <p:spPr>
          <a:xfrm>
            <a:off x="5029196" y="1608279"/>
            <a:ext cx="3814762" cy="408014"/>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1800" b="0" i="0" u="none" strike="noStrike" cap="none" dirty="0">
                <a:solidFill>
                  <a:schemeClr val="dk1"/>
                </a:solidFill>
                <a:latin typeface="Calibri"/>
                <a:ea typeface="Calibri"/>
                <a:cs typeface="Calibri"/>
                <a:sym typeface="Calibri"/>
              </a:rPr>
              <a:t>Model Creation &amp; Model Validation</a:t>
            </a:r>
          </a:p>
        </p:txBody>
      </p:sp>
      <p:sp>
        <p:nvSpPr>
          <p:cNvPr id="179" name="Shape 179"/>
          <p:cNvSpPr txBox="1"/>
          <p:nvPr/>
        </p:nvSpPr>
        <p:spPr>
          <a:xfrm>
            <a:off x="5024432" y="2192125"/>
            <a:ext cx="3814761" cy="461664"/>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rgbClr val="0070C0"/>
              </a:buClr>
              <a:buSzPct val="25000"/>
              <a:buFont typeface="Calibri"/>
              <a:buNone/>
            </a:pPr>
            <a:r>
              <a:rPr lang="en-US" sz="2400" b="0" i="0" u="none" strike="noStrike" cap="none" dirty="0">
                <a:solidFill>
                  <a:srgbClr val="0070C0"/>
                </a:solidFill>
                <a:latin typeface="Calibri"/>
                <a:ea typeface="Calibri"/>
                <a:cs typeface="Calibri"/>
                <a:sym typeface="Calibri"/>
              </a:rPr>
              <a:t>Overall Schedule RYG Status</a:t>
            </a:r>
          </a:p>
        </p:txBody>
      </p:sp>
      <p:sp>
        <p:nvSpPr>
          <p:cNvPr id="180" name="Shape 180"/>
          <p:cNvSpPr txBox="1"/>
          <p:nvPr/>
        </p:nvSpPr>
        <p:spPr>
          <a:xfrm>
            <a:off x="5024432" y="2662559"/>
            <a:ext cx="3814762" cy="231895"/>
          </a:xfrm>
          <a:prstGeom prst="rect">
            <a:avLst/>
          </a:prstGeom>
          <a:gradFill>
            <a:gsLst>
              <a:gs pos="0">
                <a:srgbClr val="00B050"/>
              </a:gs>
              <a:gs pos="50000">
                <a:srgbClr val="FFFF00"/>
              </a:gs>
              <a:gs pos="100000">
                <a:srgbClr val="FF0000"/>
              </a:gs>
            </a:gsLst>
            <a:lin ang="0" scaled="0"/>
          </a:grad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p:txBody>
      </p:sp>
      <p:sp>
        <p:nvSpPr>
          <p:cNvPr id="181" name="Shape 181"/>
          <p:cNvSpPr/>
          <p:nvPr/>
        </p:nvSpPr>
        <p:spPr>
          <a:xfrm>
            <a:off x="6086475" y="2923363"/>
            <a:ext cx="101204" cy="301578"/>
          </a:xfrm>
          <a:prstGeom prst="upArrow">
            <a:avLst>
              <a:gd name="adj1" fmla="val 50000"/>
              <a:gd name="adj2" fmla="val 50000"/>
            </a:avLst>
          </a:prstGeom>
          <a:solidFill>
            <a:schemeClr val="accent1"/>
          </a:solid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dirty="0">
              <a:solidFill>
                <a:schemeClr val="lt1"/>
              </a:solidFill>
              <a:latin typeface="Arial"/>
              <a:ea typeface="Arial"/>
              <a:cs typeface="Arial"/>
              <a:sym typeface="Arial"/>
            </a:endParaRPr>
          </a:p>
        </p:txBody>
      </p:sp>
      <p:sp>
        <p:nvSpPr>
          <p:cNvPr id="182" name="Shape 182"/>
          <p:cNvSpPr txBox="1"/>
          <p:nvPr/>
        </p:nvSpPr>
        <p:spPr>
          <a:xfrm>
            <a:off x="4158707" y="5254078"/>
            <a:ext cx="800099" cy="369332"/>
          </a:xfrm>
          <a:prstGeom prst="rect">
            <a:avLst/>
          </a:prstGeom>
          <a:solidFill>
            <a:srgbClr val="E36C09"/>
          </a:solidFill>
          <a:ln w="9525" cap="flat" cmpd="sng">
            <a:solidFill>
              <a:srgbClr val="E36C09"/>
            </a:solidFill>
            <a:prstDash val="solid"/>
            <a:round/>
            <a:headEnd type="none" w="med" len="med"/>
            <a:tailEnd type="none" w="med" len="med"/>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1" i="0" u="none" strike="noStrike" cap="none" dirty="0">
                <a:solidFill>
                  <a:schemeClr val="lt1"/>
                </a:solidFill>
                <a:latin typeface="Calibri"/>
                <a:ea typeface="Calibri"/>
                <a:cs typeface="Calibri"/>
                <a:sym typeface="Calibri"/>
              </a:rPr>
              <a:t>0%</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p:nvPr/>
        </p:nvSpPr>
        <p:spPr>
          <a:xfrm>
            <a:off x="4872046" y="1092487"/>
            <a:ext cx="4129198" cy="2366400"/>
          </a:xfrm>
          <a:prstGeom prst="rect">
            <a:avLst/>
          </a:prstGeom>
          <a:solidFill>
            <a:srgbClr val="4F81BD">
              <a:alpha val="8235"/>
            </a:srgbClr>
          </a:solid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dirty="0">
              <a:solidFill>
                <a:schemeClr val="lt1"/>
              </a:solidFill>
              <a:latin typeface="Arial"/>
              <a:ea typeface="Arial"/>
              <a:cs typeface="Arial"/>
              <a:sym typeface="Arial"/>
            </a:endParaRPr>
          </a:p>
        </p:txBody>
      </p:sp>
      <p:sp>
        <p:nvSpPr>
          <p:cNvPr id="188" name="Shape 188"/>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a:solidFill>
                  <a:schemeClr val="dk1"/>
                </a:solidFill>
                <a:latin typeface="Calibri"/>
                <a:ea typeface="Calibri"/>
                <a:cs typeface="Calibri"/>
                <a:sym typeface="Calibri"/>
              </a:rPr>
              <a:t>Current Status – </a:t>
            </a:r>
            <a:r>
              <a:rPr lang="en-US" sz="4000" b="0" i="1" u="none" strike="noStrike" cap="none" dirty="0" smtClean="0">
                <a:solidFill>
                  <a:schemeClr val="dk1"/>
                </a:solidFill>
                <a:latin typeface="Calibri"/>
                <a:ea typeface="Calibri"/>
                <a:cs typeface="Calibri"/>
                <a:sym typeface="Calibri"/>
              </a:rPr>
              <a:t>7-Oct-2017</a:t>
            </a:r>
            <a:endParaRPr lang="en-US" sz="4000" b="0" i="1" u="none" strike="noStrike" cap="none" dirty="0">
              <a:solidFill>
                <a:schemeClr val="dk1"/>
              </a:solidFill>
              <a:latin typeface="Calibri"/>
              <a:ea typeface="Calibri"/>
              <a:cs typeface="Calibri"/>
              <a:sym typeface="Calibri"/>
            </a:endParaRPr>
          </a:p>
        </p:txBody>
      </p:sp>
      <p:sp>
        <p:nvSpPr>
          <p:cNvPr id="189" name="Shape 189"/>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dirty="0">
              <a:solidFill>
                <a:schemeClr val="lt1"/>
              </a:solidFill>
              <a:latin typeface="Calibri"/>
              <a:ea typeface="Calibri"/>
              <a:cs typeface="Calibri"/>
              <a:sym typeface="Calibri"/>
            </a:endParaRPr>
          </a:p>
        </p:txBody>
      </p:sp>
      <p:sp>
        <p:nvSpPr>
          <p:cNvPr id="190" name="Shape 190"/>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6</a:t>
            </a:fld>
            <a:endParaRPr lang="en-US" sz="1200" b="1" i="0" u="none" strike="noStrike" cap="none" dirty="0">
              <a:solidFill>
                <a:schemeClr val="lt1"/>
              </a:solidFill>
              <a:latin typeface="Calibri"/>
              <a:ea typeface="Calibri"/>
              <a:cs typeface="Calibri"/>
              <a:sym typeface="Calibri"/>
            </a:endParaRPr>
          </a:p>
        </p:txBody>
      </p:sp>
      <p:sp>
        <p:nvSpPr>
          <p:cNvPr id="191" name="Shape 191"/>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dirty="0">
              <a:solidFill>
                <a:schemeClr val="lt1"/>
              </a:solidFill>
              <a:latin typeface="Calibri"/>
              <a:ea typeface="Calibri"/>
              <a:cs typeface="Calibri"/>
              <a:sym typeface="Calibri"/>
            </a:endParaRPr>
          </a:p>
        </p:txBody>
      </p:sp>
      <p:sp>
        <p:nvSpPr>
          <p:cNvPr id="192" name="Shape 192"/>
          <p:cNvSpPr/>
          <p:nvPr/>
        </p:nvSpPr>
        <p:spPr>
          <a:xfrm>
            <a:off x="604847" y="1905000"/>
            <a:ext cx="3276600" cy="442092"/>
          </a:xfrm>
          <a:prstGeom prst="rect">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Obtaining Data</a:t>
            </a:r>
          </a:p>
        </p:txBody>
      </p:sp>
      <p:sp>
        <p:nvSpPr>
          <p:cNvPr id="193" name="Shape 193"/>
          <p:cNvSpPr/>
          <p:nvPr/>
        </p:nvSpPr>
        <p:spPr>
          <a:xfrm>
            <a:off x="604847" y="2743200"/>
            <a:ext cx="3276600" cy="446318"/>
          </a:xfrm>
          <a:prstGeom prst="rect">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Data Exploration</a:t>
            </a:r>
          </a:p>
        </p:txBody>
      </p:sp>
      <p:sp>
        <p:nvSpPr>
          <p:cNvPr id="194" name="Shape 194"/>
          <p:cNvSpPr/>
          <p:nvPr/>
        </p:nvSpPr>
        <p:spPr>
          <a:xfrm>
            <a:off x="604847" y="3581400"/>
            <a:ext cx="3276600" cy="479093"/>
          </a:xfrm>
          <a:prstGeom prst="rect">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Data Preparation / Curation</a:t>
            </a:r>
          </a:p>
        </p:txBody>
      </p:sp>
      <p:sp>
        <p:nvSpPr>
          <p:cNvPr id="195" name="Shape 195"/>
          <p:cNvSpPr/>
          <p:nvPr/>
        </p:nvSpPr>
        <p:spPr>
          <a:xfrm>
            <a:off x="604847" y="4566885"/>
            <a:ext cx="1865243" cy="443172"/>
          </a:xfrm>
          <a:prstGeom prst="roundRect">
            <a:avLst>
              <a:gd name="adj" fmla="val 16667"/>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Model Creation</a:t>
            </a:r>
          </a:p>
        </p:txBody>
      </p:sp>
      <p:sp>
        <p:nvSpPr>
          <p:cNvPr id="196" name="Shape 196"/>
          <p:cNvSpPr/>
          <p:nvPr/>
        </p:nvSpPr>
        <p:spPr>
          <a:xfrm>
            <a:off x="2836391" y="4573023"/>
            <a:ext cx="1865243" cy="437033"/>
          </a:xfrm>
          <a:prstGeom prst="roundRect">
            <a:avLst>
              <a:gd name="adj" fmla="val 16667"/>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Model Validation</a:t>
            </a:r>
          </a:p>
        </p:txBody>
      </p:sp>
      <p:cxnSp>
        <p:nvCxnSpPr>
          <p:cNvPr id="197" name="Shape 197"/>
          <p:cNvCxnSpPr>
            <a:stCxn id="192" idx="2"/>
            <a:endCxn id="193" idx="0"/>
          </p:cNvCxnSpPr>
          <p:nvPr/>
        </p:nvCxnSpPr>
        <p:spPr>
          <a:xfrm>
            <a:off x="2243147" y="2347092"/>
            <a:ext cx="0" cy="3960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198" name="Shape 198"/>
          <p:cNvCxnSpPr>
            <a:stCxn id="193" idx="2"/>
            <a:endCxn id="194" idx="0"/>
          </p:cNvCxnSpPr>
          <p:nvPr/>
        </p:nvCxnSpPr>
        <p:spPr>
          <a:xfrm>
            <a:off x="2243147" y="3189518"/>
            <a:ext cx="0" cy="3918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199" name="Shape 199"/>
          <p:cNvCxnSpPr>
            <a:stCxn id="194" idx="2"/>
            <a:endCxn id="195" idx="0"/>
          </p:cNvCxnSpPr>
          <p:nvPr/>
        </p:nvCxnSpPr>
        <p:spPr>
          <a:xfrm flipH="1">
            <a:off x="1537547" y="4060493"/>
            <a:ext cx="705600" cy="5064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200" name="Shape 200"/>
          <p:cNvCxnSpPr>
            <a:stCxn id="196" idx="3"/>
          </p:cNvCxnSpPr>
          <p:nvPr/>
        </p:nvCxnSpPr>
        <p:spPr>
          <a:xfrm>
            <a:off x="4701634" y="4791539"/>
            <a:ext cx="387600" cy="12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201" name="Shape 201"/>
          <p:cNvCxnSpPr>
            <a:stCxn id="195" idx="3"/>
            <a:endCxn id="196" idx="1"/>
          </p:cNvCxnSpPr>
          <p:nvPr/>
        </p:nvCxnSpPr>
        <p:spPr>
          <a:xfrm>
            <a:off x="2470090" y="4788471"/>
            <a:ext cx="366300" cy="30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202" name="Shape 202"/>
          <p:cNvCxnSpPr>
            <a:endCxn id="204" idx="3"/>
          </p:cNvCxnSpPr>
          <p:nvPr/>
        </p:nvCxnSpPr>
        <p:spPr>
          <a:xfrm flipH="1">
            <a:off x="5200650" y="5016042"/>
            <a:ext cx="1222880" cy="67487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sp>
        <p:nvSpPr>
          <p:cNvPr id="203" name="Shape 203"/>
          <p:cNvSpPr/>
          <p:nvPr/>
        </p:nvSpPr>
        <p:spPr>
          <a:xfrm>
            <a:off x="5089096" y="4569603"/>
            <a:ext cx="2668863" cy="446440"/>
          </a:xfrm>
          <a:prstGeom prst="roundRect">
            <a:avLst>
              <a:gd name="adj" fmla="val 16667"/>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Model Implementation</a:t>
            </a:r>
          </a:p>
        </p:txBody>
      </p:sp>
      <p:sp>
        <p:nvSpPr>
          <p:cNvPr id="204" name="Shape 204"/>
          <p:cNvSpPr/>
          <p:nvPr/>
        </p:nvSpPr>
        <p:spPr>
          <a:xfrm>
            <a:off x="2400299" y="5291953"/>
            <a:ext cx="2800351" cy="797918"/>
          </a:xfrm>
          <a:prstGeom prst="diamond">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smtClean="0">
                <a:solidFill>
                  <a:schemeClr val="lt1"/>
                </a:solidFill>
                <a:latin typeface="Calibri"/>
                <a:ea typeface="Calibri"/>
                <a:cs typeface="Calibri"/>
                <a:sym typeface="Calibri"/>
              </a:rPr>
              <a:t>Optimization</a:t>
            </a:r>
            <a:endParaRPr lang="en-US" sz="1800" b="0" i="0" u="none" strike="noStrike" cap="none" dirty="0">
              <a:solidFill>
                <a:schemeClr val="lt1"/>
              </a:solidFill>
              <a:latin typeface="Calibri"/>
              <a:ea typeface="Calibri"/>
              <a:cs typeface="Calibri"/>
              <a:sym typeface="Calibri"/>
            </a:endParaRPr>
          </a:p>
        </p:txBody>
      </p:sp>
      <p:cxnSp>
        <p:nvCxnSpPr>
          <p:cNvPr id="205" name="Shape 205"/>
          <p:cNvCxnSpPr>
            <a:stCxn id="204" idx="1"/>
            <a:endCxn id="195" idx="2"/>
          </p:cNvCxnSpPr>
          <p:nvPr/>
        </p:nvCxnSpPr>
        <p:spPr>
          <a:xfrm flipH="1" flipV="1">
            <a:off x="1537469" y="5010057"/>
            <a:ext cx="862830" cy="680855"/>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sp>
        <p:nvSpPr>
          <p:cNvPr id="206" name="Shape 206"/>
          <p:cNvSpPr txBox="1"/>
          <p:nvPr/>
        </p:nvSpPr>
        <p:spPr>
          <a:xfrm>
            <a:off x="3481396" y="1720333"/>
            <a:ext cx="800099" cy="369332"/>
          </a:xfrm>
          <a:prstGeom prst="rect">
            <a:avLst/>
          </a:prstGeom>
          <a:solidFill>
            <a:srgbClr val="00B050"/>
          </a:solid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1" i="0" u="none" strike="noStrike" cap="none" dirty="0">
                <a:solidFill>
                  <a:schemeClr val="lt1"/>
                </a:solidFill>
                <a:latin typeface="Calibri"/>
                <a:ea typeface="Calibri"/>
                <a:cs typeface="Calibri"/>
                <a:sym typeface="Calibri"/>
              </a:rPr>
              <a:t>100%</a:t>
            </a:r>
          </a:p>
        </p:txBody>
      </p:sp>
      <p:sp>
        <p:nvSpPr>
          <p:cNvPr id="207" name="Shape 207"/>
          <p:cNvSpPr txBox="1"/>
          <p:nvPr/>
        </p:nvSpPr>
        <p:spPr>
          <a:xfrm>
            <a:off x="3481396" y="2515600"/>
            <a:ext cx="800099" cy="369332"/>
          </a:xfrm>
          <a:prstGeom prst="rect">
            <a:avLst/>
          </a:prstGeom>
          <a:solidFill>
            <a:srgbClr val="00B050"/>
          </a:solid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1" i="0" u="none" strike="noStrike" cap="none" dirty="0">
                <a:solidFill>
                  <a:schemeClr val="lt1"/>
                </a:solidFill>
                <a:latin typeface="Calibri"/>
                <a:ea typeface="Calibri"/>
                <a:cs typeface="Calibri"/>
                <a:sym typeface="Calibri"/>
              </a:rPr>
              <a:t>100%</a:t>
            </a:r>
          </a:p>
        </p:txBody>
      </p:sp>
      <p:sp>
        <p:nvSpPr>
          <p:cNvPr id="208" name="Shape 208"/>
          <p:cNvSpPr txBox="1"/>
          <p:nvPr/>
        </p:nvSpPr>
        <p:spPr>
          <a:xfrm>
            <a:off x="3500446" y="3386782"/>
            <a:ext cx="800099" cy="369332"/>
          </a:xfrm>
          <a:prstGeom prst="rect">
            <a:avLst/>
          </a:prstGeom>
          <a:solidFill>
            <a:srgbClr val="00B050"/>
          </a:solidFill>
          <a:ln w="9525" cap="flat" cmpd="sng">
            <a:solidFill>
              <a:srgbClr val="00B050"/>
            </a:solidFill>
            <a:prstDash val="solid"/>
            <a:round/>
            <a:headEnd type="none" w="med" len="med"/>
            <a:tailEnd type="none" w="med" len="med"/>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1" i="0" u="none" strike="noStrike" cap="none" dirty="0">
                <a:solidFill>
                  <a:schemeClr val="lt1"/>
                </a:solidFill>
                <a:latin typeface="Calibri"/>
                <a:ea typeface="Calibri"/>
                <a:cs typeface="Calibri"/>
                <a:sym typeface="Calibri"/>
              </a:rPr>
              <a:t>100%</a:t>
            </a:r>
          </a:p>
        </p:txBody>
      </p:sp>
      <p:sp>
        <p:nvSpPr>
          <p:cNvPr id="209" name="Shape 209"/>
          <p:cNvSpPr txBox="1"/>
          <p:nvPr/>
        </p:nvSpPr>
        <p:spPr>
          <a:xfrm>
            <a:off x="1863721" y="4309267"/>
            <a:ext cx="800099" cy="369332"/>
          </a:xfrm>
          <a:prstGeom prst="rect">
            <a:avLst/>
          </a:prstGeom>
          <a:solidFill>
            <a:srgbClr val="00B050"/>
          </a:solidFill>
          <a:ln w="9525" cap="flat" cmpd="sng">
            <a:solidFill>
              <a:srgbClr val="00B050"/>
            </a:solidFill>
            <a:prstDash val="solid"/>
            <a:round/>
            <a:headEnd type="none" w="med" len="med"/>
            <a:tailEnd type="none" w="med" len="med"/>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1" i="0" u="none" strike="noStrike" cap="none" dirty="0" smtClean="0">
                <a:solidFill>
                  <a:schemeClr val="lt1"/>
                </a:solidFill>
                <a:latin typeface="Calibri"/>
                <a:ea typeface="Calibri"/>
                <a:cs typeface="Calibri"/>
                <a:sym typeface="Calibri"/>
              </a:rPr>
              <a:t>100%</a:t>
            </a:r>
            <a:endParaRPr lang="en-US" sz="1800" b="1" i="0" u="none" strike="noStrike" cap="none" dirty="0">
              <a:solidFill>
                <a:schemeClr val="lt1"/>
              </a:solidFill>
              <a:latin typeface="Calibri"/>
              <a:ea typeface="Calibri"/>
              <a:cs typeface="Calibri"/>
              <a:sym typeface="Calibri"/>
            </a:endParaRPr>
          </a:p>
        </p:txBody>
      </p:sp>
      <p:sp>
        <p:nvSpPr>
          <p:cNvPr id="210" name="Shape 210"/>
          <p:cNvSpPr txBox="1"/>
          <p:nvPr/>
        </p:nvSpPr>
        <p:spPr>
          <a:xfrm>
            <a:off x="4171948" y="4281260"/>
            <a:ext cx="800099" cy="369332"/>
          </a:xfrm>
          <a:prstGeom prst="rect">
            <a:avLst/>
          </a:prstGeom>
          <a:solidFill>
            <a:srgbClr val="00B050"/>
          </a:solidFill>
          <a:ln w="9525" cap="flat" cmpd="sng">
            <a:solidFill>
              <a:srgbClr val="00B050"/>
            </a:solidFill>
            <a:prstDash val="solid"/>
            <a:round/>
            <a:headEnd type="none" w="med" len="med"/>
            <a:tailEnd type="none" w="med" len="med"/>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1" dirty="0" smtClean="0">
                <a:solidFill>
                  <a:schemeClr val="lt1"/>
                </a:solidFill>
                <a:latin typeface="Calibri"/>
                <a:ea typeface="Calibri"/>
                <a:cs typeface="Calibri"/>
                <a:sym typeface="Calibri"/>
              </a:rPr>
              <a:t>100%</a:t>
            </a:r>
            <a:endParaRPr lang="en-US" sz="1800" b="1" i="0" u="none" strike="noStrike" cap="none" dirty="0">
              <a:solidFill>
                <a:schemeClr val="lt1"/>
              </a:solidFill>
              <a:latin typeface="Calibri"/>
              <a:ea typeface="Calibri"/>
              <a:cs typeface="Calibri"/>
              <a:sym typeface="Calibri"/>
            </a:endParaRPr>
          </a:p>
        </p:txBody>
      </p:sp>
      <p:sp>
        <p:nvSpPr>
          <p:cNvPr id="211" name="Shape 211"/>
          <p:cNvSpPr txBox="1"/>
          <p:nvPr/>
        </p:nvSpPr>
        <p:spPr>
          <a:xfrm>
            <a:off x="7320639" y="4281260"/>
            <a:ext cx="800099" cy="369332"/>
          </a:xfrm>
          <a:prstGeom prst="rect">
            <a:avLst/>
          </a:prstGeom>
          <a:solidFill>
            <a:srgbClr val="00B050"/>
          </a:solidFill>
          <a:ln w="9525" cap="flat" cmpd="sng">
            <a:solidFill>
              <a:srgbClr val="00B050"/>
            </a:solidFill>
            <a:prstDash val="solid"/>
            <a:round/>
            <a:headEnd type="none" w="med" len="med"/>
            <a:tailEnd type="none" w="med" len="med"/>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1" i="0" u="none" strike="noStrike" cap="none" dirty="0" smtClean="0">
                <a:solidFill>
                  <a:schemeClr val="lt1"/>
                </a:solidFill>
                <a:latin typeface="Calibri"/>
                <a:ea typeface="Calibri"/>
                <a:cs typeface="Calibri"/>
                <a:sym typeface="Calibri"/>
              </a:rPr>
              <a:t>100%</a:t>
            </a:r>
            <a:endParaRPr lang="en-US" sz="1800" b="1" i="0" u="none" strike="noStrike" cap="none" dirty="0">
              <a:solidFill>
                <a:schemeClr val="lt1"/>
              </a:solidFill>
              <a:latin typeface="Calibri"/>
              <a:ea typeface="Calibri"/>
              <a:cs typeface="Calibri"/>
              <a:sym typeface="Calibri"/>
            </a:endParaRPr>
          </a:p>
        </p:txBody>
      </p:sp>
      <p:sp>
        <p:nvSpPr>
          <p:cNvPr id="212" name="Shape 212"/>
          <p:cNvSpPr txBox="1"/>
          <p:nvPr/>
        </p:nvSpPr>
        <p:spPr>
          <a:xfrm>
            <a:off x="5545926" y="1151419"/>
            <a:ext cx="2781300" cy="461664"/>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rgbClr val="0070C0"/>
              </a:buClr>
              <a:buSzPct val="25000"/>
              <a:buFont typeface="Calibri"/>
              <a:buNone/>
            </a:pPr>
            <a:r>
              <a:rPr lang="en-US" sz="2400" b="0" i="0" u="none" strike="noStrike" cap="none" dirty="0">
                <a:solidFill>
                  <a:srgbClr val="0070C0"/>
                </a:solidFill>
                <a:latin typeface="Calibri"/>
                <a:ea typeface="Calibri"/>
                <a:cs typeface="Calibri"/>
                <a:sym typeface="Calibri"/>
              </a:rPr>
              <a:t>Current Stage</a:t>
            </a:r>
          </a:p>
        </p:txBody>
      </p:sp>
      <p:sp>
        <p:nvSpPr>
          <p:cNvPr id="213" name="Shape 213"/>
          <p:cNvSpPr txBox="1"/>
          <p:nvPr/>
        </p:nvSpPr>
        <p:spPr>
          <a:xfrm>
            <a:off x="5029196" y="1608279"/>
            <a:ext cx="3814762" cy="408014"/>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1800" b="0" i="0" u="none" strike="noStrike" cap="none" dirty="0">
                <a:solidFill>
                  <a:schemeClr val="dk1"/>
                </a:solidFill>
                <a:latin typeface="Calibri"/>
                <a:ea typeface="Calibri"/>
                <a:cs typeface="Calibri"/>
                <a:sym typeface="Calibri"/>
              </a:rPr>
              <a:t>Model </a:t>
            </a:r>
            <a:r>
              <a:rPr lang="en-US" sz="1800" b="0" i="0" u="none" strike="noStrike" cap="none" dirty="0" smtClean="0">
                <a:solidFill>
                  <a:schemeClr val="dk1"/>
                </a:solidFill>
                <a:latin typeface="Calibri"/>
                <a:ea typeface="Calibri"/>
                <a:cs typeface="Calibri"/>
                <a:sym typeface="Calibri"/>
              </a:rPr>
              <a:t>Optimization</a:t>
            </a:r>
            <a:endParaRPr lang="en-US" sz="1800" b="0" i="0" u="none" strike="noStrike" cap="none" dirty="0">
              <a:solidFill>
                <a:schemeClr val="dk1"/>
              </a:solidFill>
              <a:latin typeface="Calibri"/>
              <a:ea typeface="Calibri"/>
              <a:cs typeface="Calibri"/>
              <a:sym typeface="Calibri"/>
            </a:endParaRPr>
          </a:p>
        </p:txBody>
      </p:sp>
      <p:sp>
        <p:nvSpPr>
          <p:cNvPr id="214" name="Shape 214"/>
          <p:cNvSpPr txBox="1"/>
          <p:nvPr/>
        </p:nvSpPr>
        <p:spPr>
          <a:xfrm>
            <a:off x="5024432" y="2192125"/>
            <a:ext cx="3814761" cy="461664"/>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rgbClr val="0070C0"/>
              </a:buClr>
              <a:buSzPct val="25000"/>
              <a:buFont typeface="Calibri"/>
              <a:buNone/>
            </a:pPr>
            <a:r>
              <a:rPr lang="en-US" sz="2400" b="0" i="0" u="none" strike="noStrike" cap="none" dirty="0">
                <a:solidFill>
                  <a:srgbClr val="0070C0"/>
                </a:solidFill>
                <a:latin typeface="Calibri"/>
                <a:ea typeface="Calibri"/>
                <a:cs typeface="Calibri"/>
                <a:sym typeface="Calibri"/>
              </a:rPr>
              <a:t>Overall Schedule RYG Status</a:t>
            </a:r>
          </a:p>
        </p:txBody>
      </p:sp>
      <p:sp>
        <p:nvSpPr>
          <p:cNvPr id="215" name="Shape 215"/>
          <p:cNvSpPr txBox="1"/>
          <p:nvPr/>
        </p:nvSpPr>
        <p:spPr>
          <a:xfrm>
            <a:off x="5024432" y="2662559"/>
            <a:ext cx="3814762" cy="231895"/>
          </a:xfrm>
          <a:prstGeom prst="rect">
            <a:avLst/>
          </a:prstGeom>
          <a:gradFill>
            <a:gsLst>
              <a:gs pos="0">
                <a:srgbClr val="00B050"/>
              </a:gs>
              <a:gs pos="50000">
                <a:srgbClr val="FFFF00"/>
              </a:gs>
              <a:gs pos="100000">
                <a:srgbClr val="FF0000"/>
              </a:gs>
            </a:gsLst>
            <a:lin ang="0" scaled="0"/>
          </a:grad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p:txBody>
      </p:sp>
      <p:sp>
        <p:nvSpPr>
          <p:cNvPr id="216" name="Shape 216"/>
          <p:cNvSpPr/>
          <p:nvPr/>
        </p:nvSpPr>
        <p:spPr>
          <a:xfrm>
            <a:off x="5229222" y="2933041"/>
            <a:ext cx="110743" cy="291901"/>
          </a:xfrm>
          <a:prstGeom prst="upArrow">
            <a:avLst>
              <a:gd name="adj1" fmla="val 50000"/>
              <a:gd name="adj2" fmla="val 50000"/>
            </a:avLst>
          </a:prstGeom>
          <a:solidFill>
            <a:schemeClr val="accent1"/>
          </a:solid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dirty="0">
              <a:solidFill>
                <a:schemeClr val="lt1"/>
              </a:solidFill>
              <a:latin typeface="Arial"/>
              <a:ea typeface="Arial"/>
              <a:cs typeface="Arial"/>
              <a:sym typeface="Arial"/>
            </a:endParaRPr>
          </a:p>
        </p:txBody>
      </p:sp>
      <p:sp>
        <p:nvSpPr>
          <p:cNvPr id="217" name="Shape 217"/>
          <p:cNvSpPr txBox="1"/>
          <p:nvPr/>
        </p:nvSpPr>
        <p:spPr>
          <a:xfrm>
            <a:off x="4158707" y="5254078"/>
            <a:ext cx="800099" cy="369332"/>
          </a:xfrm>
          <a:prstGeom prst="rect">
            <a:avLst/>
          </a:prstGeom>
          <a:solidFill>
            <a:srgbClr val="00B0F0"/>
          </a:solidFill>
          <a:ln w="9525" cap="flat" cmpd="sng">
            <a:solidFill>
              <a:srgbClr val="00B0F0"/>
            </a:solidFill>
            <a:prstDash val="solid"/>
            <a:round/>
            <a:headEnd type="none" w="med" len="med"/>
            <a:tailEnd type="none" w="med" len="med"/>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1" i="0" u="none" strike="noStrike" cap="none" dirty="0" smtClean="0">
                <a:solidFill>
                  <a:schemeClr val="lt1"/>
                </a:solidFill>
                <a:latin typeface="Calibri"/>
                <a:ea typeface="Calibri"/>
                <a:cs typeface="Calibri"/>
                <a:sym typeface="Calibri"/>
              </a:rPr>
              <a:t>95%</a:t>
            </a:r>
            <a:endParaRPr lang="en-US" sz="1800" b="1" i="0" u="none" strike="noStrike" cap="none"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Data </a:t>
            </a:r>
            <a:r>
              <a:rPr lang="en-US" sz="4000" b="0" i="1" u="none" strike="noStrike" cap="none" dirty="0">
                <a:solidFill>
                  <a:schemeClr val="dk1"/>
                </a:solidFill>
                <a:latin typeface="Calibri"/>
                <a:ea typeface="Calibri"/>
                <a:cs typeface="Calibri"/>
                <a:sym typeface="Calibri"/>
              </a:rPr>
              <a:t>Exploration</a:t>
            </a:r>
          </a:p>
        </p:txBody>
      </p:sp>
      <p:sp>
        <p:nvSpPr>
          <p:cNvPr id="223" name="Shape 223"/>
          <p:cNvSpPr txBox="1"/>
          <p:nvPr/>
        </p:nvSpPr>
        <p:spPr>
          <a:xfrm>
            <a:off x="342900" y="1095600"/>
            <a:ext cx="8458200" cy="4747988"/>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2400" b="0" i="0" u="none" strike="noStrike" cap="none" dirty="0">
                <a:solidFill>
                  <a:srgbClr val="0070C0"/>
                </a:solidFill>
                <a:latin typeface="Calibri"/>
                <a:ea typeface="Calibri"/>
                <a:cs typeface="Calibri"/>
                <a:sym typeface="Calibri"/>
              </a:rPr>
              <a:t>Data Exploration</a:t>
            </a: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Assessment of significance of all data columns and removal of unwanted data columns</a:t>
            </a: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Sanity checks of the important data (missing values, NA’s etc.)</a:t>
            </a: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Removal of html tags from the review text</a:t>
            </a: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Comparison of distribution of ratings across all 8 book reviews</a:t>
            </a: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Assessment of frequency distribution of reviews based on review lengths and removal of extremes (especially extremely large reviews)</a:t>
            </a: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Identifying data for creating a prototype model (relatively uniform distribution across reviews preferred)</a:t>
            </a: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p:txBody>
      </p:sp>
      <p:sp>
        <p:nvSpPr>
          <p:cNvPr id="224" name="Shape 224"/>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dirty="0">
              <a:solidFill>
                <a:schemeClr val="lt1"/>
              </a:solidFill>
              <a:latin typeface="Calibri"/>
              <a:ea typeface="Calibri"/>
              <a:cs typeface="Calibri"/>
              <a:sym typeface="Calibri"/>
            </a:endParaRPr>
          </a:p>
        </p:txBody>
      </p:sp>
      <p:sp>
        <p:nvSpPr>
          <p:cNvPr id="225" name="Shape 225"/>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7</a:t>
            </a:fld>
            <a:endParaRPr lang="en-US" sz="1200" b="1" i="0" u="none" strike="noStrike" cap="none" dirty="0">
              <a:solidFill>
                <a:schemeClr val="lt1"/>
              </a:solidFill>
              <a:latin typeface="Calibri"/>
              <a:ea typeface="Calibri"/>
              <a:cs typeface="Calibri"/>
              <a:sym typeface="Calibri"/>
            </a:endParaRPr>
          </a:p>
        </p:txBody>
      </p:sp>
      <p:sp>
        <p:nvSpPr>
          <p:cNvPr id="226" name="Shape 226"/>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Data </a:t>
            </a:r>
            <a:r>
              <a:rPr lang="en-US" sz="4000" b="0" i="1" u="none" strike="noStrike" cap="none" dirty="0">
                <a:solidFill>
                  <a:schemeClr val="dk1"/>
                </a:solidFill>
                <a:latin typeface="Calibri"/>
                <a:ea typeface="Calibri"/>
                <a:cs typeface="Calibri"/>
                <a:sym typeface="Calibri"/>
              </a:rPr>
              <a:t>Exploration</a:t>
            </a:r>
          </a:p>
        </p:txBody>
      </p:sp>
      <p:sp>
        <p:nvSpPr>
          <p:cNvPr id="232" name="Shape 232"/>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dirty="0">
              <a:solidFill>
                <a:schemeClr val="lt1"/>
              </a:solidFill>
              <a:latin typeface="Calibri"/>
              <a:ea typeface="Calibri"/>
              <a:cs typeface="Calibri"/>
              <a:sym typeface="Calibri"/>
            </a:endParaRPr>
          </a:p>
        </p:txBody>
      </p:sp>
      <p:sp>
        <p:nvSpPr>
          <p:cNvPr id="233" name="Shape 233"/>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8</a:t>
            </a:fld>
            <a:endParaRPr lang="en-US" sz="1200" b="1" i="0" u="none" strike="noStrike" cap="none" dirty="0">
              <a:solidFill>
                <a:schemeClr val="lt1"/>
              </a:solidFill>
              <a:latin typeface="Calibri"/>
              <a:ea typeface="Calibri"/>
              <a:cs typeface="Calibri"/>
              <a:sym typeface="Calibri"/>
            </a:endParaRPr>
          </a:p>
        </p:txBody>
      </p:sp>
      <p:sp>
        <p:nvSpPr>
          <p:cNvPr id="234" name="Shape 234"/>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dirty="0">
              <a:solidFill>
                <a:schemeClr val="lt1"/>
              </a:solidFill>
              <a:latin typeface="Calibri"/>
              <a:ea typeface="Calibri"/>
              <a:cs typeface="Calibri"/>
              <a:sym typeface="Calibri"/>
            </a:endParaRPr>
          </a:p>
        </p:txBody>
      </p:sp>
      <p:pic>
        <p:nvPicPr>
          <p:cNvPr id="235" name="Shape 235"/>
          <p:cNvPicPr preferRelativeResize="0"/>
          <p:nvPr/>
        </p:nvPicPr>
        <p:blipFill rotWithShape="1">
          <a:blip r:embed="rId3">
            <a:alphaModFix/>
          </a:blip>
          <a:srcRect/>
          <a:stretch/>
        </p:blipFill>
        <p:spPr>
          <a:xfrm>
            <a:off x="272177" y="1079811"/>
            <a:ext cx="4037886" cy="1920558"/>
          </a:xfrm>
          <a:prstGeom prst="rect">
            <a:avLst/>
          </a:prstGeom>
          <a:noFill/>
          <a:ln>
            <a:noFill/>
          </a:ln>
        </p:spPr>
      </p:pic>
      <p:pic>
        <p:nvPicPr>
          <p:cNvPr id="236" name="Shape 236"/>
          <p:cNvPicPr preferRelativeResize="0"/>
          <p:nvPr/>
        </p:nvPicPr>
        <p:blipFill rotWithShape="1">
          <a:blip r:embed="rId4">
            <a:alphaModFix/>
          </a:blip>
          <a:srcRect/>
          <a:stretch/>
        </p:blipFill>
        <p:spPr>
          <a:xfrm>
            <a:off x="4798205" y="1077108"/>
            <a:ext cx="4037886" cy="1922970"/>
          </a:xfrm>
          <a:prstGeom prst="rect">
            <a:avLst/>
          </a:prstGeom>
          <a:noFill/>
          <a:ln>
            <a:noFill/>
          </a:ln>
        </p:spPr>
      </p:pic>
      <p:sp>
        <p:nvSpPr>
          <p:cNvPr id="237" name="Shape 237"/>
          <p:cNvSpPr txBox="1"/>
          <p:nvPr/>
        </p:nvSpPr>
        <p:spPr>
          <a:xfrm>
            <a:off x="380996" y="2969805"/>
            <a:ext cx="8305799" cy="923328"/>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800" b="0" i="1" u="none" strike="noStrike" cap="none" dirty="0">
                <a:solidFill>
                  <a:srgbClr val="000000"/>
                </a:solidFill>
                <a:latin typeface="Calibri"/>
                <a:ea typeface="Calibri"/>
                <a:cs typeface="Calibri"/>
                <a:sym typeface="Calibri"/>
              </a:rPr>
              <a:t>Comparison of Distribution of Reviews based on the ratings for “Gone Girl” on the left and “Hunger Games” on the right. “Gone Girl” has more suitable data for training the model as the distribution is more uniform than in case of “Hunger Games”</a:t>
            </a:r>
          </a:p>
        </p:txBody>
      </p:sp>
      <p:cxnSp>
        <p:nvCxnSpPr>
          <p:cNvPr id="238" name="Shape 238"/>
          <p:cNvCxnSpPr/>
          <p:nvPr/>
        </p:nvCxnSpPr>
        <p:spPr>
          <a:xfrm>
            <a:off x="126204" y="4046246"/>
            <a:ext cx="8815388" cy="14288"/>
          </a:xfrm>
          <a:prstGeom prst="straightConnector1">
            <a:avLst/>
          </a:prstGeom>
          <a:noFill/>
          <a:ln w="9525" cap="flat" cmpd="sng">
            <a:solidFill>
              <a:srgbClr val="4A7DBA"/>
            </a:solidFill>
            <a:prstDash val="solid"/>
            <a:round/>
            <a:headEnd type="none" w="med" len="med"/>
            <a:tailEnd type="none" w="med" len="med"/>
          </a:ln>
        </p:spPr>
      </p:cxnSp>
      <p:sp>
        <p:nvSpPr>
          <p:cNvPr id="239" name="Shape 239"/>
          <p:cNvSpPr txBox="1"/>
          <p:nvPr/>
        </p:nvSpPr>
        <p:spPr>
          <a:xfrm>
            <a:off x="4798205" y="4249482"/>
            <a:ext cx="4037885" cy="1754324"/>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800" b="0" i="1" u="none" strike="noStrike" cap="none" dirty="0">
                <a:solidFill>
                  <a:srgbClr val="000000"/>
                </a:solidFill>
                <a:latin typeface="Calibri"/>
                <a:ea typeface="Calibri"/>
                <a:cs typeface="Calibri"/>
                <a:sym typeface="Calibri"/>
              </a:rPr>
              <a:t>Most of the reviews in “Gone Girl” are less than 1000 characters. Omitting the ones &gt;1000 characters helps maintain the complexity of test processing (bag of words) and is not likely to impact the model training</a:t>
            </a:r>
          </a:p>
        </p:txBody>
      </p:sp>
      <p:pic>
        <p:nvPicPr>
          <p:cNvPr id="240" name="Shape 240"/>
          <p:cNvPicPr preferRelativeResize="0"/>
          <p:nvPr/>
        </p:nvPicPr>
        <p:blipFill rotWithShape="1">
          <a:blip r:embed="rId5">
            <a:alphaModFix/>
          </a:blip>
          <a:srcRect/>
          <a:stretch/>
        </p:blipFill>
        <p:spPr>
          <a:xfrm>
            <a:off x="272177" y="4245853"/>
            <a:ext cx="4526028" cy="2153539"/>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smtClean="0">
                <a:solidFill>
                  <a:schemeClr val="dk1"/>
                </a:solidFill>
                <a:latin typeface="Calibri"/>
                <a:ea typeface="Calibri"/>
                <a:cs typeface="Calibri"/>
                <a:sym typeface="Calibri"/>
              </a:rPr>
              <a:t>Data </a:t>
            </a:r>
            <a:r>
              <a:rPr lang="en-US" sz="4000" b="0" i="1" u="none" strike="noStrike" cap="none" dirty="0">
                <a:solidFill>
                  <a:schemeClr val="dk1"/>
                </a:solidFill>
                <a:latin typeface="Calibri"/>
                <a:ea typeface="Calibri"/>
                <a:cs typeface="Calibri"/>
                <a:sym typeface="Calibri"/>
              </a:rPr>
              <a:t>Processing</a:t>
            </a:r>
          </a:p>
        </p:txBody>
      </p:sp>
      <p:sp>
        <p:nvSpPr>
          <p:cNvPr id="246" name="Shape 246"/>
          <p:cNvSpPr txBox="1"/>
          <p:nvPr/>
        </p:nvSpPr>
        <p:spPr>
          <a:xfrm>
            <a:off x="342900" y="1095599"/>
            <a:ext cx="8458200" cy="469083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2400" b="0" i="0" u="none" strike="noStrike" cap="none" dirty="0">
                <a:solidFill>
                  <a:srgbClr val="0070C0"/>
                </a:solidFill>
                <a:latin typeface="Calibri"/>
                <a:ea typeface="Calibri"/>
                <a:cs typeface="Calibri"/>
                <a:sym typeface="Calibri"/>
              </a:rPr>
              <a:t>Data Pre-processing</a:t>
            </a:r>
          </a:p>
          <a:p>
            <a:pPr marL="285750" marR="0" lvl="0" indent="-285750" algn="l" rtl="0">
              <a:lnSpc>
                <a:spcPct val="100000"/>
              </a:lnSpc>
              <a:spcBef>
                <a:spcPts val="0"/>
              </a:spcBef>
              <a:spcAft>
                <a:spcPts val="0"/>
              </a:spcAft>
              <a:buClr>
                <a:schemeClr val="dk1"/>
              </a:buClr>
              <a:buSzPct val="75000"/>
              <a:buFont typeface="Noto Sans Symbols"/>
              <a:buChar char="❑"/>
            </a:pPr>
            <a:endParaRPr lang="en-US" sz="1800" b="0" i="0" u="none" strike="noStrike" cap="none" dirty="0" smtClean="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smtClean="0">
                <a:solidFill>
                  <a:schemeClr val="dk1"/>
                </a:solidFill>
                <a:latin typeface="Calibri"/>
                <a:ea typeface="Calibri"/>
                <a:cs typeface="Calibri"/>
                <a:sym typeface="Calibri"/>
              </a:rPr>
              <a:t>Applying </a:t>
            </a:r>
            <a:r>
              <a:rPr lang="en-US" sz="1800" b="0" i="0" u="none" strike="noStrike" cap="none" dirty="0">
                <a:solidFill>
                  <a:schemeClr val="dk1"/>
                </a:solidFill>
                <a:latin typeface="Calibri"/>
                <a:ea typeface="Calibri"/>
                <a:cs typeface="Calibri"/>
                <a:sym typeface="Calibri"/>
              </a:rPr>
              <a:t>NLP techniques to pre-process the data – tokenization, whitespace removal, lowercasing, removal of punctuation, removal of numbers</a:t>
            </a:r>
          </a:p>
          <a:p>
            <a:pPr marL="285750" marR="0" lvl="0" indent="-285750" algn="l" rtl="0">
              <a:lnSpc>
                <a:spcPct val="100000"/>
              </a:lnSpc>
              <a:spcBef>
                <a:spcPts val="0"/>
              </a:spcBef>
              <a:spcAft>
                <a:spcPts val="0"/>
              </a:spcAft>
              <a:buClr>
                <a:schemeClr val="dk1"/>
              </a:buClr>
              <a:buSzPct val="75000"/>
              <a:buFont typeface="Noto Sans Symbols"/>
              <a:buChar char="❑"/>
            </a:pPr>
            <a:endParaRPr lang="en-US" sz="1800" b="0" i="0" u="none" strike="noStrike" cap="none" dirty="0" smtClean="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smtClean="0">
                <a:solidFill>
                  <a:schemeClr val="dk1"/>
                </a:solidFill>
                <a:latin typeface="Calibri"/>
                <a:ea typeface="Calibri"/>
                <a:cs typeface="Calibri"/>
                <a:sym typeface="Calibri"/>
              </a:rPr>
              <a:t>Converting </a:t>
            </a:r>
            <a:r>
              <a:rPr lang="en-US" sz="1800" b="0" i="0" u="none" strike="noStrike" cap="none" dirty="0">
                <a:solidFill>
                  <a:schemeClr val="dk1"/>
                </a:solidFill>
                <a:latin typeface="Calibri"/>
                <a:ea typeface="Calibri"/>
                <a:cs typeface="Calibri"/>
                <a:sym typeface="Calibri"/>
              </a:rPr>
              <a:t>negative contractions to their expanded forms (e.g. isn’t = is not)</a:t>
            </a:r>
          </a:p>
          <a:p>
            <a:pPr marL="285750" marR="0" lvl="0" indent="-285750" algn="l" rtl="0">
              <a:lnSpc>
                <a:spcPct val="100000"/>
              </a:lnSpc>
              <a:spcBef>
                <a:spcPts val="0"/>
              </a:spcBef>
              <a:spcAft>
                <a:spcPts val="0"/>
              </a:spcAft>
              <a:buClr>
                <a:schemeClr val="dk1"/>
              </a:buClr>
              <a:buSzPct val="75000"/>
              <a:buFont typeface="Noto Sans Symbols"/>
              <a:buChar char="❑"/>
            </a:pPr>
            <a:endParaRPr lang="en-US" sz="1800" b="0" i="0" u="none" strike="noStrike" cap="none" dirty="0" smtClean="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smtClean="0">
                <a:solidFill>
                  <a:schemeClr val="dk1"/>
                </a:solidFill>
                <a:latin typeface="Calibri"/>
                <a:ea typeface="Calibri"/>
                <a:cs typeface="Calibri"/>
                <a:sym typeface="Calibri"/>
              </a:rPr>
              <a:t>Removing </a:t>
            </a:r>
            <a:r>
              <a:rPr lang="en-US" sz="1800" b="0" i="0" u="none" strike="noStrike" cap="none" dirty="0">
                <a:solidFill>
                  <a:schemeClr val="dk1"/>
                </a:solidFill>
                <a:latin typeface="Calibri"/>
                <a:ea typeface="Calibri"/>
                <a:cs typeface="Calibri"/>
                <a:sym typeface="Calibri"/>
              </a:rPr>
              <a:t>stop-words – common words that do not define the sentiment (e.g., “a”, “if”, “am”, etc.)</a:t>
            </a:r>
          </a:p>
          <a:p>
            <a:pPr marL="285750" marR="0" lvl="0" indent="-285750" algn="l" rtl="0">
              <a:lnSpc>
                <a:spcPct val="100000"/>
              </a:lnSpc>
              <a:spcBef>
                <a:spcPts val="0"/>
              </a:spcBef>
              <a:spcAft>
                <a:spcPts val="0"/>
              </a:spcAft>
              <a:buClr>
                <a:schemeClr val="dk1"/>
              </a:buClr>
              <a:buSzPct val="75000"/>
              <a:buFont typeface="Noto Sans Symbols"/>
              <a:buChar char="❑"/>
            </a:pPr>
            <a:endParaRPr lang="en-US" sz="1800" b="0" i="0" u="none" strike="noStrike" cap="none" dirty="0" smtClean="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smtClean="0">
                <a:solidFill>
                  <a:schemeClr val="dk1"/>
                </a:solidFill>
                <a:latin typeface="Calibri"/>
                <a:ea typeface="Calibri"/>
                <a:cs typeface="Calibri"/>
                <a:sym typeface="Calibri"/>
              </a:rPr>
              <a:t>Vectorization </a:t>
            </a:r>
            <a:r>
              <a:rPr lang="en-US" sz="1800" b="0" i="0" u="none" strike="noStrike" cap="none" dirty="0">
                <a:solidFill>
                  <a:schemeClr val="dk1"/>
                </a:solidFill>
                <a:latin typeface="Calibri"/>
                <a:ea typeface="Calibri"/>
                <a:cs typeface="Calibri"/>
                <a:sym typeface="Calibri"/>
              </a:rPr>
              <a:t>of words (Corpus) and Generation of Document-Term matrix</a:t>
            </a:r>
          </a:p>
          <a:p>
            <a:pPr marL="285750" marR="0" lvl="0" indent="-285750" algn="l" rtl="0">
              <a:lnSpc>
                <a:spcPct val="100000"/>
              </a:lnSpc>
              <a:spcBef>
                <a:spcPts val="0"/>
              </a:spcBef>
              <a:spcAft>
                <a:spcPts val="0"/>
              </a:spcAft>
              <a:buClr>
                <a:schemeClr val="dk1"/>
              </a:buClr>
              <a:buSzPct val="75000"/>
              <a:buFont typeface="Noto Sans Symbols"/>
              <a:buChar char="❑"/>
            </a:pPr>
            <a:endParaRPr lang="en-US" sz="1800" b="0" i="0" u="none" strike="noStrike" cap="none" dirty="0" smtClean="0">
              <a:solidFill>
                <a:schemeClr val="dk1"/>
              </a:solidFill>
              <a:latin typeface="Calibri"/>
              <a:ea typeface="Calibri"/>
              <a:cs typeface="Calibri"/>
              <a:sym typeface="Calibri"/>
            </a:endParaRPr>
          </a:p>
          <a:p>
            <a:pPr>
              <a:buClr>
                <a:schemeClr val="dk1"/>
              </a:buClr>
              <a:buSzPct val="75000"/>
            </a:pPr>
            <a:r>
              <a:rPr lang="en-US" sz="2400" dirty="0" smtClean="0">
                <a:solidFill>
                  <a:srgbClr val="0070C0"/>
                </a:solidFill>
                <a:latin typeface="Calibri"/>
                <a:ea typeface="Calibri"/>
                <a:cs typeface="Calibri"/>
                <a:sym typeface="Calibri"/>
              </a:rPr>
              <a:t>Sentiment Extraction</a:t>
            </a:r>
          </a:p>
          <a:p>
            <a:pPr>
              <a:buClr>
                <a:schemeClr val="dk1"/>
              </a:buClr>
              <a:buSzPct val="75000"/>
            </a:pPr>
            <a:endParaRPr lang="en-US" sz="1800" dirty="0">
              <a:solidFill>
                <a:srgbClr val="0070C0"/>
              </a:solidFill>
              <a:latin typeface="Calibri"/>
              <a:ea typeface="Calibri"/>
              <a:cs typeface="Calibri"/>
              <a:sym typeface="Calibri"/>
            </a:endParaRPr>
          </a:p>
          <a:p>
            <a:pPr marL="285750" lvl="0" indent="-285750">
              <a:buClr>
                <a:schemeClr val="dk1"/>
              </a:buClr>
              <a:buSzPct val="75000"/>
              <a:buFont typeface="Noto Sans Symbols"/>
              <a:buChar char="❑"/>
            </a:pPr>
            <a:r>
              <a:rPr lang="en-US" sz="1800" dirty="0" smtClean="0">
                <a:solidFill>
                  <a:schemeClr val="dk1"/>
                </a:solidFill>
                <a:latin typeface="Calibri"/>
                <a:ea typeface="Calibri"/>
                <a:cs typeface="Calibri"/>
                <a:sym typeface="Calibri"/>
              </a:rPr>
              <a:t>Compare </a:t>
            </a:r>
            <a:r>
              <a:rPr lang="en-US" sz="1800" dirty="0">
                <a:solidFill>
                  <a:schemeClr val="dk1"/>
                </a:solidFill>
                <a:latin typeface="Calibri"/>
                <a:ea typeface="Calibri"/>
                <a:cs typeface="Calibri"/>
                <a:sym typeface="Calibri"/>
              </a:rPr>
              <a:t>the bag of words with a standard pre-defined list of positive and negative </a:t>
            </a:r>
            <a:r>
              <a:rPr lang="en-US" sz="1800" dirty="0" smtClean="0">
                <a:solidFill>
                  <a:schemeClr val="dk1"/>
                </a:solidFill>
                <a:latin typeface="Calibri"/>
                <a:ea typeface="Calibri"/>
                <a:cs typeface="Calibri"/>
                <a:sym typeface="Calibri"/>
              </a:rPr>
              <a:t>words</a:t>
            </a:r>
            <a:endParaRPr lang="en-US" sz="1800" dirty="0">
              <a:solidFill>
                <a:schemeClr val="dk1"/>
              </a:solidFill>
              <a:latin typeface="Calibri"/>
              <a:ea typeface="Calibri"/>
              <a:cs typeface="Calibri"/>
              <a:sym typeface="Calibri"/>
            </a:endParaRPr>
          </a:p>
        </p:txBody>
      </p:sp>
      <p:sp>
        <p:nvSpPr>
          <p:cNvPr id="247" name="Shape 247"/>
          <p:cNvSpPr txBox="1">
            <a:spLocks noGrp="1"/>
          </p:cNvSpPr>
          <p:nvPr>
            <p:ph type="ftr" idx="11"/>
          </p:nvPr>
        </p:nvSpPr>
        <p:spPr>
          <a:xfrm>
            <a:off x="2895600" y="6569075"/>
            <a:ext cx="3352799" cy="3651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Capstone Project Status Report - Oct-2017</a:t>
            </a:r>
            <a:endParaRPr lang="en-US" sz="1200" b="0" i="0" u="none" strike="noStrike" cap="none" dirty="0">
              <a:solidFill>
                <a:schemeClr val="lt1"/>
              </a:solidFill>
              <a:latin typeface="Calibri"/>
              <a:ea typeface="Calibri"/>
              <a:cs typeface="Calibri"/>
              <a:sym typeface="Calibri"/>
            </a:endParaRPr>
          </a:p>
        </p:txBody>
      </p:sp>
      <p:sp>
        <p:nvSpPr>
          <p:cNvPr id="248" name="Shape 248"/>
          <p:cNvSpPr txBox="1">
            <a:spLocks noGrp="1"/>
          </p:cNvSpPr>
          <p:nvPr>
            <p:ph type="sldNum" idx="12"/>
          </p:nvPr>
        </p:nvSpPr>
        <p:spPr>
          <a:xfrm>
            <a:off x="6553200" y="6569075"/>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9</a:t>
            </a:fld>
            <a:endParaRPr lang="en-US" sz="1200" b="1" i="0" u="none" strike="noStrike" cap="none" dirty="0">
              <a:solidFill>
                <a:schemeClr val="lt1"/>
              </a:solidFill>
              <a:latin typeface="Calibri"/>
              <a:ea typeface="Calibri"/>
              <a:cs typeface="Calibri"/>
              <a:sym typeface="Calibri"/>
            </a:endParaRPr>
          </a:p>
        </p:txBody>
      </p:sp>
      <p:sp>
        <p:nvSpPr>
          <p:cNvPr id="249" name="Shape 249"/>
          <p:cNvSpPr txBox="1">
            <a:spLocks noGrp="1"/>
          </p:cNvSpPr>
          <p:nvPr>
            <p:ph type="dt" idx="10"/>
          </p:nvPr>
        </p:nvSpPr>
        <p:spPr>
          <a:xfrm>
            <a:off x="420756" y="6569075"/>
            <a:ext cx="2133598" cy="36512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smtClean="0">
                <a:solidFill>
                  <a:schemeClr val="lt1"/>
                </a:solidFill>
                <a:latin typeface="Calibri"/>
                <a:ea typeface="Calibri"/>
                <a:cs typeface="Calibri"/>
                <a:sym typeface="Calibri"/>
              </a:rPr>
              <a:t>7-Oct-2017</a:t>
            </a:r>
            <a:endParaRPr lang="en-US" sz="1200" b="0" i="0" u="none" strike="noStrike" cap="none" dirty="0">
              <a:solidFill>
                <a:schemeClr val="lt1"/>
              </a:solidFill>
              <a:latin typeface="Calibri"/>
              <a:ea typeface="Calibri"/>
              <a:cs typeface="Calibri"/>
              <a:sym typeface="Calibri"/>
            </a:endParaRPr>
          </a:p>
        </p:txBody>
      </p:sp>
      <p:sp>
        <p:nvSpPr>
          <p:cNvPr id="2" name="TextBox 1"/>
          <p:cNvSpPr txBox="1"/>
          <p:nvPr/>
        </p:nvSpPr>
        <p:spPr>
          <a:xfrm>
            <a:off x="342900" y="5966148"/>
            <a:ext cx="7729538" cy="307777"/>
          </a:xfrm>
          <a:prstGeom prst="rect">
            <a:avLst/>
          </a:prstGeom>
          <a:noFill/>
        </p:spPr>
        <p:txBody>
          <a:bodyPr wrap="square" rtlCol="0">
            <a:spAutoFit/>
          </a:bodyPr>
          <a:lstStyle/>
          <a:p>
            <a:r>
              <a:rPr lang="en-US" i="1" dirty="0" smtClean="0">
                <a:solidFill>
                  <a:schemeClr val="dk1"/>
                </a:solidFill>
                <a:latin typeface="Calibri"/>
                <a:ea typeface="Calibri"/>
                <a:cs typeface="Calibri"/>
                <a:sym typeface="Calibri"/>
              </a:rPr>
              <a:t>Several R </a:t>
            </a:r>
            <a:r>
              <a:rPr lang="en-US" i="1" dirty="0">
                <a:solidFill>
                  <a:schemeClr val="dk1"/>
                </a:solidFill>
                <a:latin typeface="Calibri"/>
                <a:ea typeface="Calibri"/>
                <a:cs typeface="Calibri"/>
                <a:sym typeface="Calibri"/>
              </a:rPr>
              <a:t>packages </a:t>
            </a:r>
            <a:r>
              <a:rPr lang="en-US" i="1" dirty="0" smtClean="0">
                <a:solidFill>
                  <a:schemeClr val="dk1"/>
                </a:solidFill>
                <a:latin typeface="Calibri"/>
                <a:ea typeface="Calibri"/>
                <a:cs typeface="Calibri"/>
                <a:sym typeface="Calibri"/>
              </a:rPr>
              <a:t>were compared to check which fits best for our dataset. Examples – TM, Quanteda</a:t>
            </a:r>
            <a:endParaRPr lang="en-US" i="1"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3">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1936</TotalTime>
  <Words>3630</Words>
  <Application>Microsoft Office PowerPoint</Application>
  <PresentationFormat>On-screen Show (4:3)</PresentationFormat>
  <Paragraphs>975</Paragraphs>
  <Slides>42</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Courier New</vt:lpstr>
      <vt:lpstr>Noto Sans Symbols</vt:lpstr>
      <vt:lpstr>Wingdings</vt:lpstr>
      <vt:lpstr>Presentation3</vt:lpstr>
      <vt:lpstr>Capstone Project – Dec’2016 Batch</vt:lpstr>
      <vt:lpstr>Agenda</vt:lpstr>
      <vt:lpstr>Background</vt:lpstr>
      <vt:lpstr>Workflow</vt:lpstr>
      <vt:lpstr>Last Status – 12-Aug-2017</vt:lpstr>
      <vt:lpstr>Current Status – 7-Oct-2017</vt:lpstr>
      <vt:lpstr>Data Exploration</vt:lpstr>
      <vt:lpstr>Data Exploration</vt:lpstr>
      <vt:lpstr>Data Processing</vt:lpstr>
      <vt:lpstr>Data Processing</vt:lpstr>
      <vt:lpstr>Data Processing</vt:lpstr>
      <vt:lpstr>Sentiment Extraction</vt:lpstr>
      <vt:lpstr>Sentiment Extraction</vt:lpstr>
      <vt:lpstr>Sentiment Extraction</vt:lpstr>
      <vt:lpstr>Sentiment Extraction</vt:lpstr>
      <vt:lpstr>Sentiment Extraction</vt:lpstr>
      <vt:lpstr>Model Creation</vt:lpstr>
      <vt:lpstr>Model Implementation</vt:lpstr>
      <vt:lpstr>Model Implementation</vt:lpstr>
      <vt:lpstr>Model Implementation</vt:lpstr>
      <vt:lpstr>Model Implementation</vt:lpstr>
      <vt:lpstr>Model Implementation</vt:lpstr>
      <vt:lpstr>Model Implementation</vt:lpstr>
      <vt:lpstr>Model Implementation</vt:lpstr>
      <vt:lpstr>Analysis of Results</vt:lpstr>
      <vt:lpstr>Analysis of Results</vt:lpstr>
      <vt:lpstr>Analysis of Results</vt:lpstr>
      <vt:lpstr>Analysis of Results</vt:lpstr>
      <vt:lpstr>Analysis of Results</vt:lpstr>
      <vt:lpstr>Optimization</vt:lpstr>
      <vt:lpstr>Further Optimization Areas</vt:lpstr>
      <vt:lpstr>Further Optimization Areas</vt:lpstr>
      <vt:lpstr>Conclusion</vt:lpstr>
      <vt:lpstr>Components &amp; Deliverables</vt:lpstr>
      <vt:lpstr>Next Steps</vt:lpstr>
      <vt:lpstr>Appendix : Sample Example</vt:lpstr>
      <vt:lpstr>Appendix : Sample Example</vt:lpstr>
      <vt:lpstr>Appendix : Sample Example</vt:lpstr>
      <vt:lpstr>Appendix : Sample Example</vt:lpstr>
      <vt:lpstr>Appendix : Sample Example</vt:lpstr>
      <vt:lpstr>Appendix : Sample Example</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Dec’2016-17 Batch</dc:title>
  <cp:lastModifiedBy>Hrishikesh Bhatkhande</cp:lastModifiedBy>
  <cp:revision>124</cp:revision>
  <dcterms:modified xsi:type="dcterms:W3CDTF">2017-10-07T04:15:18Z</dcterms:modified>
</cp:coreProperties>
</file>