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008E12-05A4-4570-A96D-07C4F5344922}">
  <a:tblStyle styleId="{E4008E12-05A4-4570-A96D-07C4F5344922}"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6E6E6"/>
          </a:solidFill>
        </a:fill>
      </a:tcStyle>
    </a:band1H>
    <a:band1V>
      <a:tcStyle>
        <a:tcBdr/>
        <a:fill>
          <a:solidFill>
            <a:srgbClr val="E6E6E6"/>
          </a:solidFill>
        </a:fill>
      </a:tcStyle>
    </a:band1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med" len="med"/>
              <a:tailEnd type="none" w="med" len="med"/>
            </a:ln>
          </a:bottom>
        </a:tcBdr>
        <a:fill>
          <a:solidFill>
            <a:schemeClr val="accent2"/>
          </a:solidFill>
        </a:fill>
      </a:tcStyle>
    </a:firstRow>
  </a:tblStyle>
  <a:tblStyle styleId="{61B9B621-28AC-415B-A673-D9A075817940}"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5F5E4718-4F59-424D-8FA9-2E7A49D23D3A}"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6E6E6"/>
          </a:solidFill>
        </a:fill>
      </a:tcStyle>
    </a:band1H>
    <a:band1V>
      <a:tcStyle>
        <a:tcBdr/>
        <a:fill>
          <a:solidFill>
            <a:srgbClr val="E6E6E6"/>
          </a:solidFill>
        </a:fill>
      </a:tcStyle>
    </a:band1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med" len="med"/>
              <a:tailEnd type="none" w="med" len="med"/>
            </a:ln>
          </a:bottom>
        </a:tcBdr>
        <a:fill>
          <a:solidFill>
            <a:schemeClr val="accent6"/>
          </a:solidFill>
        </a:fill>
      </a:tcStyle>
    </a:firstRow>
  </a:tblStyle>
  <a:tblStyle styleId="{7411EBB0-0FB7-4EB8-AAFA-7C9B3A843EDA}" styleName="Table_3">
    <a:wholeTbl>
      <a:tcTxStyle b="off" i="off">
        <a:font>
          <a:latin typeface="Calibri"/>
          <a:ea typeface="Calibri"/>
          <a:cs typeface="Calibri"/>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1V>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firstRow>
      <a:tcTxStyle b="on" i="off">
        <a:font>
          <a:latin typeface="Calibri"/>
          <a:ea typeface="Calibri"/>
          <a:cs typeface="Calibri"/>
        </a:font>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17345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My notes</a:t>
            </a:r>
          </a:p>
        </p:txBody>
      </p:sp>
      <p:sp>
        <p:nvSpPr>
          <p:cNvPr id="91" name="Shape 9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4481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1" name="Shape 2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07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60" name="Shape 26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30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69" name="Shape 2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569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78" name="Shape 2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5782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8" name="Shape 28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extLst>
      <p:ext uri="{BB962C8B-B14F-4D97-AF65-F5344CB8AC3E}">
        <p14:creationId xmlns:p14="http://schemas.microsoft.com/office/powerpoint/2010/main" val="403142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96" name="Shape 29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extLst>
      <p:ext uri="{BB962C8B-B14F-4D97-AF65-F5344CB8AC3E}">
        <p14:creationId xmlns:p14="http://schemas.microsoft.com/office/powerpoint/2010/main" val="129233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2" name="Shape 10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5069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88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20" name="Shape 1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2821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172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57" name="Shape 15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8048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6" name="Shape 16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410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5" name="Shape 17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8437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4" name="Shape 18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2109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6629400"/>
            <a:ext cx="9144000" cy="228600"/>
          </a:xfrm>
          <a:prstGeom prst="rect">
            <a:avLst/>
          </a:prstGeom>
          <a:solidFill>
            <a:srgbClr val="970303"/>
          </a:solidFill>
          <a:ln w="25400" cap="flat" cmpd="sng">
            <a:solidFill>
              <a:srgbClr val="97030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9" name="Shape 19" descr="C:\Users\mohit\Downloads\Aegis sahi logo.jpg"/>
          <p:cNvPicPr preferRelativeResize="0"/>
          <p:nvPr/>
        </p:nvPicPr>
        <p:blipFill rotWithShape="1">
          <a:blip r:embed="rId2">
            <a:alphaModFix/>
          </a:blip>
          <a:srcRect/>
          <a:stretch/>
        </p:blipFill>
        <p:spPr>
          <a:xfrm>
            <a:off x="7924800" y="5911850"/>
            <a:ext cx="1181100" cy="609599"/>
          </a:xfrm>
          <a:prstGeom prst="rect">
            <a:avLst/>
          </a:prstGeom>
          <a:noFill/>
          <a:ln>
            <a:noFill/>
          </a:ln>
        </p:spPr>
      </p:pic>
      <p:sp>
        <p:nvSpPr>
          <p:cNvPr id="20" name="Shape 20"/>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420756" y="6569075"/>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2895600" y="6569075"/>
            <a:ext cx="3352799"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chemeClr val="lt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lt1"/>
                </a:solidFill>
                <a:latin typeface="Calibri"/>
                <a:ea typeface="Calibri"/>
                <a:cs typeface="Calibri"/>
                <a:sym typeface="Calibri"/>
              </a:rPr>
              <a:t>‹#›</a:t>
            </a:fld>
            <a:endParaRPr lang="en-US" sz="12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98989"/>
                </a:solidFill>
                <a:latin typeface="Calibri"/>
                <a:ea typeface="Calibri"/>
                <a:cs typeface="Calibri"/>
                <a:sym typeface="Calibri"/>
              </a:rPr>
              <a:t>‹#›</a:t>
            </a:fld>
            <a:endParaRPr lang="en-US" sz="1200">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98989"/>
                </a:solidFill>
                <a:latin typeface="Calibri"/>
                <a:ea typeface="Calibri"/>
                <a:cs typeface="Calibri"/>
                <a:sym typeface="Calibri"/>
              </a:rPr>
              <a:t>‹#›</a:t>
            </a:fld>
            <a:endParaRPr lang="en-US" sz="1200">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98989"/>
                </a:solidFill>
                <a:latin typeface="Calibri"/>
                <a:ea typeface="Calibri"/>
                <a:cs typeface="Calibri"/>
                <a:sym typeface="Calibri"/>
              </a:rPr>
              <a:t>‹#›</a:t>
            </a:fld>
            <a:endParaRPr lang="en-US" sz="1200">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98989"/>
                </a:solidFill>
                <a:latin typeface="Calibri"/>
                <a:ea typeface="Calibri"/>
                <a:cs typeface="Calibri"/>
                <a:sym typeface="Calibri"/>
              </a:rPr>
              <a:t>‹#›</a:t>
            </a:fld>
            <a:endParaRPr lang="en-US" sz="1200">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98989"/>
                </a:solidFill>
                <a:latin typeface="Calibri"/>
                <a:ea typeface="Calibri"/>
                <a:cs typeface="Calibri"/>
                <a:sym typeface="Calibri"/>
              </a:rPr>
              <a:t>‹#›</a:t>
            </a:fld>
            <a:endParaRPr lang="en-US" sz="1200">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98989"/>
                </a:solidFill>
                <a:latin typeface="Calibri"/>
                <a:ea typeface="Calibri"/>
                <a:cs typeface="Calibri"/>
                <a:sym typeface="Calibri"/>
              </a:rPr>
              <a:t>‹#›</a:t>
            </a:fld>
            <a:endParaRPr lang="en-US" sz="1200">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98989"/>
                </a:solidFill>
                <a:latin typeface="Calibri"/>
                <a:ea typeface="Calibri"/>
                <a:cs typeface="Calibri"/>
                <a:sym typeface="Calibri"/>
              </a:rPr>
              <a:t>‹#›</a:t>
            </a:fld>
            <a:endParaRPr lang="en-US" sz="1200">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98989"/>
                </a:solidFill>
                <a:latin typeface="Calibri"/>
                <a:ea typeface="Calibri"/>
                <a:cs typeface="Calibri"/>
                <a:sym typeface="Calibri"/>
              </a:rPr>
              <a:t>‹#›</a:t>
            </a:fld>
            <a:endParaRPr lang="en-US" sz="1200">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98989"/>
                </a:solidFill>
                <a:latin typeface="Calibri"/>
                <a:ea typeface="Calibri"/>
                <a:cs typeface="Calibri"/>
                <a:sym typeface="Calibri"/>
              </a:rPr>
              <a:t>‹#›</a:t>
            </a:fld>
            <a:endParaRPr lang="en-US" sz="1200">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1" name="Shape 71"/>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98989"/>
                </a:solidFill>
                <a:latin typeface="Calibri"/>
                <a:ea typeface="Calibri"/>
                <a:cs typeface="Calibri"/>
                <a:sym typeface="Calibri"/>
              </a:rPr>
              <a:t>‹#›</a:t>
            </a:fld>
            <a:endParaRPr lang="en-US" sz="1200">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
        <p:nvSpPr>
          <p:cNvPr id="15" name="Shape 15"/>
          <p:cNvSpPr/>
          <p:nvPr/>
        </p:nvSpPr>
        <p:spPr>
          <a:xfrm>
            <a:off x="0" y="6629400"/>
            <a:ext cx="9144000" cy="228600"/>
          </a:xfrm>
          <a:prstGeom prst="rect">
            <a:avLst/>
          </a:prstGeom>
          <a:solidFill>
            <a:srgbClr val="970303"/>
          </a:solidFill>
          <a:ln w="25400" cap="flat" cmpd="sng">
            <a:solidFill>
              <a:srgbClr val="97030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 name="Shape 16" descr="C:\Users\mohit\Downloads\Aegis sahi logo.jpg"/>
          <p:cNvPicPr preferRelativeResize="0"/>
          <p:nvPr/>
        </p:nvPicPr>
        <p:blipFill rotWithShape="1">
          <a:blip r:embed="rId13">
            <a:alphaModFix/>
          </a:blip>
          <a:srcRect/>
          <a:stretch/>
        </p:blipFill>
        <p:spPr>
          <a:xfrm>
            <a:off x="7924800" y="5911850"/>
            <a:ext cx="1181100" cy="6095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www.linkedin.com/in/hrishikesh-bhatkhande-pmp-341b8421" TargetMode="External"/><Relationship Id="rId3" Type="http://schemas.openxmlformats.org/officeDocument/2006/relationships/hyperlink" Target="mailto:vivekchutke@gmail.com" TargetMode="External"/><Relationship Id="rId7" Type="http://schemas.openxmlformats.org/officeDocument/2006/relationships/hyperlink" Target="mailto:hrishikesh.bhatkhande@gmail.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linkedin.com/in/shmohit/" TargetMode="External"/><Relationship Id="rId5" Type="http://schemas.openxmlformats.org/officeDocument/2006/relationships/hyperlink" Target="mailto:mohitsharma164@yahoo.com" TargetMode="External"/><Relationship Id="rId10" Type="http://schemas.openxmlformats.org/officeDocument/2006/relationships/hyperlink" Target="https://www.linkedin.com/in/abhinandan-nuli-8a354a7b/" TargetMode="External"/><Relationship Id="rId4" Type="http://schemas.openxmlformats.org/officeDocument/2006/relationships/hyperlink" Target="https://www.linkedin.com/in/vivekchutke/" TargetMode="External"/><Relationship Id="rId9" Type="http://schemas.openxmlformats.org/officeDocument/2006/relationships/hyperlink" Target="mailto:abhilife2601@gmail.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rchive.ics.uci.edu/ml/datasets/Sentiment+Labelled+Sentence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495300" y="762000"/>
            <a:ext cx="8153399"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a:solidFill>
                  <a:schemeClr val="dk1"/>
                </a:solidFill>
                <a:latin typeface="Calibri"/>
                <a:ea typeface="Calibri"/>
                <a:cs typeface="Calibri"/>
                <a:sym typeface="Calibri"/>
              </a:rPr>
              <a:t>Capstone Project – Dec’2016</a:t>
            </a:r>
            <a:r>
              <a:rPr lang="en-US" sz="3600"/>
              <a:t>-17 B</a:t>
            </a:r>
            <a:r>
              <a:rPr lang="en-US" sz="3600" b="0" i="0" u="none" strike="noStrike" cap="none">
                <a:solidFill>
                  <a:schemeClr val="dk1"/>
                </a:solidFill>
                <a:latin typeface="Calibri"/>
                <a:ea typeface="Calibri"/>
                <a:cs typeface="Calibri"/>
                <a:sym typeface="Calibri"/>
              </a:rPr>
              <a:t>atch</a:t>
            </a:r>
          </a:p>
        </p:txBody>
      </p:sp>
      <p:sp>
        <p:nvSpPr>
          <p:cNvPr id="94" name="Shape 94"/>
          <p:cNvSpPr txBox="1">
            <a:spLocks noGrp="1"/>
          </p:cNvSpPr>
          <p:nvPr>
            <p:ph type="subTitle" idx="1"/>
          </p:nvPr>
        </p:nvSpPr>
        <p:spPr>
          <a:xfrm>
            <a:off x="228600" y="4146551"/>
            <a:ext cx="8686800" cy="1371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1" strike="noStrike" cap="none">
                <a:solidFill>
                  <a:schemeClr val="dk1"/>
                </a:solidFill>
                <a:latin typeface="Calibri"/>
                <a:ea typeface="Calibri"/>
                <a:cs typeface="Calibri"/>
                <a:sym typeface="Calibri"/>
              </a:rPr>
              <a:t>Presentation by</a:t>
            </a:r>
          </a:p>
          <a:p>
            <a:pPr marL="0" marR="0" lvl="0" indent="0" algn="l" rtl="0">
              <a:spcBef>
                <a:spcPts val="440"/>
              </a:spcBef>
              <a:spcAft>
                <a:spcPts val="0"/>
              </a:spcAft>
              <a:buClr>
                <a:schemeClr val="dk1"/>
              </a:buClr>
              <a:buSzPct val="25000"/>
              <a:buFont typeface="Arial"/>
              <a:buNone/>
            </a:pPr>
            <a:r>
              <a:rPr lang="en-US" sz="2200" b="0" i="0" u="none" strike="noStrike" cap="none">
                <a:solidFill>
                  <a:schemeClr val="dk1"/>
                </a:solidFill>
                <a:latin typeface="Calibri"/>
                <a:ea typeface="Calibri"/>
                <a:cs typeface="Calibri"/>
                <a:sym typeface="Calibri"/>
              </a:rPr>
              <a:t>Abhinandan Nuli </a:t>
            </a:r>
            <a:r>
              <a:rPr lang="en-US" sz="2200" b="1" i="0" u="none" strike="noStrike" cap="none">
                <a:solidFill>
                  <a:schemeClr val="dk1"/>
                </a:solidFill>
                <a:latin typeface="Calibri"/>
                <a:ea typeface="Calibri"/>
                <a:cs typeface="Calibri"/>
                <a:sym typeface="Calibri"/>
              </a:rPr>
              <a:t>|</a:t>
            </a:r>
            <a:r>
              <a:rPr lang="en-US" sz="2200" b="0" i="0" u="none" strike="noStrike" cap="none">
                <a:solidFill>
                  <a:schemeClr val="dk1"/>
                </a:solidFill>
                <a:latin typeface="Calibri"/>
                <a:ea typeface="Calibri"/>
                <a:cs typeface="Calibri"/>
                <a:sym typeface="Calibri"/>
              </a:rPr>
              <a:t> Hrishikesh Bhatkhande </a:t>
            </a:r>
            <a:r>
              <a:rPr lang="en-US" sz="2200" b="1" i="0" u="none" strike="noStrike" cap="none">
                <a:solidFill>
                  <a:schemeClr val="dk1"/>
                </a:solidFill>
                <a:latin typeface="Calibri"/>
                <a:ea typeface="Calibri"/>
                <a:cs typeface="Calibri"/>
                <a:sym typeface="Calibri"/>
              </a:rPr>
              <a:t>|</a:t>
            </a:r>
            <a:r>
              <a:rPr lang="en-US" sz="2200" b="0" i="0" u="none" strike="noStrike" cap="none">
                <a:solidFill>
                  <a:schemeClr val="dk1"/>
                </a:solidFill>
                <a:latin typeface="Calibri"/>
                <a:ea typeface="Calibri"/>
                <a:cs typeface="Calibri"/>
                <a:sym typeface="Calibri"/>
              </a:rPr>
              <a:t> Mohit Sharma </a:t>
            </a:r>
            <a:r>
              <a:rPr lang="en-US" sz="2200" b="1" i="0" u="none" strike="noStrike" cap="none">
                <a:solidFill>
                  <a:schemeClr val="dk1"/>
                </a:solidFill>
                <a:latin typeface="Calibri"/>
                <a:ea typeface="Calibri"/>
                <a:cs typeface="Calibri"/>
                <a:sym typeface="Calibri"/>
              </a:rPr>
              <a:t>|</a:t>
            </a:r>
            <a:r>
              <a:rPr lang="en-US" sz="2200" b="0" i="0" u="none" strike="noStrike" cap="none">
                <a:solidFill>
                  <a:schemeClr val="dk1"/>
                </a:solidFill>
                <a:latin typeface="Calibri"/>
                <a:ea typeface="Calibri"/>
                <a:cs typeface="Calibri"/>
                <a:sym typeface="Calibri"/>
              </a:rPr>
              <a:t> Vivek Chutke</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15-July-2017 </a:t>
            </a:r>
          </a:p>
        </p:txBody>
      </p:sp>
      <p:sp>
        <p:nvSpPr>
          <p:cNvPr id="95" name="Shape 95"/>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b="0" i="0" u="none" strike="noStrike" cap="none">
                <a:solidFill>
                  <a:schemeClr val="lt1"/>
                </a:solidFill>
                <a:latin typeface="Calibri"/>
                <a:ea typeface="Calibri"/>
                <a:cs typeface="Calibri"/>
                <a:sym typeface="Calibri"/>
              </a:rPr>
              <a:t>Capstone Project Proposal</a:t>
            </a:r>
          </a:p>
        </p:txBody>
      </p:sp>
      <p:sp>
        <p:nvSpPr>
          <p:cNvPr id="96" name="Shape 96"/>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lt1"/>
                </a:solidFill>
                <a:latin typeface="Calibri"/>
                <a:ea typeface="Calibri"/>
                <a:cs typeface="Calibri"/>
                <a:sym typeface="Calibri"/>
              </a:rPr>
              <a:t>1</a:t>
            </a:fld>
            <a:endParaRPr lang="en-US" sz="1200" b="1" i="0" u="none" strike="noStrike" cap="none">
              <a:solidFill>
                <a:schemeClr val="lt1"/>
              </a:solidFill>
              <a:latin typeface="Calibri"/>
              <a:ea typeface="Calibri"/>
              <a:cs typeface="Calibri"/>
              <a:sym typeface="Calibri"/>
            </a:endParaRPr>
          </a:p>
        </p:txBody>
      </p:sp>
      <p:sp>
        <p:nvSpPr>
          <p:cNvPr id="97" name="Shape 97"/>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b="0" i="0" u="none" strike="noStrike" cap="none">
                <a:solidFill>
                  <a:schemeClr val="lt1"/>
                </a:solidFill>
                <a:latin typeface="Calibri"/>
                <a:ea typeface="Calibri"/>
                <a:cs typeface="Calibri"/>
                <a:sym typeface="Calibri"/>
              </a:rPr>
              <a:t>15-Jul-2017</a:t>
            </a:r>
          </a:p>
        </p:txBody>
      </p:sp>
      <p:sp>
        <p:nvSpPr>
          <p:cNvPr id="98" name="Shape 98"/>
          <p:cNvSpPr txBox="1"/>
          <p:nvPr/>
        </p:nvSpPr>
        <p:spPr>
          <a:xfrm>
            <a:off x="685800" y="2057400"/>
            <a:ext cx="7772400" cy="1355723"/>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chemeClr val="dk1"/>
                </a:solidFill>
                <a:latin typeface="Calibri"/>
                <a:ea typeface="Calibri"/>
                <a:cs typeface="Calibri"/>
                <a:sym typeface="Calibri"/>
              </a:rPr>
              <a:t>Sentiment Analysis of </a:t>
            </a:r>
          </a:p>
          <a:p>
            <a:pPr marL="0" marR="0" lvl="0" indent="0" algn="ctr" rtl="0">
              <a:spcBef>
                <a:spcPts val="0"/>
              </a:spcBef>
              <a:spcAft>
                <a:spcPts val="0"/>
              </a:spcAft>
              <a:buSzPct val="25000"/>
              <a:buNone/>
            </a:pPr>
            <a:r>
              <a:rPr lang="en-US" sz="4400" b="0" i="0" u="none" strike="noStrike" cap="none">
                <a:solidFill>
                  <a:schemeClr val="dk1"/>
                </a:solidFill>
                <a:latin typeface="Calibri"/>
                <a:ea typeface="Calibri"/>
                <a:cs typeface="Calibri"/>
                <a:sym typeface="Calibri"/>
              </a:rPr>
              <a:t>Book Reviews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Scope, Assumptions and Challenges</a:t>
            </a:r>
          </a:p>
        </p:txBody>
      </p:sp>
      <p:sp>
        <p:nvSpPr>
          <p:cNvPr id="254" name="Shape 254"/>
          <p:cNvSpPr txBox="1"/>
          <p:nvPr/>
        </p:nvSpPr>
        <p:spPr>
          <a:xfrm>
            <a:off x="342900" y="1095603"/>
            <a:ext cx="8458200" cy="4616647"/>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rgbClr val="0070C0"/>
                </a:solidFill>
                <a:latin typeface="Calibri"/>
                <a:ea typeface="Calibri"/>
                <a:cs typeface="Calibri"/>
                <a:sym typeface="Calibri"/>
              </a:rPr>
              <a:t>Scope &amp; Assumptions –</a:t>
            </a:r>
          </a:p>
          <a:p>
            <a:pPr marL="285750" marR="0" lvl="0" indent="-285750" algn="l" rtl="0">
              <a:spcBef>
                <a:spcPts val="0"/>
              </a:spcBef>
              <a:spcAft>
                <a:spcPts val="0"/>
              </a:spcAft>
              <a:buClr>
                <a:schemeClr val="dk1"/>
              </a:buClr>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ct val="100000"/>
              <a:buFont typeface="Noto Sans Symbols"/>
              <a:buChar char="▪"/>
            </a:pPr>
            <a:r>
              <a:rPr lang="en-US" sz="1800">
                <a:solidFill>
                  <a:schemeClr val="dk1"/>
                </a:solidFill>
                <a:latin typeface="Calibri"/>
                <a:ea typeface="Calibri"/>
                <a:cs typeface="Calibri"/>
                <a:sym typeface="Calibri"/>
              </a:rPr>
              <a:t>Input Data – </a:t>
            </a:r>
          </a:p>
          <a:p>
            <a:pPr marL="571500" marR="0" lvl="1" indent="-292100" algn="l" rtl="0">
              <a:spcBef>
                <a:spcPts val="0"/>
              </a:spcBef>
              <a:spcAft>
                <a:spcPts val="0"/>
              </a:spcAft>
              <a:buClr>
                <a:schemeClr val="dk1"/>
              </a:buClr>
              <a:buSzPct val="100000"/>
              <a:buFont typeface="Courier New"/>
              <a:buChar char="o"/>
            </a:pPr>
            <a:r>
              <a:rPr lang="en-US" sz="1800" b="0" i="0" u="none" strike="noStrike" cap="none">
                <a:solidFill>
                  <a:schemeClr val="dk1"/>
                </a:solidFill>
                <a:latin typeface="Calibri"/>
                <a:ea typeface="Calibri"/>
                <a:cs typeface="Calibri"/>
                <a:sym typeface="Calibri"/>
              </a:rPr>
              <a:t>8 amazon book reviews will be considered as input data. </a:t>
            </a:r>
          </a:p>
          <a:p>
            <a:pPr marL="571500" marR="0" lvl="1" indent="-292100" algn="l" rtl="0">
              <a:spcBef>
                <a:spcPts val="0"/>
              </a:spcBef>
              <a:spcAft>
                <a:spcPts val="0"/>
              </a:spcAft>
              <a:buClr>
                <a:schemeClr val="dk1"/>
              </a:buClr>
              <a:buSzPct val="100000"/>
              <a:buFont typeface="Courier New"/>
              <a:buChar char="o"/>
            </a:pPr>
            <a:r>
              <a:rPr lang="en-US" sz="1800" b="0" i="0" u="none" strike="noStrike" cap="none">
                <a:solidFill>
                  <a:schemeClr val="dk1"/>
                </a:solidFill>
                <a:latin typeface="Calibri"/>
                <a:ea typeface="Calibri"/>
                <a:cs typeface="Calibri"/>
                <a:sym typeface="Calibri"/>
              </a:rPr>
              <a:t>Train data and Test data will be identified from within the available data to train and test models.</a:t>
            </a:r>
          </a:p>
          <a:p>
            <a:pPr marL="285750" marR="0" lvl="0" indent="-285750" algn="l" rtl="0">
              <a:spcBef>
                <a:spcPts val="0"/>
              </a:spcBef>
              <a:spcAft>
                <a:spcPts val="0"/>
              </a:spcAft>
              <a:buClr>
                <a:schemeClr val="dk1"/>
              </a:buClr>
              <a:buSzPct val="100000"/>
              <a:buFont typeface="Noto Sans Symbols"/>
              <a:buChar char="▪"/>
            </a:pPr>
            <a:r>
              <a:rPr lang="en-US" sz="1800">
                <a:solidFill>
                  <a:schemeClr val="dk1"/>
                </a:solidFill>
                <a:latin typeface="Calibri"/>
                <a:ea typeface="Calibri"/>
                <a:cs typeface="Calibri"/>
                <a:sym typeface="Calibri"/>
              </a:rPr>
              <a:t>Output –</a:t>
            </a:r>
          </a:p>
          <a:p>
            <a:pPr marL="571500" marR="0" lvl="1" indent="-292100" algn="l" rtl="0">
              <a:spcBef>
                <a:spcPts val="0"/>
              </a:spcBef>
              <a:spcAft>
                <a:spcPts val="0"/>
              </a:spcAft>
              <a:buClr>
                <a:schemeClr val="dk1"/>
              </a:buClr>
              <a:buSzPct val="100000"/>
              <a:buFont typeface="Courier New"/>
              <a:buChar char="o"/>
            </a:pPr>
            <a:r>
              <a:rPr lang="en-US" sz="1800" b="0" i="0" u="none" strike="noStrike" cap="none">
                <a:solidFill>
                  <a:schemeClr val="dk1"/>
                </a:solidFill>
                <a:latin typeface="Calibri"/>
                <a:ea typeface="Calibri"/>
                <a:cs typeface="Calibri"/>
                <a:sym typeface="Calibri"/>
              </a:rPr>
              <a:t>The output of the Sentiment Analysis project will be the classification of reviews in three levels – Positive, Negative and Neutral. </a:t>
            </a:r>
          </a:p>
          <a:p>
            <a:pPr marL="571500" marR="0" lvl="1" indent="-292100" algn="l" rtl="0">
              <a:spcBef>
                <a:spcPts val="0"/>
              </a:spcBef>
              <a:spcAft>
                <a:spcPts val="0"/>
              </a:spcAft>
              <a:buClr>
                <a:schemeClr val="dk1"/>
              </a:buClr>
              <a:buSzPct val="100000"/>
              <a:buFont typeface="Courier New"/>
              <a:buChar char="o"/>
            </a:pPr>
            <a:r>
              <a:rPr lang="en-US" sz="1800" b="0" i="0" u="none" strike="noStrike" cap="none">
                <a:solidFill>
                  <a:schemeClr val="dk1"/>
                </a:solidFill>
                <a:latin typeface="Calibri"/>
                <a:ea typeface="Calibri"/>
                <a:cs typeface="Calibri"/>
                <a:sym typeface="Calibri"/>
              </a:rPr>
              <a:t>More levels may be added during the modeling phase as feasible and/or necessary.</a:t>
            </a:r>
          </a:p>
          <a:p>
            <a:pPr marL="285750" marR="0" lvl="0" indent="-285750" algn="l" rtl="0">
              <a:spcBef>
                <a:spcPts val="0"/>
              </a:spcBef>
              <a:spcAft>
                <a:spcPts val="0"/>
              </a:spcAft>
              <a:buClr>
                <a:schemeClr val="dk1"/>
              </a:buClr>
              <a:buSzPct val="100000"/>
              <a:buFont typeface="Noto Sans Symbols"/>
              <a:buChar char="▪"/>
            </a:pPr>
            <a:r>
              <a:rPr lang="en-US" sz="1800">
                <a:solidFill>
                  <a:schemeClr val="dk1"/>
                </a:solidFill>
                <a:latin typeface="Calibri"/>
                <a:ea typeface="Calibri"/>
                <a:cs typeface="Calibri"/>
                <a:sym typeface="Calibri"/>
              </a:rPr>
              <a:t>It will be determined during the modelling phase if it is possible to segregate the aspects of book reviews into categories such as Readability (surface structure style and voice, content level), overall plot, inconsistencies, etc. and perform modelling for each of the categories. As of now, it is assumed that the classification will be done on the entire review as one entity.</a:t>
            </a:r>
          </a:p>
        </p:txBody>
      </p:sp>
      <p:sp>
        <p:nvSpPr>
          <p:cNvPr id="255" name="Shape 255"/>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chemeClr val="lt1"/>
                </a:solidFill>
                <a:latin typeface="Calibri"/>
                <a:ea typeface="Calibri"/>
                <a:cs typeface="Calibri"/>
                <a:sym typeface="Calibri"/>
              </a:rPr>
              <a:t>Capstone Project Proposal</a:t>
            </a:r>
          </a:p>
        </p:txBody>
      </p:sp>
      <p:sp>
        <p:nvSpPr>
          <p:cNvPr id="256" name="Shape 256"/>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a:solidFill>
                  <a:schemeClr val="lt1"/>
                </a:solidFill>
                <a:latin typeface="Calibri"/>
                <a:ea typeface="Calibri"/>
                <a:cs typeface="Calibri"/>
                <a:sym typeface="Calibri"/>
              </a:rPr>
              <a:t>10</a:t>
            </a:fld>
            <a:endParaRPr lang="en-US" sz="1200" b="1">
              <a:solidFill>
                <a:schemeClr val="lt1"/>
              </a:solidFill>
              <a:latin typeface="Calibri"/>
              <a:ea typeface="Calibri"/>
              <a:cs typeface="Calibri"/>
              <a:sym typeface="Calibri"/>
            </a:endParaRPr>
          </a:p>
        </p:txBody>
      </p:sp>
      <p:sp>
        <p:nvSpPr>
          <p:cNvPr id="257" name="Shape 257"/>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a:solidFill>
                  <a:schemeClr val="lt1"/>
                </a:solidFill>
                <a:latin typeface="Calibri"/>
                <a:ea typeface="Calibri"/>
                <a:cs typeface="Calibri"/>
                <a:sym typeface="Calibri"/>
              </a:rPr>
              <a:t>15-Jul-2017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Schedule and Milestones</a:t>
            </a:r>
          </a:p>
        </p:txBody>
      </p:sp>
      <p:sp>
        <p:nvSpPr>
          <p:cNvPr id="263" name="Shape 263"/>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chemeClr val="lt1"/>
                </a:solidFill>
                <a:latin typeface="Calibri"/>
                <a:ea typeface="Calibri"/>
                <a:cs typeface="Calibri"/>
                <a:sym typeface="Calibri"/>
              </a:rPr>
              <a:t>Capstone Project Proposal</a:t>
            </a:r>
          </a:p>
        </p:txBody>
      </p:sp>
      <p:sp>
        <p:nvSpPr>
          <p:cNvPr id="264" name="Shape 264"/>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a:solidFill>
                  <a:schemeClr val="lt1"/>
                </a:solidFill>
                <a:latin typeface="Calibri"/>
                <a:ea typeface="Calibri"/>
                <a:cs typeface="Calibri"/>
                <a:sym typeface="Calibri"/>
              </a:rPr>
              <a:t>11</a:t>
            </a:fld>
            <a:endParaRPr lang="en-US" sz="1200" b="1">
              <a:solidFill>
                <a:schemeClr val="lt1"/>
              </a:solidFill>
              <a:latin typeface="Calibri"/>
              <a:ea typeface="Calibri"/>
              <a:cs typeface="Calibri"/>
              <a:sym typeface="Calibri"/>
            </a:endParaRPr>
          </a:p>
        </p:txBody>
      </p:sp>
      <p:sp>
        <p:nvSpPr>
          <p:cNvPr id="265" name="Shape 265"/>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a:solidFill>
                  <a:schemeClr val="lt1"/>
                </a:solidFill>
                <a:latin typeface="Calibri"/>
                <a:ea typeface="Calibri"/>
                <a:cs typeface="Calibri"/>
                <a:sym typeface="Calibri"/>
              </a:rPr>
              <a:t>15-Jul-2017</a:t>
            </a:r>
          </a:p>
        </p:txBody>
      </p:sp>
      <p:pic>
        <p:nvPicPr>
          <p:cNvPr id="266" name="Shape 266"/>
          <p:cNvPicPr preferRelativeResize="0"/>
          <p:nvPr/>
        </p:nvPicPr>
        <p:blipFill rotWithShape="1">
          <a:blip r:embed="rId3">
            <a:alphaModFix/>
          </a:blip>
          <a:srcRect/>
          <a:stretch/>
        </p:blipFill>
        <p:spPr>
          <a:xfrm>
            <a:off x="152400" y="762000"/>
            <a:ext cx="8839200" cy="50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The Project Team</a:t>
            </a:r>
          </a:p>
        </p:txBody>
      </p:sp>
      <p:sp>
        <p:nvSpPr>
          <p:cNvPr id="272" name="Shape 272"/>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chemeClr val="lt1"/>
                </a:solidFill>
                <a:latin typeface="Calibri"/>
                <a:ea typeface="Calibri"/>
                <a:cs typeface="Calibri"/>
                <a:sym typeface="Calibri"/>
              </a:rPr>
              <a:t>Capstone Project Proposal</a:t>
            </a:r>
          </a:p>
        </p:txBody>
      </p:sp>
      <p:sp>
        <p:nvSpPr>
          <p:cNvPr id="273" name="Shape 273"/>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a:solidFill>
                  <a:schemeClr val="lt1"/>
                </a:solidFill>
                <a:latin typeface="Calibri"/>
                <a:ea typeface="Calibri"/>
                <a:cs typeface="Calibri"/>
                <a:sym typeface="Calibri"/>
              </a:rPr>
              <a:t>12</a:t>
            </a:fld>
            <a:endParaRPr lang="en-US" sz="1200" b="1">
              <a:solidFill>
                <a:schemeClr val="lt1"/>
              </a:solidFill>
              <a:latin typeface="Calibri"/>
              <a:ea typeface="Calibri"/>
              <a:cs typeface="Calibri"/>
              <a:sym typeface="Calibri"/>
            </a:endParaRPr>
          </a:p>
        </p:txBody>
      </p:sp>
      <p:sp>
        <p:nvSpPr>
          <p:cNvPr id="274" name="Shape 274"/>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a:solidFill>
                  <a:schemeClr val="lt1"/>
                </a:solidFill>
                <a:latin typeface="Calibri"/>
                <a:ea typeface="Calibri"/>
                <a:cs typeface="Calibri"/>
                <a:sym typeface="Calibri"/>
              </a:rPr>
              <a:t>15-Jul-2017</a:t>
            </a:r>
          </a:p>
        </p:txBody>
      </p:sp>
      <p:graphicFrame>
        <p:nvGraphicFramePr>
          <p:cNvPr id="275" name="Shape 275"/>
          <p:cNvGraphicFramePr/>
          <p:nvPr/>
        </p:nvGraphicFramePr>
        <p:xfrm>
          <a:off x="228600" y="879825"/>
          <a:ext cx="8696000" cy="5436650"/>
        </p:xfrm>
        <a:graphic>
          <a:graphicData uri="http://schemas.openxmlformats.org/drawingml/2006/table">
            <a:tbl>
              <a:tblPr firstRow="1" bandRow="1">
                <a:noFill/>
                <a:tableStyleId>{7411EBB0-0FB7-4EB8-AAFA-7C9B3A843EDA}</a:tableStyleId>
              </a:tblPr>
              <a:tblGrid>
                <a:gridCol w="1971350"/>
                <a:gridCol w="3522425"/>
                <a:gridCol w="1921325"/>
                <a:gridCol w="1280900"/>
              </a:tblGrid>
              <a:tr h="856350">
                <a:tc>
                  <a:txBody>
                    <a:bodyPr/>
                    <a:lstStyle/>
                    <a:p>
                      <a:pPr marL="0" marR="0" lvl="0" indent="0" algn="ctr" rtl="0">
                        <a:lnSpc>
                          <a:spcPct val="150000"/>
                        </a:lnSpc>
                        <a:spcBef>
                          <a:spcPts val="0"/>
                        </a:spcBef>
                        <a:buSzPct val="25000"/>
                        <a:buNone/>
                      </a:pPr>
                      <a:r>
                        <a:rPr lang="en-US" sz="1800"/>
                        <a:t>Name</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ctr" rtl="0">
                        <a:lnSpc>
                          <a:spcPct val="150000"/>
                        </a:lnSpc>
                        <a:spcBef>
                          <a:spcPts val="0"/>
                        </a:spcBef>
                        <a:buSzPct val="25000"/>
                        <a:buNone/>
                      </a:pPr>
                      <a:r>
                        <a:rPr lang="en-US" sz="1800"/>
                        <a:t>E-mail Id</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ctr" rtl="0">
                        <a:lnSpc>
                          <a:spcPct val="150000"/>
                        </a:lnSpc>
                        <a:spcBef>
                          <a:spcPts val="0"/>
                        </a:spcBef>
                        <a:buSzPct val="25000"/>
                        <a:buNone/>
                      </a:pPr>
                      <a:r>
                        <a:rPr lang="en-US" sz="1800"/>
                        <a:t>Phone #</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ctr" rtl="0">
                        <a:lnSpc>
                          <a:spcPct val="150000"/>
                        </a:lnSpc>
                        <a:spcBef>
                          <a:spcPts val="0"/>
                        </a:spcBef>
                        <a:buSzPct val="25000"/>
                        <a:buNone/>
                      </a:pPr>
                      <a:r>
                        <a:rPr lang="en-US" sz="1800"/>
                        <a:t>Websites</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r>
              <a:tr h="865200">
                <a:tc>
                  <a:txBody>
                    <a:bodyPr/>
                    <a:lstStyle/>
                    <a:p>
                      <a:pPr marL="0" marR="0" lvl="0" indent="0" algn="l" rtl="0">
                        <a:lnSpc>
                          <a:spcPct val="100000"/>
                        </a:lnSpc>
                        <a:spcBef>
                          <a:spcPts val="0"/>
                        </a:spcBef>
                        <a:buSzPct val="25000"/>
                        <a:buNone/>
                      </a:pPr>
                      <a:r>
                        <a:rPr lang="en-US" sz="2500"/>
                        <a:t>Vivek Chutke</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SzPct val="25000"/>
                        <a:buNone/>
                      </a:pPr>
                      <a:r>
                        <a:rPr lang="en-US" sz="2500" u="sng">
                          <a:solidFill>
                            <a:schemeClr val="hlink"/>
                          </a:solidFill>
                          <a:hlinkClick r:id="rId3"/>
                        </a:rPr>
                        <a:t>vivekchutke@gmail.com</a:t>
                      </a:r>
                    </a:p>
                  </a:txBody>
                  <a:tcPr marL="68575" marR="68575" marT="0" marB="0"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l" rtl="0">
                        <a:lnSpc>
                          <a:spcPct val="100000"/>
                        </a:lnSpc>
                        <a:spcBef>
                          <a:spcPts val="0"/>
                        </a:spcBef>
                        <a:buSzPct val="25000"/>
                        <a:buNone/>
                      </a:pPr>
                      <a:r>
                        <a:rPr lang="en-US" sz="2500"/>
                        <a:t>+1 </a:t>
                      </a:r>
                    </a:p>
                    <a:p>
                      <a:pPr marL="0" marR="0" lvl="0" indent="0" algn="l" rtl="0">
                        <a:lnSpc>
                          <a:spcPct val="100000"/>
                        </a:lnSpc>
                        <a:spcBef>
                          <a:spcPts val="0"/>
                        </a:spcBef>
                        <a:buSzPct val="25000"/>
                        <a:buNone/>
                      </a:pPr>
                      <a:r>
                        <a:rPr lang="en-US" sz="2500"/>
                        <a:t>925 963 1456</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ctr" rtl="0">
                        <a:lnSpc>
                          <a:spcPct val="100000"/>
                        </a:lnSpc>
                        <a:spcBef>
                          <a:spcPts val="0"/>
                        </a:spcBef>
                        <a:buSzPct val="25000"/>
                        <a:buNone/>
                      </a:pPr>
                      <a:r>
                        <a:rPr lang="en-US" sz="2500" u="sng">
                          <a:solidFill>
                            <a:schemeClr val="hlink"/>
                          </a:solidFill>
                          <a:hlinkClick r:id="rId4"/>
                        </a:rPr>
                        <a:t>LinkedIn</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r>
              <a:tr h="865200">
                <a:tc>
                  <a:txBody>
                    <a:bodyPr/>
                    <a:lstStyle/>
                    <a:p>
                      <a:pPr marL="0" marR="0" lvl="0" indent="0" algn="l" rtl="0">
                        <a:lnSpc>
                          <a:spcPct val="100000"/>
                        </a:lnSpc>
                        <a:spcBef>
                          <a:spcPts val="0"/>
                        </a:spcBef>
                        <a:buSzPct val="25000"/>
                        <a:buNone/>
                      </a:pPr>
                      <a:r>
                        <a:rPr lang="en-US" sz="2500"/>
                        <a:t>Mohit Sharma</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rgbClr val="0563C1"/>
                        </a:buClr>
                        <a:buSzPct val="25000"/>
                        <a:buFont typeface="Calibri"/>
                        <a:buNone/>
                      </a:pPr>
                      <a:r>
                        <a:rPr lang="en-US" sz="2500" u="sng">
                          <a:solidFill>
                            <a:schemeClr val="hlink"/>
                          </a:solidFill>
                          <a:hlinkClick r:id="rId5"/>
                        </a:rPr>
                        <a:t>mohitsharma164@yahoo.com</a:t>
                      </a:r>
                      <a:r>
                        <a:rPr lang="en-US" sz="2500"/>
                        <a:t> </a:t>
                      </a:r>
                    </a:p>
                  </a:txBody>
                  <a:tcPr marL="68575" marR="68575" marT="0" marB="0"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l" rtl="0">
                        <a:lnSpc>
                          <a:spcPct val="100000"/>
                        </a:lnSpc>
                        <a:spcBef>
                          <a:spcPts val="0"/>
                        </a:spcBef>
                        <a:buSzPct val="25000"/>
                        <a:buNone/>
                      </a:pPr>
                      <a:r>
                        <a:rPr lang="en-US" sz="2500"/>
                        <a:t>+91 9845558034</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ctr" rtl="0">
                        <a:lnSpc>
                          <a:spcPct val="100000"/>
                        </a:lnSpc>
                        <a:spcBef>
                          <a:spcPts val="0"/>
                        </a:spcBef>
                        <a:buSzPct val="25000"/>
                        <a:buNone/>
                      </a:pPr>
                      <a:r>
                        <a:rPr lang="en-US" sz="2500" u="sng">
                          <a:solidFill>
                            <a:schemeClr val="hlink"/>
                          </a:solidFill>
                          <a:hlinkClick r:id="rId6"/>
                        </a:rPr>
                        <a:t>Linkedin</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r>
              <a:tr h="1502300">
                <a:tc>
                  <a:txBody>
                    <a:bodyPr/>
                    <a:lstStyle/>
                    <a:p>
                      <a:pPr marL="0" marR="0" lvl="0" indent="0" algn="l" rtl="0">
                        <a:lnSpc>
                          <a:spcPct val="100000"/>
                        </a:lnSpc>
                        <a:spcBef>
                          <a:spcPts val="0"/>
                        </a:spcBef>
                        <a:buSzPct val="25000"/>
                        <a:buNone/>
                      </a:pPr>
                      <a:r>
                        <a:rPr lang="en-US" sz="2500"/>
                        <a:t>Hrishikesh Bhatkhande</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rgbClr val="0563C1"/>
                        </a:buClr>
                        <a:buSzPct val="25000"/>
                        <a:buFont typeface="Calibri"/>
                        <a:buNone/>
                      </a:pPr>
                      <a:r>
                        <a:rPr lang="en-US" sz="2500" u="sng">
                          <a:solidFill>
                            <a:schemeClr val="hlink"/>
                          </a:solidFill>
                          <a:hlinkClick r:id="rId7"/>
                        </a:rPr>
                        <a:t>hrishikesh.bhatkhande@gmail.com</a:t>
                      </a:r>
                      <a:r>
                        <a:rPr lang="en-US" sz="2500"/>
                        <a:t> </a:t>
                      </a:r>
                    </a:p>
                  </a:txBody>
                  <a:tcPr marL="68575" marR="68575" marT="0" marB="0"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l" rtl="0">
                        <a:lnSpc>
                          <a:spcPct val="100000"/>
                        </a:lnSpc>
                        <a:spcBef>
                          <a:spcPts val="0"/>
                        </a:spcBef>
                        <a:buSzPct val="25000"/>
                        <a:buNone/>
                      </a:pPr>
                      <a:r>
                        <a:rPr lang="en-US" sz="2500"/>
                        <a:t>+47 48659228</a:t>
                      </a:r>
                    </a:p>
                    <a:p>
                      <a:pPr marL="0" marR="0" lvl="0" indent="0" algn="l" rtl="0">
                        <a:lnSpc>
                          <a:spcPct val="100000"/>
                        </a:lnSpc>
                        <a:spcBef>
                          <a:spcPts val="0"/>
                        </a:spcBef>
                        <a:buSzPct val="25000"/>
                        <a:buNone/>
                      </a:pPr>
                      <a:r>
                        <a:rPr lang="en-US" sz="2500"/>
                        <a:t>+91 7028103639</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ctr" rtl="0">
                        <a:lnSpc>
                          <a:spcPct val="100000"/>
                        </a:lnSpc>
                        <a:spcBef>
                          <a:spcPts val="0"/>
                        </a:spcBef>
                        <a:buSzPct val="25000"/>
                        <a:buNone/>
                      </a:pPr>
                      <a:r>
                        <a:rPr lang="en-US" sz="2500" u="sng">
                          <a:solidFill>
                            <a:schemeClr val="hlink"/>
                          </a:solidFill>
                          <a:hlinkClick r:id="rId8"/>
                        </a:rPr>
                        <a:t>Linkedin</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r>
              <a:tr h="865200">
                <a:tc>
                  <a:txBody>
                    <a:bodyPr/>
                    <a:lstStyle/>
                    <a:p>
                      <a:pPr marL="0" marR="0" lvl="0" indent="0" algn="l" rtl="0">
                        <a:lnSpc>
                          <a:spcPct val="100000"/>
                        </a:lnSpc>
                        <a:spcBef>
                          <a:spcPts val="0"/>
                        </a:spcBef>
                        <a:buSzPct val="25000"/>
                        <a:buNone/>
                      </a:pPr>
                      <a:r>
                        <a:rPr lang="en-US" sz="2500"/>
                        <a:t>Abhinandan Nuli</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563C1"/>
                        </a:buClr>
                        <a:buSzPct val="25000"/>
                        <a:buFont typeface="Calibri"/>
                        <a:buNone/>
                      </a:pPr>
                      <a:r>
                        <a:rPr lang="en-US" sz="2500" u="sng">
                          <a:solidFill>
                            <a:schemeClr val="hlink"/>
                          </a:solidFill>
                          <a:hlinkClick r:id="rId9"/>
                        </a:rPr>
                        <a:t>abhilife2601@gmail.com</a:t>
                      </a:r>
                      <a:r>
                        <a:rPr lang="en-US" sz="2500"/>
                        <a:t> </a:t>
                      </a:r>
                    </a:p>
                  </a:txBody>
                  <a:tcPr marL="68575" marR="68575" marT="0" marB="0"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0" marR="0" lvl="0" indent="0" algn="l" rtl="0">
                        <a:lnSpc>
                          <a:spcPct val="100000"/>
                        </a:lnSpc>
                        <a:spcBef>
                          <a:spcPts val="0"/>
                        </a:spcBef>
                        <a:buSzPct val="25000"/>
                        <a:buNone/>
                      </a:pPr>
                      <a:r>
                        <a:rPr lang="en-US" sz="2500"/>
                        <a:t>+91 9739283273</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US" sz="2500" u="sng">
                          <a:solidFill>
                            <a:srgbClr val="0000FF"/>
                          </a:solidFill>
                          <a:hlinkClick r:id="rId10"/>
                        </a:rPr>
                        <a:t>Linkedin</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References </a:t>
            </a:r>
          </a:p>
        </p:txBody>
      </p:sp>
      <p:sp>
        <p:nvSpPr>
          <p:cNvPr id="281" name="Shape 281"/>
          <p:cNvSpPr txBox="1"/>
          <p:nvPr/>
        </p:nvSpPr>
        <p:spPr>
          <a:xfrm>
            <a:off x="381000" y="1219200"/>
            <a:ext cx="8305799" cy="584774"/>
          </a:xfrm>
          <a:prstGeom prst="rect">
            <a:avLst/>
          </a:prstGeom>
          <a:noFill/>
          <a:ln>
            <a:noFill/>
          </a:ln>
        </p:spPr>
        <p:txBody>
          <a:bodyPr lIns="91425" tIns="45700" rIns="91425" bIns="45700" anchor="t" anchorCtr="0">
            <a:noAutofit/>
          </a:bodyPr>
          <a:lstStyle/>
          <a:p>
            <a:pPr marL="342900" indent="-342900">
              <a:buClr>
                <a:schemeClr val="dk1"/>
              </a:buClr>
              <a:buSzPct val="100000"/>
              <a:buFont typeface="Calibri"/>
              <a:buAutoNum type="arabicPeriod"/>
            </a:pPr>
            <a:r>
              <a:rPr lang="en-US" sz="1600" dirty="0">
                <a:solidFill>
                  <a:schemeClr val="dk1"/>
                </a:solidFill>
                <a:latin typeface="Calibri"/>
                <a:ea typeface="Calibri"/>
                <a:cs typeface="Calibri"/>
                <a:sym typeface="Calibri"/>
              </a:rPr>
              <a:t>Source of input data </a:t>
            </a:r>
            <a:r>
              <a:rPr lang="en-US" sz="1600">
                <a:solidFill>
                  <a:schemeClr val="dk1"/>
                </a:solidFill>
                <a:latin typeface="Calibri"/>
                <a:ea typeface="Calibri"/>
                <a:cs typeface="Calibri"/>
                <a:sym typeface="Calibri"/>
              </a:rPr>
              <a:t>files </a:t>
            </a:r>
            <a:r>
              <a:rPr lang="en-US" sz="1600" smtClean="0">
                <a:solidFill>
                  <a:schemeClr val="dk1"/>
                </a:solidFill>
                <a:latin typeface="Calibri"/>
                <a:ea typeface="Calibri"/>
                <a:cs typeface="Calibri"/>
                <a:sym typeface="Calibri"/>
              </a:rPr>
              <a:t>– </a:t>
            </a:r>
            <a:r>
              <a:rPr lang="en-US" sz="1600" u="sng" smtClean="0">
                <a:latin typeface="Calibri" panose="020F0502020204030204" pitchFamily="34" charset="0"/>
                <a:hlinkClick r:id="rId3"/>
              </a:rPr>
              <a:t>https</a:t>
            </a:r>
            <a:r>
              <a:rPr lang="en-US" sz="1600" u="sng" dirty="0">
                <a:latin typeface="Calibri" panose="020F0502020204030204" pitchFamily="34" charset="0"/>
                <a:hlinkClick r:id="rId3"/>
              </a:rPr>
              <a:t>://archive.ics.uci.edu/ml/datasets/Sentiment+Labelled+Sentences</a:t>
            </a:r>
            <a:r>
              <a:rPr lang="en-US" sz="1600" u="sng" dirty="0" smtClean="0">
                <a:latin typeface="Calibri" panose="020F0502020204030204" pitchFamily="34" charset="0"/>
                <a:hlinkClick r:id="rId3"/>
              </a:rPr>
              <a:t>#</a:t>
            </a:r>
            <a:r>
              <a:rPr lang="en-US" sz="1600" dirty="0" smtClean="0">
                <a:solidFill>
                  <a:schemeClr val="dk1"/>
                </a:solidFill>
                <a:latin typeface="Calibri" panose="020F0502020204030204" pitchFamily="34" charset="0"/>
                <a:ea typeface="Calibri"/>
                <a:cs typeface="Calibri"/>
                <a:sym typeface="Calibri"/>
              </a:rPr>
              <a:t>  </a:t>
            </a:r>
            <a:endParaRPr lang="en-US" sz="1600" dirty="0">
              <a:solidFill>
                <a:schemeClr val="dk1"/>
              </a:solidFill>
              <a:latin typeface="Calibri" panose="020F0502020204030204" pitchFamily="34" charset="0"/>
              <a:ea typeface="Calibri"/>
              <a:cs typeface="Calibri"/>
              <a:sym typeface="Calibri"/>
            </a:endParaRPr>
          </a:p>
          <a:p>
            <a:pPr marL="342900" marR="0" lvl="0" indent="-342900" algn="l" rtl="0">
              <a:spcBef>
                <a:spcPts val="0"/>
              </a:spcBef>
              <a:spcAft>
                <a:spcPts val="0"/>
              </a:spcAft>
              <a:buClr>
                <a:schemeClr val="dk1"/>
              </a:buClr>
              <a:buFont typeface="Calibri"/>
              <a:buNone/>
            </a:pPr>
            <a:endParaRPr sz="1600" dirty="0">
              <a:solidFill>
                <a:schemeClr val="dk1"/>
              </a:solidFill>
              <a:latin typeface="Calibri"/>
              <a:ea typeface="Calibri"/>
              <a:cs typeface="Calibri"/>
              <a:sym typeface="Calibri"/>
            </a:endParaRPr>
          </a:p>
        </p:txBody>
      </p:sp>
      <p:sp>
        <p:nvSpPr>
          <p:cNvPr id="282" name="Shape 282"/>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chemeClr val="lt1"/>
                </a:solidFill>
                <a:latin typeface="Calibri"/>
                <a:ea typeface="Calibri"/>
                <a:cs typeface="Calibri"/>
                <a:sym typeface="Calibri"/>
              </a:rPr>
              <a:t>Capstone Project Proposal</a:t>
            </a:r>
          </a:p>
        </p:txBody>
      </p:sp>
      <p:sp>
        <p:nvSpPr>
          <p:cNvPr id="283" name="Shape 283"/>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a:solidFill>
                  <a:schemeClr val="lt1"/>
                </a:solidFill>
                <a:latin typeface="Calibri"/>
                <a:ea typeface="Calibri"/>
                <a:cs typeface="Calibri"/>
                <a:sym typeface="Calibri"/>
              </a:rPr>
              <a:t>13</a:t>
            </a:fld>
            <a:endParaRPr lang="en-US" sz="1200" b="1">
              <a:solidFill>
                <a:schemeClr val="lt1"/>
              </a:solidFill>
              <a:latin typeface="Calibri"/>
              <a:ea typeface="Calibri"/>
              <a:cs typeface="Calibri"/>
              <a:sym typeface="Calibri"/>
            </a:endParaRPr>
          </a:p>
        </p:txBody>
      </p:sp>
      <p:sp>
        <p:nvSpPr>
          <p:cNvPr id="284" name="Shape 284"/>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a:solidFill>
                  <a:schemeClr val="lt1"/>
                </a:solidFill>
                <a:latin typeface="Calibri"/>
                <a:ea typeface="Calibri"/>
                <a:cs typeface="Calibri"/>
                <a:sym typeface="Calibri"/>
              </a:rPr>
              <a:t>15-Jul-2017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ctrTitle"/>
          </p:nvPr>
        </p:nvSpPr>
        <p:spPr>
          <a:xfrm>
            <a:off x="567550" y="251700"/>
            <a:ext cx="7772400" cy="654900"/>
          </a:xfrm>
          <a:prstGeom prst="rect">
            <a:avLst/>
          </a:prstGeom>
        </p:spPr>
        <p:txBody>
          <a:bodyPr lIns="91425" tIns="91425" rIns="91425" bIns="91425" anchor="ctr" anchorCtr="0">
            <a:noAutofit/>
          </a:bodyPr>
          <a:lstStyle/>
          <a:p>
            <a:pPr lvl="0">
              <a:spcBef>
                <a:spcPts val="0"/>
              </a:spcBef>
              <a:buNone/>
            </a:pPr>
            <a:r>
              <a:rPr lang="en-US" sz="3600"/>
              <a:t>Questions ?</a:t>
            </a:r>
          </a:p>
        </p:txBody>
      </p:sp>
      <p:sp>
        <p:nvSpPr>
          <p:cNvPr id="291" name="Shape 291"/>
          <p:cNvSpPr txBox="1">
            <a:spLocks noGrp="1"/>
          </p:cNvSpPr>
          <p:nvPr>
            <p:ph type="sldNum" idx="12"/>
          </p:nvPr>
        </p:nvSpPr>
        <p:spPr>
          <a:xfrm>
            <a:off x="6553200" y="6569075"/>
            <a:ext cx="21336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pic>
        <p:nvPicPr>
          <p:cNvPr id="292" name="Shape 292" descr="Questions.png"/>
          <p:cNvPicPr preferRelativeResize="0"/>
          <p:nvPr/>
        </p:nvPicPr>
        <p:blipFill>
          <a:blip r:embed="rId3">
            <a:alphaModFix/>
          </a:blip>
          <a:stretch>
            <a:fillRect/>
          </a:stretch>
        </p:blipFill>
        <p:spPr>
          <a:xfrm>
            <a:off x="2938700" y="1900375"/>
            <a:ext cx="3266585" cy="265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sldNum" idx="12"/>
          </p:nvPr>
        </p:nvSpPr>
        <p:spPr>
          <a:xfrm>
            <a:off x="6553200" y="6569075"/>
            <a:ext cx="21336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pic>
        <p:nvPicPr>
          <p:cNvPr id="299" name="Shape 299" descr="ThankYou.png"/>
          <p:cNvPicPr preferRelativeResize="0"/>
          <p:nvPr/>
        </p:nvPicPr>
        <p:blipFill>
          <a:blip r:embed="rId3">
            <a:alphaModFix/>
          </a:blip>
          <a:stretch>
            <a:fillRect/>
          </a:stretch>
        </p:blipFill>
        <p:spPr>
          <a:xfrm>
            <a:off x="1166625" y="775150"/>
            <a:ext cx="6903525" cy="509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Agenda</a:t>
            </a:r>
          </a:p>
        </p:txBody>
      </p:sp>
      <p:graphicFrame>
        <p:nvGraphicFramePr>
          <p:cNvPr id="105" name="Shape 105"/>
          <p:cNvGraphicFramePr/>
          <p:nvPr/>
        </p:nvGraphicFramePr>
        <p:xfrm>
          <a:off x="381000" y="913025"/>
          <a:ext cx="8229600" cy="4895425"/>
        </p:xfrm>
        <a:graphic>
          <a:graphicData uri="http://schemas.openxmlformats.org/drawingml/2006/table">
            <a:tbl>
              <a:tblPr firstCol="1">
                <a:noFill/>
                <a:tableStyleId>{E4008E12-05A4-4570-A96D-07C4F5344922}</a:tableStyleId>
              </a:tblPr>
              <a:tblGrid>
                <a:gridCol w="1028700"/>
                <a:gridCol w="7200900"/>
              </a:tblGrid>
              <a:tr h="706425">
                <a:tc>
                  <a:txBody>
                    <a:bodyPr/>
                    <a:lstStyle/>
                    <a:p>
                      <a:pPr marL="0" marR="0" lvl="0" indent="0" algn="ctr" rtl="0">
                        <a:spcBef>
                          <a:spcPts val="0"/>
                        </a:spcBef>
                        <a:buSzPct val="25000"/>
                        <a:buNone/>
                      </a:pPr>
                      <a:r>
                        <a:rPr lang="en-US" sz="3200" i="1" u="none" strike="noStrike" cap="none"/>
                        <a:t>1</a:t>
                      </a:r>
                    </a:p>
                  </a:txBody>
                  <a:tcPr marL="91450" marR="91450" marT="45725" marB="45725" anchor="ctr">
                    <a:solidFill>
                      <a:srgbClr val="A80000"/>
                    </a:solidFill>
                  </a:tcPr>
                </a:tc>
                <a:tc>
                  <a:txBody>
                    <a:bodyPr/>
                    <a:lstStyle/>
                    <a:p>
                      <a:pPr marL="0" marR="0" lvl="0" indent="0" algn="l" rtl="0">
                        <a:spcBef>
                          <a:spcPts val="0"/>
                        </a:spcBef>
                        <a:buSzPct val="25000"/>
                        <a:buNone/>
                      </a:pPr>
                      <a:r>
                        <a:rPr lang="en-US" sz="2400" b="0" i="1" u="none" strike="noStrike" cap="none"/>
                        <a:t>The Objective – Why Sentiment Analysis</a:t>
                      </a:r>
                    </a:p>
                  </a:txBody>
                  <a:tcPr marL="91450" marR="91450" marT="45725" marB="45725" anchor="ctr"/>
                </a:tc>
              </a:tr>
              <a:tr h="837800">
                <a:tc>
                  <a:txBody>
                    <a:bodyPr/>
                    <a:lstStyle/>
                    <a:p>
                      <a:pPr marL="0" marR="0" lvl="0" indent="0" algn="ctr" rtl="0">
                        <a:spcBef>
                          <a:spcPts val="0"/>
                        </a:spcBef>
                        <a:buSzPct val="25000"/>
                        <a:buNone/>
                      </a:pPr>
                      <a:r>
                        <a:rPr lang="en-US" sz="3200" i="1"/>
                        <a:t>2</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2400" i="1"/>
                        <a:t>The Approach – How the project will accomplish its goal</a:t>
                      </a:r>
                    </a:p>
                  </a:txBody>
                  <a:tcPr marL="91450" marR="91450" marT="45725" marB="45725" anchor="ctr"/>
                </a:tc>
              </a:tr>
              <a:tr h="837800">
                <a:tc>
                  <a:txBody>
                    <a:bodyPr/>
                    <a:lstStyle/>
                    <a:p>
                      <a:pPr marL="0" marR="0" lvl="0" indent="0" algn="ctr" rtl="0">
                        <a:spcBef>
                          <a:spcPts val="0"/>
                        </a:spcBef>
                        <a:buSzPct val="25000"/>
                        <a:buNone/>
                      </a:pPr>
                      <a:r>
                        <a:rPr lang="en-US" sz="3200" b="1" i="1"/>
                        <a:t>3</a:t>
                      </a:r>
                    </a:p>
                  </a:txBody>
                  <a:tcPr marL="91450" marR="91450" marT="45725" marB="45725" anchor="ctr">
                    <a:solidFill>
                      <a:srgbClr val="A80000"/>
                    </a:solidFill>
                  </a:tcPr>
                </a:tc>
                <a:tc>
                  <a:txBody>
                    <a:bodyPr/>
                    <a:lstStyle/>
                    <a:p>
                      <a:pPr marL="0" marR="0" lvl="0" indent="0" algn="l" rtl="0">
                        <a:spcBef>
                          <a:spcPts val="0"/>
                        </a:spcBef>
                        <a:buSzPct val="25000"/>
                        <a:buNone/>
                      </a:pPr>
                      <a:r>
                        <a:rPr lang="en-US" sz="2400" i="1"/>
                        <a:t>Scope &amp; Assumptions</a:t>
                      </a:r>
                    </a:p>
                  </a:txBody>
                  <a:tcPr marL="91450" marR="91450" marT="45725" marB="45725" anchor="ctr"/>
                </a:tc>
              </a:tr>
              <a:tr h="837800">
                <a:tc>
                  <a:txBody>
                    <a:bodyPr/>
                    <a:lstStyle/>
                    <a:p>
                      <a:pPr marL="0" marR="0" lvl="0" indent="0" algn="ctr" rtl="0">
                        <a:spcBef>
                          <a:spcPts val="0"/>
                        </a:spcBef>
                        <a:buSzPct val="25000"/>
                        <a:buNone/>
                      </a:pPr>
                      <a:r>
                        <a:rPr lang="en-US" sz="3200" i="1"/>
                        <a:t>4</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2400" i="1"/>
                        <a:t>Schedule and Milestones</a:t>
                      </a:r>
                    </a:p>
                  </a:txBody>
                  <a:tcPr marL="91450" marR="91450" marT="45725" marB="45725" anchor="ctr"/>
                </a:tc>
              </a:tr>
              <a:tr h="837800">
                <a:tc>
                  <a:txBody>
                    <a:bodyPr/>
                    <a:lstStyle/>
                    <a:p>
                      <a:pPr marL="0" marR="0" lvl="0" indent="0" algn="ctr" rtl="0">
                        <a:spcBef>
                          <a:spcPts val="0"/>
                        </a:spcBef>
                        <a:buSzPct val="25000"/>
                        <a:buNone/>
                      </a:pPr>
                      <a:r>
                        <a:rPr lang="en-US" sz="3200" i="1"/>
                        <a:t>5</a:t>
                      </a:r>
                    </a:p>
                  </a:txBody>
                  <a:tcPr marL="91450" marR="91450" marT="45725" marB="45725" anchor="ctr">
                    <a:solidFill>
                      <a:srgbClr val="A80000"/>
                    </a:solidFill>
                  </a:tcPr>
                </a:tc>
                <a:tc>
                  <a:txBody>
                    <a:bodyPr/>
                    <a:lstStyle/>
                    <a:p>
                      <a:pPr marL="0" marR="0" lvl="0" indent="0" algn="l" rtl="0">
                        <a:spcBef>
                          <a:spcPts val="0"/>
                        </a:spcBef>
                        <a:buSzPct val="25000"/>
                        <a:buNone/>
                      </a:pPr>
                      <a:r>
                        <a:rPr lang="en-US" sz="2400" i="1"/>
                        <a:t>The Project Team</a:t>
                      </a:r>
                    </a:p>
                  </a:txBody>
                  <a:tcPr marL="91450" marR="91450" marT="45725" marB="45725" anchor="ctr"/>
                </a:tc>
              </a:tr>
              <a:tr h="837800">
                <a:tc>
                  <a:txBody>
                    <a:bodyPr/>
                    <a:lstStyle/>
                    <a:p>
                      <a:pPr marL="0" marR="0" lvl="0" indent="0" algn="ctr" rtl="0">
                        <a:spcBef>
                          <a:spcPts val="0"/>
                        </a:spcBef>
                        <a:buSzPct val="25000"/>
                        <a:buNone/>
                      </a:pPr>
                      <a:r>
                        <a:rPr lang="en-US" sz="3200" i="1"/>
                        <a:t>6</a:t>
                      </a:r>
                    </a:p>
                  </a:txBody>
                  <a:tcPr marL="91450" marR="91450" marT="45725" marB="45725" anchor="ctr">
                    <a:solidFill>
                      <a:srgbClr val="A80000"/>
                    </a:solidFill>
                  </a:tcPr>
                </a:tc>
                <a:tc>
                  <a:txBody>
                    <a:bodyPr/>
                    <a:lstStyle/>
                    <a:p>
                      <a:pPr marL="0" marR="0" lvl="0" indent="0" algn="l" rtl="0">
                        <a:spcBef>
                          <a:spcPts val="0"/>
                        </a:spcBef>
                        <a:buSzPct val="25000"/>
                        <a:buNone/>
                      </a:pPr>
                      <a:r>
                        <a:rPr lang="en-US" sz="2400" i="1"/>
                        <a:t>References</a:t>
                      </a:r>
                    </a:p>
                  </a:txBody>
                  <a:tcPr marL="91450" marR="91450" marT="45725" marB="45725" anchor="ctr"/>
                </a:tc>
              </a:tr>
            </a:tbl>
          </a:graphicData>
        </a:graphic>
      </p:graphicFrame>
      <p:sp>
        <p:nvSpPr>
          <p:cNvPr id="106" name="Shape 106"/>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b="0" i="0" u="none" strike="noStrike" cap="none">
                <a:solidFill>
                  <a:schemeClr val="lt1"/>
                </a:solidFill>
                <a:latin typeface="Calibri"/>
                <a:ea typeface="Calibri"/>
                <a:cs typeface="Calibri"/>
                <a:sym typeface="Calibri"/>
              </a:rPr>
              <a:t>Capstone Project Proposal</a:t>
            </a:r>
          </a:p>
        </p:txBody>
      </p:sp>
      <p:sp>
        <p:nvSpPr>
          <p:cNvPr id="107" name="Shape 107"/>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lt1"/>
                </a:solidFill>
                <a:latin typeface="Calibri"/>
                <a:ea typeface="Calibri"/>
                <a:cs typeface="Calibri"/>
                <a:sym typeface="Calibri"/>
              </a:rPr>
              <a:t>2</a:t>
            </a:fld>
            <a:endParaRPr lang="en-US" sz="1200" b="1" i="0" u="none" strike="noStrike" cap="none">
              <a:solidFill>
                <a:schemeClr val="lt1"/>
              </a:solidFill>
              <a:latin typeface="Calibri"/>
              <a:ea typeface="Calibri"/>
              <a:cs typeface="Calibri"/>
              <a:sym typeface="Calibri"/>
            </a:endParaRPr>
          </a:p>
        </p:txBody>
      </p:sp>
      <p:sp>
        <p:nvSpPr>
          <p:cNvPr id="108" name="Shape 108"/>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b="0" i="0" u="none" strike="noStrike" cap="none">
                <a:solidFill>
                  <a:schemeClr val="lt1"/>
                </a:solidFill>
                <a:latin typeface="Calibri"/>
                <a:ea typeface="Calibri"/>
                <a:cs typeface="Calibri"/>
                <a:sym typeface="Calibri"/>
              </a:rPr>
              <a:t>15-Jul-2017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The Objective – Why Sentiment Analysis</a:t>
            </a:r>
          </a:p>
        </p:txBody>
      </p:sp>
      <p:sp>
        <p:nvSpPr>
          <p:cNvPr id="114" name="Shape 114"/>
          <p:cNvSpPr txBox="1"/>
          <p:nvPr/>
        </p:nvSpPr>
        <p:spPr>
          <a:xfrm>
            <a:off x="342900" y="1095600"/>
            <a:ext cx="8458200" cy="4750800"/>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2400" i="0" u="none" strike="noStrike" cap="none">
                <a:solidFill>
                  <a:srgbClr val="0070C0"/>
                </a:solidFill>
                <a:latin typeface="Calibri"/>
                <a:ea typeface="Calibri"/>
                <a:cs typeface="Calibri"/>
                <a:sym typeface="Calibri"/>
              </a:rPr>
              <a:t>Why do we need Sentiment Analysis on book reviews?</a:t>
            </a: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ct val="100000"/>
              <a:buFont typeface="Noto Sans Symbols"/>
              <a:buChar char="❖"/>
            </a:pPr>
            <a:r>
              <a:rPr lang="en-US" sz="1800" b="1">
                <a:solidFill>
                  <a:schemeClr val="dk1"/>
                </a:solidFill>
                <a:latin typeface="Calibri"/>
                <a:ea typeface="Calibri"/>
                <a:cs typeface="Calibri"/>
                <a:sym typeface="Calibri"/>
              </a:rPr>
              <a:t>Because Reviews matter! </a:t>
            </a:r>
            <a:r>
              <a:rPr lang="en-US" sz="1800">
                <a:solidFill>
                  <a:schemeClr val="dk1"/>
                </a:solidFill>
                <a:latin typeface="Calibri"/>
                <a:ea typeface="Calibri"/>
                <a:cs typeface="Calibri"/>
                <a:sym typeface="Calibri"/>
              </a:rPr>
              <a:t>– </a:t>
            </a:r>
            <a:r>
              <a:rPr lang="en-US" sz="1800" i="1">
                <a:solidFill>
                  <a:schemeClr val="dk1"/>
                </a:solidFill>
                <a:latin typeface="Calibri"/>
                <a:ea typeface="Calibri"/>
                <a:cs typeface="Calibri"/>
                <a:sym typeface="Calibri"/>
              </a:rPr>
              <a:t>For almost all products we buy these days</a:t>
            </a:r>
          </a:p>
          <a:p>
            <a:pPr marL="285750" marR="0" lvl="0" indent="-285750" algn="l" rtl="0">
              <a:spcBef>
                <a:spcPts val="0"/>
              </a:spcBef>
              <a:spcAft>
                <a:spcPts val="0"/>
              </a:spcAft>
              <a:buClr>
                <a:schemeClr val="dk1"/>
              </a:buClr>
              <a:buFont typeface="Noto Sans Symbols"/>
              <a:buNone/>
            </a:pP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ct val="100000"/>
              <a:buFont typeface="Noto Sans Symbols"/>
              <a:buChar char="❖"/>
            </a:pPr>
            <a:r>
              <a:rPr lang="en-US" sz="1800" b="1">
                <a:solidFill>
                  <a:schemeClr val="dk1"/>
                </a:solidFill>
                <a:latin typeface="Calibri"/>
                <a:ea typeface="Calibri"/>
                <a:cs typeface="Calibri"/>
                <a:sym typeface="Calibri"/>
              </a:rPr>
              <a:t>Even more so for books</a:t>
            </a:r>
            <a:r>
              <a:rPr lang="en-US" sz="1800">
                <a:solidFill>
                  <a:schemeClr val="dk1"/>
                </a:solidFill>
                <a:latin typeface="Calibri"/>
                <a:ea typeface="Calibri"/>
                <a:cs typeface="Calibri"/>
                <a:sym typeface="Calibri"/>
              </a:rPr>
              <a:t> – </a:t>
            </a:r>
            <a:r>
              <a:rPr lang="en-US" sz="1800" i="1">
                <a:solidFill>
                  <a:schemeClr val="dk1"/>
                </a:solidFill>
                <a:latin typeface="Calibri"/>
                <a:ea typeface="Calibri"/>
                <a:cs typeface="Calibri"/>
                <a:sym typeface="Calibri"/>
              </a:rPr>
              <a:t>Books are different from other products, book reviews are subjective.</a:t>
            </a:r>
          </a:p>
          <a:p>
            <a:pPr marL="285750" marR="0" lvl="0" indent="-285750" algn="l" rtl="0">
              <a:spcBef>
                <a:spcPts val="0"/>
              </a:spcBef>
              <a:spcAft>
                <a:spcPts val="0"/>
              </a:spcAft>
              <a:buClr>
                <a:schemeClr val="dk1"/>
              </a:buClr>
              <a:buFont typeface="Noto Sans Symbols"/>
              <a:buNone/>
            </a:pP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ct val="100000"/>
              <a:buFont typeface="Noto Sans Symbols"/>
              <a:buChar char="❖"/>
            </a:pPr>
            <a:r>
              <a:rPr lang="en-US" sz="1800" b="1">
                <a:solidFill>
                  <a:schemeClr val="dk1"/>
                </a:solidFill>
                <a:latin typeface="Calibri"/>
                <a:ea typeface="Calibri"/>
                <a:cs typeface="Calibri"/>
                <a:sym typeface="Calibri"/>
              </a:rPr>
              <a:t>The star-ratings (number of stars) won’t mean much</a:t>
            </a:r>
            <a:r>
              <a:rPr lang="en-US" sz="1800">
                <a:solidFill>
                  <a:schemeClr val="dk1"/>
                </a:solidFill>
                <a:latin typeface="Calibri"/>
                <a:ea typeface="Calibri"/>
                <a:cs typeface="Calibri"/>
                <a:sym typeface="Calibri"/>
              </a:rPr>
              <a:t> - </a:t>
            </a:r>
            <a:r>
              <a:rPr lang="en-US" sz="1800" i="1">
                <a:solidFill>
                  <a:schemeClr val="dk1"/>
                </a:solidFill>
                <a:latin typeface="Calibri"/>
                <a:ea typeface="Calibri"/>
                <a:cs typeface="Calibri"/>
                <a:sym typeface="Calibri"/>
              </a:rPr>
              <a:t>as they cannot reveal the reader’s opinions and thoughts. So, the reviews (actual text/Sentiment) are important.</a:t>
            </a:r>
          </a:p>
          <a:p>
            <a:pPr marL="285750" marR="0" lvl="0" indent="-285750" algn="l" rtl="0">
              <a:spcBef>
                <a:spcPts val="0"/>
              </a:spcBef>
              <a:spcAft>
                <a:spcPts val="0"/>
              </a:spcAft>
              <a:buClr>
                <a:schemeClr val="dk1"/>
              </a:buClr>
              <a:buFont typeface="Noto Sans Symbols"/>
              <a:buNone/>
            </a:pP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ct val="100000"/>
              <a:buFont typeface="Noto Sans Symbols"/>
              <a:buChar char="❖"/>
            </a:pPr>
            <a:r>
              <a:rPr lang="en-US" sz="1800" b="1">
                <a:solidFill>
                  <a:schemeClr val="dk1"/>
                </a:solidFill>
                <a:latin typeface="Calibri"/>
                <a:ea typeface="Calibri"/>
                <a:cs typeface="Calibri"/>
                <a:sym typeface="Calibri"/>
              </a:rPr>
              <a:t>The reader can’t always read all the reviews! And can’t always avoid spoilers</a:t>
            </a:r>
            <a:r>
              <a:rPr lang="en-US" sz="1800">
                <a:solidFill>
                  <a:schemeClr val="dk1"/>
                </a:solidFill>
                <a:latin typeface="Calibri"/>
                <a:ea typeface="Calibri"/>
                <a:cs typeface="Calibri"/>
                <a:sym typeface="Calibri"/>
              </a:rPr>
              <a:t> </a:t>
            </a:r>
          </a:p>
          <a:p>
            <a:pPr marL="285750" marR="0" lvl="0" indent="-285750" algn="l" rtl="0">
              <a:spcBef>
                <a:spcPts val="0"/>
              </a:spcBef>
              <a:spcAft>
                <a:spcPts val="0"/>
              </a:spcAft>
              <a:buClr>
                <a:schemeClr val="dk1"/>
              </a:buClr>
              <a:buFont typeface="Noto Sans Symbols"/>
              <a:buNone/>
            </a:pP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ct val="100000"/>
              <a:buFont typeface="Noto Sans Symbols"/>
              <a:buChar char="❖"/>
            </a:pPr>
            <a:r>
              <a:rPr lang="en-US" sz="1800" b="1">
                <a:solidFill>
                  <a:schemeClr val="dk1"/>
                </a:solidFill>
                <a:latin typeface="Calibri"/>
                <a:ea typeface="Calibri"/>
                <a:cs typeface="Calibri"/>
                <a:sym typeface="Calibri"/>
              </a:rPr>
              <a:t>What if somebody can summarize the reviews for you?</a:t>
            </a:r>
            <a:r>
              <a:rPr lang="en-US" sz="1800">
                <a:solidFill>
                  <a:schemeClr val="dk1"/>
                </a:solidFill>
                <a:latin typeface="Calibri"/>
                <a:ea typeface="Calibri"/>
                <a:cs typeface="Calibri"/>
                <a:sym typeface="Calibri"/>
              </a:rPr>
              <a:t> – </a:t>
            </a:r>
            <a:r>
              <a:rPr lang="en-US" sz="1800" i="1">
                <a:solidFill>
                  <a:schemeClr val="dk1"/>
                </a:solidFill>
                <a:latin typeface="Calibri"/>
                <a:ea typeface="Calibri"/>
                <a:cs typeface="Calibri"/>
                <a:sym typeface="Calibri"/>
              </a:rPr>
              <a:t>That’s what an intelligent automated algorithm can do for you through Sentiment Analysis</a:t>
            </a:r>
          </a:p>
          <a:p>
            <a:pPr marR="0" lvl="0" algn="l" rtl="0">
              <a:spcBef>
                <a:spcPts val="0"/>
              </a:spcBef>
              <a:spcAft>
                <a:spcPts val="0"/>
              </a:spcAft>
              <a:buNone/>
            </a:pPr>
            <a:endParaRPr sz="1800" i="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Font typeface="Noto Sans Symbols"/>
              <a:buNone/>
            </a:pPr>
            <a:endParaRPr sz="1800">
              <a:solidFill>
                <a:schemeClr val="dk1"/>
              </a:solidFill>
              <a:latin typeface="Calibri"/>
              <a:ea typeface="Calibri"/>
              <a:cs typeface="Calibri"/>
              <a:sym typeface="Calibri"/>
            </a:endParaRPr>
          </a:p>
        </p:txBody>
      </p:sp>
      <p:sp>
        <p:nvSpPr>
          <p:cNvPr id="115" name="Shape 115"/>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chemeClr val="lt1"/>
                </a:solidFill>
                <a:latin typeface="Calibri"/>
                <a:ea typeface="Calibri"/>
                <a:cs typeface="Calibri"/>
                <a:sym typeface="Calibri"/>
              </a:rPr>
              <a:t>Capstone Project Proposal</a:t>
            </a:r>
          </a:p>
        </p:txBody>
      </p:sp>
      <p:sp>
        <p:nvSpPr>
          <p:cNvPr id="116" name="Shape 116"/>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a:solidFill>
                  <a:schemeClr val="lt1"/>
                </a:solidFill>
                <a:latin typeface="Calibri"/>
                <a:ea typeface="Calibri"/>
                <a:cs typeface="Calibri"/>
                <a:sym typeface="Calibri"/>
              </a:rPr>
              <a:t>3</a:t>
            </a:fld>
            <a:endParaRPr lang="en-US" sz="1200" b="1">
              <a:solidFill>
                <a:schemeClr val="lt1"/>
              </a:solidFill>
              <a:latin typeface="Calibri"/>
              <a:ea typeface="Calibri"/>
              <a:cs typeface="Calibri"/>
              <a:sym typeface="Calibri"/>
            </a:endParaRPr>
          </a:p>
        </p:txBody>
      </p:sp>
      <p:sp>
        <p:nvSpPr>
          <p:cNvPr id="117" name="Shape 117"/>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a:solidFill>
                  <a:schemeClr val="lt1"/>
                </a:solidFill>
                <a:latin typeface="Calibri"/>
                <a:ea typeface="Calibri"/>
                <a:cs typeface="Calibri"/>
                <a:sym typeface="Calibri"/>
              </a:rPr>
              <a:t>15-Jul-2017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The Objective – Why Sentiment Analysis</a:t>
            </a:r>
          </a:p>
        </p:txBody>
      </p:sp>
      <p:sp>
        <p:nvSpPr>
          <p:cNvPr id="123" name="Shape 123"/>
          <p:cNvSpPr txBox="1"/>
          <p:nvPr/>
        </p:nvSpPr>
        <p:spPr>
          <a:xfrm>
            <a:off x="342900" y="1095603"/>
            <a:ext cx="8458200" cy="1569660"/>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rgbClr val="0070C0"/>
                </a:solidFill>
                <a:latin typeface="Calibri"/>
                <a:ea typeface="Calibri"/>
                <a:cs typeface="Calibri"/>
                <a:sym typeface="Calibri"/>
              </a:rPr>
              <a:t>What is Sentiment Analysis –</a:t>
            </a: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SzPct val="25000"/>
              <a:buNone/>
            </a:pPr>
            <a:r>
              <a:rPr lang="en-US" sz="1800">
                <a:solidFill>
                  <a:schemeClr val="dk1"/>
                </a:solidFill>
                <a:latin typeface="Calibri"/>
                <a:ea typeface="Calibri"/>
                <a:cs typeface="Calibri"/>
                <a:sym typeface="Calibri"/>
              </a:rPr>
              <a:t>Classification of overall sentiment coming out of a long text, typically a review of a product, into various categories; typically – positive, negative or neutral</a:t>
            </a: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Shape 124"/>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chemeClr val="lt1"/>
                </a:solidFill>
                <a:latin typeface="Calibri"/>
                <a:ea typeface="Calibri"/>
                <a:cs typeface="Calibri"/>
                <a:sym typeface="Calibri"/>
              </a:rPr>
              <a:t>Capstone Project Proposal</a:t>
            </a:r>
          </a:p>
        </p:txBody>
      </p:sp>
      <p:sp>
        <p:nvSpPr>
          <p:cNvPr id="125" name="Shape 125"/>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a:solidFill>
                  <a:schemeClr val="lt1"/>
                </a:solidFill>
                <a:latin typeface="Calibri"/>
                <a:ea typeface="Calibri"/>
                <a:cs typeface="Calibri"/>
                <a:sym typeface="Calibri"/>
              </a:rPr>
              <a:t>4</a:t>
            </a:fld>
            <a:endParaRPr lang="en-US" sz="1200" b="1">
              <a:solidFill>
                <a:schemeClr val="lt1"/>
              </a:solidFill>
              <a:latin typeface="Calibri"/>
              <a:ea typeface="Calibri"/>
              <a:cs typeface="Calibri"/>
              <a:sym typeface="Calibri"/>
            </a:endParaRPr>
          </a:p>
        </p:txBody>
      </p:sp>
      <p:sp>
        <p:nvSpPr>
          <p:cNvPr id="126" name="Shape 126"/>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a:solidFill>
                  <a:schemeClr val="lt1"/>
                </a:solidFill>
                <a:latin typeface="Calibri"/>
                <a:ea typeface="Calibri"/>
                <a:cs typeface="Calibri"/>
                <a:sym typeface="Calibri"/>
              </a:rPr>
              <a:t>15-Jul-2017</a:t>
            </a:r>
          </a:p>
        </p:txBody>
      </p:sp>
      <p:graphicFrame>
        <p:nvGraphicFramePr>
          <p:cNvPr id="127" name="Shape 127"/>
          <p:cNvGraphicFramePr/>
          <p:nvPr/>
        </p:nvGraphicFramePr>
        <p:xfrm>
          <a:off x="342900" y="3124200"/>
          <a:ext cx="8458200" cy="2103130"/>
        </p:xfrm>
        <a:graphic>
          <a:graphicData uri="http://schemas.openxmlformats.org/drawingml/2006/table">
            <a:tbl>
              <a:tblPr firstRow="1" bandRow="1">
                <a:noFill/>
                <a:tableStyleId>{61B9B621-28AC-415B-A673-D9A075817940}</a:tableStyleId>
              </a:tblPr>
              <a:tblGrid>
                <a:gridCol w="8458200"/>
              </a:tblGrid>
              <a:tr h="1561475">
                <a:tc>
                  <a:txBody>
                    <a:bodyPr/>
                    <a:lstStyle/>
                    <a:p>
                      <a:pPr marL="0" marR="0" lvl="0" indent="0" algn="l" rtl="0">
                        <a:lnSpc>
                          <a:spcPct val="100000"/>
                        </a:lnSpc>
                        <a:spcBef>
                          <a:spcPts val="0"/>
                        </a:spcBef>
                        <a:spcAft>
                          <a:spcPts val="0"/>
                        </a:spcAft>
                        <a:buClr>
                          <a:srgbClr val="0070C0"/>
                        </a:buClr>
                        <a:buSzPct val="25000"/>
                        <a:buFont typeface="Calibri"/>
                        <a:buNone/>
                      </a:pPr>
                      <a:r>
                        <a:rPr lang="en-US" sz="2400" b="0">
                          <a:solidFill>
                            <a:srgbClr val="0070C0"/>
                          </a:solidFill>
                        </a:rPr>
                        <a:t>Goal of the project –</a:t>
                      </a:r>
                    </a:p>
                    <a:p>
                      <a:pPr marL="0" marR="0" lvl="0" indent="0" algn="l" rtl="0">
                        <a:lnSpc>
                          <a:spcPct val="100000"/>
                        </a:lnSpc>
                        <a:spcBef>
                          <a:spcPts val="0"/>
                        </a:spcBef>
                        <a:spcAft>
                          <a:spcPts val="0"/>
                        </a:spcAft>
                        <a:buClr>
                          <a:schemeClr val="dk1"/>
                        </a:buClr>
                        <a:buSzPct val="25000"/>
                        <a:buFont typeface="Calibri"/>
                        <a:buNone/>
                      </a:pPr>
                      <a:endParaRPr sz="1800"/>
                    </a:p>
                    <a:p>
                      <a:pPr marL="0" marR="0" lvl="0" indent="0" algn="l" rtl="0">
                        <a:lnSpc>
                          <a:spcPct val="100000"/>
                        </a:lnSpc>
                        <a:spcBef>
                          <a:spcPts val="0"/>
                        </a:spcBef>
                        <a:spcAft>
                          <a:spcPts val="0"/>
                        </a:spcAft>
                        <a:buClr>
                          <a:schemeClr val="dk1"/>
                        </a:buClr>
                        <a:buSzPct val="25000"/>
                        <a:buFont typeface="Calibri"/>
                        <a:buNone/>
                      </a:pPr>
                      <a:r>
                        <a:rPr lang="en-US" sz="1800"/>
                        <a:t>The goal of the project is to perform Sentiment Analysis on 8 Amazon Book reviews. Thousands of reviews for each book will be used as a training dataset for a NLP (Natural Language Processing) algorithm which will classify the book in several categories not just based on the rating but also based on the actual content of the review comments.</a:t>
                      </a:r>
                    </a:p>
                    <a:p>
                      <a:pPr marL="0" marR="0" lvl="0" indent="0" algn="l" rtl="0">
                        <a:lnSpc>
                          <a:spcPct val="100000"/>
                        </a:lnSpc>
                        <a:spcBef>
                          <a:spcPts val="0"/>
                        </a:spcBef>
                        <a:spcAft>
                          <a:spcPts val="0"/>
                        </a:spcAft>
                        <a:buClr>
                          <a:schemeClr val="dk1"/>
                        </a:buClr>
                        <a:buSzPct val="25000"/>
                        <a:buFont typeface="Calibri"/>
                        <a:buNone/>
                      </a:pPr>
                      <a:endParaRPr sz="1800"/>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AE5F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The Approach</a:t>
            </a:r>
          </a:p>
        </p:txBody>
      </p:sp>
      <p:sp>
        <p:nvSpPr>
          <p:cNvPr id="133" name="Shape 133"/>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chemeClr val="lt1"/>
                </a:solidFill>
                <a:latin typeface="Calibri"/>
                <a:ea typeface="Calibri"/>
                <a:cs typeface="Calibri"/>
                <a:sym typeface="Calibri"/>
              </a:rPr>
              <a:t>Capstone Project Proposal</a:t>
            </a:r>
          </a:p>
        </p:txBody>
      </p:sp>
      <p:sp>
        <p:nvSpPr>
          <p:cNvPr id="134" name="Shape 134"/>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a:solidFill>
                  <a:schemeClr val="lt1"/>
                </a:solidFill>
                <a:latin typeface="Calibri"/>
                <a:ea typeface="Calibri"/>
                <a:cs typeface="Calibri"/>
                <a:sym typeface="Calibri"/>
              </a:rPr>
              <a:t>5</a:t>
            </a:fld>
            <a:endParaRPr lang="en-US" sz="1200" b="1">
              <a:solidFill>
                <a:schemeClr val="lt1"/>
              </a:solidFill>
              <a:latin typeface="Calibri"/>
              <a:ea typeface="Calibri"/>
              <a:cs typeface="Calibri"/>
              <a:sym typeface="Calibri"/>
            </a:endParaRPr>
          </a:p>
        </p:txBody>
      </p:sp>
      <p:sp>
        <p:nvSpPr>
          <p:cNvPr id="135" name="Shape 135"/>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a:solidFill>
                  <a:schemeClr val="lt1"/>
                </a:solidFill>
                <a:latin typeface="Calibri"/>
                <a:ea typeface="Calibri"/>
                <a:cs typeface="Calibri"/>
                <a:sym typeface="Calibri"/>
              </a:rPr>
              <a:t>15-Jul-2017</a:t>
            </a:r>
          </a:p>
        </p:txBody>
      </p:sp>
      <p:sp>
        <p:nvSpPr>
          <p:cNvPr id="136" name="Shape 136"/>
          <p:cNvSpPr/>
          <p:nvPr/>
        </p:nvSpPr>
        <p:spPr>
          <a:xfrm>
            <a:off x="304801" y="1905000"/>
            <a:ext cx="3276600" cy="442093"/>
          </a:xfrm>
          <a:prstGeom prst="rect">
            <a:avLst/>
          </a:prstGeom>
          <a:solidFill>
            <a:srgbClr val="76923C"/>
          </a:solidFill>
          <a:ln w="25400" cap="flat" cmpd="sng">
            <a:solidFill>
              <a:srgbClr val="76923C"/>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lt1"/>
                </a:solidFill>
                <a:latin typeface="Calibri"/>
                <a:ea typeface="Calibri"/>
                <a:cs typeface="Calibri"/>
                <a:sym typeface="Calibri"/>
              </a:rPr>
              <a:t>Obtaining Data</a:t>
            </a:r>
          </a:p>
        </p:txBody>
      </p:sp>
      <p:sp>
        <p:nvSpPr>
          <p:cNvPr id="137" name="Shape 137"/>
          <p:cNvSpPr/>
          <p:nvPr/>
        </p:nvSpPr>
        <p:spPr>
          <a:xfrm>
            <a:off x="304800" y="2743200"/>
            <a:ext cx="3276600" cy="446319"/>
          </a:xfrm>
          <a:prstGeom prst="rect">
            <a:avLst/>
          </a:prstGeom>
          <a:solidFill>
            <a:srgbClr val="76923C"/>
          </a:solidFill>
          <a:ln w="25400" cap="flat" cmpd="sng">
            <a:solidFill>
              <a:srgbClr val="76923C"/>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lt1"/>
                </a:solidFill>
                <a:latin typeface="Calibri"/>
                <a:ea typeface="Calibri"/>
                <a:cs typeface="Calibri"/>
                <a:sym typeface="Calibri"/>
              </a:rPr>
              <a:t>Data Exploration</a:t>
            </a:r>
          </a:p>
        </p:txBody>
      </p:sp>
      <p:sp>
        <p:nvSpPr>
          <p:cNvPr id="138" name="Shape 138"/>
          <p:cNvSpPr/>
          <p:nvPr/>
        </p:nvSpPr>
        <p:spPr>
          <a:xfrm>
            <a:off x="304800" y="3581400"/>
            <a:ext cx="3276600" cy="479093"/>
          </a:xfrm>
          <a:prstGeom prst="rect">
            <a:avLst/>
          </a:prstGeom>
          <a:solidFill>
            <a:srgbClr val="76923C"/>
          </a:solidFill>
          <a:ln w="25400" cap="flat" cmpd="sng">
            <a:solidFill>
              <a:srgbClr val="76923C"/>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lt1"/>
                </a:solidFill>
                <a:latin typeface="Calibri"/>
                <a:ea typeface="Calibri"/>
                <a:cs typeface="Calibri"/>
                <a:sym typeface="Calibri"/>
              </a:rPr>
              <a:t>Data Preparation / Curation</a:t>
            </a:r>
          </a:p>
        </p:txBody>
      </p:sp>
      <p:sp>
        <p:nvSpPr>
          <p:cNvPr id="139" name="Shape 139"/>
          <p:cNvSpPr/>
          <p:nvPr/>
        </p:nvSpPr>
        <p:spPr>
          <a:xfrm>
            <a:off x="304962" y="4548694"/>
            <a:ext cx="1865243" cy="443172"/>
          </a:xfrm>
          <a:prstGeom prst="roundRect">
            <a:avLst>
              <a:gd name="adj" fmla="val 16667"/>
            </a:avLst>
          </a:prstGeom>
          <a:solidFill>
            <a:srgbClr val="76923C"/>
          </a:solidFill>
          <a:ln w="25400" cap="flat" cmpd="sng">
            <a:solidFill>
              <a:srgbClr val="76923C"/>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lt1"/>
                </a:solidFill>
                <a:latin typeface="Calibri"/>
                <a:ea typeface="Calibri"/>
                <a:cs typeface="Calibri"/>
                <a:sym typeface="Calibri"/>
              </a:rPr>
              <a:t>Model Creation</a:t>
            </a:r>
          </a:p>
        </p:txBody>
      </p:sp>
      <p:sp>
        <p:nvSpPr>
          <p:cNvPr id="140" name="Shape 140"/>
          <p:cNvSpPr/>
          <p:nvPr/>
        </p:nvSpPr>
        <p:spPr>
          <a:xfrm>
            <a:off x="2536507" y="4554832"/>
            <a:ext cx="1865243" cy="437034"/>
          </a:xfrm>
          <a:prstGeom prst="roundRect">
            <a:avLst>
              <a:gd name="adj" fmla="val 16667"/>
            </a:avLst>
          </a:prstGeom>
          <a:solidFill>
            <a:srgbClr val="76923C"/>
          </a:solidFill>
          <a:ln w="25400" cap="flat" cmpd="sng">
            <a:solidFill>
              <a:srgbClr val="76923C"/>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lt1"/>
                </a:solidFill>
                <a:latin typeface="Calibri"/>
                <a:ea typeface="Calibri"/>
                <a:cs typeface="Calibri"/>
                <a:sym typeface="Calibri"/>
              </a:rPr>
              <a:t>Model Validation</a:t>
            </a:r>
          </a:p>
        </p:txBody>
      </p:sp>
      <p:cxnSp>
        <p:nvCxnSpPr>
          <p:cNvPr id="141" name="Shape 141"/>
          <p:cNvCxnSpPr>
            <a:stCxn id="136" idx="2"/>
            <a:endCxn id="137" idx="0"/>
          </p:cNvCxnSpPr>
          <p:nvPr/>
        </p:nvCxnSpPr>
        <p:spPr>
          <a:xfrm>
            <a:off x="1943101" y="2347093"/>
            <a:ext cx="0" cy="396000"/>
          </a:xfrm>
          <a:prstGeom prst="straightConnector1">
            <a:avLst/>
          </a:prstGeom>
          <a:noFill/>
          <a:ln w="38100" cap="flat" cmpd="sng">
            <a:solidFill>
              <a:schemeClr val="dk1"/>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142" name="Shape 142"/>
          <p:cNvCxnSpPr>
            <a:stCxn id="137" idx="2"/>
            <a:endCxn id="138" idx="0"/>
          </p:cNvCxnSpPr>
          <p:nvPr/>
        </p:nvCxnSpPr>
        <p:spPr>
          <a:xfrm>
            <a:off x="1943100" y="3189519"/>
            <a:ext cx="0" cy="391800"/>
          </a:xfrm>
          <a:prstGeom prst="straightConnector1">
            <a:avLst/>
          </a:prstGeom>
          <a:noFill/>
          <a:ln w="38100" cap="flat" cmpd="sng">
            <a:solidFill>
              <a:schemeClr val="dk1"/>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143" name="Shape 143"/>
          <p:cNvCxnSpPr>
            <a:stCxn id="138" idx="2"/>
            <a:endCxn id="139" idx="0"/>
          </p:cNvCxnSpPr>
          <p:nvPr/>
        </p:nvCxnSpPr>
        <p:spPr>
          <a:xfrm flipH="1">
            <a:off x="1237500" y="4060493"/>
            <a:ext cx="705600" cy="488100"/>
          </a:xfrm>
          <a:prstGeom prst="straightConnector1">
            <a:avLst/>
          </a:prstGeom>
          <a:noFill/>
          <a:ln w="38100" cap="flat" cmpd="sng">
            <a:solidFill>
              <a:schemeClr val="dk1"/>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144" name="Shape 144"/>
          <p:cNvCxnSpPr>
            <a:stCxn id="140" idx="3"/>
          </p:cNvCxnSpPr>
          <p:nvPr/>
        </p:nvCxnSpPr>
        <p:spPr>
          <a:xfrm>
            <a:off x="4401750" y="4773350"/>
            <a:ext cx="387600" cy="1200"/>
          </a:xfrm>
          <a:prstGeom prst="straightConnector1">
            <a:avLst/>
          </a:prstGeom>
          <a:noFill/>
          <a:ln w="38100" cap="flat" cmpd="sng">
            <a:solidFill>
              <a:schemeClr val="dk1"/>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145" name="Shape 145"/>
          <p:cNvCxnSpPr>
            <a:stCxn id="139" idx="3"/>
            <a:endCxn id="140" idx="1"/>
          </p:cNvCxnSpPr>
          <p:nvPr/>
        </p:nvCxnSpPr>
        <p:spPr>
          <a:xfrm>
            <a:off x="2170206" y="4770281"/>
            <a:ext cx="366300" cy="3000"/>
          </a:xfrm>
          <a:prstGeom prst="straightConnector1">
            <a:avLst/>
          </a:prstGeom>
          <a:noFill/>
          <a:ln w="38100" cap="flat" cmpd="sng">
            <a:solidFill>
              <a:schemeClr val="dk1"/>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146" name="Shape 146"/>
          <p:cNvCxnSpPr/>
          <p:nvPr/>
        </p:nvCxnSpPr>
        <p:spPr>
          <a:xfrm flipH="1">
            <a:off x="5067299" y="4997853"/>
            <a:ext cx="911294" cy="693058"/>
          </a:xfrm>
          <a:prstGeom prst="straightConnector1">
            <a:avLst/>
          </a:prstGeom>
          <a:noFill/>
          <a:ln w="38100" cap="flat" cmpd="sng">
            <a:solidFill>
              <a:schemeClr val="dk1"/>
            </a:solidFill>
            <a:prstDash val="solid"/>
            <a:round/>
            <a:headEnd type="none" w="med" len="med"/>
            <a:tailEnd type="triangle" w="lg" len="lg"/>
          </a:ln>
          <a:effectLst>
            <a:outerShdw blurRad="39999" dist="23000" dir="5400000" rotWithShape="0">
              <a:srgbClr val="000000">
                <a:alpha val="34901"/>
              </a:srgbClr>
            </a:outerShdw>
          </a:effectLst>
        </p:spPr>
      </p:cxnSp>
      <p:sp>
        <p:nvSpPr>
          <p:cNvPr id="147" name="Shape 147"/>
          <p:cNvSpPr/>
          <p:nvPr/>
        </p:nvSpPr>
        <p:spPr>
          <a:xfrm>
            <a:off x="4789212" y="4551412"/>
            <a:ext cx="2378766" cy="446440"/>
          </a:xfrm>
          <a:prstGeom prst="roundRect">
            <a:avLst>
              <a:gd name="adj" fmla="val 16667"/>
            </a:avLst>
          </a:prstGeom>
          <a:solidFill>
            <a:srgbClr val="76923C"/>
          </a:solidFill>
          <a:ln w="25400" cap="flat" cmpd="sng">
            <a:solidFill>
              <a:srgbClr val="76923C"/>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lt1"/>
                </a:solidFill>
                <a:latin typeface="Calibri"/>
                <a:ea typeface="Calibri"/>
                <a:cs typeface="Calibri"/>
                <a:sym typeface="Calibri"/>
              </a:rPr>
              <a:t>Model Implementation</a:t>
            </a:r>
          </a:p>
        </p:txBody>
      </p:sp>
      <p:sp>
        <p:nvSpPr>
          <p:cNvPr id="148" name="Shape 148"/>
          <p:cNvSpPr/>
          <p:nvPr/>
        </p:nvSpPr>
        <p:spPr>
          <a:xfrm>
            <a:off x="2400300" y="5291953"/>
            <a:ext cx="2666999" cy="797918"/>
          </a:xfrm>
          <a:prstGeom prst="diamond">
            <a:avLst/>
          </a:prstGeom>
          <a:solidFill>
            <a:srgbClr val="76923C"/>
          </a:solidFill>
          <a:ln w="25400" cap="flat" cmpd="sng">
            <a:solidFill>
              <a:srgbClr val="76923C"/>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lt1"/>
                </a:solidFill>
                <a:latin typeface="Calibri"/>
                <a:ea typeface="Calibri"/>
                <a:cs typeface="Calibri"/>
                <a:sym typeface="Calibri"/>
              </a:rPr>
              <a:t>Tracking</a:t>
            </a:r>
          </a:p>
        </p:txBody>
      </p:sp>
      <p:cxnSp>
        <p:nvCxnSpPr>
          <p:cNvPr id="149" name="Shape 149"/>
          <p:cNvCxnSpPr>
            <a:stCxn id="148" idx="1"/>
            <a:endCxn id="139" idx="2"/>
          </p:cNvCxnSpPr>
          <p:nvPr/>
        </p:nvCxnSpPr>
        <p:spPr>
          <a:xfrm rot="10800000">
            <a:off x="1237500" y="4991912"/>
            <a:ext cx="1162800" cy="699000"/>
          </a:xfrm>
          <a:prstGeom prst="straightConnector1">
            <a:avLst/>
          </a:prstGeom>
          <a:noFill/>
          <a:ln w="38100" cap="flat" cmpd="sng">
            <a:solidFill>
              <a:schemeClr val="dk1"/>
            </a:solidFill>
            <a:prstDash val="solid"/>
            <a:round/>
            <a:headEnd type="none" w="med" len="med"/>
            <a:tailEnd type="triangle" w="lg" len="lg"/>
          </a:ln>
          <a:effectLst>
            <a:outerShdw blurRad="39999" dist="23000" dir="5400000" rotWithShape="0">
              <a:srgbClr val="000000">
                <a:alpha val="34901"/>
              </a:srgbClr>
            </a:outerShdw>
          </a:effectLst>
        </p:spPr>
      </p:cxnSp>
      <p:sp>
        <p:nvSpPr>
          <p:cNvPr id="150" name="Shape 150"/>
          <p:cNvSpPr txBox="1"/>
          <p:nvPr/>
        </p:nvSpPr>
        <p:spPr>
          <a:xfrm>
            <a:off x="304800" y="1095603"/>
            <a:ext cx="3429000"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rgbClr val="0070C0"/>
                </a:solidFill>
                <a:latin typeface="Calibri"/>
                <a:ea typeface="Calibri"/>
                <a:cs typeface="Calibri"/>
                <a:sym typeface="Calibri"/>
              </a:rPr>
              <a:t>Workflow</a:t>
            </a:r>
          </a:p>
        </p:txBody>
      </p:sp>
      <p:sp>
        <p:nvSpPr>
          <p:cNvPr id="151" name="Shape 151"/>
          <p:cNvSpPr txBox="1"/>
          <p:nvPr/>
        </p:nvSpPr>
        <p:spPr>
          <a:xfrm>
            <a:off x="5120016" y="1095601"/>
            <a:ext cx="3719182" cy="46166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2400">
                <a:solidFill>
                  <a:srgbClr val="0070C0"/>
                </a:solidFill>
                <a:latin typeface="Calibri"/>
                <a:ea typeface="Calibri"/>
                <a:cs typeface="Calibri"/>
                <a:sym typeface="Calibri"/>
              </a:rPr>
              <a:t>Input Data</a:t>
            </a:r>
          </a:p>
        </p:txBody>
      </p:sp>
      <p:graphicFrame>
        <p:nvGraphicFramePr>
          <p:cNvPr id="152" name="Shape 152"/>
          <p:cNvGraphicFramePr/>
          <p:nvPr/>
        </p:nvGraphicFramePr>
        <p:xfrm>
          <a:off x="5120016" y="1810311"/>
          <a:ext cx="3719175" cy="2152110"/>
        </p:xfrm>
        <a:graphic>
          <a:graphicData uri="http://schemas.openxmlformats.org/drawingml/2006/table">
            <a:tbl>
              <a:tblPr firstCol="1">
                <a:noFill/>
                <a:tableStyleId>{5F5E4718-4F59-424D-8FA9-2E7A49D23D3A}</a:tableStyleId>
              </a:tblPr>
              <a:tblGrid>
                <a:gridCol w="899775"/>
                <a:gridCol w="2819400"/>
              </a:tblGrid>
              <a:tr h="780500">
                <a:tc>
                  <a:txBody>
                    <a:bodyPr/>
                    <a:lstStyle/>
                    <a:p>
                      <a:pPr marL="0" marR="0" lvl="0" indent="0" algn="l" rtl="0">
                        <a:lnSpc>
                          <a:spcPct val="100000"/>
                        </a:lnSpc>
                        <a:spcBef>
                          <a:spcPts val="0"/>
                        </a:spcBef>
                        <a:spcAft>
                          <a:spcPts val="0"/>
                        </a:spcAft>
                        <a:buClr>
                          <a:schemeClr val="dk1"/>
                        </a:buClr>
                        <a:buSzPct val="25000"/>
                        <a:buFont typeface="Calibri"/>
                        <a:buNone/>
                      </a:pPr>
                      <a:r>
                        <a:rPr lang="en-US" sz="1400"/>
                        <a:t>Data file Sources</a:t>
                      </a:r>
                    </a:p>
                  </a:txBody>
                  <a:tcPr marL="91450" marR="91450" marT="45725" marB="45725"/>
                </a:tc>
                <a:tc>
                  <a:txBody>
                    <a:bodyPr/>
                    <a:lstStyle/>
                    <a:p>
                      <a:pPr marL="0" marR="0" lvl="0" indent="0" algn="l" rtl="0">
                        <a:spcBef>
                          <a:spcPts val="0"/>
                        </a:spcBef>
                        <a:buSzPct val="25000"/>
                        <a:buNone/>
                      </a:pPr>
                      <a:r>
                        <a:rPr lang="en-US" sz="1400"/>
                        <a:t>Amazon book reviews crawled from the net using multiple technologies – Amazon APIs, Selenium</a:t>
                      </a:r>
                    </a:p>
                  </a:txBody>
                  <a:tcPr marL="91450" marR="91450" marT="45725" marB="45725"/>
                </a:tc>
              </a:tr>
              <a:tr h="499175">
                <a:tc>
                  <a:txBody>
                    <a:bodyPr/>
                    <a:lstStyle/>
                    <a:p>
                      <a:pPr marL="0" marR="0" lvl="0" indent="0" algn="l" rtl="0">
                        <a:lnSpc>
                          <a:spcPct val="100000"/>
                        </a:lnSpc>
                        <a:spcBef>
                          <a:spcPts val="0"/>
                        </a:spcBef>
                        <a:spcAft>
                          <a:spcPts val="0"/>
                        </a:spcAft>
                        <a:buClr>
                          <a:schemeClr val="dk1"/>
                        </a:buClr>
                        <a:buSzPct val="25000"/>
                        <a:buFont typeface="Calibri"/>
                        <a:buNone/>
                      </a:pPr>
                      <a:r>
                        <a:rPr lang="en-US" sz="1400"/>
                        <a:t>Data file Features</a:t>
                      </a:r>
                    </a:p>
                  </a:txBody>
                  <a:tcPr marL="91450" marR="91450" marT="45725" marB="45725"/>
                </a:tc>
                <a:tc>
                  <a:txBody>
                    <a:bodyPr/>
                    <a:lstStyle/>
                    <a:p>
                      <a:pPr marL="0" marR="0" lvl="0" indent="0" algn="l" rtl="0">
                        <a:spcBef>
                          <a:spcPts val="0"/>
                        </a:spcBef>
                        <a:buClr>
                          <a:schemeClr val="dk1"/>
                        </a:buClr>
                        <a:buSzPct val="25000"/>
                        <a:buFont typeface="Arial"/>
                        <a:buNone/>
                      </a:pPr>
                      <a:r>
                        <a:rPr lang="en-US" sz="1400"/>
                        <a:t>- Reviews of 8 books crawled</a:t>
                      </a:r>
                    </a:p>
                    <a:p>
                      <a:pPr marL="0" marR="0" lvl="0" indent="0" algn="l" rtl="0">
                        <a:spcBef>
                          <a:spcPts val="0"/>
                        </a:spcBef>
                        <a:buClr>
                          <a:schemeClr val="dk1"/>
                        </a:buClr>
                        <a:buSzPct val="25000"/>
                        <a:buFont typeface="Arial"/>
                        <a:buNone/>
                      </a:pPr>
                      <a:r>
                        <a:rPr lang="en-US" sz="1400"/>
                        <a:t>- Crawled data is a typical xml document with xml tags</a:t>
                      </a:r>
                    </a:p>
                    <a:p>
                      <a:pPr marL="0" marR="0" lvl="0" indent="0" algn="l" rtl="0">
                        <a:spcBef>
                          <a:spcPts val="0"/>
                        </a:spcBef>
                        <a:buClr>
                          <a:schemeClr val="dk1"/>
                        </a:buClr>
                        <a:buSzPct val="25000"/>
                        <a:buFont typeface="Arial"/>
                        <a:buNone/>
                      </a:pPr>
                      <a:r>
                        <a:rPr lang="en-US" sz="1400"/>
                        <a:t>- Files are provided in .csv format, containing the reviews within the xml tags</a:t>
                      </a:r>
                    </a:p>
                  </a:txBody>
                  <a:tcPr marL="91450" marR="91450" marT="45725" marB="45725"/>
                </a:tc>
              </a:tr>
            </a:tbl>
          </a:graphicData>
        </a:graphic>
      </p:graphicFrame>
      <p:sp>
        <p:nvSpPr>
          <p:cNvPr id="153" name="Shape 153"/>
          <p:cNvSpPr/>
          <p:nvPr/>
        </p:nvSpPr>
        <p:spPr>
          <a:xfrm>
            <a:off x="4671183" y="1147440"/>
            <a:ext cx="4202388" cy="2964890"/>
          </a:xfrm>
          <a:prstGeom prst="rect">
            <a:avLst/>
          </a:prstGeom>
          <a:solidFill>
            <a:srgbClr val="93B3D7">
              <a:alpha val="9803"/>
            </a:srgb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Shape 154"/>
          <p:cNvSpPr/>
          <p:nvPr/>
        </p:nvSpPr>
        <p:spPr>
          <a:xfrm>
            <a:off x="3733801" y="2021508"/>
            <a:ext cx="784983" cy="219428"/>
          </a:xfrm>
          <a:prstGeom prst="leftRightArrow">
            <a:avLst>
              <a:gd name="adj1" fmla="val 50000"/>
              <a:gd name="adj2" fmla="val 50000"/>
            </a:avLst>
          </a:prstGeom>
          <a:solidFill>
            <a:schemeClr val="lt2"/>
          </a:solidFill>
          <a:ln w="25400" cap="flat" cmpd="sng">
            <a:solidFill>
              <a:srgbClr val="C4BD97"/>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The Approach</a:t>
            </a:r>
          </a:p>
        </p:txBody>
      </p:sp>
      <p:sp>
        <p:nvSpPr>
          <p:cNvPr id="160" name="Shape 160"/>
          <p:cNvSpPr txBox="1"/>
          <p:nvPr/>
        </p:nvSpPr>
        <p:spPr>
          <a:xfrm>
            <a:off x="342900" y="1095599"/>
            <a:ext cx="8458200" cy="4750800"/>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2400" dirty="0">
                <a:solidFill>
                  <a:srgbClr val="0070C0"/>
                </a:solidFill>
                <a:latin typeface="Calibri"/>
                <a:ea typeface="Calibri"/>
                <a:cs typeface="Calibri"/>
                <a:sym typeface="Calibri"/>
              </a:rPr>
              <a:t>Context Based Sentiment Analysis – </a:t>
            </a: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ct val="100000"/>
              <a:buFont typeface="Noto Sans Symbols"/>
              <a:buChar char="❖"/>
            </a:pPr>
            <a:r>
              <a:rPr lang="en-US" sz="1800" b="1" dirty="0">
                <a:solidFill>
                  <a:schemeClr val="dk1"/>
                </a:solidFill>
                <a:latin typeface="Calibri"/>
                <a:ea typeface="Calibri"/>
                <a:cs typeface="Calibri"/>
                <a:sym typeface="Calibri"/>
              </a:rPr>
              <a:t>Create labeled data</a:t>
            </a:r>
            <a:r>
              <a:rPr lang="en-US" sz="1800" dirty="0">
                <a:solidFill>
                  <a:schemeClr val="dk1"/>
                </a:solidFill>
                <a:latin typeface="Calibri"/>
                <a:ea typeface="Calibri"/>
                <a:cs typeface="Calibri"/>
                <a:sym typeface="Calibri"/>
              </a:rPr>
              <a:t> from a stream of non-labeled data extracted from input API’s. The extracted data needs to be tagged with the appropriate context/aspect and sentiment. </a:t>
            </a:r>
          </a:p>
          <a:p>
            <a:pPr marL="285750" marR="0" lvl="0" indent="-285750" algn="l" rtl="0">
              <a:spcBef>
                <a:spcPts val="0"/>
              </a:spcBef>
              <a:spcAft>
                <a:spcPts val="0"/>
              </a:spcAft>
              <a:buClr>
                <a:schemeClr val="dk1"/>
              </a:buClr>
              <a:buFont typeface="Noto Sans Symbols"/>
              <a:buNone/>
            </a:pPr>
            <a:endParaRPr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ct val="100000"/>
              <a:buFont typeface="Noto Sans Symbols"/>
              <a:buChar char="❖"/>
            </a:pPr>
            <a:r>
              <a:rPr lang="en-US" sz="1800" b="1" dirty="0">
                <a:solidFill>
                  <a:schemeClr val="dk1"/>
                </a:solidFill>
                <a:latin typeface="Calibri"/>
                <a:ea typeface="Calibri"/>
                <a:cs typeface="Calibri"/>
                <a:sym typeface="Calibri"/>
              </a:rPr>
              <a:t>Build a Context based Sentiment Analysis component</a:t>
            </a:r>
            <a:r>
              <a:rPr lang="en-US" sz="1800" dirty="0">
                <a:solidFill>
                  <a:schemeClr val="dk1"/>
                </a:solidFill>
                <a:latin typeface="Calibri"/>
                <a:ea typeface="Calibri"/>
                <a:cs typeface="Calibri"/>
                <a:sym typeface="Calibri"/>
              </a:rPr>
              <a:t> that is able to extract the (context based) defined level of sentiment from user reviews.</a:t>
            </a:r>
          </a:p>
          <a:p>
            <a:pPr marL="285750" marR="0" lvl="0" indent="-285750" algn="l" rtl="0">
              <a:spcBef>
                <a:spcPts val="0"/>
              </a:spcBef>
              <a:spcAft>
                <a:spcPts val="0"/>
              </a:spcAft>
              <a:buClr>
                <a:schemeClr val="dk1"/>
              </a:buClr>
              <a:buFont typeface="Noto Sans Symbols"/>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ct val="100000"/>
              <a:buFont typeface="Noto Sans Symbols"/>
              <a:buChar char="❖"/>
            </a:pPr>
            <a:r>
              <a:rPr lang="en-US" sz="1800" dirty="0">
                <a:solidFill>
                  <a:schemeClr val="dk1"/>
                </a:solidFill>
                <a:latin typeface="Calibri"/>
                <a:ea typeface="Calibri"/>
                <a:cs typeface="Calibri"/>
                <a:sym typeface="Calibri"/>
              </a:rPr>
              <a:t>Use </a:t>
            </a:r>
            <a:r>
              <a:rPr lang="en-US" sz="1800" b="1" dirty="0">
                <a:solidFill>
                  <a:schemeClr val="dk1"/>
                </a:solidFill>
                <a:latin typeface="Calibri"/>
                <a:ea typeface="Calibri"/>
                <a:cs typeface="Calibri"/>
                <a:sym typeface="Calibri"/>
              </a:rPr>
              <a:t>Bag Of Words (to label the sentiment) and Word2Vec (to label the context) models</a:t>
            </a:r>
            <a:r>
              <a:rPr lang="en-US" sz="1800" dirty="0">
                <a:solidFill>
                  <a:schemeClr val="dk1"/>
                </a:solidFill>
                <a:latin typeface="Calibri"/>
                <a:ea typeface="Calibri"/>
                <a:cs typeface="Calibri"/>
                <a:sym typeface="Calibri"/>
              </a:rPr>
              <a:t> to tag the training data.</a:t>
            </a:r>
          </a:p>
          <a:p>
            <a:pPr marL="285750" marR="0" lvl="0" indent="-285750" algn="l" rtl="0">
              <a:spcBef>
                <a:spcPts val="0"/>
              </a:spcBef>
              <a:spcAft>
                <a:spcPts val="0"/>
              </a:spcAft>
              <a:buClr>
                <a:schemeClr val="dk1"/>
              </a:buClr>
              <a:buFont typeface="Noto Sans Symbols"/>
              <a:buNone/>
            </a:pPr>
            <a:endParaRPr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ct val="100000"/>
              <a:buFont typeface="Noto Sans Symbols"/>
              <a:buChar char="❖"/>
            </a:pPr>
            <a:r>
              <a:rPr lang="en-US" sz="1800" b="1" dirty="0">
                <a:solidFill>
                  <a:schemeClr val="dk1"/>
                </a:solidFill>
                <a:latin typeface="Calibri"/>
                <a:ea typeface="Calibri"/>
                <a:cs typeface="Calibri"/>
                <a:sym typeface="Calibri"/>
              </a:rPr>
              <a:t>Apply Convolutional Neural Networks (CNN)</a:t>
            </a:r>
            <a:r>
              <a:rPr lang="en-US" sz="1800" dirty="0">
                <a:solidFill>
                  <a:schemeClr val="dk1"/>
                </a:solidFill>
                <a:latin typeface="Calibri"/>
                <a:ea typeface="Calibri"/>
                <a:cs typeface="Calibri"/>
                <a:sym typeface="Calibri"/>
              </a:rPr>
              <a:t> to the training data for deep learning.</a:t>
            </a:r>
          </a:p>
          <a:p>
            <a:pPr marL="285750" marR="0" lvl="0" indent="-285750" algn="l" rtl="0">
              <a:spcBef>
                <a:spcPts val="0"/>
              </a:spcBef>
              <a:spcAft>
                <a:spcPts val="0"/>
              </a:spcAft>
              <a:buClr>
                <a:schemeClr val="dk1"/>
              </a:buClr>
              <a:buFont typeface="Noto Sans Symbols"/>
              <a:buNone/>
            </a:pPr>
            <a:endParaRPr sz="1800" dirty="0">
              <a:solidFill>
                <a:schemeClr val="dk1"/>
              </a:solidFill>
              <a:latin typeface="Calibri"/>
              <a:ea typeface="Calibri"/>
              <a:cs typeface="Calibri"/>
              <a:sym typeface="Calibri"/>
            </a:endParaRPr>
          </a:p>
        </p:txBody>
      </p:sp>
      <p:sp>
        <p:nvSpPr>
          <p:cNvPr id="161" name="Shape 161"/>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chemeClr val="lt1"/>
                </a:solidFill>
                <a:latin typeface="Calibri"/>
                <a:ea typeface="Calibri"/>
                <a:cs typeface="Calibri"/>
                <a:sym typeface="Calibri"/>
              </a:rPr>
              <a:t>Capstone Project Proposal</a:t>
            </a:r>
          </a:p>
        </p:txBody>
      </p:sp>
      <p:sp>
        <p:nvSpPr>
          <p:cNvPr id="162" name="Shape 162"/>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a:solidFill>
                  <a:schemeClr val="lt1"/>
                </a:solidFill>
                <a:latin typeface="Calibri"/>
                <a:ea typeface="Calibri"/>
                <a:cs typeface="Calibri"/>
                <a:sym typeface="Calibri"/>
              </a:rPr>
              <a:t>6</a:t>
            </a:fld>
            <a:endParaRPr lang="en-US" sz="1200" b="1">
              <a:solidFill>
                <a:schemeClr val="lt1"/>
              </a:solidFill>
              <a:latin typeface="Calibri"/>
              <a:ea typeface="Calibri"/>
              <a:cs typeface="Calibri"/>
              <a:sym typeface="Calibri"/>
            </a:endParaRPr>
          </a:p>
        </p:txBody>
      </p:sp>
      <p:sp>
        <p:nvSpPr>
          <p:cNvPr id="163" name="Shape 163"/>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a:solidFill>
                  <a:schemeClr val="lt1"/>
                </a:solidFill>
                <a:latin typeface="Calibri"/>
                <a:ea typeface="Calibri"/>
                <a:cs typeface="Calibri"/>
                <a:sym typeface="Calibri"/>
              </a:rPr>
              <a:t>15-Jul-2017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The Approach</a:t>
            </a:r>
          </a:p>
        </p:txBody>
      </p:sp>
      <p:sp>
        <p:nvSpPr>
          <p:cNvPr id="169" name="Shape 169"/>
          <p:cNvSpPr txBox="1"/>
          <p:nvPr/>
        </p:nvSpPr>
        <p:spPr>
          <a:xfrm>
            <a:off x="342900" y="1095599"/>
            <a:ext cx="8458200" cy="4803300"/>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rgbClr val="0070C0"/>
                </a:solidFill>
                <a:latin typeface="Calibri"/>
                <a:ea typeface="Calibri"/>
                <a:cs typeface="Calibri"/>
                <a:sym typeface="Calibri"/>
              </a:rPr>
              <a:t>Data Preprocessing –</a:t>
            </a: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285750" marR="0" lvl="0" indent="-285750" algn="l" rtl="0">
              <a:lnSpc>
                <a:spcPct val="140000"/>
              </a:lnSpc>
              <a:spcBef>
                <a:spcPts val="0"/>
              </a:spcBef>
              <a:spcAft>
                <a:spcPts val="0"/>
              </a:spcAft>
              <a:buClr>
                <a:schemeClr val="dk1"/>
              </a:buClr>
              <a:buSzPct val="100000"/>
              <a:buFont typeface="Noto Sans Symbols"/>
              <a:buChar char="❖"/>
            </a:pPr>
            <a:r>
              <a:rPr lang="en-US" sz="1800">
                <a:solidFill>
                  <a:schemeClr val="dk1"/>
                </a:solidFill>
                <a:latin typeface="Calibri"/>
                <a:ea typeface="Calibri"/>
                <a:cs typeface="Calibri"/>
                <a:sym typeface="Calibri"/>
              </a:rPr>
              <a:t>Why preprocess the data?</a:t>
            </a:r>
          </a:p>
          <a:p>
            <a:pPr marL="742950" marR="0" lvl="1" indent="-285750" algn="l" rtl="0">
              <a:spcBef>
                <a:spcPts val="0"/>
              </a:spcBef>
              <a:spcAft>
                <a:spcPts val="0"/>
              </a:spcAft>
              <a:buClr>
                <a:schemeClr val="dk1"/>
              </a:buClr>
              <a:buSzPct val="100000"/>
              <a:buFont typeface="Noto Sans Symbols"/>
              <a:buChar char="❑"/>
            </a:pPr>
            <a:r>
              <a:rPr lang="en-US" sz="1800" b="0" i="0" u="none" strike="noStrike" cap="none">
                <a:solidFill>
                  <a:schemeClr val="dk1"/>
                </a:solidFill>
                <a:latin typeface="Calibri"/>
                <a:ea typeface="Calibri"/>
                <a:cs typeface="Calibri"/>
                <a:sym typeface="Calibri"/>
              </a:rPr>
              <a:t>Crawled data is hidden in xml tags</a:t>
            </a:r>
          </a:p>
          <a:p>
            <a:pPr marL="742950" marR="0" lvl="1" indent="-285750" algn="l" rtl="0">
              <a:spcBef>
                <a:spcPts val="0"/>
              </a:spcBef>
              <a:spcAft>
                <a:spcPts val="0"/>
              </a:spcAft>
              <a:buClr>
                <a:schemeClr val="dk1"/>
              </a:buClr>
              <a:buSzPct val="100000"/>
              <a:buFont typeface="Noto Sans Symbols"/>
              <a:buChar char="❑"/>
            </a:pPr>
            <a:r>
              <a:rPr lang="en-US" sz="1800" b="0" i="0" u="none" strike="noStrike" cap="none">
                <a:solidFill>
                  <a:schemeClr val="dk1"/>
                </a:solidFill>
                <a:latin typeface="Calibri"/>
                <a:ea typeface="Calibri"/>
                <a:cs typeface="Calibri"/>
                <a:sym typeface="Calibri"/>
              </a:rPr>
              <a:t>No quality data, no quality mining results!</a:t>
            </a:r>
          </a:p>
          <a:p>
            <a:pPr marL="1200150" marR="0" lvl="2" indent="-285750" algn="l" rtl="0">
              <a:spcBef>
                <a:spcPts val="0"/>
              </a:spcBef>
              <a:spcAft>
                <a:spcPts val="0"/>
              </a:spcAft>
              <a:buClr>
                <a:schemeClr val="dk1"/>
              </a:buClr>
              <a:buSzPct val="100000"/>
              <a:buFont typeface="Noto Sans Symbols"/>
              <a:buChar char="➢"/>
            </a:pPr>
            <a:r>
              <a:rPr lang="en-US" sz="1800" b="0" i="0" u="none" strike="noStrike" cap="none">
                <a:solidFill>
                  <a:schemeClr val="dk1"/>
                </a:solidFill>
                <a:latin typeface="Calibri"/>
                <a:ea typeface="Calibri"/>
                <a:cs typeface="Calibri"/>
                <a:sym typeface="Calibri"/>
              </a:rPr>
              <a:t>Quality decisions must be based on quality data</a:t>
            </a:r>
          </a:p>
          <a:p>
            <a:pPr marL="1200150" marR="0" lvl="2" indent="-285750" algn="l" rtl="0">
              <a:spcBef>
                <a:spcPts val="0"/>
              </a:spcBef>
              <a:spcAft>
                <a:spcPts val="0"/>
              </a:spcAft>
              <a:buClr>
                <a:schemeClr val="dk1"/>
              </a:buClr>
              <a:buSzPct val="100000"/>
              <a:buFont typeface="Noto Sans Symbols"/>
              <a:buChar char="➢"/>
            </a:pPr>
            <a:r>
              <a:rPr lang="en-US" sz="1800" b="0" i="0" u="none" strike="noStrike" cap="none">
                <a:solidFill>
                  <a:schemeClr val="dk1"/>
                </a:solidFill>
                <a:latin typeface="Calibri"/>
                <a:ea typeface="Calibri"/>
                <a:cs typeface="Calibri"/>
                <a:sym typeface="Calibri"/>
              </a:rPr>
              <a:t>Removal of xml tags, fetching only the “proper” reviews</a:t>
            </a:r>
          </a:p>
          <a:p>
            <a:pPr marL="285750" marR="0" lvl="0" indent="-285750" algn="l" rtl="0">
              <a:lnSpc>
                <a:spcPct val="140000"/>
              </a:lnSpc>
              <a:spcBef>
                <a:spcPts val="0"/>
              </a:spcBef>
              <a:spcAft>
                <a:spcPts val="0"/>
              </a:spcAft>
              <a:buClr>
                <a:schemeClr val="dk1"/>
              </a:buClr>
              <a:buSzPct val="100000"/>
              <a:buFont typeface="Noto Sans Symbols"/>
              <a:buChar char="❖"/>
            </a:pPr>
            <a:r>
              <a:rPr lang="en-US" sz="1800">
                <a:solidFill>
                  <a:schemeClr val="dk1"/>
                </a:solidFill>
                <a:latin typeface="Calibri"/>
                <a:ea typeface="Calibri"/>
                <a:cs typeface="Calibri"/>
                <a:sym typeface="Calibri"/>
              </a:rPr>
              <a:t>Data cleaning </a:t>
            </a:r>
          </a:p>
          <a:p>
            <a:pPr marL="285750" marR="0" lvl="0" indent="-285750" algn="l" rtl="0">
              <a:lnSpc>
                <a:spcPct val="140000"/>
              </a:lnSpc>
              <a:spcBef>
                <a:spcPts val="0"/>
              </a:spcBef>
              <a:spcAft>
                <a:spcPts val="0"/>
              </a:spcAft>
              <a:buClr>
                <a:schemeClr val="dk1"/>
              </a:buClr>
              <a:buSzPct val="100000"/>
              <a:buFont typeface="Noto Sans Symbols"/>
              <a:buChar char="❖"/>
            </a:pPr>
            <a:r>
              <a:rPr lang="en-US" sz="1800">
                <a:solidFill>
                  <a:schemeClr val="dk1"/>
                </a:solidFill>
                <a:latin typeface="Calibri"/>
                <a:ea typeface="Calibri"/>
                <a:cs typeface="Calibri"/>
                <a:sym typeface="Calibri"/>
              </a:rPr>
              <a:t>Data integration and transformation</a:t>
            </a:r>
          </a:p>
          <a:p>
            <a:pPr marL="285750" marR="0" lvl="0" indent="-285750" algn="l" rtl="0">
              <a:lnSpc>
                <a:spcPct val="140000"/>
              </a:lnSpc>
              <a:spcBef>
                <a:spcPts val="0"/>
              </a:spcBef>
              <a:spcAft>
                <a:spcPts val="0"/>
              </a:spcAft>
              <a:buClr>
                <a:schemeClr val="dk1"/>
              </a:buClr>
              <a:buSzPct val="100000"/>
              <a:buFont typeface="Noto Sans Symbols"/>
              <a:buChar char="❖"/>
            </a:pPr>
            <a:r>
              <a:rPr lang="en-US" sz="1800">
                <a:solidFill>
                  <a:schemeClr val="dk1"/>
                </a:solidFill>
                <a:latin typeface="Calibri"/>
                <a:ea typeface="Calibri"/>
                <a:cs typeface="Calibri"/>
                <a:sym typeface="Calibri"/>
              </a:rPr>
              <a:t>Data reduction</a:t>
            </a:r>
          </a:p>
          <a:p>
            <a:pPr marL="285750" marR="0" lvl="0" indent="-285750" algn="l" rtl="0">
              <a:lnSpc>
                <a:spcPct val="140000"/>
              </a:lnSpc>
              <a:spcBef>
                <a:spcPts val="0"/>
              </a:spcBef>
              <a:spcAft>
                <a:spcPts val="0"/>
              </a:spcAft>
              <a:buClr>
                <a:schemeClr val="dk1"/>
              </a:buClr>
              <a:buSzPct val="100000"/>
              <a:buFont typeface="Noto Sans Symbols"/>
              <a:buChar char="❖"/>
            </a:pPr>
            <a:r>
              <a:rPr lang="en-US" sz="1800">
                <a:solidFill>
                  <a:schemeClr val="dk1"/>
                </a:solidFill>
                <a:latin typeface="Calibri"/>
                <a:ea typeface="Calibri"/>
                <a:cs typeface="Calibri"/>
                <a:sym typeface="Calibri"/>
              </a:rPr>
              <a:t>Discretization and concept hierarchy generation</a:t>
            </a:r>
          </a:p>
          <a:p>
            <a:pPr marL="285750" marR="0" lvl="0" indent="-285750" algn="l" rtl="0">
              <a:lnSpc>
                <a:spcPct val="140000"/>
              </a:lnSpc>
              <a:spcBef>
                <a:spcPts val="0"/>
              </a:spcBef>
              <a:spcAft>
                <a:spcPts val="0"/>
              </a:spcAft>
              <a:buClr>
                <a:schemeClr val="dk1"/>
              </a:buClr>
              <a:buFont typeface="Noto Sans Symbols"/>
              <a:buNone/>
            </a:pPr>
            <a:endParaRPr sz="1800">
              <a:solidFill>
                <a:schemeClr val="dk1"/>
              </a:solidFill>
              <a:latin typeface="Calibri"/>
              <a:ea typeface="Calibri"/>
              <a:cs typeface="Calibri"/>
              <a:sym typeface="Calibri"/>
            </a:endParaRPr>
          </a:p>
        </p:txBody>
      </p:sp>
      <p:sp>
        <p:nvSpPr>
          <p:cNvPr id="170" name="Shape 170"/>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chemeClr val="lt1"/>
                </a:solidFill>
                <a:latin typeface="Calibri"/>
                <a:ea typeface="Calibri"/>
                <a:cs typeface="Calibri"/>
                <a:sym typeface="Calibri"/>
              </a:rPr>
              <a:t>Capstone Project Proposal</a:t>
            </a:r>
          </a:p>
        </p:txBody>
      </p:sp>
      <p:sp>
        <p:nvSpPr>
          <p:cNvPr id="171" name="Shape 171"/>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a:solidFill>
                  <a:schemeClr val="lt1"/>
                </a:solidFill>
                <a:latin typeface="Calibri"/>
                <a:ea typeface="Calibri"/>
                <a:cs typeface="Calibri"/>
                <a:sym typeface="Calibri"/>
              </a:rPr>
              <a:t>7</a:t>
            </a:fld>
            <a:endParaRPr lang="en-US" sz="1200" b="1">
              <a:solidFill>
                <a:schemeClr val="lt1"/>
              </a:solidFill>
              <a:latin typeface="Calibri"/>
              <a:ea typeface="Calibri"/>
              <a:cs typeface="Calibri"/>
              <a:sym typeface="Calibri"/>
            </a:endParaRPr>
          </a:p>
        </p:txBody>
      </p:sp>
      <p:sp>
        <p:nvSpPr>
          <p:cNvPr id="172" name="Shape 172"/>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a:solidFill>
                  <a:schemeClr val="lt1"/>
                </a:solidFill>
                <a:latin typeface="Calibri"/>
                <a:ea typeface="Calibri"/>
                <a:cs typeface="Calibri"/>
                <a:sym typeface="Calibri"/>
              </a:rPr>
              <a:t>15-Jul-2017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The Approach</a:t>
            </a:r>
          </a:p>
        </p:txBody>
      </p:sp>
      <p:sp>
        <p:nvSpPr>
          <p:cNvPr id="178" name="Shape 178"/>
          <p:cNvSpPr txBox="1"/>
          <p:nvPr/>
        </p:nvSpPr>
        <p:spPr>
          <a:xfrm>
            <a:off x="342900" y="1095603"/>
            <a:ext cx="8458200" cy="4688975"/>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2400" dirty="0">
                <a:solidFill>
                  <a:srgbClr val="0070C0"/>
                </a:solidFill>
                <a:latin typeface="Calibri"/>
                <a:ea typeface="Calibri"/>
                <a:cs typeface="Calibri"/>
                <a:sym typeface="Calibri"/>
              </a:rPr>
              <a:t>Tagging the extracted data with Sentiment &amp; Context</a:t>
            </a: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285750" marR="0" lvl="0" indent="-285750" algn="l" rtl="0">
              <a:lnSpc>
                <a:spcPct val="140000"/>
              </a:lnSpc>
              <a:spcBef>
                <a:spcPts val="0"/>
              </a:spcBef>
              <a:spcAft>
                <a:spcPts val="0"/>
              </a:spcAft>
              <a:buClr>
                <a:schemeClr val="dk1"/>
              </a:buClr>
              <a:buSzPct val="100000"/>
              <a:buFont typeface="Noto Sans Symbols"/>
              <a:buChar char="❖"/>
            </a:pPr>
            <a:r>
              <a:rPr lang="en-US" sz="1800" b="1" dirty="0">
                <a:solidFill>
                  <a:schemeClr val="dk1"/>
                </a:solidFill>
                <a:latin typeface="Calibri"/>
                <a:ea typeface="Calibri"/>
                <a:cs typeface="Calibri"/>
                <a:sym typeface="Calibri"/>
              </a:rPr>
              <a:t>Sentiment Classifier</a:t>
            </a:r>
          </a:p>
          <a:p>
            <a:pPr marL="285750" marR="0" lvl="0" indent="-6350" algn="l" rtl="0">
              <a:spcBef>
                <a:spcPts val="0"/>
              </a:spcBef>
              <a:spcAft>
                <a:spcPts val="0"/>
              </a:spcAft>
              <a:buClr>
                <a:schemeClr val="dk1"/>
              </a:buClr>
              <a:buSzPct val="25000"/>
              <a:buFont typeface="Arial"/>
              <a:buNone/>
            </a:pPr>
            <a:r>
              <a:rPr lang="en-US" sz="1800" dirty="0">
                <a:solidFill>
                  <a:schemeClr val="dk1"/>
                </a:solidFill>
                <a:latin typeface="Calibri"/>
                <a:ea typeface="Calibri"/>
                <a:cs typeface="Calibri"/>
                <a:sym typeface="Calibri"/>
              </a:rPr>
              <a:t>Use publicly available reviews data to train a Bag Of Words model based classifier which should be able to classify reviews into Positive | Neutral | Negative.</a:t>
            </a:r>
          </a:p>
          <a:p>
            <a:pPr marL="285750" marR="0" lvl="0" indent="-285750" algn="l" rtl="0">
              <a:lnSpc>
                <a:spcPct val="140000"/>
              </a:lnSpc>
              <a:spcBef>
                <a:spcPts val="0"/>
              </a:spcBef>
              <a:spcAft>
                <a:spcPts val="0"/>
              </a:spcAft>
              <a:buClr>
                <a:schemeClr val="dk1"/>
              </a:buClr>
              <a:buFont typeface="Noto Sans Symbols"/>
              <a:buNone/>
            </a:pPr>
            <a:endParaRPr sz="1000" dirty="0">
              <a:solidFill>
                <a:schemeClr val="dk1"/>
              </a:solidFill>
              <a:latin typeface="Calibri"/>
              <a:ea typeface="Calibri"/>
              <a:cs typeface="Calibri"/>
              <a:sym typeface="Calibri"/>
            </a:endParaRPr>
          </a:p>
          <a:p>
            <a:pPr marL="285750" marR="0" lvl="0" indent="-285750" algn="l" rtl="0">
              <a:lnSpc>
                <a:spcPct val="140000"/>
              </a:lnSpc>
              <a:spcBef>
                <a:spcPts val="0"/>
              </a:spcBef>
              <a:spcAft>
                <a:spcPts val="0"/>
              </a:spcAft>
              <a:buClr>
                <a:schemeClr val="dk1"/>
              </a:buClr>
              <a:buSzPct val="100000"/>
              <a:buFont typeface="Noto Sans Symbols"/>
              <a:buChar char="❖"/>
            </a:pPr>
            <a:r>
              <a:rPr lang="en-US" sz="1800" b="1" dirty="0">
                <a:solidFill>
                  <a:schemeClr val="dk1"/>
                </a:solidFill>
                <a:latin typeface="Calibri"/>
                <a:ea typeface="Calibri"/>
                <a:cs typeface="Calibri"/>
                <a:sym typeface="Calibri"/>
              </a:rPr>
              <a:t>Context Classifier</a:t>
            </a:r>
          </a:p>
          <a:p>
            <a:pPr marL="285750" marR="0" lvl="0" indent="-6350" algn="l" rtl="0">
              <a:spcBef>
                <a:spcPts val="0"/>
              </a:spcBef>
              <a:spcAft>
                <a:spcPts val="0"/>
              </a:spcAft>
              <a:buSzPct val="25000"/>
              <a:buNone/>
            </a:pPr>
            <a:r>
              <a:rPr lang="en-US" sz="1800" dirty="0">
                <a:solidFill>
                  <a:schemeClr val="dk1"/>
                </a:solidFill>
                <a:latin typeface="Calibri"/>
                <a:ea typeface="Calibri"/>
                <a:cs typeface="Calibri"/>
                <a:sym typeface="Calibri"/>
              </a:rPr>
              <a:t>Use the word2vec model to capture context in reviews e.g. interesting, crap etc. For this we need to identify all the possible aspects in reviews, collect large amounts of literature on the same and build the custom word2vec model. Then we can do topic modelling to find the % of each aspect in each review.</a:t>
            </a:r>
          </a:p>
          <a:p>
            <a:pPr marL="285750" marR="0" lvl="0" indent="-6350" algn="l" rtl="0">
              <a:lnSpc>
                <a:spcPct val="140000"/>
              </a:lnSpc>
              <a:spcBef>
                <a:spcPts val="0"/>
              </a:spcBef>
              <a:spcAft>
                <a:spcPts val="0"/>
              </a:spcAft>
              <a:buNone/>
            </a:pPr>
            <a:endParaRPr sz="1000" dirty="0">
              <a:solidFill>
                <a:schemeClr val="dk1"/>
              </a:solidFill>
              <a:latin typeface="Calibri"/>
              <a:ea typeface="Calibri"/>
              <a:cs typeface="Calibri"/>
              <a:sym typeface="Calibri"/>
            </a:endParaRPr>
          </a:p>
          <a:p>
            <a:pPr marL="285750" marR="0" lvl="0" indent="-285750" algn="l" rtl="0">
              <a:lnSpc>
                <a:spcPct val="140000"/>
              </a:lnSpc>
              <a:spcBef>
                <a:spcPts val="0"/>
              </a:spcBef>
              <a:spcAft>
                <a:spcPts val="0"/>
              </a:spcAft>
              <a:buClr>
                <a:schemeClr val="dk1"/>
              </a:buClr>
              <a:buSzPct val="100000"/>
              <a:buFont typeface="Noto Sans Symbols"/>
              <a:buChar char="❖"/>
            </a:pPr>
            <a:r>
              <a:rPr lang="en-US" sz="1800" b="1" dirty="0">
                <a:solidFill>
                  <a:schemeClr val="dk1"/>
                </a:solidFill>
                <a:latin typeface="Calibri"/>
                <a:ea typeface="Calibri"/>
                <a:cs typeface="Calibri"/>
                <a:sym typeface="Calibri"/>
              </a:rPr>
              <a:t>Sentence Triplet Extractor</a:t>
            </a:r>
          </a:p>
          <a:p>
            <a:pPr marL="285750" marR="0" lvl="0" indent="-6350" algn="l" rtl="0">
              <a:spcBef>
                <a:spcPts val="0"/>
              </a:spcBef>
              <a:spcAft>
                <a:spcPts val="0"/>
              </a:spcAft>
              <a:buSzPct val="25000"/>
              <a:buNone/>
            </a:pPr>
            <a:r>
              <a:rPr lang="en-US" sz="1800" dirty="0">
                <a:solidFill>
                  <a:schemeClr val="dk1"/>
                </a:solidFill>
                <a:latin typeface="Calibri"/>
                <a:ea typeface="Calibri"/>
                <a:cs typeface="Calibri"/>
                <a:sym typeface="Calibri"/>
              </a:rPr>
              <a:t>Eventually we will need to extract sentence triplets so that we can extract mixed sentiments if any based on the context of each triplet.</a:t>
            </a:r>
          </a:p>
        </p:txBody>
      </p:sp>
      <p:sp>
        <p:nvSpPr>
          <p:cNvPr id="179" name="Shape 179"/>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chemeClr val="lt1"/>
                </a:solidFill>
                <a:latin typeface="Calibri"/>
                <a:ea typeface="Calibri"/>
                <a:cs typeface="Calibri"/>
                <a:sym typeface="Calibri"/>
              </a:rPr>
              <a:t>Capstone Project Proposal</a:t>
            </a:r>
          </a:p>
        </p:txBody>
      </p:sp>
      <p:sp>
        <p:nvSpPr>
          <p:cNvPr id="180" name="Shape 180"/>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a:solidFill>
                  <a:schemeClr val="lt1"/>
                </a:solidFill>
                <a:latin typeface="Calibri"/>
                <a:ea typeface="Calibri"/>
                <a:cs typeface="Calibri"/>
                <a:sym typeface="Calibri"/>
              </a:rPr>
              <a:t>8</a:t>
            </a:fld>
            <a:endParaRPr lang="en-US" sz="1200" b="1">
              <a:solidFill>
                <a:schemeClr val="lt1"/>
              </a:solidFill>
              <a:latin typeface="Calibri"/>
              <a:ea typeface="Calibri"/>
              <a:cs typeface="Calibri"/>
              <a:sym typeface="Calibri"/>
            </a:endParaRPr>
          </a:p>
        </p:txBody>
      </p:sp>
      <p:sp>
        <p:nvSpPr>
          <p:cNvPr id="181" name="Shape 181"/>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a:solidFill>
                  <a:schemeClr val="lt1"/>
                </a:solidFill>
                <a:latin typeface="Calibri"/>
                <a:ea typeface="Calibri"/>
                <a:cs typeface="Calibri"/>
                <a:sym typeface="Calibri"/>
              </a:rPr>
              <a:t>15-Jul-2017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4000" b="0" i="1" u="none" strike="noStrike" cap="none">
                <a:solidFill>
                  <a:schemeClr val="dk1"/>
                </a:solidFill>
                <a:latin typeface="Calibri"/>
                <a:ea typeface="Calibri"/>
                <a:cs typeface="Calibri"/>
                <a:sym typeface="Calibri"/>
              </a:rPr>
              <a:t>The Approach</a:t>
            </a:r>
          </a:p>
        </p:txBody>
      </p:sp>
      <p:sp>
        <p:nvSpPr>
          <p:cNvPr id="187" name="Shape 187"/>
          <p:cNvSpPr txBox="1"/>
          <p:nvPr/>
        </p:nvSpPr>
        <p:spPr>
          <a:xfrm>
            <a:off x="342900" y="1095603"/>
            <a:ext cx="8458200"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dirty="0">
                <a:solidFill>
                  <a:srgbClr val="0070C0"/>
                </a:solidFill>
                <a:latin typeface="Calibri"/>
                <a:ea typeface="Calibri"/>
                <a:cs typeface="Calibri"/>
                <a:sym typeface="Calibri"/>
              </a:rPr>
              <a:t>Indicative Solution </a:t>
            </a:r>
            <a:r>
              <a:rPr lang="en-US" sz="2400" dirty="0" smtClean="0">
                <a:solidFill>
                  <a:srgbClr val="0070C0"/>
                </a:solidFill>
                <a:latin typeface="Calibri"/>
                <a:ea typeface="Calibri"/>
                <a:cs typeface="Calibri"/>
                <a:sym typeface="Calibri"/>
              </a:rPr>
              <a:t>Design</a:t>
            </a:r>
            <a:endParaRPr lang="en-US" sz="2400" dirty="0">
              <a:solidFill>
                <a:srgbClr val="0070C0"/>
              </a:solidFill>
              <a:latin typeface="Calibri"/>
              <a:ea typeface="Calibri"/>
              <a:cs typeface="Calibri"/>
              <a:sym typeface="Calibri"/>
            </a:endParaRPr>
          </a:p>
        </p:txBody>
      </p:sp>
      <p:sp>
        <p:nvSpPr>
          <p:cNvPr id="188" name="Shape 188"/>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200">
                <a:solidFill>
                  <a:schemeClr val="lt1"/>
                </a:solidFill>
                <a:latin typeface="Calibri"/>
                <a:ea typeface="Calibri"/>
                <a:cs typeface="Calibri"/>
                <a:sym typeface="Calibri"/>
              </a:rPr>
              <a:t>Capstone Project Proposal</a:t>
            </a:r>
          </a:p>
        </p:txBody>
      </p:sp>
      <p:sp>
        <p:nvSpPr>
          <p:cNvPr id="189" name="Shape 189"/>
          <p:cNvSpPr txBox="1">
            <a:spLocks noGrp="1"/>
          </p:cNvSpPr>
          <p:nvPr>
            <p:ph type="sldNum" idx="12"/>
          </p:nvPr>
        </p:nvSpPr>
        <p:spPr>
          <a:xfrm>
            <a:off x="6553200" y="6569075"/>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1">
                <a:solidFill>
                  <a:schemeClr val="lt1"/>
                </a:solidFill>
                <a:latin typeface="Calibri"/>
                <a:ea typeface="Calibri"/>
                <a:cs typeface="Calibri"/>
                <a:sym typeface="Calibri"/>
              </a:rPr>
              <a:t>9</a:t>
            </a:fld>
            <a:endParaRPr lang="en-US" sz="1200" b="1">
              <a:solidFill>
                <a:schemeClr val="lt1"/>
              </a:solidFill>
              <a:latin typeface="Calibri"/>
              <a:ea typeface="Calibri"/>
              <a:cs typeface="Calibri"/>
              <a:sym typeface="Calibri"/>
            </a:endParaRPr>
          </a:p>
        </p:txBody>
      </p:sp>
      <p:sp>
        <p:nvSpPr>
          <p:cNvPr id="190" name="Shape 190"/>
          <p:cNvSpPr txBox="1">
            <a:spLocks noGrp="1"/>
          </p:cNvSpPr>
          <p:nvPr>
            <p:ph type="dt" idx="10"/>
          </p:nvPr>
        </p:nvSpPr>
        <p:spPr>
          <a:xfrm>
            <a:off x="420756" y="6569075"/>
            <a:ext cx="2133599" cy="365125"/>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200">
                <a:solidFill>
                  <a:schemeClr val="lt1"/>
                </a:solidFill>
                <a:latin typeface="Calibri"/>
                <a:ea typeface="Calibri"/>
                <a:cs typeface="Calibri"/>
                <a:sym typeface="Calibri"/>
              </a:rPr>
              <a:t>15-Jul-2017</a:t>
            </a:r>
          </a:p>
        </p:txBody>
      </p:sp>
      <p:sp>
        <p:nvSpPr>
          <p:cNvPr id="191" name="Shape 191"/>
          <p:cNvSpPr/>
          <p:nvPr/>
        </p:nvSpPr>
        <p:spPr>
          <a:xfrm>
            <a:off x="169392" y="2549141"/>
            <a:ext cx="1589237" cy="854991"/>
          </a:xfrm>
          <a:prstGeom prst="flowChartMultidocument">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2" name="Shape 192"/>
          <p:cNvSpPr txBox="1"/>
          <p:nvPr/>
        </p:nvSpPr>
        <p:spPr>
          <a:xfrm>
            <a:off x="89325" y="2741282"/>
            <a:ext cx="1441767" cy="253857"/>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FF0000"/>
                </a:solidFill>
                <a:latin typeface="Arial"/>
                <a:ea typeface="Arial"/>
                <a:cs typeface="Arial"/>
                <a:sym typeface="Arial"/>
              </a:rPr>
              <a:t>Reviews / Aspects</a:t>
            </a:r>
          </a:p>
        </p:txBody>
      </p:sp>
      <p:sp>
        <p:nvSpPr>
          <p:cNvPr id="193" name="Shape 193"/>
          <p:cNvSpPr/>
          <p:nvPr/>
        </p:nvSpPr>
        <p:spPr>
          <a:xfrm>
            <a:off x="2035007" y="2514853"/>
            <a:ext cx="643724" cy="464137"/>
          </a:xfrm>
          <a:prstGeom prst="bentArrow">
            <a:avLst>
              <a:gd name="adj1" fmla="val 25000"/>
              <a:gd name="adj2" fmla="val 25000"/>
              <a:gd name="adj3" fmla="val 25000"/>
              <a:gd name="adj4" fmla="val 43750"/>
            </a:avLst>
          </a:prstGeom>
          <a:solidFill>
            <a:srgbClr val="C2D59B"/>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94" name="Shape 194"/>
          <p:cNvSpPr/>
          <p:nvPr/>
        </p:nvSpPr>
        <p:spPr>
          <a:xfrm>
            <a:off x="2042573" y="2978991"/>
            <a:ext cx="1896068" cy="454337"/>
          </a:xfrm>
          <a:prstGeom prst="bentArrow">
            <a:avLst>
              <a:gd name="adj1" fmla="val 25000"/>
              <a:gd name="adj2" fmla="val 25000"/>
              <a:gd name="adj3" fmla="val 25000"/>
              <a:gd name="adj4" fmla="val 43750"/>
            </a:avLst>
          </a:prstGeom>
          <a:solidFill>
            <a:srgbClr val="C2D59B"/>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cxnSp>
        <p:nvCxnSpPr>
          <p:cNvPr id="195" name="Shape 195"/>
          <p:cNvCxnSpPr/>
          <p:nvPr/>
        </p:nvCxnSpPr>
        <p:spPr>
          <a:xfrm rot="10800000" flipH="1">
            <a:off x="1756717" y="2959985"/>
            <a:ext cx="278288" cy="0"/>
          </a:xfrm>
          <a:prstGeom prst="straightConnector1">
            <a:avLst/>
          </a:prstGeom>
          <a:noFill/>
          <a:ln w="12700" cap="flat" cmpd="sng">
            <a:solidFill>
              <a:schemeClr val="dk2"/>
            </a:solidFill>
            <a:prstDash val="dash"/>
            <a:round/>
            <a:headEnd type="none" w="med" len="med"/>
            <a:tailEnd type="triangle" w="lg" len="lg"/>
          </a:ln>
        </p:spPr>
      </p:cxnSp>
      <p:sp>
        <p:nvSpPr>
          <p:cNvPr id="196" name="Shape 196"/>
          <p:cNvSpPr/>
          <p:nvPr/>
        </p:nvSpPr>
        <p:spPr>
          <a:xfrm>
            <a:off x="2667000" y="1718130"/>
            <a:ext cx="1116104" cy="1178853"/>
          </a:xfrm>
          <a:prstGeom prst="rect">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7" name="Shape 197"/>
          <p:cNvSpPr txBox="1"/>
          <p:nvPr/>
        </p:nvSpPr>
        <p:spPr>
          <a:xfrm>
            <a:off x="2624164" y="1852744"/>
            <a:ext cx="1158941" cy="90003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000000"/>
                </a:solidFill>
                <a:latin typeface="Arial"/>
                <a:ea typeface="Arial"/>
                <a:cs typeface="Arial"/>
                <a:sym typeface="Arial"/>
              </a:rPr>
              <a:t>Extract noun phrases from reviews &amp; aspects to get </a:t>
            </a:r>
            <a:r>
              <a:rPr lang="en-US" sz="1050" b="1">
                <a:solidFill>
                  <a:srgbClr val="FF0000"/>
                </a:solidFill>
                <a:latin typeface="Arial"/>
                <a:ea typeface="Arial"/>
                <a:cs typeface="Arial"/>
                <a:sym typeface="Arial"/>
              </a:rPr>
              <a:t>FEATURES</a:t>
            </a:r>
          </a:p>
        </p:txBody>
      </p:sp>
      <p:sp>
        <p:nvSpPr>
          <p:cNvPr id="198" name="Shape 198"/>
          <p:cNvSpPr/>
          <p:nvPr/>
        </p:nvSpPr>
        <p:spPr>
          <a:xfrm>
            <a:off x="3940232" y="3027175"/>
            <a:ext cx="1116104" cy="1136605"/>
          </a:xfrm>
          <a:prstGeom prst="rect">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9" name="Shape 199"/>
          <p:cNvSpPr txBox="1"/>
          <p:nvPr/>
        </p:nvSpPr>
        <p:spPr>
          <a:xfrm>
            <a:off x="3895805" y="3064561"/>
            <a:ext cx="1158941" cy="90003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000000"/>
                </a:solidFill>
                <a:latin typeface="Arial"/>
                <a:ea typeface="Arial"/>
                <a:cs typeface="Arial"/>
                <a:sym typeface="Arial"/>
              </a:rPr>
              <a:t>Transform given reviews to </a:t>
            </a:r>
            <a:r>
              <a:rPr lang="en-US" sz="1050" b="1">
                <a:solidFill>
                  <a:srgbClr val="FF0000"/>
                </a:solidFill>
                <a:latin typeface="Arial"/>
                <a:ea typeface="Arial"/>
                <a:cs typeface="Arial"/>
                <a:sym typeface="Arial"/>
              </a:rPr>
              <a:t>BAG OF WORDS VECTORS</a:t>
            </a:r>
          </a:p>
        </p:txBody>
      </p:sp>
      <p:sp>
        <p:nvSpPr>
          <p:cNvPr id="200" name="Shape 200"/>
          <p:cNvSpPr/>
          <p:nvPr/>
        </p:nvSpPr>
        <p:spPr>
          <a:xfrm>
            <a:off x="3938642" y="1718130"/>
            <a:ext cx="1116104" cy="1178853"/>
          </a:xfrm>
          <a:prstGeom prst="rect">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01" name="Shape 201"/>
          <p:cNvSpPr txBox="1"/>
          <p:nvPr/>
        </p:nvSpPr>
        <p:spPr>
          <a:xfrm>
            <a:off x="3895807" y="1852744"/>
            <a:ext cx="1158941" cy="900245"/>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000000"/>
                </a:solidFill>
                <a:latin typeface="Arial"/>
                <a:ea typeface="Arial"/>
                <a:cs typeface="Arial"/>
                <a:sym typeface="Arial"/>
              </a:rPr>
              <a:t>Break down features into granular components to get </a:t>
            </a:r>
            <a:r>
              <a:rPr lang="en-US" sz="1050" b="1">
                <a:solidFill>
                  <a:srgbClr val="FF0000"/>
                </a:solidFill>
                <a:latin typeface="Arial"/>
                <a:ea typeface="Arial"/>
                <a:cs typeface="Arial"/>
                <a:sym typeface="Arial"/>
              </a:rPr>
              <a:t>ENTITIES</a:t>
            </a:r>
          </a:p>
        </p:txBody>
      </p:sp>
      <p:sp>
        <p:nvSpPr>
          <p:cNvPr id="202" name="Shape 202"/>
          <p:cNvSpPr/>
          <p:nvPr/>
        </p:nvSpPr>
        <p:spPr>
          <a:xfrm>
            <a:off x="5210285" y="1725131"/>
            <a:ext cx="1074391" cy="1155474"/>
          </a:xfrm>
          <a:prstGeom prst="rect">
            <a:avLst/>
          </a:prstGeom>
          <a:noFill/>
          <a:ln w="19050" cap="flat" cmpd="sng">
            <a:solidFill>
              <a:srgbClr val="F4F3EC"/>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03" name="Shape 203"/>
          <p:cNvSpPr txBox="1"/>
          <p:nvPr/>
        </p:nvSpPr>
        <p:spPr>
          <a:xfrm>
            <a:off x="5155957" y="1698385"/>
            <a:ext cx="1158941" cy="1223412"/>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000000"/>
                </a:solidFill>
                <a:latin typeface="Arial"/>
                <a:ea typeface="Arial"/>
                <a:cs typeface="Arial"/>
                <a:sym typeface="Arial"/>
              </a:rPr>
              <a:t>Crawl public information banks like Wiki to collect literature on entities called </a:t>
            </a:r>
            <a:r>
              <a:rPr lang="en-US" sz="1050" b="1">
                <a:solidFill>
                  <a:srgbClr val="FF0000"/>
                </a:solidFill>
                <a:latin typeface="Arial"/>
                <a:ea typeface="Arial"/>
                <a:cs typeface="Arial"/>
                <a:sym typeface="Arial"/>
              </a:rPr>
              <a:t>CORPUS</a:t>
            </a:r>
          </a:p>
        </p:txBody>
      </p:sp>
      <p:sp>
        <p:nvSpPr>
          <p:cNvPr id="204" name="Shape 204"/>
          <p:cNvSpPr/>
          <p:nvPr/>
        </p:nvSpPr>
        <p:spPr>
          <a:xfrm>
            <a:off x="6459760" y="1701751"/>
            <a:ext cx="1116104" cy="1178853"/>
          </a:xfrm>
          <a:prstGeom prst="rect">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05" name="Shape 205"/>
          <p:cNvSpPr txBox="1"/>
          <p:nvPr/>
        </p:nvSpPr>
        <p:spPr>
          <a:xfrm>
            <a:off x="6416925" y="1874735"/>
            <a:ext cx="1158941" cy="73866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000000"/>
                </a:solidFill>
                <a:latin typeface="Arial"/>
                <a:ea typeface="Arial"/>
                <a:cs typeface="Arial"/>
                <a:sym typeface="Arial"/>
              </a:rPr>
              <a:t>Train </a:t>
            </a:r>
            <a:r>
              <a:rPr lang="en-US" sz="1050" b="1">
                <a:solidFill>
                  <a:srgbClr val="FF0000"/>
                </a:solidFill>
                <a:latin typeface="Arial"/>
                <a:ea typeface="Arial"/>
                <a:cs typeface="Arial"/>
                <a:sym typeface="Arial"/>
              </a:rPr>
              <a:t>WORD2VEC</a:t>
            </a:r>
            <a:r>
              <a:rPr lang="en-US" sz="1050" b="1">
                <a:solidFill>
                  <a:srgbClr val="000000"/>
                </a:solidFill>
                <a:latin typeface="Arial"/>
                <a:ea typeface="Arial"/>
                <a:cs typeface="Arial"/>
                <a:sym typeface="Arial"/>
              </a:rPr>
              <a:t> model on the corpus</a:t>
            </a:r>
          </a:p>
        </p:txBody>
      </p:sp>
      <p:sp>
        <p:nvSpPr>
          <p:cNvPr id="206" name="Shape 206"/>
          <p:cNvSpPr/>
          <p:nvPr/>
        </p:nvSpPr>
        <p:spPr>
          <a:xfrm>
            <a:off x="7774239" y="1702475"/>
            <a:ext cx="1116104" cy="1178853"/>
          </a:xfrm>
          <a:prstGeom prst="rect">
            <a:avLst/>
          </a:prstGeom>
          <a:noFill/>
          <a:ln w="19050" cap="flat" cmpd="sng">
            <a:solidFill>
              <a:srgbClr val="F4F3EC"/>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07" name="Shape 207"/>
          <p:cNvSpPr txBox="1"/>
          <p:nvPr/>
        </p:nvSpPr>
        <p:spPr>
          <a:xfrm>
            <a:off x="7733342" y="1683123"/>
            <a:ext cx="1158941" cy="1223412"/>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000000"/>
                </a:solidFill>
                <a:latin typeface="Arial"/>
                <a:ea typeface="Arial"/>
                <a:cs typeface="Arial"/>
                <a:sym typeface="Arial"/>
              </a:rPr>
              <a:t>Get phrases from word2vec model w.r.t features to get domain specific </a:t>
            </a:r>
            <a:r>
              <a:rPr lang="en-US" sz="1050" b="1">
                <a:solidFill>
                  <a:srgbClr val="FF0000"/>
                </a:solidFill>
                <a:latin typeface="Arial"/>
                <a:ea typeface="Arial"/>
                <a:cs typeface="Arial"/>
                <a:sym typeface="Arial"/>
              </a:rPr>
              <a:t>TOPICS</a:t>
            </a:r>
          </a:p>
        </p:txBody>
      </p:sp>
      <p:sp>
        <p:nvSpPr>
          <p:cNvPr id="208" name="Shape 208"/>
          <p:cNvSpPr/>
          <p:nvPr/>
        </p:nvSpPr>
        <p:spPr>
          <a:xfrm>
            <a:off x="5701892" y="3037999"/>
            <a:ext cx="1820022" cy="1125782"/>
          </a:xfrm>
          <a:prstGeom prst="rect">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09" name="Shape 209"/>
          <p:cNvSpPr txBox="1"/>
          <p:nvPr/>
        </p:nvSpPr>
        <p:spPr>
          <a:xfrm>
            <a:off x="5681914" y="3207275"/>
            <a:ext cx="1862857" cy="738493"/>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000000"/>
                </a:solidFill>
                <a:latin typeface="Arial"/>
                <a:ea typeface="Arial"/>
                <a:cs typeface="Arial"/>
                <a:sym typeface="Arial"/>
              </a:rPr>
              <a:t>Transform given reviews by using Latent Dirichlet allocation</a:t>
            </a:r>
            <a:r>
              <a:rPr lang="en-US" sz="1050">
                <a:solidFill>
                  <a:srgbClr val="000000"/>
                </a:solidFill>
                <a:latin typeface="Arial"/>
                <a:ea typeface="Arial"/>
                <a:cs typeface="Arial"/>
                <a:sym typeface="Arial"/>
              </a:rPr>
              <a:t> (</a:t>
            </a:r>
            <a:r>
              <a:rPr lang="en-US" sz="1050" b="1">
                <a:solidFill>
                  <a:srgbClr val="000000"/>
                </a:solidFill>
                <a:latin typeface="Arial"/>
                <a:ea typeface="Arial"/>
                <a:cs typeface="Arial"/>
                <a:sym typeface="Arial"/>
              </a:rPr>
              <a:t>LDA</a:t>
            </a:r>
            <a:r>
              <a:rPr lang="en-US" sz="1050">
                <a:solidFill>
                  <a:srgbClr val="000000"/>
                </a:solidFill>
                <a:latin typeface="Arial"/>
                <a:ea typeface="Arial"/>
                <a:cs typeface="Arial"/>
                <a:sym typeface="Arial"/>
              </a:rPr>
              <a:t>)</a:t>
            </a:r>
            <a:r>
              <a:rPr lang="en-US" sz="1050" b="1">
                <a:solidFill>
                  <a:srgbClr val="000000"/>
                </a:solidFill>
                <a:latin typeface="Arial"/>
                <a:ea typeface="Arial"/>
                <a:cs typeface="Arial"/>
                <a:sym typeface="Arial"/>
              </a:rPr>
              <a:t> to get </a:t>
            </a:r>
            <a:r>
              <a:rPr lang="en-US" sz="1050" b="1">
                <a:solidFill>
                  <a:srgbClr val="FF0000"/>
                </a:solidFill>
                <a:latin typeface="Arial"/>
                <a:ea typeface="Arial"/>
                <a:cs typeface="Arial"/>
                <a:sym typeface="Arial"/>
              </a:rPr>
              <a:t>WORD2VEC VECTORS</a:t>
            </a:r>
          </a:p>
        </p:txBody>
      </p:sp>
      <p:sp>
        <p:nvSpPr>
          <p:cNvPr id="210" name="Shape 210"/>
          <p:cNvSpPr/>
          <p:nvPr/>
        </p:nvSpPr>
        <p:spPr>
          <a:xfrm>
            <a:off x="5195926" y="3354016"/>
            <a:ext cx="388299" cy="371394"/>
          </a:xfrm>
          <a:prstGeom prst="mathPlus">
            <a:avLst>
              <a:gd name="adj1" fmla="val 23520"/>
            </a:avLst>
          </a:prstGeom>
          <a:solidFill>
            <a:srgbClr val="C2D59B"/>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cxnSp>
        <p:nvCxnSpPr>
          <p:cNvPr id="211" name="Shape 211"/>
          <p:cNvCxnSpPr/>
          <p:nvPr/>
        </p:nvCxnSpPr>
        <p:spPr>
          <a:xfrm>
            <a:off x="3774444" y="2207958"/>
            <a:ext cx="184390" cy="0"/>
          </a:xfrm>
          <a:prstGeom prst="straightConnector1">
            <a:avLst/>
          </a:prstGeom>
          <a:noFill/>
          <a:ln w="12700" cap="flat" cmpd="sng">
            <a:solidFill>
              <a:schemeClr val="dk2"/>
            </a:solidFill>
            <a:prstDash val="dash"/>
            <a:round/>
            <a:headEnd type="none" w="med" len="med"/>
            <a:tailEnd type="triangle" w="lg" len="lg"/>
          </a:ln>
        </p:spPr>
      </p:cxnSp>
      <p:cxnSp>
        <p:nvCxnSpPr>
          <p:cNvPr id="212" name="Shape 212"/>
          <p:cNvCxnSpPr/>
          <p:nvPr/>
        </p:nvCxnSpPr>
        <p:spPr>
          <a:xfrm>
            <a:off x="5036246" y="2213459"/>
            <a:ext cx="184390" cy="0"/>
          </a:xfrm>
          <a:prstGeom prst="straightConnector1">
            <a:avLst/>
          </a:prstGeom>
          <a:noFill/>
          <a:ln w="12700" cap="flat" cmpd="sng">
            <a:solidFill>
              <a:schemeClr val="dk2"/>
            </a:solidFill>
            <a:prstDash val="dash"/>
            <a:round/>
            <a:headEnd type="none" w="med" len="med"/>
            <a:tailEnd type="triangle" w="lg" len="lg"/>
          </a:ln>
        </p:spPr>
      </p:cxnSp>
      <p:cxnSp>
        <p:nvCxnSpPr>
          <p:cNvPr id="213" name="Shape 213"/>
          <p:cNvCxnSpPr/>
          <p:nvPr/>
        </p:nvCxnSpPr>
        <p:spPr>
          <a:xfrm>
            <a:off x="6284132" y="2205636"/>
            <a:ext cx="184390" cy="0"/>
          </a:xfrm>
          <a:prstGeom prst="straightConnector1">
            <a:avLst/>
          </a:prstGeom>
          <a:noFill/>
          <a:ln w="12700" cap="flat" cmpd="sng">
            <a:solidFill>
              <a:schemeClr val="dk2"/>
            </a:solidFill>
            <a:prstDash val="dash"/>
            <a:round/>
            <a:headEnd type="none" w="med" len="med"/>
            <a:tailEnd type="triangle" w="lg" len="lg"/>
          </a:ln>
        </p:spPr>
      </p:cxnSp>
      <p:cxnSp>
        <p:nvCxnSpPr>
          <p:cNvPr id="214" name="Shape 214"/>
          <p:cNvCxnSpPr/>
          <p:nvPr/>
        </p:nvCxnSpPr>
        <p:spPr>
          <a:xfrm>
            <a:off x="7592620" y="2196731"/>
            <a:ext cx="184390" cy="0"/>
          </a:xfrm>
          <a:prstGeom prst="straightConnector1">
            <a:avLst/>
          </a:prstGeom>
          <a:noFill/>
          <a:ln w="12700" cap="flat" cmpd="sng">
            <a:solidFill>
              <a:schemeClr val="dk2"/>
            </a:solidFill>
            <a:prstDash val="dash"/>
            <a:round/>
            <a:headEnd type="none" w="med" len="med"/>
            <a:tailEnd type="triangle" w="lg" len="lg"/>
          </a:ln>
        </p:spPr>
      </p:cxnSp>
      <p:cxnSp>
        <p:nvCxnSpPr>
          <p:cNvPr id="215" name="Shape 215"/>
          <p:cNvCxnSpPr/>
          <p:nvPr/>
        </p:nvCxnSpPr>
        <p:spPr>
          <a:xfrm>
            <a:off x="8313642" y="2799283"/>
            <a:ext cx="0" cy="711165"/>
          </a:xfrm>
          <a:prstGeom prst="straightConnector1">
            <a:avLst/>
          </a:prstGeom>
          <a:noFill/>
          <a:ln w="12700" cap="flat" cmpd="sng">
            <a:solidFill>
              <a:schemeClr val="dk2"/>
            </a:solidFill>
            <a:prstDash val="dash"/>
            <a:round/>
            <a:headEnd type="none" w="med" len="med"/>
            <a:tailEnd type="triangle" w="lg" len="lg"/>
          </a:ln>
        </p:spPr>
      </p:cxnSp>
      <p:cxnSp>
        <p:nvCxnSpPr>
          <p:cNvPr id="216" name="Shape 216"/>
          <p:cNvCxnSpPr/>
          <p:nvPr/>
        </p:nvCxnSpPr>
        <p:spPr>
          <a:xfrm>
            <a:off x="7505007" y="3510450"/>
            <a:ext cx="806262" cy="0"/>
          </a:xfrm>
          <a:prstGeom prst="straightConnector1">
            <a:avLst/>
          </a:prstGeom>
          <a:noFill/>
          <a:ln w="12700" cap="flat" cmpd="sng">
            <a:solidFill>
              <a:schemeClr val="dk2"/>
            </a:solidFill>
            <a:prstDash val="dash"/>
            <a:round/>
            <a:headEnd type="triangle" w="lg" len="lg"/>
            <a:tailEnd type="none" w="med" len="med"/>
          </a:ln>
        </p:spPr>
      </p:cxnSp>
      <p:sp>
        <p:nvSpPr>
          <p:cNvPr id="217" name="Shape 217"/>
          <p:cNvSpPr/>
          <p:nvPr/>
        </p:nvSpPr>
        <p:spPr>
          <a:xfrm>
            <a:off x="1125386" y="4783644"/>
            <a:ext cx="6392493" cy="1312354"/>
          </a:xfrm>
          <a:prstGeom prst="rect">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18" name="Shape 218"/>
          <p:cNvSpPr txBox="1"/>
          <p:nvPr/>
        </p:nvSpPr>
        <p:spPr>
          <a:xfrm>
            <a:off x="3102426" y="5825205"/>
            <a:ext cx="2400540" cy="25391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FF0000"/>
                </a:solidFill>
                <a:latin typeface="Arial"/>
                <a:ea typeface="Arial"/>
                <a:cs typeface="Arial"/>
                <a:sym typeface="Arial"/>
              </a:rPr>
              <a:t>SENTIMENT CLASSIFIER</a:t>
            </a:r>
          </a:p>
        </p:txBody>
      </p:sp>
      <p:sp>
        <p:nvSpPr>
          <p:cNvPr id="219" name="Shape 219"/>
          <p:cNvSpPr txBox="1"/>
          <p:nvPr/>
        </p:nvSpPr>
        <p:spPr>
          <a:xfrm>
            <a:off x="5304882" y="4852828"/>
            <a:ext cx="854696" cy="41540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FF0000"/>
                </a:solidFill>
                <a:latin typeface="Arial"/>
                <a:ea typeface="Arial"/>
                <a:cs typeface="Arial"/>
                <a:sym typeface="Arial"/>
              </a:rPr>
              <a:t>CLASSIFY</a:t>
            </a:r>
            <a:r>
              <a:rPr lang="en-US" sz="1050" b="1">
                <a:solidFill>
                  <a:srgbClr val="000000"/>
                </a:solidFill>
                <a:latin typeface="Arial"/>
                <a:ea typeface="Arial"/>
                <a:cs typeface="Arial"/>
                <a:sym typeface="Arial"/>
              </a:rPr>
              <a:t> Aspect</a:t>
            </a:r>
          </a:p>
        </p:txBody>
      </p:sp>
      <p:cxnSp>
        <p:nvCxnSpPr>
          <p:cNvPr id="220" name="Shape 220"/>
          <p:cNvCxnSpPr/>
          <p:nvPr/>
        </p:nvCxnSpPr>
        <p:spPr>
          <a:xfrm>
            <a:off x="6302082" y="5041287"/>
            <a:ext cx="196954" cy="142432"/>
          </a:xfrm>
          <a:prstGeom prst="straightConnector1">
            <a:avLst/>
          </a:prstGeom>
          <a:noFill/>
          <a:ln w="12700" cap="flat" cmpd="sng">
            <a:solidFill>
              <a:schemeClr val="dk2"/>
            </a:solidFill>
            <a:prstDash val="dash"/>
            <a:round/>
            <a:headEnd type="none" w="med" len="med"/>
            <a:tailEnd type="triangle" w="lg" len="lg"/>
          </a:ln>
        </p:spPr>
      </p:cxnSp>
      <p:cxnSp>
        <p:nvCxnSpPr>
          <p:cNvPr id="221" name="Shape 221"/>
          <p:cNvCxnSpPr/>
          <p:nvPr/>
        </p:nvCxnSpPr>
        <p:spPr>
          <a:xfrm>
            <a:off x="2396732" y="5352769"/>
            <a:ext cx="184390" cy="0"/>
          </a:xfrm>
          <a:prstGeom prst="straightConnector1">
            <a:avLst/>
          </a:prstGeom>
          <a:noFill/>
          <a:ln w="12700" cap="flat" cmpd="sng">
            <a:solidFill>
              <a:schemeClr val="dk2"/>
            </a:solidFill>
            <a:prstDash val="dash"/>
            <a:round/>
            <a:headEnd type="none" w="med" len="med"/>
            <a:tailEnd type="triangle" w="lg" len="lg"/>
          </a:ln>
        </p:spPr>
      </p:cxnSp>
      <p:sp>
        <p:nvSpPr>
          <p:cNvPr id="222" name="Shape 222"/>
          <p:cNvSpPr/>
          <p:nvPr/>
        </p:nvSpPr>
        <p:spPr>
          <a:xfrm>
            <a:off x="152400" y="5267162"/>
            <a:ext cx="708093" cy="350730"/>
          </a:xfrm>
          <a:prstGeom prst="flowChartManualInput">
            <a:avLst/>
          </a:prstGeom>
          <a:solidFill>
            <a:srgbClr val="EAF1DD"/>
          </a:solidFill>
          <a:ln w="254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23" name="Shape 223"/>
          <p:cNvSpPr txBox="1"/>
          <p:nvPr/>
        </p:nvSpPr>
        <p:spPr>
          <a:xfrm>
            <a:off x="235457" y="5309678"/>
            <a:ext cx="888267" cy="25391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50" b="1">
                <a:solidFill>
                  <a:srgbClr val="000000"/>
                </a:solidFill>
                <a:latin typeface="Arial"/>
                <a:ea typeface="Arial"/>
                <a:cs typeface="Arial"/>
                <a:sym typeface="Arial"/>
              </a:rPr>
              <a:t>Review</a:t>
            </a:r>
          </a:p>
        </p:txBody>
      </p:sp>
      <p:cxnSp>
        <p:nvCxnSpPr>
          <p:cNvPr id="224" name="Shape 224"/>
          <p:cNvCxnSpPr/>
          <p:nvPr/>
        </p:nvCxnSpPr>
        <p:spPr>
          <a:xfrm rot="10800000" flipH="1">
            <a:off x="839248" y="5445345"/>
            <a:ext cx="278288" cy="0"/>
          </a:xfrm>
          <a:prstGeom prst="straightConnector1">
            <a:avLst/>
          </a:prstGeom>
          <a:noFill/>
          <a:ln w="12700" cap="flat" cmpd="sng">
            <a:solidFill>
              <a:schemeClr val="dk2"/>
            </a:solidFill>
            <a:prstDash val="dash"/>
            <a:round/>
            <a:headEnd type="none" w="med" len="med"/>
            <a:tailEnd type="triangle" w="lg" len="lg"/>
          </a:ln>
        </p:spPr>
      </p:cxnSp>
      <p:cxnSp>
        <p:nvCxnSpPr>
          <p:cNvPr id="225" name="Shape 225"/>
          <p:cNvCxnSpPr/>
          <p:nvPr/>
        </p:nvCxnSpPr>
        <p:spPr>
          <a:xfrm rot="10800000" flipH="1">
            <a:off x="7520332" y="5399068"/>
            <a:ext cx="278288" cy="0"/>
          </a:xfrm>
          <a:prstGeom prst="straightConnector1">
            <a:avLst/>
          </a:prstGeom>
          <a:noFill/>
          <a:ln w="12700" cap="flat" cmpd="sng">
            <a:solidFill>
              <a:schemeClr val="dk2"/>
            </a:solidFill>
            <a:prstDash val="dash"/>
            <a:round/>
            <a:headEnd type="none" w="med" len="med"/>
            <a:tailEnd type="triangle" w="lg" len="lg"/>
          </a:ln>
        </p:spPr>
      </p:cxnSp>
      <p:sp>
        <p:nvSpPr>
          <p:cNvPr id="226" name="Shape 226"/>
          <p:cNvSpPr/>
          <p:nvPr/>
        </p:nvSpPr>
        <p:spPr>
          <a:xfrm>
            <a:off x="7803525" y="5171901"/>
            <a:ext cx="1167133" cy="455662"/>
          </a:xfrm>
          <a:prstGeom prst="flowChartManualInput">
            <a:avLst/>
          </a:prstGeom>
          <a:solidFill>
            <a:srgbClr val="EAF1DD"/>
          </a:solidFill>
          <a:ln w="254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27" name="Shape 227"/>
          <p:cNvSpPr txBox="1"/>
          <p:nvPr/>
        </p:nvSpPr>
        <p:spPr>
          <a:xfrm>
            <a:off x="7831322" y="5232760"/>
            <a:ext cx="1153344" cy="41540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000000"/>
                </a:solidFill>
                <a:latin typeface="Arial"/>
                <a:ea typeface="Arial"/>
                <a:cs typeface="Arial"/>
                <a:sym typeface="Arial"/>
              </a:rPr>
              <a:t>Context based Sentiment</a:t>
            </a:r>
          </a:p>
        </p:txBody>
      </p:sp>
      <p:cxnSp>
        <p:nvCxnSpPr>
          <p:cNvPr id="228" name="Shape 228"/>
          <p:cNvCxnSpPr/>
          <p:nvPr/>
        </p:nvCxnSpPr>
        <p:spPr>
          <a:xfrm>
            <a:off x="297942" y="4301308"/>
            <a:ext cx="8594339" cy="0"/>
          </a:xfrm>
          <a:prstGeom prst="straightConnector1">
            <a:avLst/>
          </a:prstGeom>
          <a:noFill/>
          <a:ln w="9525" cap="flat" cmpd="sng">
            <a:solidFill>
              <a:srgbClr val="FF0000"/>
            </a:solidFill>
            <a:prstDash val="dash"/>
            <a:round/>
            <a:headEnd type="none" w="med" len="med"/>
            <a:tailEnd type="none" w="med" len="med"/>
          </a:ln>
        </p:spPr>
      </p:cxnSp>
      <p:sp>
        <p:nvSpPr>
          <p:cNvPr id="229" name="Shape 229"/>
          <p:cNvSpPr txBox="1"/>
          <p:nvPr/>
        </p:nvSpPr>
        <p:spPr>
          <a:xfrm>
            <a:off x="191328" y="3920058"/>
            <a:ext cx="1704533" cy="25391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50" b="1">
                <a:solidFill>
                  <a:srgbClr val="FF0000"/>
                </a:solidFill>
                <a:latin typeface="Arial"/>
                <a:ea typeface="Arial"/>
                <a:cs typeface="Arial"/>
                <a:sym typeface="Arial"/>
              </a:rPr>
              <a:t>TRAINING</a:t>
            </a:r>
          </a:p>
        </p:txBody>
      </p:sp>
      <p:sp>
        <p:nvSpPr>
          <p:cNvPr id="230" name="Shape 230"/>
          <p:cNvSpPr txBox="1"/>
          <p:nvPr/>
        </p:nvSpPr>
        <p:spPr>
          <a:xfrm>
            <a:off x="186401" y="4428646"/>
            <a:ext cx="1704533" cy="25391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50" b="1">
                <a:solidFill>
                  <a:srgbClr val="FF0000"/>
                </a:solidFill>
                <a:latin typeface="Arial"/>
                <a:ea typeface="Arial"/>
                <a:cs typeface="Arial"/>
                <a:sym typeface="Arial"/>
              </a:rPr>
              <a:t>SERVICE</a:t>
            </a:r>
          </a:p>
        </p:txBody>
      </p:sp>
      <p:sp>
        <p:nvSpPr>
          <p:cNvPr id="231" name="Shape 231"/>
          <p:cNvSpPr/>
          <p:nvPr/>
        </p:nvSpPr>
        <p:spPr>
          <a:xfrm>
            <a:off x="1293184" y="5064221"/>
            <a:ext cx="1116104" cy="561071"/>
          </a:xfrm>
          <a:prstGeom prst="rect">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32" name="Shape 232"/>
          <p:cNvSpPr txBox="1"/>
          <p:nvPr/>
        </p:nvSpPr>
        <p:spPr>
          <a:xfrm>
            <a:off x="1237791" y="5137007"/>
            <a:ext cx="1158941" cy="41540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FF0000"/>
                </a:solidFill>
                <a:latin typeface="Arial"/>
                <a:ea typeface="Arial"/>
                <a:cs typeface="Arial"/>
                <a:sym typeface="Arial"/>
              </a:rPr>
              <a:t>PREPROCESS</a:t>
            </a:r>
            <a:r>
              <a:rPr lang="en-US" sz="1050" b="1">
                <a:solidFill>
                  <a:srgbClr val="000000"/>
                </a:solidFill>
                <a:latin typeface="Arial"/>
                <a:ea typeface="Arial"/>
                <a:cs typeface="Arial"/>
                <a:sym typeface="Arial"/>
              </a:rPr>
              <a:t> Review</a:t>
            </a:r>
          </a:p>
        </p:txBody>
      </p:sp>
      <p:sp>
        <p:nvSpPr>
          <p:cNvPr id="233" name="Shape 233"/>
          <p:cNvSpPr/>
          <p:nvPr/>
        </p:nvSpPr>
        <p:spPr>
          <a:xfrm>
            <a:off x="2585461" y="5068308"/>
            <a:ext cx="1116104" cy="561071"/>
          </a:xfrm>
          <a:prstGeom prst="rect">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34" name="Shape 234"/>
          <p:cNvSpPr txBox="1"/>
          <p:nvPr/>
        </p:nvSpPr>
        <p:spPr>
          <a:xfrm>
            <a:off x="2530067" y="5141094"/>
            <a:ext cx="1158941" cy="41540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FF0000"/>
                </a:solidFill>
                <a:latin typeface="Arial"/>
                <a:ea typeface="Arial"/>
                <a:cs typeface="Arial"/>
                <a:sym typeface="Arial"/>
              </a:rPr>
              <a:t>EXTRACT TRIPLETS</a:t>
            </a:r>
          </a:p>
        </p:txBody>
      </p:sp>
      <p:sp>
        <p:nvSpPr>
          <p:cNvPr id="235" name="Shape 235"/>
          <p:cNvSpPr/>
          <p:nvPr/>
        </p:nvSpPr>
        <p:spPr>
          <a:xfrm>
            <a:off x="3896110" y="4891537"/>
            <a:ext cx="1116104" cy="394582"/>
          </a:xfrm>
          <a:prstGeom prst="rect">
            <a:avLst/>
          </a:prstGeom>
          <a:noFill/>
          <a:ln w="19050" cap="flat" cmpd="sng">
            <a:solidFill>
              <a:srgbClr val="F4F3EC"/>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36" name="Shape 236"/>
          <p:cNvSpPr txBox="1"/>
          <p:nvPr/>
        </p:nvSpPr>
        <p:spPr>
          <a:xfrm>
            <a:off x="3949373" y="4891535"/>
            <a:ext cx="973083" cy="415401"/>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FF0000"/>
                </a:solidFill>
                <a:latin typeface="Arial"/>
                <a:ea typeface="Arial"/>
                <a:cs typeface="Arial"/>
                <a:sym typeface="Arial"/>
              </a:rPr>
              <a:t>WORD2VEC</a:t>
            </a:r>
          </a:p>
          <a:p>
            <a:pPr marL="0" marR="0" lvl="0" indent="0" algn="ctr" rtl="0">
              <a:spcBef>
                <a:spcPts val="0"/>
              </a:spcBef>
              <a:spcAft>
                <a:spcPts val="0"/>
              </a:spcAft>
              <a:buSzPct val="25000"/>
              <a:buNone/>
            </a:pPr>
            <a:r>
              <a:rPr lang="en-US" sz="1050" b="1">
                <a:solidFill>
                  <a:srgbClr val="000000"/>
                </a:solidFill>
                <a:latin typeface="Arial"/>
                <a:ea typeface="Arial"/>
                <a:cs typeface="Arial"/>
                <a:sym typeface="Arial"/>
              </a:rPr>
              <a:t>Vectors</a:t>
            </a:r>
          </a:p>
        </p:txBody>
      </p:sp>
      <p:sp>
        <p:nvSpPr>
          <p:cNvPr id="237" name="Shape 237"/>
          <p:cNvSpPr/>
          <p:nvPr/>
        </p:nvSpPr>
        <p:spPr>
          <a:xfrm>
            <a:off x="5185976" y="4859644"/>
            <a:ext cx="1116104" cy="394582"/>
          </a:xfrm>
          <a:prstGeom prst="rect">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38" name="Shape 238"/>
          <p:cNvSpPr/>
          <p:nvPr/>
        </p:nvSpPr>
        <p:spPr>
          <a:xfrm>
            <a:off x="3892535" y="5373589"/>
            <a:ext cx="1116104" cy="394582"/>
          </a:xfrm>
          <a:prstGeom prst="rect">
            <a:avLst/>
          </a:prstGeom>
          <a:noFill/>
          <a:ln w="19050" cap="flat" cmpd="sng">
            <a:solidFill>
              <a:srgbClr val="F4F3EC"/>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39" name="Shape 239"/>
          <p:cNvSpPr txBox="1"/>
          <p:nvPr/>
        </p:nvSpPr>
        <p:spPr>
          <a:xfrm>
            <a:off x="3809998" y="5381287"/>
            <a:ext cx="1297917" cy="415401"/>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FF0000"/>
                </a:solidFill>
                <a:latin typeface="Arial"/>
                <a:ea typeface="Arial"/>
                <a:cs typeface="Arial"/>
                <a:sym typeface="Arial"/>
              </a:rPr>
              <a:t>BAG OF WORDS</a:t>
            </a:r>
          </a:p>
          <a:p>
            <a:pPr marL="0" marR="0" lvl="0" indent="0" algn="ctr" rtl="0">
              <a:spcBef>
                <a:spcPts val="0"/>
              </a:spcBef>
              <a:spcAft>
                <a:spcPts val="0"/>
              </a:spcAft>
              <a:buSzPct val="25000"/>
              <a:buNone/>
            </a:pPr>
            <a:r>
              <a:rPr lang="en-US" sz="1050" b="1">
                <a:solidFill>
                  <a:srgbClr val="000000"/>
                </a:solidFill>
                <a:latin typeface="Arial"/>
                <a:ea typeface="Arial"/>
                <a:cs typeface="Arial"/>
                <a:sym typeface="Arial"/>
              </a:rPr>
              <a:t>Vectors</a:t>
            </a:r>
          </a:p>
        </p:txBody>
      </p:sp>
      <p:sp>
        <p:nvSpPr>
          <p:cNvPr id="240" name="Shape 240"/>
          <p:cNvSpPr txBox="1"/>
          <p:nvPr/>
        </p:nvSpPr>
        <p:spPr>
          <a:xfrm>
            <a:off x="5306451" y="5352769"/>
            <a:ext cx="854696" cy="41540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FF0000"/>
                </a:solidFill>
                <a:latin typeface="Arial"/>
                <a:ea typeface="Arial"/>
                <a:cs typeface="Arial"/>
                <a:sym typeface="Arial"/>
              </a:rPr>
              <a:t>CLASSIFY</a:t>
            </a:r>
            <a:r>
              <a:rPr lang="en-US" sz="1050" b="1">
                <a:solidFill>
                  <a:srgbClr val="000000"/>
                </a:solidFill>
                <a:latin typeface="Arial"/>
                <a:ea typeface="Arial"/>
                <a:cs typeface="Arial"/>
                <a:sym typeface="Arial"/>
              </a:rPr>
              <a:t> Sentiment</a:t>
            </a:r>
          </a:p>
        </p:txBody>
      </p:sp>
      <p:sp>
        <p:nvSpPr>
          <p:cNvPr id="241" name="Shape 241"/>
          <p:cNvSpPr/>
          <p:nvPr/>
        </p:nvSpPr>
        <p:spPr>
          <a:xfrm>
            <a:off x="5187544" y="5359587"/>
            <a:ext cx="1116104" cy="394582"/>
          </a:xfrm>
          <a:prstGeom prst="rect">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cxnSp>
        <p:nvCxnSpPr>
          <p:cNvPr id="242" name="Shape 242"/>
          <p:cNvCxnSpPr/>
          <p:nvPr/>
        </p:nvCxnSpPr>
        <p:spPr>
          <a:xfrm rot="10800000" flipH="1">
            <a:off x="3689008" y="5213498"/>
            <a:ext cx="207102" cy="139272"/>
          </a:xfrm>
          <a:prstGeom prst="straightConnector1">
            <a:avLst/>
          </a:prstGeom>
          <a:noFill/>
          <a:ln w="12700" cap="flat" cmpd="sng">
            <a:solidFill>
              <a:schemeClr val="dk2"/>
            </a:solidFill>
            <a:prstDash val="dash"/>
            <a:round/>
            <a:headEnd type="none" w="med" len="med"/>
            <a:tailEnd type="triangle" w="lg" len="lg"/>
          </a:ln>
        </p:spPr>
      </p:cxnSp>
      <p:cxnSp>
        <p:nvCxnSpPr>
          <p:cNvPr id="243" name="Shape 243"/>
          <p:cNvCxnSpPr>
            <a:stCxn id="233" idx="3"/>
          </p:cNvCxnSpPr>
          <p:nvPr/>
        </p:nvCxnSpPr>
        <p:spPr>
          <a:xfrm>
            <a:off x="3701566" y="5348844"/>
            <a:ext cx="193800" cy="115500"/>
          </a:xfrm>
          <a:prstGeom prst="straightConnector1">
            <a:avLst/>
          </a:prstGeom>
          <a:noFill/>
          <a:ln w="12700" cap="flat" cmpd="sng">
            <a:solidFill>
              <a:schemeClr val="dk2"/>
            </a:solidFill>
            <a:prstDash val="dash"/>
            <a:round/>
            <a:headEnd type="none" w="med" len="med"/>
            <a:tailEnd type="triangle" w="lg" len="lg"/>
          </a:ln>
        </p:spPr>
      </p:cxnSp>
      <p:cxnSp>
        <p:nvCxnSpPr>
          <p:cNvPr id="244" name="Shape 244"/>
          <p:cNvCxnSpPr/>
          <p:nvPr/>
        </p:nvCxnSpPr>
        <p:spPr>
          <a:xfrm>
            <a:off x="5003155" y="5068308"/>
            <a:ext cx="184390" cy="0"/>
          </a:xfrm>
          <a:prstGeom prst="straightConnector1">
            <a:avLst/>
          </a:prstGeom>
          <a:noFill/>
          <a:ln w="12700" cap="flat" cmpd="sng">
            <a:solidFill>
              <a:schemeClr val="dk2"/>
            </a:solidFill>
            <a:prstDash val="dash"/>
            <a:round/>
            <a:headEnd type="none" w="med" len="med"/>
            <a:tailEnd type="triangle" w="lg" len="lg"/>
          </a:ln>
        </p:spPr>
      </p:cxnSp>
      <p:cxnSp>
        <p:nvCxnSpPr>
          <p:cNvPr id="245" name="Shape 245"/>
          <p:cNvCxnSpPr/>
          <p:nvPr/>
        </p:nvCxnSpPr>
        <p:spPr>
          <a:xfrm>
            <a:off x="5008126" y="5551826"/>
            <a:ext cx="184390" cy="0"/>
          </a:xfrm>
          <a:prstGeom prst="straightConnector1">
            <a:avLst/>
          </a:prstGeom>
          <a:noFill/>
          <a:ln w="12700" cap="flat" cmpd="sng">
            <a:solidFill>
              <a:schemeClr val="dk2"/>
            </a:solidFill>
            <a:prstDash val="dash"/>
            <a:round/>
            <a:headEnd type="none" w="med" len="med"/>
            <a:tailEnd type="triangle" w="lg" len="lg"/>
          </a:ln>
        </p:spPr>
      </p:cxnSp>
      <p:sp>
        <p:nvSpPr>
          <p:cNvPr id="246" name="Shape 246"/>
          <p:cNvSpPr/>
          <p:nvPr/>
        </p:nvSpPr>
        <p:spPr>
          <a:xfrm>
            <a:off x="6501687" y="4852830"/>
            <a:ext cx="872426" cy="901338"/>
          </a:xfrm>
          <a:prstGeom prst="rect">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47" name="Shape 247"/>
          <p:cNvSpPr txBox="1"/>
          <p:nvPr/>
        </p:nvSpPr>
        <p:spPr>
          <a:xfrm>
            <a:off x="6479821" y="4941480"/>
            <a:ext cx="931717" cy="738493"/>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050" b="1">
                <a:solidFill>
                  <a:srgbClr val="FF0000"/>
                </a:solidFill>
                <a:latin typeface="Arial"/>
                <a:ea typeface="Arial"/>
                <a:cs typeface="Arial"/>
                <a:sym typeface="Arial"/>
              </a:rPr>
              <a:t>COMBINE</a:t>
            </a:r>
          </a:p>
          <a:p>
            <a:pPr marL="0" marR="0" lvl="0" indent="0" algn="ctr" rtl="0">
              <a:spcBef>
                <a:spcPts val="0"/>
              </a:spcBef>
              <a:spcAft>
                <a:spcPts val="0"/>
              </a:spcAft>
              <a:buSzPct val="25000"/>
              <a:buNone/>
            </a:pPr>
            <a:r>
              <a:rPr lang="en-US" sz="1050" b="1">
                <a:solidFill>
                  <a:srgbClr val="000000"/>
                </a:solidFill>
                <a:latin typeface="Arial"/>
                <a:ea typeface="Arial"/>
                <a:cs typeface="Arial"/>
                <a:sym typeface="Arial"/>
              </a:rPr>
              <a:t>Sentiment &amp; Aspect of all triplets</a:t>
            </a:r>
          </a:p>
        </p:txBody>
      </p:sp>
      <p:cxnSp>
        <p:nvCxnSpPr>
          <p:cNvPr id="248" name="Shape 248"/>
          <p:cNvCxnSpPr/>
          <p:nvPr/>
        </p:nvCxnSpPr>
        <p:spPr>
          <a:xfrm rot="10800000" flipH="1">
            <a:off x="6320566" y="5451476"/>
            <a:ext cx="181738" cy="94328"/>
          </a:xfrm>
          <a:prstGeom prst="straightConnector1">
            <a:avLst/>
          </a:prstGeom>
          <a:noFill/>
          <a:ln w="12700" cap="flat" cmpd="sng">
            <a:solidFill>
              <a:schemeClr val="dk2"/>
            </a:solidFill>
            <a:prstDash val="dash"/>
            <a:round/>
            <a:headEnd type="none" w="med" len="med"/>
            <a:tailEnd type="triangle" w="lg" len="lg"/>
          </a:ln>
        </p:spPr>
      </p:cxnSp>
    </p:spTree>
  </p:cSld>
  <p:clrMapOvr>
    <a:masterClrMapping/>
  </p:clrMapOvr>
</p:sld>
</file>

<file path=ppt/theme/theme1.xml><?xml version="1.0" encoding="utf-8"?>
<a:theme xmlns:a="http://schemas.openxmlformats.org/drawingml/2006/main" name="Presentation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1033</Words>
  <Application>Microsoft Office PowerPoint</Application>
  <PresentationFormat>On-screen Show (4:3)</PresentationFormat>
  <Paragraphs>195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Noto Sans Symbols</vt:lpstr>
      <vt:lpstr>Presentation3</vt:lpstr>
      <vt:lpstr>Capstone Project – Dec’2016-17 Batch</vt:lpstr>
      <vt:lpstr>Agenda</vt:lpstr>
      <vt:lpstr>The Objective – Why Sentiment Analysis</vt:lpstr>
      <vt:lpstr>The Objective – Why Sentiment Analysis</vt:lpstr>
      <vt:lpstr>The Approach</vt:lpstr>
      <vt:lpstr>The Approach</vt:lpstr>
      <vt:lpstr>The Approach</vt:lpstr>
      <vt:lpstr>The Approach</vt:lpstr>
      <vt:lpstr>The Approach</vt:lpstr>
      <vt:lpstr>Scope, Assumptions and Challenges</vt:lpstr>
      <vt:lpstr>Schedule and Milestones</vt:lpstr>
      <vt:lpstr>The Project Team</vt:lpstr>
      <vt:lpstr>References </vt:lpstr>
      <vt:lpstr>Questions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Dec’2016-17 Batch</dc:title>
  <cp:lastModifiedBy>Hrishikesh Bhatkhande</cp:lastModifiedBy>
  <cp:revision>4</cp:revision>
  <dcterms:modified xsi:type="dcterms:W3CDTF">2017-07-29T13:58:22Z</dcterms:modified>
</cp:coreProperties>
</file>