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26B46B-F49C-4A2F-AA13-6840E7630BBE}">
  <a:tblStyle styleId="{5726B46B-F49C-4A2F-AA13-6840E7630BB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tblStyle>
  <a:tblStyle styleId="{132CDB49-D205-4373-87C0-DF503AB97EAC}"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19695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My notes</a:t>
            </a:r>
          </a:p>
        </p:txBody>
      </p:sp>
      <p:sp>
        <p:nvSpPr>
          <p:cNvPr id="91" name="Shape 91"/>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69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3" name="Shape 2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14387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2" name="Shape 2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206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51" name="Shape 2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49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60" name="Shape 2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787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724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876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4880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6412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7" name="Shape 1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384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8753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0" name="Shape 2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162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9" name="Shape 2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49341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9" name="Shape 19" descr="C:\Users\mohit\Downloads\Aegis sahi logo.jpg"/>
          <p:cNvPicPr preferRelativeResize="0"/>
          <p:nvPr/>
        </p:nvPicPr>
        <p:blipFill rotWithShape="1">
          <a:blip r:embed="rId2">
            <a:alphaModFix/>
          </a:blip>
          <a:srcRect/>
          <a:stretch/>
        </p:blipFill>
        <p:spPr>
          <a:xfrm>
            <a:off x="7924800" y="5911850"/>
            <a:ext cx="1181100" cy="609599"/>
          </a:xfrm>
          <a:prstGeom prst="rect">
            <a:avLst/>
          </a:prstGeom>
          <a:noFill/>
          <a:ln>
            <a:noFill/>
          </a:ln>
        </p:spPr>
      </p:pic>
      <p:sp>
        <p:nvSpPr>
          <p:cNvPr id="20" name="Shape 20"/>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420756" y="6569075"/>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2895600" y="6569075"/>
            <a:ext cx="3352799"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a:t>
            </a:fld>
            <a:endParaRPr lang="en-US" sz="12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rot="5400000">
            <a:off x="2309017" y="-251618"/>
            <a:ext cx="4525963" cy="822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4732336" y="2171700"/>
            <a:ext cx="5851525"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457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7"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2"/>
            <a:ext cx="4041773"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3"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3050"/>
            <a:ext cx="3008313" cy="116204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575050" y="273050"/>
            <a:ext cx="5111750" cy="5853111"/>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71" name="Shape 7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
        <p:nvSpPr>
          <p:cNvPr id="15" name="Shape 15"/>
          <p:cNvSpPr/>
          <p:nvPr/>
        </p:nvSpPr>
        <p:spPr>
          <a:xfrm>
            <a:off x="0" y="6629400"/>
            <a:ext cx="9144000" cy="228600"/>
          </a:xfrm>
          <a:prstGeom prst="rect">
            <a:avLst/>
          </a:prstGeom>
          <a:solidFill>
            <a:srgbClr val="970303"/>
          </a:solidFill>
          <a:ln w="25400" cap="flat" cmpd="sng">
            <a:solidFill>
              <a:srgbClr val="97030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6" name="Shape 16" descr="C:\Users\mohit\Downloads\Aegis sahi logo.jpg"/>
          <p:cNvPicPr preferRelativeResize="0"/>
          <p:nvPr/>
        </p:nvPicPr>
        <p:blipFill rotWithShape="1">
          <a:blip r:embed="rId13">
            <a:alphaModFix/>
          </a:blip>
          <a:srcRect/>
          <a:stretch/>
        </p:blipFill>
        <p:spPr>
          <a:xfrm>
            <a:off x="7924800" y="5911850"/>
            <a:ext cx="1181100" cy="6095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495300" y="762000"/>
            <a:ext cx="8153398" cy="9144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600" b="0" i="0" u="none" strike="noStrike" cap="none">
                <a:solidFill>
                  <a:schemeClr val="dk1"/>
                </a:solidFill>
                <a:latin typeface="Calibri"/>
                <a:ea typeface="Calibri"/>
                <a:cs typeface="Calibri"/>
                <a:sym typeface="Calibri"/>
              </a:rPr>
              <a:t>Capstone Project – Dec’2016-17 Batch</a:t>
            </a:r>
          </a:p>
        </p:txBody>
      </p:sp>
      <p:sp>
        <p:nvSpPr>
          <p:cNvPr id="94" name="Shape 94"/>
          <p:cNvSpPr txBox="1">
            <a:spLocks noGrp="1"/>
          </p:cNvSpPr>
          <p:nvPr>
            <p:ph type="subTitle" idx="1"/>
          </p:nvPr>
        </p:nvSpPr>
        <p:spPr>
          <a:xfrm>
            <a:off x="228600" y="4146551"/>
            <a:ext cx="8686800" cy="13715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Calibri"/>
                <a:ea typeface="Calibri"/>
                <a:cs typeface="Calibri"/>
                <a:sym typeface="Calibri"/>
              </a:rPr>
              <a:t>Presentation by</a:t>
            </a:r>
          </a:p>
          <a:p>
            <a:pPr marL="0" marR="0" lvl="0" indent="0" algn="l" rtl="0">
              <a:lnSpc>
                <a:spcPct val="100000"/>
              </a:lnSpc>
              <a:spcBef>
                <a:spcPts val="440"/>
              </a:spcBef>
              <a:spcAft>
                <a:spcPts val="0"/>
              </a:spcAft>
              <a:buClr>
                <a:schemeClr val="dk1"/>
              </a:buClr>
              <a:buSzPct val="25000"/>
              <a:buFont typeface="Arial"/>
              <a:buNone/>
            </a:pPr>
            <a:r>
              <a:rPr lang="en-US" sz="2200" b="0" i="0" u="none" strike="noStrike" cap="none">
                <a:solidFill>
                  <a:schemeClr val="dk1"/>
                </a:solidFill>
                <a:latin typeface="Calibri"/>
                <a:ea typeface="Calibri"/>
                <a:cs typeface="Calibri"/>
                <a:sym typeface="Calibri"/>
              </a:rPr>
              <a:t>Abhinandan Nuli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Hrishikesh Bhatkhande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Mohit Sharma </a:t>
            </a:r>
            <a:r>
              <a:rPr lang="en-US" sz="2200" b="1" i="0" u="none" strike="noStrike" cap="none">
                <a:solidFill>
                  <a:schemeClr val="dk1"/>
                </a:solidFill>
                <a:latin typeface="Calibri"/>
                <a:ea typeface="Calibri"/>
                <a:cs typeface="Calibri"/>
                <a:sym typeface="Calibri"/>
              </a:rPr>
              <a:t>|</a:t>
            </a:r>
            <a:r>
              <a:rPr lang="en-US" sz="2200" b="0" i="0" u="none" strike="noStrike" cap="none">
                <a:solidFill>
                  <a:schemeClr val="dk1"/>
                </a:solidFill>
                <a:latin typeface="Calibri"/>
                <a:ea typeface="Calibri"/>
                <a:cs typeface="Calibri"/>
                <a:sym typeface="Calibri"/>
              </a:rPr>
              <a:t> Vivek Chutke</a:t>
            </a:r>
          </a:p>
          <a:p>
            <a:pPr marL="0" marR="0" lvl="0" indent="0" algn="l" rtl="0">
              <a:lnSpc>
                <a:spcPct val="100000"/>
              </a:lnSpc>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12-Aug-2017 </a:t>
            </a:r>
          </a:p>
        </p:txBody>
      </p:sp>
      <p:sp>
        <p:nvSpPr>
          <p:cNvPr id="95" name="Shape 95"/>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96" name="Shape 96"/>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a:t>
            </a:fld>
            <a:endParaRPr lang="en-US" sz="1200" b="1" i="0" u="none" strike="noStrike" cap="none">
              <a:solidFill>
                <a:schemeClr val="lt1"/>
              </a:solidFill>
              <a:latin typeface="Calibri"/>
              <a:ea typeface="Calibri"/>
              <a:cs typeface="Calibri"/>
              <a:sym typeface="Calibri"/>
            </a:endParaRPr>
          </a:p>
        </p:txBody>
      </p:sp>
      <p:sp>
        <p:nvSpPr>
          <p:cNvPr id="97" name="Shape 97"/>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
        <p:nvSpPr>
          <p:cNvPr id="98" name="Shape 98"/>
          <p:cNvSpPr txBox="1"/>
          <p:nvPr/>
        </p:nvSpPr>
        <p:spPr>
          <a:xfrm>
            <a:off x="685800" y="2057400"/>
            <a:ext cx="7772400" cy="135572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Sentiment Analysis of </a:t>
            </a:r>
          </a:p>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a:solidFill>
                  <a:schemeClr val="dk1"/>
                </a:solidFill>
                <a:latin typeface="Calibri"/>
                <a:ea typeface="Calibri"/>
                <a:cs typeface="Calibri"/>
                <a:sym typeface="Calibri"/>
              </a:rPr>
              <a:t>Book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 – Model Creation</a:t>
            </a:r>
          </a:p>
        </p:txBody>
      </p:sp>
      <p:sp>
        <p:nvSpPr>
          <p:cNvPr id="236" name="Shape 236"/>
          <p:cNvSpPr txBox="1"/>
          <p:nvPr/>
        </p:nvSpPr>
        <p:spPr>
          <a:xfrm>
            <a:off x="342900" y="1095600"/>
            <a:ext cx="8458200" cy="3962174"/>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Model Creation</a:t>
            </a: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Naive Bayes model to classify the sentiments – “Positive”, “Neutral”, “Negative”</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Approach – </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a:solidFill>
                  <a:schemeClr val="dk1"/>
                </a:solidFill>
                <a:latin typeface="Calibri"/>
                <a:ea typeface="Calibri"/>
                <a:cs typeface="Calibri"/>
                <a:sym typeface="Calibri"/>
              </a:rPr>
              <a:t>Create a prototype model for the book selected as the best fit for training in the data-exploration phase</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a:solidFill>
                  <a:schemeClr val="dk1"/>
                </a:solidFill>
                <a:latin typeface="Calibri"/>
                <a:ea typeface="Calibri"/>
                <a:cs typeface="Calibri"/>
                <a:sym typeface="Calibri"/>
              </a:rPr>
              <a:t>Validate and test the model using on the same dataset</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a:solidFill>
                  <a:schemeClr val="dk1"/>
                </a:solidFill>
                <a:latin typeface="Calibri"/>
                <a:ea typeface="Calibri"/>
                <a:cs typeface="Calibri"/>
                <a:sym typeface="Calibri"/>
              </a:rPr>
              <a:t>Test the model on other books </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a:solidFill>
                  <a:schemeClr val="dk1"/>
                </a:solidFill>
                <a:latin typeface="Calibri"/>
                <a:ea typeface="Calibri"/>
                <a:cs typeface="Calibri"/>
                <a:sym typeface="Calibri"/>
              </a:rPr>
              <a:t>Measure the accuracy of the results</a:t>
            </a:r>
          </a:p>
          <a:p>
            <a:pPr marL="571500" marR="0" lvl="3" indent="-292100" algn="l" rtl="0">
              <a:lnSpc>
                <a:spcPct val="100000"/>
              </a:lnSpc>
              <a:spcBef>
                <a:spcPts val="0"/>
              </a:spcBef>
              <a:spcAft>
                <a:spcPts val="0"/>
              </a:spcAft>
              <a:buClr>
                <a:schemeClr val="dk1"/>
              </a:buClr>
              <a:buSzPct val="75000"/>
              <a:buFont typeface="Courier New"/>
              <a:buChar char="o"/>
            </a:pPr>
            <a:r>
              <a:rPr lang="en-US" sz="1800" b="0" i="0" u="none" strike="noStrike" cap="none">
                <a:solidFill>
                  <a:schemeClr val="dk1"/>
                </a:solidFill>
                <a:latin typeface="Calibri"/>
                <a:ea typeface="Calibri"/>
                <a:cs typeface="Calibri"/>
                <a:sym typeface="Calibri"/>
              </a:rPr>
              <a:t>Re-train the model based on observations until the accuracy improves</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Currently model creation and validation is in progress</a:t>
            </a:r>
          </a:p>
        </p:txBody>
      </p:sp>
      <p:sp>
        <p:nvSpPr>
          <p:cNvPr id="237" name="Shape 237"/>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38" name="Shape 238"/>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10</a:t>
            </a:fld>
            <a:endParaRPr lang="en-US" sz="1200" b="1" i="0" u="none" strike="noStrike" cap="none">
              <a:solidFill>
                <a:schemeClr val="lt1"/>
              </a:solidFill>
              <a:latin typeface="Calibri"/>
              <a:ea typeface="Calibri"/>
              <a:cs typeface="Calibri"/>
              <a:sym typeface="Calibri"/>
            </a:endParaRPr>
          </a:p>
        </p:txBody>
      </p:sp>
      <p:sp>
        <p:nvSpPr>
          <p:cNvPr id="239" name="Shape 239"/>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Challenges &amp; Risks</a:t>
            </a:r>
          </a:p>
        </p:txBody>
      </p:sp>
      <p:sp>
        <p:nvSpPr>
          <p:cNvPr id="245" name="Shape 245"/>
          <p:cNvSpPr txBox="1"/>
          <p:nvPr/>
        </p:nvSpPr>
        <p:spPr>
          <a:xfrm>
            <a:off x="342900" y="1095600"/>
            <a:ext cx="8458200" cy="4305074"/>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Challenges Faced</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Time taken to explore the unknown area of text processing – exploring available packages, their functionalities, ease of use, suitability, etc.</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Deciding on the programming language (R vs Python) by weighing the PRO’s and CONs of each</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Segmentation of the modules difficult due to relatively low subject-matter expertise and hence ability to distribute work, overall productivity and overall efficiency are rendered low</a:t>
            </a:r>
          </a:p>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Risks</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The extent of possible multiple iterations and rework required on the model to achieve meaningful accuracy is unknown at this point</a:t>
            </a:r>
          </a:p>
        </p:txBody>
      </p:sp>
      <p:sp>
        <p:nvSpPr>
          <p:cNvPr id="246" name="Shape 246"/>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47" name="Shape 247"/>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11</a:t>
            </a:fld>
            <a:endParaRPr lang="en-US" sz="1200" b="1" i="0" u="none" strike="noStrike" cap="none">
              <a:solidFill>
                <a:schemeClr val="lt1"/>
              </a:solidFill>
              <a:latin typeface="Calibri"/>
              <a:ea typeface="Calibri"/>
              <a:cs typeface="Calibri"/>
              <a:sym typeface="Calibri"/>
            </a:endParaRPr>
          </a:p>
        </p:txBody>
      </p:sp>
      <p:sp>
        <p:nvSpPr>
          <p:cNvPr id="248" name="Shape 248"/>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Next Steps</a:t>
            </a:r>
          </a:p>
        </p:txBody>
      </p:sp>
      <p:sp>
        <p:nvSpPr>
          <p:cNvPr id="254" name="Shape 254"/>
          <p:cNvSpPr txBox="1"/>
          <p:nvPr/>
        </p:nvSpPr>
        <p:spPr>
          <a:xfrm>
            <a:off x="342900" y="1095600"/>
            <a:ext cx="8458200" cy="4805137"/>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Complete the prototype classification model and measure accuracy (ETA : 19-Aug)</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Handle the case of NOTs (ETA : 22-Aug)</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Expand the model to incorporate all books (ETA : 29-Aug)</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Iterations and Rework on the model (ETA : 16-Sep)</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Handle outliers and data excluded from the first cut (ETA : 16-Sep)</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Create Final Project Report (ETA : 23-Sep)</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Targeted expansions within the project scope (to be taken up depending on the time availability) –</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Replicate the project in Python (we are currently using R)</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a:solidFill>
                  <a:schemeClr val="dk1"/>
                </a:solidFill>
                <a:latin typeface="Calibri"/>
                <a:ea typeface="Calibri"/>
                <a:cs typeface="Calibri"/>
                <a:sym typeface="Calibri"/>
              </a:rPr>
              <a:t>Multiple output levels for the sentiment (currently we have three – positive, neutral and negative)</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255" name="Shape 255"/>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56" name="Shape 256"/>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12</a:t>
            </a:fld>
            <a:endParaRPr lang="en-US" sz="1200" b="1" i="0" u="none" strike="noStrike" cap="none">
              <a:solidFill>
                <a:schemeClr val="lt1"/>
              </a:solidFill>
              <a:latin typeface="Calibri"/>
              <a:ea typeface="Calibri"/>
              <a:cs typeface="Calibri"/>
              <a:sym typeface="Calibri"/>
            </a:endParaRPr>
          </a:p>
        </p:txBody>
      </p:sp>
      <p:sp>
        <p:nvSpPr>
          <p:cNvPr id="257" name="Shape 257"/>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Questions</a:t>
            </a:r>
          </a:p>
        </p:txBody>
      </p:sp>
      <p:sp>
        <p:nvSpPr>
          <p:cNvPr id="263" name="Shape 263"/>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64" name="Shape 264"/>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13</a:t>
            </a:fld>
            <a:endParaRPr lang="en-US" sz="1200" b="1" i="0" u="none" strike="noStrike" cap="none">
              <a:solidFill>
                <a:schemeClr val="lt1"/>
              </a:solidFill>
              <a:latin typeface="Calibri"/>
              <a:ea typeface="Calibri"/>
              <a:cs typeface="Calibri"/>
              <a:sym typeface="Calibri"/>
            </a:endParaRPr>
          </a:p>
        </p:txBody>
      </p:sp>
      <p:sp>
        <p:nvSpPr>
          <p:cNvPr id="265" name="Shape 265"/>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pic>
        <p:nvPicPr>
          <p:cNvPr id="266" name="Shape 266" descr="Questions.png"/>
          <p:cNvPicPr preferRelativeResize="0"/>
          <p:nvPr/>
        </p:nvPicPr>
        <p:blipFill rotWithShape="1">
          <a:blip r:embed="rId3">
            <a:alphaModFix/>
          </a:blip>
          <a:srcRect/>
          <a:stretch/>
        </p:blipFill>
        <p:spPr>
          <a:xfrm>
            <a:off x="2938700" y="1900375"/>
            <a:ext cx="3266585" cy="265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Agenda</a:t>
            </a:r>
          </a:p>
        </p:txBody>
      </p:sp>
      <p:graphicFrame>
        <p:nvGraphicFramePr>
          <p:cNvPr id="105" name="Shape 105"/>
          <p:cNvGraphicFramePr/>
          <p:nvPr/>
        </p:nvGraphicFramePr>
        <p:xfrm>
          <a:off x="381000" y="1543049"/>
          <a:ext cx="3000000" cy="3000000"/>
        </p:xfrm>
        <a:graphic>
          <a:graphicData uri="http://schemas.openxmlformats.org/drawingml/2006/table">
            <a:tbl>
              <a:tblPr firstCol="1">
                <a:noFill/>
                <a:tableStyleId>{5726B46B-F49C-4A2F-AA13-6840E7630BBE}</a:tableStyleId>
              </a:tblPr>
              <a:tblGrid>
                <a:gridCol w="1028700"/>
                <a:gridCol w="7200900"/>
              </a:tblGrid>
              <a:tr h="755450">
                <a:tc>
                  <a:txBody>
                    <a:bodyPr/>
                    <a:lstStyle/>
                    <a:p>
                      <a:pPr marL="0" marR="0" lvl="0" indent="0" algn="ctr" rtl="0">
                        <a:lnSpc>
                          <a:spcPct val="100000"/>
                        </a:lnSpc>
                        <a:spcBef>
                          <a:spcPts val="0"/>
                        </a:spcBef>
                        <a:spcAft>
                          <a:spcPts val="0"/>
                        </a:spcAft>
                        <a:buClr>
                          <a:srgbClr val="000000"/>
                        </a:buClr>
                        <a:buSzPct val="25000"/>
                        <a:buFont typeface="Arial"/>
                        <a:buNone/>
                      </a:pPr>
                      <a:r>
                        <a:rPr lang="en-US" sz="3200" i="1" u="none" strike="noStrike" cap="none"/>
                        <a:t>1</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b="0" i="1" u="none" strike="noStrike" cap="none"/>
                        <a:t>Background of the project &amp; workflow</a:t>
                      </a:r>
                    </a:p>
                  </a:txBody>
                  <a:tcPr marL="91450" marR="91450" marT="45725" marB="45725" anchor="ctr"/>
                </a:tc>
              </a:tr>
              <a:tr h="895950">
                <a:tc>
                  <a:txBody>
                    <a:bodyPr/>
                    <a:lstStyle/>
                    <a:p>
                      <a:pPr marL="0" marR="0" lvl="0" indent="0" algn="ctr" rtl="0">
                        <a:lnSpc>
                          <a:spcPct val="100000"/>
                        </a:lnSpc>
                        <a:spcBef>
                          <a:spcPts val="0"/>
                        </a:spcBef>
                        <a:spcAft>
                          <a:spcPts val="0"/>
                        </a:spcAft>
                        <a:buClr>
                          <a:srgbClr val="000000"/>
                        </a:buClr>
                        <a:buSzPct val="25000"/>
                        <a:buFont typeface="Arial"/>
                        <a:buNone/>
                      </a:pPr>
                      <a:r>
                        <a:rPr lang="en-US" sz="3200" i="1" u="none" strike="noStrike" cap="none"/>
                        <a:t>2</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a:t>Current Status</a:t>
                      </a:r>
                    </a:p>
                  </a:txBody>
                  <a:tcPr marL="91450" marR="91450" marT="45725" marB="45725" anchor="ctr"/>
                </a:tc>
              </a:tr>
              <a:tr h="895950">
                <a:tc>
                  <a:txBody>
                    <a:bodyPr/>
                    <a:lstStyle/>
                    <a:p>
                      <a:pPr marL="0" marR="0" lvl="0" indent="0" algn="ctr" rtl="0">
                        <a:lnSpc>
                          <a:spcPct val="100000"/>
                        </a:lnSpc>
                        <a:spcBef>
                          <a:spcPts val="0"/>
                        </a:spcBef>
                        <a:spcAft>
                          <a:spcPts val="0"/>
                        </a:spcAft>
                        <a:buClr>
                          <a:srgbClr val="000000"/>
                        </a:buClr>
                        <a:buSzPct val="25000"/>
                        <a:buFont typeface="Arial"/>
                        <a:buNone/>
                      </a:pPr>
                      <a:r>
                        <a:rPr lang="en-US" sz="3200" b="1" i="1" u="none" strike="noStrike" cap="none"/>
                        <a:t>3</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a:t>Challenges &amp; Risks</a:t>
                      </a:r>
                    </a:p>
                  </a:txBody>
                  <a:tcPr marL="91450" marR="91450" marT="45725" marB="45725" anchor="ctr"/>
                </a:tc>
              </a:tr>
              <a:tr h="895950">
                <a:tc>
                  <a:txBody>
                    <a:bodyPr/>
                    <a:lstStyle/>
                    <a:p>
                      <a:pPr marL="0" marR="0" lvl="0" indent="0" algn="ctr" rtl="0">
                        <a:lnSpc>
                          <a:spcPct val="100000"/>
                        </a:lnSpc>
                        <a:spcBef>
                          <a:spcPts val="0"/>
                        </a:spcBef>
                        <a:spcAft>
                          <a:spcPts val="0"/>
                        </a:spcAft>
                        <a:buClr>
                          <a:srgbClr val="000000"/>
                        </a:buClr>
                        <a:buSzPct val="25000"/>
                        <a:buFont typeface="Arial"/>
                        <a:buNone/>
                      </a:pPr>
                      <a:r>
                        <a:rPr lang="en-US" sz="3200" i="1" u="none" strike="noStrike" cap="none"/>
                        <a:t>4</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a:t>Next Steps</a:t>
                      </a:r>
                    </a:p>
                  </a:txBody>
                  <a:tcPr marL="91450" marR="91450" marT="45725" marB="45725" anchor="ctr"/>
                </a:tc>
              </a:tr>
            </a:tbl>
          </a:graphicData>
        </a:graphic>
      </p:graphicFrame>
      <p:sp>
        <p:nvSpPr>
          <p:cNvPr id="106" name="Shape 106"/>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107" name="Shape 107"/>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2</a:t>
            </a:fld>
            <a:endParaRPr lang="en-US" sz="1200" b="1" i="0" u="none" strike="noStrike" cap="none">
              <a:solidFill>
                <a:schemeClr val="lt1"/>
              </a:solidFill>
              <a:latin typeface="Calibri"/>
              <a:ea typeface="Calibri"/>
              <a:cs typeface="Calibri"/>
              <a:sym typeface="Calibri"/>
            </a:endParaRPr>
          </a:p>
        </p:txBody>
      </p:sp>
      <p:sp>
        <p:nvSpPr>
          <p:cNvPr id="108" name="Shape 108"/>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Background</a:t>
            </a:r>
          </a:p>
        </p:txBody>
      </p:sp>
      <p:sp>
        <p:nvSpPr>
          <p:cNvPr id="114" name="Shape 114"/>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115" name="Shape 115"/>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3</a:t>
            </a:fld>
            <a:endParaRPr lang="en-US" sz="1200" b="1" i="0" u="none" strike="noStrike" cap="none">
              <a:solidFill>
                <a:schemeClr val="lt1"/>
              </a:solidFill>
              <a:latin typeface="Calibri"/>
              <a:ea typeface="Calibri"/>
              <a:cs typeface="Calibri"/>
              <a:sym typeface="Calibri"/>
            </a:endParaRPr>
          </a:p>
        </p:txBody>
      </p:sp>
      <p:sp>
        <p:nvSpPr>
          <p:cNvPr id="116" name="Shape 116"/>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graphicFrame>
        <p:nvGraphicFramePr>
          <p:cNvPr id="117" name="Shape 117"/>
          <p:cNvGraphicFramePr/>
          <p:nvPr/>
        </p:nvGraphicFramePr>
        <p:xfrm>
          <a:off x="380997" y="1113245"/>
          <a:ext cx="3000000" cy="3000000"/>
        </p:xfrm>
        <a:graphic>
          <a:graphicData uri="http://schemas.openxmlformats.org/drawingml/2006/table">
            <a:tbl>
              <a:tblPr firstRow="1" bandRow="1">
                <a:noFill/>
                <a:tableStyleId>{5726B46B-F49C-4A2F-AA13-6840E7630BBE}</a:tableStyleId>
              </a:tblPr>
              <a:tblGrid>
                <a:gridCol w="4062425"/>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a:t>Project Title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solidFill>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Sentiment Analysis of Book Reviews</a:t>
                      </a:r>
                    </a:p>
                    <a:p>
                      <a:pPr marL="0" marR="0" lvl="0" indent="0" algn="l" rtl="0">
                        <a:lnSpc>
                          <a:spcPct val="100000"/>
                        </a:lnSpc>
                        <a:spcBef>
                          <a:spcPts val="0"/>
                        </a:spcBef>
                        <a:spcAft>
                          <a:spcPts val="0"/>
                        </a:spcAft>
                        <a:buClr>
                          <a:srgbClr val="000000"/>
                        </a:buClr>
                        <a:buSzPct val="25000"/>
                        <a:buFont typeface="Arial"/>
                        <a:buNone/>
                      </a:pPr>
                      <a:endParaRPr sz="1800" u="none" strike="noStrike" cap="none"/>
                    </a:p>
                    <a:p>
                      <a:pPr marL="0" marR="0" lvl="0" indent="0" algn="l" rtl="0">
                        <a:lnSpc>
                          <a:spcPct val="100000"/>
                        </a:lnSpc>
                        <a:spcBef>
                          <a:spcPts val="0"/>
                        </a:spcBef>
                        <a:spcAft>
                          <a:spcPts val="0"/>
                        </a:spcAft>
                        <a:buClr>
                          <a:srgbClr val="000000"/>
                        </a:buClr>
                        <a:buSzPct val="25000"/>
                        <a:buFont typeface="Arial"/>
                        <a:buNone/>
                      </a:pPr>
                      <a:endParaRPr sz="1800" u="none" strike="noStrike" cap="none"/>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118" name="Shape 118"/>
          <p:cNvGraphicFramePr/>
          <p:nvPr/>
        </p:nvGraphicFramePr>
        <p:xfrm>
          <a:off x="4781551" y="1113245"/>
          <a:ext cx="3000000" cy="3000000"/>
        </p:xfrm>
        <a:graphic>
          <a:graphicData uri="http://schemas.openxmlformats.org/drawingml/2006/table">
            <a:tbl>
              <a:tblPr firstRow="1" bandRow="1">
                <a:noFill/>
                <a:tableStyleId>{5726B46B-F49C-4A2F-AA13-6840E7630BBE}</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a:t>Input Data Source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solidFill>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Online book reviews of 8 Amazon books that contain rating on the scale of 1 to 5 and the text of actual review</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119" name="Shape 119"/>
          <p:cNvGraphicFramePr/>
          <p:nvPr/>
        </p:nvGraphicFramePr>
        <p:xfrm>
          <a:off x="380997" y="2606719"/>
          <a:ext cx="3000000" cy="3000000"/>
        </p:xfrm>
        <a:graphic>
          <a:graphicData uri="http://schemas.openxmlformats.org/drawingml/2006/table">
            <a:tbl>
              <a:tblPr firstRow="1" bandRow="1">
                <a:noFill/>
                <a:tableStyleId>{5726B46B-F49C-4A2F-AA13-6840E7630BBE}</a:tableStyleId>
              </a:tblPr>
              <a:tblGrid>
                <a:gridCol w="4062425"/>
              </a:tblGrid>
              <a:tr h="3752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a:t>Project Goal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solidFill>
                  </a:tcPr>
                </a:tc>
              </a:tr>
              <a:tr h="2776925">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Create a machine learning model to extract the sentiment out of the actual review based on the presence and frequency of positive and negative words in the review</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Use bag of words and Word-to-vec approaches to extract the sentiment and context</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Use Classification model such as Naive Bayes to train, validate and test the tokenized and cleaned up review data along with the actual ratings.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120" name="Shape 120"/>
          <p:cNvGraphicFramePr/>
          <p:nvPr/>
        </p:nvGraphicFramePr>
        <p:xfrm>
          <a:off x="4781551" y="2606719"/>
          <a:ext cx="3000000" cy="3000000"/>
        </p:xfrm>
        <a:graphic>
          <a:graphicData uri="http://schemas.openxmlformats.org/drawingml/2006/table">
            <a:tbl>
              <a:tblPr firstRow="1" bandRow="1">
                <a:noFill/>
                <a:tableStyleId>{5726B46B-F49C-4A2F-AA13-6840E7630BBE}</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a:t>Project Team</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solidFill>
                  </a:tcPr>
                </a:tc>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Vivek Chutke</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Mohit Sharma</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Hrishikesh Bhatkhande</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Abhinandan Nuli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121" name="Shape 121"/>
          <p:cNvGraphicFramePr/>
          <p:nvPr/>
        </p:nvGraphicFramePr>
        <p:xfrm>
          <a:off x="4781550" y="4374514"/>
          <a:ext cx="3000000" cy="3000000"/>
        </p:xfrm>
        <a:graphic>
          <a:graphicData uri="http://schemas.openxmlformats.org/drawingml/2006/table">
            <a:tbl>
              <a:tblPr firstRow="1" bandRow="1">
                <a:noFill/>
                <a:tableStyleId>{5726B46B-F49C-4A2F-AA13-6840E7630BBE}</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a:t>Technology &amp; Software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solidFill>
                  </a:tcPr>
                </a:tc>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Programming Language – R</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a:t>Software – R Studio</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a:t>Python(Future)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Background</a:t>
            </a:r>
          </a:p>
        </p:txBody>
      </p:sp>
      <p:sp>
        <p:nvSpPr>
          <p:cNvPr id="127" name="Shape 127"/>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128" name="Shape 128"/>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4</a:t>
            </a:fld>
            <a:endParaRPr lang="en-US" sz="1200" b="1" i="0" u="none" strike="noStrike" cap="none">
              <a:solidFill>
                <a:schemeClr val="lt1"/>
              </a:solidFill>
              <a:latin typeface="Calibri"/>
              <a:ea typeface="Calibri"/>
              <a:cs typeface="Calibri"/>
              <a:sym typeface="Calibri"/>
            </a:endParaRPr>
          </a:p>
        </p:txBody>
      </p:sp>
      <p:sp>
        <p:nvSpPr>
          <p:cNvPr id="129" name="Shape 129"/>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
        <p:nvSpPr>
          <p:cNvPr id="130" name="Shape 130"/>
          <p:cNvSpPr/>
          <p:nvPr/>
        </p:nvSpPr>
        <p:spPr>
          <a:xfrm>
            <a:off x="604847" y="1905000"/>
            <a:ext cx="3276600" cy="442092"/>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Obtaining Data</a:t>
            </a:r>
          </a:p>
        </p:txBody>
      </p:sp>
      <p:sp>
        <p:nvSpPr>
          <p:cNvPr id="131" name="Shape 131"/>
          <p:cNvSpPr/>
          <p:nvPr/>
        </p:nvSpPr>
        <p:spPr>
          <a:xfrm>
            <a:off x="604847" y="2743200"/>
            <a:ext cx="3276600" cy="446318"/>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Data Exploration</a:t>
            </a:r>
          </a:p>
        </p:txBody>
      </p:sp>
      <p:sp>
        <p:nvSpPr>
          <p:cNvPr id="132" name="Shape 132"/>
          <p:cNvSpPr/>
          <p:nvPr/>
        </p:nvSpPr>
        <p:spPr>
          <a:xfrm>
            <a:off x="604847" y="3581400"/>
            <a:ext cx="3276600" cy="479093"/>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Data Preparation / Curation</a:t>
            </a:r>
          </a:p>
        </p:txBody>
      </p:sp>
      <p:sp>
        <p:nvSpPr>
          <p:cNvPr id="133" name="Shape 133"/>
          <p:cNvSpPr/>
          <p:nvPr/>
        </p:nvSpPr>
        <p:spPr>
          <a:xfrm>
            <a:off x="604847" y="4566885"/>
            <a:ext cx="1865243" cy="443172"/>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Creation</a:t>
            </a:r>
          </a:p>
        </p:txBody>
      </p:sp>
      <p:sp>
        <p:nvSpPr>
          <p:cNvPr id="134" name="Shape 134"/>
          <p:cNvSpPr/>
          <p:nvPr/>
        </p:nvSpPr>
        <p:spPr>
          <a:xfrm>
            <a:off x="2836391" y="4573023"/>
            <a:ext cx="1865243" cy="437033"/>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Validation</a:t>
            </a:r>
          </a:p>
        </p:txBody>
      </p:sp>
      <p:cxnSp>
        <p:nvCxnSpPr>
          <p:cNvPr id="135" name="Shape 135"/>
          <p:cNvCxnSpPr>
            <a:stCxn id="130" idx="2"/>
            <a:endCxn id="131" idx="0"/>
          </p:cNvCxnSpPr>
          <p:nvPr/>
        </p:nvCxnSpPr>
        <p:spPr>
          <a:xfrm>
            <a:off x="2243148" y="2347093"/>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36" name="Shape 136"/>
          <p:cNvCxnSpPr>
            <a:stCxn id="131" idx="2"/>
            <a:endCxn id="132" idx="0"/>
          </p:cNvCxnSpPr>
          <p:nvPr/>
        </p:nvCxnSpPr>
        <p:spPr>
          <a:xfrm>
            <a:off x="2243147" y="3189519"/>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37" name="Shape 137"/>
          <p:cNvCxnSpPr>
            <a:stCxn id="132" idx="2"/>
            <a:endCxn id="133"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38" name="Shape 138"/>
          <p:cNvCxnSpPr>
            <a:stCxn id="134" idx="3"/>
          </p:cNvCxnSpPr>
          <p:nvPr/>
        </p:nvCxnSpPr>
        <p:spPr>
          <a:xfrm>
            <a:off x="4701635" y="4791540"/>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39" name="Shape 139"/>
          <p:cNvCxnSpPr>
            <a:stCxn id="133" idx="3"/>
            <a:endCxn id="134"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40" name="Shape 140"/>
          <p:cNvCxnSpPr/>
          <p:nvPr/>
        </p:nvCxnSpPr>
        <p:spPr>
          <a:xfrm flipH="1">
            <a:off x="5067299" y="5016042"/>
            <a:ext cx="1356229" cy="674869"/>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sp>
        <p:nvSpPr>
          <p:cNvPr id="141" name="Shape 141"/>
          <p:cNvSpPr/>
          <p:nvPr/>
        </p:nvSpPr>
        <p:spPr>
          <a:xfrm>
            <a:off x="5089096" y="4569603"/>
            <a:ext cx="2668863" cy="446440"/>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Implementation</a:t>
            </a:r>
          </a:p>
        </p:txBody>
      </p:sp>
      <p:sp>
        <p:nvSpPr>
          <p:cNvPr id="142" name="Shape 142"/>
          <p:cNvSpPr/>
          <p:nvPr/>
        </p:nvSpPr>
        <p:spPr>
          <a:xfrm>
            <a:off x="2400300" y="5291953"/>
            <a:ext cx="2666998" cy="797918"/>
          </a:xfrm>
          <a:prstGeom prst="diamond">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Tracking</a:t>
            </a:r>
          </a:p>
        </p:txBody>
      </p:sp>
      <p:cxnSp>
        <p:nvCxnSpPr>
          <p:cNvPr id="143" name="Shape 143"/>
          <p:cNvCxnSpPr>
            <a:stCxn id="142" idx="1"/>
            <a:endCxn id="133" idx="2"/>
          </p:cNvCxnSpPr>
          <p:nvPr/>
        </p:nvCxnSpPr>
        <p:spPr>
          <a:xfrm rot="10800000">
            <a:off x="1537500" y="5009912"/>
            <a:ext cx="862800" cy="681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sp>
        <p:nvSpPr>
          <p:cNvPr id="144" name="Shape 144"/>
          <p:cNvSpPr txBox="1"/>
          <p:nvPr/>
        </p:nvSpPr>
        <p:spPr>
          <a:xfrm>
            <a:off x="304800" y="1095603"/>
            <a:ext cx="3429000"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Workflow</a:t>
            </a:r>
          </a:p>
        </p:txBody>
      </p:sp>
      <p:sp>
        <p:nvSpPr>
          <p:cNvPr id="145" name="Shape 145"/>
          <p:cNvSpPr txBox="1"/>
          <p:nvPr/>
        </p:nvSpPr>
        <p:spPr>
          <a:xfrm>
            <a:off x="5112878" y="1101345"/>
            <a:ext cx="3719182" cy="461664"/>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Input Data</a:t>
            </a:r>
          </a:p>
        </p:txBody>
      </p:sp>
      <p:graphicFrame>
        <p:nvGraphicFramePr>
          <p:cNvPr id="146" name="Shape 146"/>
          <p:cNvGraphicFramePr/>
          <p:nvPr/>
        </p:nvGraphicFramePr>
        <p:xfrm>
          <a:off x="5112878" y="1816056"/>
          <a:ext cx="3000000" cy="3000000"/>
        </p:xfrm>
        <a:graphic>
          <a:graphicData uri="http://schemas.openxmlformats.org/drawingml/2006/table">
            <a:tbl>
              <a:tblPr firstCol="1">
                <a:noFill/>
                <a:tableStyleId>{132CDB49-D205-4373-87C0-DF503AB97EAC}</a:tableStyleId>
              </a:tblPr>
              <a:tblGrid>
                <a:gridCol w="899775"/>
                <a:gridCol w="2819400"/>
              </a:tblGrid>
              <a:tr h="780500">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a:t>Data file Sources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a:t>Amazon book reviews crawled from the net using multiple technologies – Amazon APIs, Selenium</a:t>
                      </a:r>
                    </a:p>
                  </a:txBody>
                  <a:tcPr marL="91450" marR="91450" marT="45725" marB="45725"/>
                </a:tc>
              </a:tr>
              <a:tr h="499175">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a:t>Data file Features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a:t>- Reviews of 8 books crawled</a:t>
                      </a:r>
                    </a:p>
                    <a:p>
                      <a:pPr marL="0" marR="0" lvl="0" indent="0" algn="l" rtl="0">
                        <a:lnSpc>
                          <a:spcPct val="100000"/>
                        </a:lnSpc>
                        <a:spcBef>
                          <a:spcPts val="0"/>
                        </a:spcBef>
                        <a:spcAft>
                          <a:spcPts val="0"/>
                        </a:spcAft>
                        <a:buClr>
                          <a:schemeClr val="dk1"/>
                        </a:buClr>
                        <a:buSzPct val="25000"/>
                        <a:buFont typeface="Arial"/>
                        <a:buNone/>
                      </a:pPr>
                      <a:r>
                        <a:rPr lang="en-US" sz="1400" u="none" strike="noStrike" cap="none"/>
                        <a:t>- Files are provided in .csv format, containing the reviews within the html tags</a:t>
                      </a:r>
                    </a:p>
                  </a:txBody>
                  <a:tcPr marL="91450" marR="91450" marT="45725" marB="45725"/>
                </a:tc>
              </a:tr>
            </a:tbl>
          </a:graphicData>
        </a:graphic>
      </p:graphicFrame>
      <p:sp>
        <p:nvSpPr>
          <p:cNvPr id="147" name="Shape 147"/>
          <p:cNvSpPr/>
          <p:nvPr/>
        </p:nvSpPr>
        <p:spPr>
          <a:xfrm>
            <a:off x="4922051" y="1130533"/>
            <a:ext cx="3939538" cy="2670585"/>
          </a:xfrm>
          <a:prstGeom prst="rect">
            <a:avLst/>
          </a:prstGeom>
          <a:solidFill>
            <a:srgbClr val="93B3D7">
              <a:alpha val="9411"/>
            </a:srgb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8" name="Shape 148"/>
          <p:cNvSpPr/>
          <p:nvPr/>
        </p:nvSpPr>
        <p:spPr>
          <a:xfrm>
            <a:off x="4009257" y="2016332"/>
            <a:ext cx="784982"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a:t>
            </a:r>
          </a:p>
        </p:txBody>
      </p:sp>
      <p:sp>
        <p:nvSpPr>
          <p:cNvPr id="154" name="Shape 154"/>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155" name="Shape 155"/>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5</a:t>
            </a:fld>
            <a:endParaRPr lang="en-US" sz="1200" b="1" i="0" u="none" strike="noStrike" cap="none">
              <a:solidFill>
                <a:schemeClr val="lt1"/>
              </a:solidFill>
              <a:latin typeface="Calibri"/>
              <a:ea typeface="Calibri"/>
              <a:cs typeface="Calibri"/>
              <a:sym typeface="Calibri"/>
            </a:endParaRPr>
          </a:p>
        </p:txBody>
      </p:sp>
      <p:sp>
        <p:nvSpPr>
          <p:cNvPr id="156" name="Shape 156"/>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
        <p:nvSpPr>
          <p:cNvPr id="157" name="Shape 157"/>
          <p:cNvSpPr/>
          <p:nvPr/>
        </p:nvSpPr>
        <p:spPr>
          <a:xfrm>
            <a:off x="604847" y="1905000"/>
            <a:ext cx="3276600" cy="442092"/>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Obtaining Data</a:t>
            </a:r>
          </a:p>
        </p:txBody>
      </p:sp>
      <p:sp>
        <p:nvSpPr>
          <p:cNvPr id="158" name="Shape 158"/>
          <p:cNvSpPr/>
          <p:nvPr/>
        </p:nvSpPr>
        <p:spPr>
          <a:xfrm>
            <a:off x="604847" y="2743200"/>
            <a:ext cx="3276600" cy="446318"/>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Data Exploration</a:t>
            </a:r>
          </a:p>
        </p:txBody>
      </p:sp>
      <p:sp>
        <p:nvSpPr>
          <p:cNvPr id="159" name="Shape 159"/>
          <p:cNvSpPr/>
          <p:nvPr/>
        </p:nvSpPr>
        <p:spPr>
          <a:xfrm>
            <a:off x="604847" y="3581400"/>
            <a:ext cx="3276600" cy="479093"/>
          </a:xfrm>
          <a:prstGeom prst="rect">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Data Preparation / Curation</a:t>
            </a:r>
          </a:p>
        </p:txBody>
      </p:sp>
      <p:sp>
        <p:nvSpPr>
          <p:cNvPr id="160" name="Shape 160"/>
          <p:cNvSpPr/>
          <p:nvPr/>
        </p:nvSpPr>
        <p:spPr>
          <a:xfrm>
            <a:off x="604847" y="4566885"/>
            <a:ext cx="1865243" cy="443172"/>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Creation</a:t>
            </a:r>
          </a:p>
        </p:txBody>
      </p:sp>
      <p:sp>
        <p:nvSpPr>
          <p:cNvPr id="161" name="Shape 161"/>
          <p:cNvSpPr/>
          <p:nvPr/>
        </p:nvSpPr>
        <p:spPr>
          <a:xfrm>
            <a:off x="2836391" y="4573023"/>
            <a:ext cx="1865243" cy="437033"/>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Validation</a:t>
            </a:r>
          </a:p>
        </p:txBody>
      </p:sp>
      <p:cxnSp>
        <p:nvCxnSpPr>
          <p:cNvPr id="162" name="Shape 162"/>
          <p:cNvCxnSpPr>
            <a:stCxn id="157" idx="2"/>
            <a:endCxn id="158" idx="0"/>
          </p:cNvCxnSpPr>
          <p:nvPr/>
        </p:nvCxnSpPr>
        <p:spPr>
          <a:xfrm>
            <a:off x="2243148" y="2347093"/>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63" name="Shape 163"/>
          <p:cNvCxnSpPr>
            <a:stCxn id="158" idx="2"/>
            <a:endCxn id="159" idx="0"/>
          </p:cNvCxnSpPr>
          <p:nvPr/>
        </p:nvCxnSpPr>
        <p:spPr>
          <a:xfrm>
            <a:off x="2243147" y="3189519"/>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64" name="Shape 164"/>
          <p:cNvCxnSpPr>
            <a:stCxn id="159" idx="2"/>
            <a:endCxn id="160"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65" name="Shape 165"/>
          <p:cNvCxnSpPr>
            <a:stCxn id="161" idx="3"/>
          </p:cNvCxnSpPr>
          <p:nvPr/>
        </p:nvCxnSpPr>
        <p:spPr>
          <a:xfrm>
            <a:off x="4701635" y="4791540"/>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66" name="Shape 166"/>
          <p:cNvCxnSpPr>
            <a:stCxn id="160" idx="3"/>
            <a:endCxn id="161"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cxnSp>
        <p:nvCxnSpPr>
          <p:cNvPr id="167" name="Shape 167"/>
          <p:cNvCxnSpPr/>
          <p:nvPr/>
        </p:nvCxnSpPr>
        <p:spPr>
          <a:xfrm flipH="1">
            <a:off x="5067299" y="5016042"/>
            <a:ext cx="1356229" cy="674869"/>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sp>
        <p:nvSpPr>
          <p:cNvPr id="168" name="Shape 168"/>
          <p:cNvSpPr/>
          <p:nvPr/>
        </p:nvSpPr>
        <p:spPr>
          <a:xfrm>
            <a:off x="5089096" y="4569603"/>
            <a:ext cx="2668863" cy="446440"/>
          </a:xfrm>
          <a:prstGeom prst="roundRect">
            <a:avLst>
              <a:gd name="adj" fmla="val 16667"/>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Model Implementation</a:t>
            </a:r>
          </a:p>
        </p:txBody>
      </p:sp>
      <p:sp>
        <p:nvSpPr>
          <p:cNvPr id="169" name="Shape 169"/>
          <p:cNvSpPr/>
          <p:nvPr/>
        </p:nvSpPr>
        <p:spPr>
          <a:xfrm>
            <a:off x="2400300" y="5291953"/>
            <a:ext cx="2666998" cy="797918"/>
          </a:xfrm>
          <a:prstGeom prst="diamond">
            <a:avLst/>
          </a:prstGeom>
          <a:solidFill>
            <a:srgbClr val="A5A5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Tracking</a:t>
            </a:r>
          </a:p>
        </p:txBody>
      </p:sp>
      <p:cxnSp>
        <p:nvCxnSpPr>
          <p:cNvPr id="170" name="Shape 170"/>
          <p:cNvCxnSpPr>
            <a:stCxn id="169" idx="1"/>
            <a:endCxn id="160" idx="2"/>
          </p:cNvCxnSpPr>
          <p:nvPr/>
        </p:nvCxnSpPr>
        <p:spPr>
          <a:xfrm rot="10800000">
            <a:off x="1537500" y="5009912"/>
            <a:ext cx="862800" cy="681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4509"/>
              </a:srgbClr>
            </a:outerShdw>
          </a:effectLst>
        </p:spPr>
      </p:cxnSp>
      <p:sp>
        <p:nvSpPr>
          <p:cNvPr id="171" name="Shape 171"/>
          <p:cNvSpPr txBox="1"/>
          <p:nvPr/>
        </p:nvSpPr>
        <p:spPr>
          <a:xfrm>
            <a:off x="304800" y="1095603"/>
            <a:ext cx="3429000"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Workflow</a:t>
            </a:r>
          </a:p>
        </p:txBody>
      </p:sp>
      <p:sp>
        <p:nvSpPr>
          <p:cNvPr id="172" name="Shape 172"/>
          <p:cNvSpPr txBox="1"/>
          <p:nvPr/>
        </p:nvSpPr>
        <p:spPr>
          <a:xfrm>
            <a:off x="3481396" y="1720333"/>
            <a:ext cx="800099" cy="369332"/>
          </a:xfrm>
          <a:prstGeom prst="rect">
            <a:avLst/>
          </a:prstGeom>
          <a:solidFill>
            <a:srgbClr val="00B05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100%</a:t>
            </a:r>
          </a:p>
        </p:txBody>
      </p:sp>
      <p:sp>
        <p:nvSpPr>
          <p:cNvPr id="173" name="Shape 173"/>
          <p:cNvSpPr txBox="1"/>
          <p:nvPr/>
        </p:nvSpPr>
        <p:spPr>
          <a:xfrm>
            <a:off x="3481396" y="2515600"/>
            <a:ext cx="800099" cy="369332"/>
          </a:xfrm>
          <a:prstGeom prst="rect">
            <a:avLst/>
          </a:prstGeom>
          <a:solidFill>
            <a:srgbClr val="00B050"/>
          </a:solid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100%</a:t>
            </a:r>
          </a:p>
        </p:txBody>
      </p:sp>
      <p:sp>
        <p:nvSpPr>
          <p:cNvPr id="174" name="Shape 174"/>
          <p:cNvSpPr txBox="1"/>
          <p:nvPr/>
        </p:nvSpPr>
        <p:spPr>
          <a:xfrm>
            <a:off x="3500446" y="3386782"/>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80%</a:t>
            </a:r>
          </a:p>
        </p:txBody>
      </p:sp>
      <p:sp>
        <p:nvSpPr>
          <p:cNvPr id="175" name="Shape 175"/>
          <p:cNvSpPr txBox="1"/>
          <p:nvPr/>
        </p:nvSpPr>
        <p:spPr>
          <a:xfrm>
            <a:off x="1863721" y="4309267"/>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50%</a:t>
            </a:r>
          </a:p>
        </p:txBody>
      </p:sp>
      <p:sp>
        <p:nvSpPr>
          <p:cNvPr id="176" name="Shape 176"/>
          <p:cNvSpPr txBox="1"/>
          <p:nvPr/>
        </p:nvSpPr>
        <p:spPr>
          <a:xfrm>
            <a:off x="4171948" y="4281260"/>
            <a:ext cx="800099" cy="369332"/>
          </a:xfrm>
          <a:prstGeom prst="rect">
            <a:avLst/>
          </a:prstGeom>
          <a:solidFill>
            <a:srgbClr val="00B0F0"/>
          </a:solidFill>
          <a:ln w="9525" cap="flat" cmpd="sng">
            <a:solidFill>
              <a:srgbClr val="00B0F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30%</a:t>
            </a:r>
          </a:p>
        </p:txBody>
      </p:sp>
      <p:sp>
        <p:nvSpPr>
          <p:cNvPr id="177" name="Shape 177"/>
          <p:cNvSpPr txBox="1"/>
          <p:nvPr/>
        </p:nvSpPr>
        <p:spPr>
          <a:xfrm>
            <a:off x="7320640" y="4281260"/>
            <a:ext cx="800099" cy="369332"/>
          </a:xfrm>
          <a:prstGeom prst="rect">
            <a:avLst/>
          </a:prstGeom>
          <a:solidFill>
            <a:srgbClr val="E36C09"/>
          </a:solidFill>
          <a:ln w="9525" cap="flat" cmpd="sng">
            <a:solidFill>
              <a:srgbClr val="E36C09"/>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0%</a:t>
            </a:r>
          </a:p>
        </p:txBody>
      </p:sp>
      <p:sp>
        <p:nvSpPr>
          <p:cNvPr id="178" name="Shape 178"/>
          <p:cNvSpPr txBox="1"/>
          <p:nvPr/>
        </p:nvSpPr>
        <p:spPr>
          <a:xfrm>
            <a:off x="5545926" y="1151419"/>
            <a:ext cx="2781300" cy="46166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Current Stage</a:t>
            </a:r>
          </a:p>
        </p:txBody>
      </p:sp>
      <p:sp>
        <p:nvSpPr>
          <p:cNvPr id="179" name="Shape 179"/>
          <p:cNvSpPr txBox="1"/>
          <p:nvPr/>
        </p:nvSpPr>
        <p:spPr>
          <a:xfrm>
            <a:off x="5029196" y="1608279"/>
            <a:ext cx="3814762" cy="40801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1800" b="0" i="0" u="none" strike="noStrike" cap="none">
                <a:solidFill>
                  <a:schemeClr val="dk1"/>
                </a:solidFill>
                <a:latin typeface="Calibri"/>
                <a:ea typeface="Calibri"/>
                <a:cs typeface="Calibri"/>
                <a:sym typeface="Calibri"/>
              </a:rPr>
              <a:t>Model Creation &amp; Model Validation</a:t>
            </a:r>
          </a:p>
        </p:txBody>
      </p:sp>
      <p:sp>
        <p:nvSpPr>
          <p:cNvPr id="180" name="Shape 180"/>
          <p:cNvSpPr txBox="1"/>
          <p:nvPr/>
        </p:nvSpPr>
        <p:spPr>
          <a:xfrm>
            <a:off x="5024432" y="2192127"/>
            <a:ext cx="3814761" cy="46166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70C0"/>
              </a:buClr>
              <a:buSzPct val="25000"/>
              <a:buFont typeface="Calibri"/>
              <a:buNone/>
            </a:pPr>
            <a:r>
              <a:rPr lang="en-US" sz="2400" b="0" i="0" u="none" strike="noStrike" cap="none">
                <a:solidFill>
                  <a:srgbClr val="0070C0"/>
                </a:solidFill>
                <a:latin typeface="Calibri"/>
                <a:ea typeface="Calibri"/>
                <a:cs typeface="Calibri"/>
                <a:sym typeface="Calibri"/>
              </a:rPr>
              <a:t>Overall Schedule R</a:t>
            </a:r>
            <a:r>
              <a:rPr lang="en-US" sz="2400">
                <a:solidFill>
                  <a:srgbClr val="0070C0"/>
                </a:solidFill>
                <a:latin typeface="Calibri"/>
                <a:ea typeface="Calibri"/>
                <a:cs typeface="Calibri"/>
                <a:sym typeface="Calibri"/>
              </a:rPr>
              <a:t>YG</a:t>
            </a:r>
            <a:r>
              <a:rPr lang="en-US" sz="2400" b="0" i="0" u="none" strike="noStrike" cap="none">
                <a:solidFill>
                  <a:srgbClr val="0070C0"/>
                </a:solidFill>
                <a:latin typeface="Calibri"/>
                <a:ea typeface="Calibri"/>
                <a:cs typeface="Calibri"/>
                <a:sym typeface="Calibri"/>
              </a:rPr>
              <a:t> Status</a:t>
            </a:r>
          </a:p>
        </p:txBody>
      </p:sp>
      <p:sp>
        <p:nvSpPr>
          <p:cNvPr id="181" name="Shape 181"/>
          <p:cNvSpPr txBox="1"/>
          <p:nvPr/>
        </p:nvSpPr>
        <p:spPr>
          <a:xfrm>
            <a:off x="5024432" y="2662561"/>
            <a:ext cx="3814762" cy="231895"/>
          </a:xfrm>
          <a:prstGeom prst="rect">
            <a:avLst/>
          </a:prstGeom>
          <a:gradFill>
            <a:gsLst>
              <a:gs pos="0">
                <a:srgbClr val="00B050"/>
              </a:gs>
              <a:gs pos="50000">
                <a:srgbClr val="FFFF00"/>
              </a:gs>
              <a:gs pos="100000">
                <a:srgbClr val="FF0000"/>
              </a:gs>
            </a:gsLst>
            <a:lin ang="0" scaled="0"/>
          </a:grad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82" name="Shape 182"/>
          <p:cNvSpPr/>
          <p:nvPr/>
        </p:nvSpPr>
        <p:spPr>
          <a:xfrm>
            <a:off x="6073380" y="2923363"/>
            <a:ext cx="114300" cy="320350"/>
          </a:xfrm>
          <a:prstGeom prst="up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83" name="Shape 183"/>
          <p:cNvSpPr/>
          <p:nvPr/>
        </p:nvSpPr>
        <p:spPr>
          <a:xfrm>
            <a:off x="4872046" y="1092487"/>
            <a:ext cx="4129200" cy="2366400"/>
          </a:xfrm>
          <a:prstGeom prst="rect">
            <a:avLst/>
          </a:prstGeom>
          <a:solidFill>
            <a:srgbClr val="4F81BD">
              <a:alpha val="9019"/>
            </a:srgb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84" name="Shape 184"/>
          <p:cNvSpPr txBox="1"/>
          <p:nvPr/>
        </p:nvSpPr>
        <p:spPr>
          <a:xfrm>
            <a:off x="4158708" y="5254078"/>
            <a:ext cx="800099" cy="369332"/>
          </a:xfrm>
          <a:prstGeom prst="rect">
            <a:avLst/>
          </a:prstGeom>
          <a:solidFill>
            <a:srgbClr val="E36C09"/>
          </a:solidFill>
          <a:ln w="9525" cap="flat" cmpd="sng">
            <a:solidFill>
              <a:srgbClr val="E36C09"/>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1" i="0" u="none" strike="noStrike" cap="none">
                <a:solidFill>
                  <a:schemeClr val="lt1"/>
                </a:solidFill>
                <a:latin typeface="Calibri"/>
                <a:ea typeface="Calibri"/>
                <a:cs typeface="Calibri"/>
                <a:sym typeface="Calibri"/>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 – Data Exploration</a:t>
            </a:r>
          </a:p>
        </p:txBody>
      </p:sp>
      <p:sp>
        <p:nvSpPr>
          <p:cNvPr id="190" name="Shape 190"/>
          <p:cNvSpPr txBox="1"/>
          <p:nvPr/>
        </p:nvSpPr>
        <p:spPr>
          <a:xfrm>
            <a:off x="342900" y="1095600"/>
            <a:ext cx="8458200" cy="3319237"/>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Exploration</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Assessment </a:t>
            </a:r>
            <a:r>
              <a:rPr lang="en-US" sz="1800" b="0" i="0" u="none" strike="noStrike" cap="none" dirty="0">
                <a:solidFill>
                  <a:schemeClr val="dk1"/>
                </a:solidFill>
                <a:latin typeface="Calibri"/>
                <a:ea typeface="Calibri"/>
                <a:cs typeface="Calibri"/>
                <a:sym typeface="Calibri"/>
              </a:rPr>
              <a:t>of significance of all data columns and removal of unwanted data columns</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Sanity checks of the important data (missing values, NA’s etc.)</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Removal of html tags from the review text</a:t>
            </a:r>
          </a:p>
          <a:p>
            <a:pPr marL="285750" indent="-285750">
              <a:buClr>
                <a:schemeClr val="dk1"/>
              </a:buClr>
              <a:buSzPct val="75000"/>
              <a:buFont typeface="Noto Sans Symbols"/>
              <a:buChar char="❑"/>
            </a:pPr>
            <a:r>
              <a:rPr lang="en-US" sz="1800" dirty="0">
                <a:solidFill>
                  <a:schemeClr val="dk1"/>
                </a:solidFill>
                <a:latin typeface="Calibri"/>
                <a:ea typeface="Calibri"/>
                <a:cs typeface="Calibri"/>
                <a:sym typeface="Calibri"/>
              </a:rPr>
              <a:t>Comparison of distribution of ratings across all 8 book reviews</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a:ea typeface="Calibri"/>
                <a:cs typeface="Calibri"/>
                <a:sym typeface="Calibri"/>
              </a:rPr>
              <a:t>Assessment </a:t>
            </a:r>
            <a:r>
              <a:rPr lang="en-US" sz="1800" b="0" i="0" u="none" strike="noStrike" cap="none" dirty="0">
                <a:solidFill>
                  <a:schemeClr val="dk1"/>
                </a:solidFill>
                <a:latin typeface="Calibri"/>
                <a:ea typeface="Calibri"/>
                <a:cs typeface="Calibri"/>
                <a:sym typeface="Calibri"/>
              </a:rPr>
              <a:t>of frequency distribution of reviews based on review lengths and removal of extremes (especially extremely large reviews)</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Identifying data for creating a prototype model (relatively uniform distribution across reviews preferred)</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191" name="Shape 191"/>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192" name="Shape 192"/>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6</a:t>
            </a:fld>
            <a:endParaRPr lang="en-US" sz="1200" b="1" i="0" u="none" strike="noStrike" cap="none">
              <a:solidFill>
                <a:schemeClr val="lt1"/>
              </a:solidFill>
              <a:latin typeface="Calibri"/>
              <a:ea typeface="Calibri"/>
              <a:cs typeface="Calibri"/>
              <a:sym typeface="Calibri"/>
            </a:endParaRPr>
          </a:p>
        </p:txBody>
      </p:sp>
      <p:sp>
        <p:nvSpPr>
          <p:cNvPr id="193" name="Shape 193"/>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 – Data Exploration</a:t>
            </a:r>
          </a:p>
        </p:txBody>
      </p:sp>
      <p:sp>
        <p:nvSpPr>
          <p:cNvPr id="199" name="Shape 199"/>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00" name="Shape 200"/>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7</a:t>
            </a:fld>
            <a:endParaRPr lang="en-US" sz="1200" b="1" i="0" u="none" strike="noStrike" cap="none">
              <a:solidFill>
                <a:schemeClr val="lt1"/>
              </a:solidFill>
              <a:latin typeface="Calibri"/>
              <a:ea typeface="Calibri"/>
              <a:cs typeface="Calibri"/>
              <a:sym typeface="Calibri"/>
            </a:endParaRPr>
          </a:p>
        </p:txBody>
      </p:sp>
      <p:sp>
        <p:nvSpPr>
          <p:cNvPr id="201" name="Shape 201"/>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pic>
        <p:nvPicPr>
          <p:cNvPr id="202" name="Shape 202"/>
          <p:cNvPicPr preferRelativeResize="0"/>
          <p:nvPr/>
        </p:nvPicPr>
        <p:blipFill rotWithShape="1">
          <a:blip r:embed="rId3">
            <a:alphaModFix/>
          </a:blip>
          <a:srcRect/>
          <a:stretch/>
        </p:blipFill>
        <p:spPr>
          <a:xfrm>
            <a:off x="272177" y="1079811"/>
            <a:ext cx="4037886" cy="1920558"/>
          </a:xfrm>
          <a:prstGeom prst="rect">
            <a:avLst/>
          </a:prstGeom>
          <a:noFill/>
          <a:ln>
            <a:noFill/>
          </a:ln>
        </p:spPr>
      </p:pic>
      <p:pic>
        <p:nvPicPr>
          <p:cNvPr id="203" name="Shape 203"/>
          <p:cNvPicPr preferRelativeResize="0"/>
          <p:nvPr/>
        </p:nvPicPr>
        <p:blipFill rotWithShape="1">
          <a:blip r:embed="rId4">
            <a:alphaModFix/>
          </a:blip>
          <a:srcRect/>
          <a:stretch/>
        </p:blipFill>
        <p:spPr>
          <a:xfrm>
            <a:off x="4798205" y="1077108"/>
            <a:ext cx="4037886" cy="1922970"/>
          </a:xfrm>
          <a:prstGeom prst="rect">
            <a:avLst/>
          </a:prstGeom>
          <a:noFill/>
          <a:ln>
            <a:noFill/>
          </a:ln>
        </p:spPr>
      </p:pic>
      <p:sp>
        <p:nvSpPr>
          <p:cNvPr id="204" name="Shape 204"/>
          <p:cNvSpPr txBox="1"/>
          <p:nvPr/>
        </p:nvSpPr>
        <p:spPr>
          <a:xfrm>
            <a:off x="380998" y="2969805"/>
            <a:ext cx="8305799" cy="92332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1" u="none" strike="noStrike" cap="none">
                <a:solidFill>
                  <a:srgbClr val="000000"/>
                </a:solidFill>
                <a:latin typeface="Calibri"/>
                <a:ea typeface="Calibri"/>
                <a:cs typeface="Calibri"/>
                <a:sym typeface="Calibri"/>
              </a:rPr>
              <a:t>Comparison of Distribution of Reviews based on the ratings for “Gone Girl” on the left and “Hunger Games” on the right. “Gone Girl” has more suitable data for training the model as the distribution is more uniform than in case of “Hunger Games”</a:t>
            </a:r>
          </a:p>
        </p:txBody>
      </p:sp>
      <p:cxnSp>
        <p:nvCxnSpPr>
          <p:cNvPr id="205" name="Shape 205"/>
          <p:cNvCxnSpPr/>
          <p:nvPr/>
        </p:nvCxnSpPr>
        <p:spPr>
          <a:xfrm>
            <a:off x="126204" y="4046246"/>
            <a:ext cx="8815388" cy="14288"/>
          </a:xfrm>
          <a:prstGeom prst="straightConnector1">
            <a:avLst/>
          </a:prstGeom>
          <a:noFill/>
          <a:ln w="9525" cap="flat" cmpd="sng">
            <a:solidFill>
              <a:srgbClr val="4A7DBA"/>
            </a:solidFill>
            <a:prstDash val="solid"/>
            <a:round/>
            <a:headEnd type="none" w="med" len="med"/>
            <a:tailEnd type="none" w="med" len="med"/>
          </a:ln>
        </p:spPr>
      </p:cxnSp>
      <p:sp>
        <p:nvSpPr>
          <p:cNvPr id="206" name="Shape 206"/>
          <p:cNvSpPr txBox="1"/>
          <p:nvPr/>
        </p:nvSpPr>
        <p:spPr>
          <a:xfrm>
            <a:off x="4798205" y="4249483"/>
            <a:ext cx="4037885" cy="17543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1" u="none" strike="noStrike" cap="none">
                <a:solidFill>
                  <a:srgbClr val="000000"/>
                </a:solidFill>
                <a:latin typeface="Calibri"/>
                <a:ea typeface="Calibri"/>
                <a:cs typeface="Calibri"/>
                <a:sym typeface="Calibri"/>
              </a:rPr>
              <a:t>Most of the reviews in “Gone Girl” are less than 1000 characters. Omitting the ones &gt;1000 characters helps maintain the complexity of test processing (bag of words) and is not likely to impact the model training</a:t>
            </a:r>
          </a:p>
        </p:txBody>
      </p:sp>
      <p:pic>
        <p:nvPicPr>
          <p:cNvPr id="207" name="Shape 207"/>
          <p:cNvPicPr preferRelativeResize="0"/>
          <p:nvPr/>
        </p:nvPicPr>
        <p:blipFill rotWithShape="1">
          <a:blip r:embed="rId5">
            <a:alphaModFix/>
          </a:blip>
          <a:srcRect/>
          <a:stretch/>
        </p:blipFill>
        <p:spPr>
          <a:xfrm>
            <a:off x="272177" y="4245853"/>
            <a:ext cx="4526028" cy="21535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 – Data Processing</a:t>
            </a:r>
          </a:p>
        </p:txBody>
      </p:sp>
      <p:sp>
        <p:nvSpPr>
          <p:cNvPr id="213" name="Shape 213"/>
          <p:cNvSpPr txBox="1"/>
          <p:nvPr/>
        </p:nvSpPr>
        <p:spPr>
          <a:xfrm>
            <a:off x="342900" y="1095600"/>
            <a:ext cx="8458200" cy="4747988"/>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Pre-processing</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Apply NLP techniques to pre-process the data – tokenization, whitespace removal, lowercasing, removal of punctuation, removal of numbers</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Remove the stop-words – common words that do not define the sentiment (e.g., “a”, “if”, “am”, etc.)</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Vectorization of words (Corpus) and Generation of Document-Term matrix</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Two types of R packages used and compared – TM package and </a:t>
            </a:r>
            <a:r>
              <a:rPr lang="en-US" sz="1800" b="0" i="0" u="none" strike="noStrike" cap="none" dirty="0" err="1">
                <a:solidFill>
                  <a:schemeClr val="dk1"/>
                </a:solidFill>
                <a:latin typeface="Calibri"/>
                <a:ea typeface="Calibri"/>
                <a:cs typeface="Calibri"/>
                <a:sym typeface="Calibri"/>
              </a:rPr>
              <a:t>Quanteda</a:t>
            </a:r>
            <a:r>
              <a:rPr lang="en-US" sz="1800" b="0" i="0" u="none" strike="noStrike" cap="none" dirty="0">
                <a:solidFill>
                  <a:schemeClr val="dk1"/>
                </a:solidFill>
                <a:latin typeface="Calibri"/>
                <a:ea typeface="Calibri"/>
                <a:cs typeface="Calibri"/>
                <a:sym typeface="Calibri"/>
              </a:rPr>
              <a:t> package</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Sentiment Extraction –</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Two types of sentiment extraction approach – Machine Learning based and Non-Machine Learning based</a:t>
            </a: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Non-Machine Learning based approach – compare the bag of words with a standard pre-defined list of positive and negative words</a:t>
            </a: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a:solidFill>
                  <a:schemeClr val="dk1"/>
                </a:solidFill>
                <a:latin typeface="Calibri"/>
                <a:ea typeface="Calibri"/>
                <a:cs typeface="Calibri"/>
                <a:sym typeface="Calibri"/>
              </a:rPr>
              <a:t>Machine Learning based approach - </a:t>
            </a:r>
            <a:r>
              <a:rPr lang="en-US" sz="1800" b="0" i="0" u="none" strike="noStrike" cap="none" dirty="0">
                <a:solidFill>
                  <a:schemeClr val="dk1"/>
                </a:solidFill>
                <a:latin typeface="Calibri"/>
                <a:ea typeface="Calibri"/>
                <a:cs typeface="Calibri"/>
                <a:sym typeface="Calibri"/>
              </a:rPr>
              <a:t>Create a Machine Learning model (using a classification technique such as Naive Bayes) which uses the existing ratings and the corresponding tokenized bag of words to classify the sentiment into desire categories</a:t>
            </a:r>
          </a:p>
        </p:txBody>
      </p:sp>
      <p:sp>
        <p:nvSpPr>
          <p:cNvPr id="214" name="Shape 214"/>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15" name="Shape 215"/>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8</a:t>
            </a:fld>
            <a:endParaRPr lang="en-US" sz="1200" b="1" i="0" u="none" strike="noStrike" cap="none">
              <a:solidFill>
                <a:schemeClr val="lt1"/>
              </a:solidFill>
              <a:latin typeface="Calibri"/>
              <a:ea typeface="Calibri"/>
              <a:cs typeface="Calibri"/>
              <a:sym typeface="Calibri"/>
            </a:endParaRPr>
          </a:p>
        </p:txBody>
      </p:sp>
      <p:sp>
        <p:nvSpPr>
          <p:cNvPr id="216" name="Shape 216"/>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381000" y="0"/>
            <a:ext cx="8458200" cy="762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Current Status – Data Processing</a:t>
            </a:r>
          </a:p>
        </p:txBody>
      </p:sp>
      <p:sp>
        <p:nvSpPr>
          <p:cNvPr id="222" name="Shape 222"/>
          <p:cNvSpPr txBox="1"/>
          <p:nvPr/>
        </p:nvSpPr>
        <p:spPr>
          <a:xfrm>
            <a:off x="342900" y="1095600"/>
            <a:ext cx="4200524" cy="390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1" i="0" u="none" strike="noStrike" cap="none">
                <a:solidFill>
                  <a:schemeClr val="dk1"/>
                </a:solidFill>
                <a:latin typeface="Calibri"/>
                <a:ea typeface="Calibri"/>
                <a:cs typeface="Calibri"/>
                <a:sym typeface="Calibri"/>
              </a:rPr>
              <a:t>Sample output of Document Term Matrix</a:t>
            </a:r>
          </a:p>
        </p:txBody>
      </p:sp>
      <p:sp>
        <p:nvSpPr>
          <p:cNvPr id="223" name="Shape 223"/>
          <p:cNvSpPr txBox="1">
            <a:spLocks noGrp="1"/>
          </p:cNvSpPr>
          <p:nvPr>
            <p:ph type="ftr" idx="11"/>
          </p:nvPr>
        </p:nvSpPr>
        <p:spPr>
          <a:xfrm>
            <a:off x="2895600" y="6569075"/>
            <a:ext cx="3352799" cy="36512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Mid-Aug-2017</a:t>
            </a:r>
          </a:p>
        </p:txBody>
      </p:sp>
      <p:sp>
        <p:nvSpPr>
          <p:cNvPr id="224" name="Shape 224"/>
          <p:cNvSpPr txBox="1">
            <a:spLocks noGrp="1"/>
          </p:cNvSpPr>
          <p:nvPr>
            <p:ph type="sldNum" idx="12"/>
          </p:nvPr>
        </p:nvSpPr>
        <p:spPr>
          <a:xfrm>
            <a:off x="6553200" y="6569075"/>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t>9</a:t>
            </a:fld>
            <a:endParaRPr lang="en-US" sz="1200" b="1" i="0" u="none" strike="noStrike" cap="none">
              <a:solidFill>
                <a:schemeClr val="lt1"/>
              </a:solidFill>
              <a:latin typeface="Calibri"/>
              <a:ea typeface="Calibri"/>
              <a:cs typeface="Calibri"/>
              <a:sym typeface="Calibri"/>
            </a:endParaRPr>
          </a:p>
        </p:txBody>
      </p:sp>
      <p:sp>
        <p:nvSpPr>
          <p:cNvPr id="225" name="Shape 225"/>
          <p:cNvSpPr txBox="1">
            <a:spLocks noGrp="1"/>
          </p:cNvSpPr>
          <p:nvPr>
            <p:ph type="dt" idx="10"/>
          </p:nvPr>
        </p:nvSpPr>
        <p:spPr>
          <a:xfrm>
            <a:off x="420756" y="6569075"/>
            <a:ext cx="2133598"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12-Aug-2017</a:t>
            </a:r>
          </a:p>
        </p:txBody>
      </p:sp>
      <p:pic>
        <p:nvPicPr>
          <p:cNvPr id="226" name="Shape 226"/>
          <p:cNvPicPr preferRelativeResize="0"/>
          <p:nvPr/>
        </p:nvPicPr>
        <p:blipFill rotWithShape="1">
          <a:blip r:embed="rId3">
            <a:alphaModFix/>
          </a:blip>
          <a:srcRect/>
          <a:stretch/>
        </p:blipFill>
        <p:spPr>
          <a:xfrm>
            <a:off x="420754" y="1603375"/>
            <a:ext cx="4992583" cy="2854326"/>
          </a:xfrm>
          <a:prstGeom prst="rect">
            <a:avLst/>
          </a:prstGeom>
          <a:noFill/>
          <a:ln w="9525" cap="flat" cmpd="sng">
            <a:solidFill>
              <a:schemeClr val="dk1"/>
            </a:solidFill>
            <a:prstDash val="solid"/>
            <a:round/>
            <a:headEnd type="none" w="med" len="med"/>
            <a:tailEnd type="none" w="med" len="med"/>
          </a:ln>
        </p:spPr>
      </p:pic>
      <p:sp>
        <p:nvSpPr>
          <p:cNvPr id="227" name="Shape 227"/>
          <p:cNvSpPr txBox="1"/>
          <p:nvPr/>
        </p:nvSpPr>
        <p:spPr>
          <a:xfrm>
            <a:off x="5600698" y="1603375"/>
            <a:ext cx="3414713" cy="286232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Docs – Each review in the dataset (book)</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Terms – Tokenized words</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Numbers in each cell (row, column) indicate the frequency of that term occurring in the review. This plays a crucial role in training the Classification algorithm.</a:t>
            </a:r>
          </a:p>
        </p:txBody>
      </p:sp>
      <p:cxnSp>
        <p:nvCxnSpPr>
          <p:cNvPr id="228" name="Shape 228"/>
          <p:cNvCxnSpPr/>
          <p:nvPr/>
        </p:nvCxnSpPr>
        <p:spPr>
          <a:xfrm>
            <a:off x="171450" y="4700587"/>
            <a:ext cx="8667750" cy="0"/>
          </a:xfrm>
          <a:prstGeom prst="straightConnector1">
            <a:avLst/>
          </a:prstGeom>
          <a:noFill/>
          <a:ln w="9525" cap="flat" cmpd="sng">
            <a:solidFill>
              <a:srgbClr val="4A7DBA"/>
            </a:solidFill>
            <a:prstDash val="solid"/>
            <a:round/>
            <a:headEnd type="none" w="med" len="med"/>
            <a:tailEnd type="none" w="med" len="med"/>
          </a:ln>
        </p:spPr>
      </p:cxnSp>
      <p:sp>
        <p:nvSpPr>
          <p:cNvPr id="229" name="Shape 229"/>
          <p:cNvSpPr txBox="1"/>
          <p:nvPr/>
        </p:nvSpPr>
        <p:spPr>
          <a:xfrm>
            <a:off x="342898" y="4902796"/>
            <a:ext cx="4200524" cy="390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800" b="1" i="0" u="none" strike="noStrike" cap="none">
                <a:solidFill>
                  <a:schemeClr val="dk1"/>
                </a:solidFill>
                <a:latin typeface="Calibri"/>
                <a:ea typeface="Calibri"/>
                <a:cs typeface="Calibri"/>
                <a:sym typeface="Calibri"/>
              </a:rPr>
              <a:t>The curious case of the NOT’s</a:t>
            </a:r>
          </a:p>
        </p:txBody>
      </p:sp>
      <p:sp>
        <p:nvSpPr>
          <p:cNvPr id="230" name="Shape 230"/>
          <p:cNvSpPr txBox="1"/>
          <p:nvPr/>
        </p:nvSpPr>
        <p:spPr>
          <a:xfrm>
            <a:off x="342898" y="5196794"/>
            <a:ext cx="8186739" cy="92332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When a word is preceded by a NOT (or similar words such as isn’t, aren’t) then the sentiment changes (for example, “good” and “not good”, “disappoints” and “doesn’t disappoint”. This needs to be carefully handled before the modeling. </a:t>
            </a:r>
          </a:p>
        </p:txBody>
      </p:sp>
    </p:spTree>
  </p:cSld>
  <p:clrMapOvr>
    <a:masterClrMapping/>
  </p:clrMapOvr>
</p:sld>
</file>

<file path=ppt/theme/theme1.xml><?xml version="1.0" encoding="utf-8"?>
<a:theme xmlns:a="http://schemas.openxmlformats.org/drawingml/2006/main" name="Presentation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1137</Words>
  <Application>Microsoft Office PowerPoint</Application>
  <PresentationFormat>On-screen Show (4:3)</PresentationFormat>
  <Paragraphs>183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Noto Sans Symbols</vt:lpstr>
      <vt:lpstr>Presentation3</vt:lpstr>
      <vt:lpstr>Capstone Project – Dec’2016-17 Batch</vt:lpstr>
      <vt:lpstr>Agenda</vt:lpstr>
      <vt:lpstr>Background</vt:lpstr>
      <vt:lpstr>Background</vt:lpstr>
      <vt:lpstr>Current Status</vt:lpstr>
      <vt:lpstr>Current Status – Data Exploration</vt:lpstr>
      <vt:lpstr>Current Status – Data Exploration</vt:lpstr>
      <vt:lpstr>Current Status – Data Processing</vt:lpstr>
      <vt:lpstr>Current Status – Data Processing</vt:lpstr>
      <vt:lpstr>Current Status – Model Creation</vt:lpstr>
      <vt:lpstr>Challenges &amp; Risks</vt:lpstr>
      <vt:lpstr>Next Steps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cp:lastModifiedBy>Hrishikesh Bhatkhande</cp:lastModifiedBy>
  <cp:revision>4</cp:revision>
  <dcterms:modified xsi:type="dcterms:W3CDTF">2017-08-12T06:40:32Z</dcterms:modified>
</cp:coreProperties>
</file>