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46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x="18288000" cy="10287000"/>
  <p:notesSz cx="6858000" cy="9144000"/>
  <p:embeddedFontLst>
    <p:embeddedFont>
      <p:font typeface="Asap Bold" charset="1" panose="020F0804030202060203"/>
      <p:regular r:id="rId49"/>
    </p:embeddedFont>
    <p:embeddedFont>
      <p:font typeface="Asap" charset="1" panose="020F0504030202060203"/>
      <p:regular r:id="rId50"/>
    </p:embeddedFont>
    <p:embeddedFont>
      <p:font typeface="Canva Sans" charset="1" panose="020B0503030501040103"/>
      <p:regular r:id="rId51"/>
    </p:embeddedFont>
    <p:embeddedFont>
      <p:font typeface="Neue Machina Ultra-Bold" charset="1" panose="00000900000000000000"/>
      <p:regular r:id="rId54"/>
    </p:embeddedFont>
    <p:embeddedFont>
      <p:font typeface="Canva Sans Bold" charset="1" panose="020B0803030501040103"/>
      <p:regular r:id="rId56"/>
    </p:embeddedFont>
    <p:embeddedFont>
      <p:font typeface="Arimo" charset="1" panose="020B0604020202020204"/>
      <p:regular r:id="rId57"/>
    </p:embeddedFont>
    <p:embeddedFont>
      <p:font typeface="Barlow Medium" charset="1" panose="00000600000000000000"/>
      <p:regular r:id="rId59"/>
    </p:embeddedFont>
    <p:embeddedFont>
      <p:font typeface="Barlow Bold" charset="1" panose="00000800000000000000"/>
      <p:regular r:id="rId6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slides/slide34.xml" Type="http://schemas.openxmlformats.org/officeDocument/2006/relationships/slide"/><Relationship Id="rId4" Target="theme/theme1.xml" Type="http://schemas.openxmlformats.org/officeDocument/2006/relationships/theme"/><Relationship Id="rId40" Target="slides/slide35.xml" Type="http://schemas.openxmlformats.org/officeDocument/2006/relationships/slide"/><Relationship Id="rId41" Target="slides/slide36.xml" Type="http://schemas.openxmlformats.org/officeDocument/2006/relationships/slide"/><Relationship Id="rId42" Target="slides/slide37.xml" Type="http://schemas.openxmlformats.org/officeDocument/2006/relationships/slide"/><Relationship Id="rId43" Target="slides/slide38.xml" Type="http://schemas.openxmlformats.org/officeDocument/2006/relationships/slide"/><Relationship Id="rId44" Target="slides/slide39.xml" Type="http://schemas.openxmlformats.org/officeDocument/2006/relationships/slide"/><Relationship Id="rId45" Target="slides/slide40.xml" Type="http://schemas.openxmlformats.org/officeDocument/2006/relationships/slide"/><Relationship Id="rId46" Target="notesMasters/notesMaster1.xml" Type="http://schemas.openxmlformats.org/officeDocument/2006/relationships/notesMaster"/><Relationship Id="rId47" Target="theme/theme2.xml" Type="http://schemas.openxmlformats.org/officeDocument/2006/relationships/theme"/><Relationship Id="rId48" Target="notesSlides/notesSlide1.xml" Type="http://schemas.openxmlformats.org/officeDocument/2006/relationships/notesSlide"/><Relationship Id="rId49" Target="fonts/font49.fntdata" Type="http://schemas.openxmlformats.org/officeDocument/2006/relationships/font"/><Relationship Id="rId5" Target="tableStyles.xml" Type="http://schemas.openxmlformats.org/officeDocument/2006/relationships/tableStyles"/><Relationship Id="rId50" Target="fonts/font50.fntdata" Type="http://schemas.openxmlformats.org/officeDocument/2006/relationships/font"/><Relationship Id="rId51" Target="fonts/font51.fntdata" Type="http://schemas.openxmlformats.org/officeDocument/2006/relationships/font"/><Relationship Id="rId52" Target="notesSlides/notesSlide2.xml" Type="http://schemas.openxmlformats.org/officeDocument/2006/relationships/notesSlide"/><Relationship Id="rId53" Target="notesSlides/notesSlide3.xml" Type="http://schemas.openxmlformats.org/officeDocument/2006/relationships/notesSlide"/><Relationship Id="rId54" Target="fonts/font54.fntdata" Type="http://schemas.openxmlformats.org/officeDocument/2006/relationships/font"/><Relationship Id="rId55" Target="notesSlides/notesSlide4.xml" Type="http://schemas.openxmlformats.org/officeDocument/2006/relationships/notesSlide"/><Relationship Id="rId56" Target="fonts/font56.fntdata" Type="http://schemas.openxmlformats.org/officeDocument/2006/relationships/font"/><Relationship Id="rId57" Target="fonts/font57.fntdata" Type="http://schemas.openxmlformats.org/officeDocument/2006/relationships/font"/><Relationship Id="rId58" Target="notesSlides/notesSlide5.xml" Type="http://schemas.openxmlformats.org/officeDocument/2006/relationships/notesSlide"/><Relationship Id="rId59" Target="fonts/font59.fntdata" Type="http://schemas.openxmlformats.org/officeDocument/2006/relationships/font"/><Relationship Id="rId6" Target="slides/slide1.xml" Type="http://schemas.openxmlformats.org/officeDocument/2006/relationships/slide"/><Relationship Id="rId60" Target="fonts/font60.fntdata" Type="http://schemas.openxmlformats.org/officeDocument/2006/relationships/font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0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7.jpe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Relationship Id="rId8" Target="../media/image14.png" Type="http://schemas.openxmlformats.org/officeDocument/2006/relationships/image"/><Relationship Id="rId9" Target="../media/image15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28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29.png" Type="http://schemas.openxmlformats.org/officeDocument/2006/relationships/image"/><Relationship Id="rId7" Target="../media/image30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31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3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17.png" Type="http://schemas.openxmlformats.org/officeDocument/2006/relationships/image"/><Relationship Id="rId6" Target="../media/image18.sv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17.png" Type="http://schemas.openxmlformats.org/officeDocument/2006/relationships/image"/><Relationship Id="rId6" Target="../media/image18.sv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4.png" Type="http://schemas.openxmlformats.org/officeDocument/2006/relationships/image"/><Relationship Id="rId5" Target="../media/image35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6.pn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6.pn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7.pn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8.png" Type="http://schemas.openxmlformats.org/officeDocument/2006/relationships/image"/><Relationship Id="rId5" Target="../media/image39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7.png" Type="http://schemas.openxmlformats.org/officeDocument/2006/relationships/image"/><Relationship Id="rId6" Target="../media/image8.png" Type="http://schemas.openxmlformats.org/officeDocument/2006/relationships/image"/><Relationship Id="rId7" Target="../media/image9.jpe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40.png" Type="http://schemas.openxmlformats.org/officeDocument/2006/relationships/image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41.png" Type="http://schemas.openxmlformats.org/officeDocument/2006/relationships/image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42.png" Type="http://schemas.openxmlformats.org/officeDocument/2006/relationships/image"/></Relationships>
</file>

<file path=ppt/slides/_rels/slide3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43.png" Type="http://schemas.openxmlformats.org/officeDocument/2006/relationships/image"/></Relationships>
</file>

<file path=ppt/slides/_rels/slide3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/Relationships>
</file>

<file path=ppt/slides/_rels/slide3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44.png" Type="http://schemas.openxmlformats.org/officeDocument/2006/relationships/image"/></Relationships>
</file>

<file path=ppt/slides/_rels/slide3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_rels/slide3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https://www.kaggle.com/code/hrishikeshyadav/pca-starter-pack?scriptVersionId=188642215" TargetMode="External" Type="http://schemas.openxmlformats.org/officeDocument/2006/relationships/hyperlink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_rels/slide3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Relationship Id="rId3" Target="../media/image4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jpe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Relationship Id="rId8" Target="../media/image14.png" Type="http://schemas.openxmlformats.org/officeDocument/2006/relationships/image"/><Relationship Id="rId9" Target="../media/image15.svg" Type="http://schemas.openxmlformats.org/officeDocument/2006/relationships/image"/></Relationships>
</file>

<file path=ppt/slides/_rels/slide4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8.png" Type="http://schemas.openxmlformats.org/officeDocument/2006/relationships/image"/><Relationship Id="rId11" Target="../media/image49.svg" Type="http://schemas.openxmlformats.org/officeDocument/2006/relationships/image"/><Relationship Id="rId12" Target="../media/image50.png" Type="http://schemas.openxmlformats.org/officeDocument/2006/relationships/image"/><Relationship Id="rId13" Target="../media/image51.svg" Type="http://schemas.openxmlformats.org/officeDocument/2006/relationships/image"/><Relationship Id="rId2" Target="../notesSlides/notesSlide5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46.png" Type="http://schemas.openxmlformats.org/officeDocument/2006/relationships/image"/><Relationship Id="rId6" Target="../media/image47.svg" Type="http://schemas.openxmlformats.org/officeDocument/2006/relationships/image"/><Relationship Id="rId7" Target="https://bit.ly/3A1uf1Q" TargetMode="External" Type="http://schemas.openxmlformats.org/officeDocument/2006/relationships/hyperlink"/><Relationship Id="rId8" Target="http://bit.ly/2TyoMsr" TargetMode="External" Type="http://schemas.openxmlformats.org/officeDocument/2006/relationships/hyperlink"/><Relationship Id="rId9" Target="http://bit.ly/2TtBDfr" TargetMode="External" Type="http://schemas.openxmlformats.org/officeDocument/2006/relationships/hyperlink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2.svg" Type="http://schemas.openxmlformats.org/officeDocument/2006/relationships/image"/><Relationship Id="rId2" Target="../notesSlides/notesSlide4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17.png" Type="http://schemas.openxmlformats.org/officeDocument/2006/relationships/image"/><Relationship Id="rId6" Target="../media/image18.svg" Type="http://schemas.openxmlformats.org/officeDocument/2006/relationships/image"/><Relationship Id="rId7" Target="../media/image19.png" Type="http://schemas.openxmlformats.org/officeDocument/2006/relationships/image"/><Relationship Id="rId8" Target="../media/image20.svg" Type="http://schemas.openxmlformats.org/officeDocument/2006/relationships/image"/><Relationship Id="rId9" Target="../media/image2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4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6.jpe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Relationship Id="rId8" Target="../media/image14.png" Type="http://schemas.openxmlformats.org/officeDocument/2006/relationships/image"/><Relationship Id="rId9" Target="../media/image1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04022" y="-339784"/>
            <a:ext cx="19496046" cy="10966568"/>
          </a:xfrm>
          <a:custGeom>
            <a:avLst/>
            <a:gdLst/>
            <a:ahLst/>
            <a:cxnLst/>
            <a:rect r="r" b="b" t="t" l="l"/>
            <a:pathLst>
              <a:path h="10966568" w="19496046">
                <a:moveTo>
                  <a:pt x="0" y="0"/>
                </a:moveTo>
                <a:lnTo>
                  <a:pt x="19496046" y="0"/>
                </a:lnTo>
                <a:lnTo>
                  <a:pt x="19496046" y="10966568"/>
                </a:lnTo>
                <a:lnTo>
                  <a:pt x="0" y="109665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695862" y="-674382"/>
            <a:ext cx="23896912" cy="13268266"/>
          </a:xfrm>
          <a:custGeom>
            <a:avLst/>
            <a:gdLst/>
            <a:ahLst/>
            <a:cxnLst/>
            <a:rect r="r" b="b" t="t" l="l"/>
            <a:pathLst>
              <a:path h="13268266" w="23896912">
                <a:moveTo>
                  <a:pt x="0" y="0"/>
                </a:moveTo>
                <a:lnTo>
                  <a:pt x="23896912" y="0"/>
                </a:lnTo>
                <a:lnTo>
                  <a:pt x="23896912" y="13268266"/>
                </a:lnTo>
                <a:lnTo>
                  <a:pt x="0" y="132682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74365" y="2930801"/>
            <a:ext cx="15684935" cy="3028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99"/>
              </a:lnSpc>
            </a:pPr>
            <a:r>
              <a:rPr lang="en-US" sz="9999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Dimensionality Reduction </a:t>
            </a:r>
          </a:p>
          <a:p>
            <a:pPr algn="ctr">
              <a:lnSpc>
                <a:spcPts val="11999"/>
              </a:lnSpc>
            </a:pPr>
            <a:r>
              <a:rPr lang="en-US" sz="9999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PCA’s Mathematical Opus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545435" y="6679667"/>
            <a:ext cx="3742795" cy="4399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81"/>
              </a:lnSpc>
            </a:pPr>
            <a:r>
              <a:rPr lang="en-US" sz="262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~    Hrishikesh Yadav    ~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04022" y="-339784"/>
            <a:ext cx="19496046" cy="10966568"/>
          </a:xfrm>
          <a:custGeom>
            <a:avLst/>
            <a:gdLst/>
            <a:ahLst/>
            <a:cxnLst/>
            <a:rect r="r" b="b" t="t" l="l"/>
            <a:pathLst>
              <a:path h="10966568" w="19496046">
                <a:moveTo>
                  <a:pt x="0" y="0"/>
                </a:moveTo>
                <a:lnTo>
                  <a:pt x="19496046" y="0"/>
                </a:lnTo>
                <a:lnTo>
                  <a:pt x="19496046" y="10966568"/>
                </a:lnTo>
                <a:lnTo>
                  <a:pt x="0" y="109665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111406" y="-339784"/>
            <a:ext cx="24614238" cy="5759494"/>
          </a:xfrm>
          <a:custGeom>
            <a:avLst/>
            <a:gdLst/>
            <a:ahLst/>
            <a:cxnLst/>
            <a:rect r="r" b="b" t="t" l="l"/>
            <a:pathLst>
              <a:path h="5759494" w="24614238">
                <a:moveTo>
                  <a:pt x="0" y="0"/>
                </a:moveTo>
                <a:lnTo>
                  <a:pt x="24614238" y="0"/>
                </a:lnTo>
                <a:lnTo>
                  <a:pt x="24614238" y="5759494"/>
                </a:lnTo>
                <a:lnTo>
                  <a:pt x="0" y="57594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167826" y="5133975"/>
            <a:ext cx="9952350" cy="2200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Understanding the basics around PCA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583325" y="2722247"/>
            <a:ext cx="3121350" cy="2295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000"/>
              </a:lnSpc>
            </a:pPr>
            <a:r>
              <a:rPr lang="en-US" sz="15000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02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4007510" y="447024"/>
            <a:ext cx="7309810" cy="11178098"/>
          </a:xfrm>
          <a:custGeom>
            <a:avLst/>
            <a:gdLst/>
            <a:ahLst/>
            <a:cxnLst/>
            <a:rect r="r" b="b" t="t" l="l"/>
            <a:pathLst>
              <a:path h="11178098" w="7309810">
                <a:moveTo>
                  <a:pt x="0" y="0"/>
                </a:moveTo>
                <a:lnTo>
                  <a:pt x="7309810" y="0"/>
                </a:lnTo>
                <a:lnTo>
                  <a:pt x="7309810" y="11178098"/>
                </a:lnTo>
                <a:lnTo>
                  <a:pt x="0" y="111780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4" y="8253860"/>
            <a:ext cx="3035914" cy="1908290"/>
          </a:xfrm>
          <a:custGeom>
            <a:avLst/>
            <a:gdLst/>
            <a:ahLst/>
            <a:cxnLst/>
            <a:rect r="r" b="b" t="t" l="l"/>
            <a:pathLst>
              <a:path h="1908290" w="3035914">
                <a:moveTo>
                  <a:pt x="0" y="0"/>
                </a:moveTo>
                <a:lnTo>
                  <a:pt x="3035914" y="0"/>
                </a:lnTo>
                <a:lnTo>
                  <a:pt x="3035914" y="1908290"/>
                </a:lnTo>
                <a:lnTo>
                  <a:pt x="0" y="190829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04022" y="-339784"/>
            <a:ext cx="19496046" cy="10966568"/>
          </a:xfrm>
          <a:custGeom>
            <a:avLst/>
            <a:gdLst/>
            <a:ahLst/>
            <a:cxnLst/>
            <a:rect r="r" b="b" t="t" l="l"/>
            <a:pathLst>
              <a:path h="10966568" w="19496046">
                <a:moveTo>
                  <a:pt x="0" y="0"/>
                </a:moveTo>
                <a:lnTo>
                  <a:pt x="19496046" y="0"/>
                </a:lnTo>
                <a:lnTo>
                  <a:pt x="19496046" y="10966568"/>
                </a:lnTo>
                <a:lnTo>
                  <a:pt x="0" y="109665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111406" y="-339784"/>
            <a:ext cx="24614238" cy="5759494"/>
          </a:xfrm>
          <a:custGeom>
            <a:avLst/>
            <a:gdLst/>
            <a:ahLst/>
            <a:cxnLst/>
            <a:rect r="r" b="b" t="t" l="l"/>
            <a:pathLst>
              <a:path h="5759494" w="24614238">
                <a:moveTo>
                  <a:pt x="0" y="0"/>
                </a:moveTo>
                <a:lnTo>
                  <a:pt x="24614238" y="0"/>
                </a:lnTo>
                <a:lnTo>
                  <a:pt x="24614238" y="5759494"/>
                </a:lnTo>
                <a:lnTo>
                  <a:pt x="0" y="57594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007510" y="447024"/>
            <a:ext cx="7309810" cy="11178098"/>
          </a:xfrm>
          <a:custGeom>
            <a:avLst/>
            <a:gdLst/>
            <a:ahLst/>
            <a:cxnLst/>
            <a:rect r="r" b="b" t="t" l="l"/>
            <a:pathLst>
              <a:path h="11178098" w="7309810">
                <a:moveTo>
                  <a:pt x="0" y="0"/>
                </a:moveTo>
                <a:lnTo>
                  <a:pt x="7309810" y="0"/>
                </a:lnTo>
                <a:lnTo>
                  <a:pt x="7309810" y="11178098"/>
                </a:lnTo>
                <a:lnTo>
                  <a:pt x="0" y="111780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4" y="8253860"/>
            <a:ext cx="3035914" cy="1908290"/>
          </a:xfrm>
          <a:custGeom>
            <a:avLst/>
            <a:gdLst/>
            <a:ahLst/>
            <a:cxnLst/>
            <a:rect r="r" b="b" t="t" l="l"/>
            <a:pathLst>
              <a:path h="1908290" w="3035914">
                <a:moveTo>
                  <a:pt x="0" y="0"/>
                </a:moveTo>
                <a:lnTo>
                  <a:pt x="3035914" y="0"/>
                </a:lnTo>
                <a:lnTo>
                  <a:pt x="3035914" y="1908290"/>
                </a:lnTo>
                <a:lnTo>
                  <a:pt x="0" y="190829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019175"/>
            <a:ext cx="9952350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What is Dimension ???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17981" y="3035409"/>
            <a:ext cx="15922194" cy="30006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42886" indent="-371443" lvl="1">
              <a:lnSpc>
                <a:spcPts val="4817"/>
              </a:lnSpc>
              <a:buFont typeface="Arial"/>
              <a:buChar char="•"/>
            </a:pPr>
            <a:r>
              <a:rPr lang="en-US" sz="344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 measurable aspect or feature of data</a:t>
            </a:r>
          </a:p>
          <a:p>
            <a:pPr algn="l" marL="742886" indent="-371443" lvl="1">
              <a:lnSpc>
                <a:spcPts val="4817"/>
              </a:lnSpc>
              <a:buFont typeface="Arial"/>
              <a:buChar char="•"/>
            </a:pPr>
            <a:r>
              <a:rPr lang="en-US" sz="344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Each variable in a dataset is a dimension</a:t>
            </a:r>
          </a:p>
          <a:p>
            <a:pPr algn="l" marL="742886" indent="-371443" lvl="1">
              <a:lnSpc>
                <a:spcPts val="4817"/>
              </a:lnSpc>
              <a:buFont typeface="Arial"/>
              <a:buChar char="•"/>
            </a:pPr>
            <a:r>
              <a:rPr lang="en-US" sz="344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Example - Height, weight, age are 3 dimensions of person data</a:t>
            </a:r>
          </a:p>
          <a:p>
            <a:pPr algn="l" marL="742886" indent="-371443" lvl="1">
              <a:lnSpc>
                <a:spcPts val="4817"/>
              </a:lnSpc>
              <a:buFont typeface="Arial"/>
              <a:buChar char="•"/>
            </a:pPr>
            <a:r>
              <a:rPr lang="en-US" sz="344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High dimensional data has many variables</a:t>
            </a:r>
          </a:p>
          <a:p>
            <a:pPr algn="l">
              <a:lnSpc>
                <a:spcPts val="4817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04022" y="-339784"/>
            <a:ext cx="19496046" cy="10966568"/>
          </a:xfrm>
          <a:custGeom>
            <a:avLst/>
            <a:gdLst/>
            <a:ahLst/>
            <a:cxnLst/>
            <a:rect r="r" b="b" t="t" l="l"/>
            <a:pathLst>
              <a:path h="10966568" w="19496046">
                <a:moveTo>
                  <a:pt x="0" y="0"/>
                </a:moveTo>
                <a:lnTo>
                  <a:pt x="19496046" y="0"/>
                </a:lnTo>
                <a:lnTo>
                  <a:pt x="19496046" y="10966568"/>
                </a:lnTo>
                <a:lnTo>
                  <a:pt x="0" y="109665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132292" y="-408708"/>
            <a:ext cx="8252732" cy="1753396"/>
          </a:xfrm>
          <a:custGeom>
            <a:avLst/>
            <a:gdLst/>
            <a:ahLst/>
            <a:cxnLst/>
            <a:rect r="r" b="b" t="t" l="l"/>
            <a:pathLst>
              <a:path h="1753396" w="8252732">
                <a:moveTo>
                  <a:pt x="0" y="0"/>
                </a:moveTo>
                <a:lnTo>
                  <a:pt x="8252732" y="0"/>
                </a:lnTo>
                <a:lnTo>
                  <a:pt x="8252732" y="1753396"/>
                </a:lnTo>
                <a:lnTo>
                  <a:pt x="0" y="17533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780492" y="-1707524"/>
            <a:ext cx="7585140" cy="4350966"/>
          </a:xfrm>
          <a:custGeom>
            <a:avLst/>
            <a:gdLst/>
            <a:ahLst/>
            <a:cxnLst/>
            <a:rect r="r" b="b" t="t" l="l"/>
            <a:pathLst>
              <a:path h="4350966" w="7585140">
                <a:moveTo>
                  <a:pt x="0" y="0"/>
                </a:moveTo>
                <a:lnTo>
                  <a:pt x="7585140" y="0"/>
                </a:lnTo>
                <a:lnTo>
                  <a:pt x="7585140" y="4350966"/>
                </a:lnTo>
                <a:lnTo>
                  <a:pt x="0" y="43509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740964" y="7611428"/>
            <a:ext cx="21125988" cy="4256476"/>
          </a:xfrm>
          <a:custGeom>
            <a:avLst/>
            <a:gdLst/>
            <a:ahLst/>
            <a:cxnLst/>
            <a:rect r="r" b="b" t="t" l="l"/>
            <a:pathLst>
              <a:path h="4256476" w="21125988">
                <a:moveTo>
                  <a:pt x="0" y="0"/>
                </a:moveTo>
                <a:lnTo>
                  <a:pt x="21125988" y="0"/>
                </a:lnTo>
                <a:lnTo>
                  <a:pt x="21125988" y="4256476"/>
                </a:lnTo>
                <a:lnTo>
                  <a:pt x="0" y="425647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6123762" y="2299144"/>
            <a:ext cx="7396537" cy="6496938"/>
            <a:chOff x="0" y="0"/>
            <a:chExt cx="7187288" cy="631314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187288" cy="6313140"/>
            </a:xfrm>
            <a:custGeom>
              <a:avLst/>
              <a:gdLst/>
              <a:ahLst/>
              <a:cxnLst/>
              <a:rect r="r" b="b" t="t" l="l"/>
              <a:pathLst>
                <a:path h="6313140" w="7187288">
                  <a:moveTo>
                    <a:pt x="6719799" y="6313140"/>
                  </a:moveTo>
                  <a:lnTo>
                    <a:pt x="467489" y="6313140"/>
                  </a:lnTo>
                  <a:cubicBezTo>
                    <a:pt x="209366" y="6313140"/>
                    <a:pt x="0" y="6036347"/>
                    <a:pt x="0" y="5696993"/>
                  </a:cubicBezTo>
                  <a:lnTo>
                    <a:pt x="0" y="618043"/>
                  </a:lnTo>
                  <a:cubicBezTo>
                    <a:pt x="0" y="276792"/>
                    <a:pt x="209366" y="0"/>
                    <a:pt x="467489" y="0"/>
                  </a:cubicBezTo>
                  <a:lnTo>
                    <a:pt x="6719799" y="0"/>
                  </a:lnTo>
                  <a:cubicBezTo>
                    <a:pt x="6977922" y="0"/>
                    <a:pt x="7187288" y="276792"/>
                    <a:pt x="7187288" y="618043"/>
                  </a:cubicBezTo>
                  <a:lnTo>
                    <a:pt x="7187288" y="5696993"/>
                  </a:lnTo>
                  <a:cubicBezTo>
                    <a:pt x="7187288" y="6036347"/>
                    <a:pt x="6977922" y="6313140"/>
                    <a:pt x="6719799" y="6313140"/>
                  </a:cubicBezTo>
                  <a:close/>
                </a:path>
              </a:pathLst>
            </a:custGeom>
            <a:blipFill>
              <a:blip r:embed="rId10"/>
              <a:stretch>
                <a:fillRect l="-8558" t="0" r="-8558" b="0"/>
              </a:stretch>
            </a:blipFill>
          </p:spPr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04022" y="-339784"/>
            <a:ext cx="19496046" cy="10966568"/>
          </a:xfrm>
          <a:custGeom>
            <a:avLst/>
            <a:gdLst/>
            <a:ahLst/>
            <a:cxnLst/>
            <a:rect r="r" b="b" t="t" l="l"/>
            <a:pathLst>
              <a:path h="10966568" w="19496046">
                <a:moveTo>
                  <a:pt x="0" y="0"/>
                </a:moveTo>
                <a:lnTo>
                  <a:pt x="19496046" y="0"/>
                </a:lnTo>
                <a:lnTo>
                  <a:pt x="19496046" y="10966568"/>
                </a:lnTo>
                <a:lnTo>
                  <a:pt x="0" y="109665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111406" y="-339784"/>
            <a:ext cx="24614238" cy="5759494"/>
          </a:xfrm>
          <a:custGeom>
            <a:avLst/>
            <a:gdLst/>
            <a:ahLst/>
            <a:cxnLst/>
            <a:rect r="r" b="b" t="t" l="l"/>
            <a:pathLst>
              <a:path h="5759494" w="24614238">
                <a:moveTo>
                  <a:pt x="0" y="0"/>
                </a:moveTo>
                <a:lnTo>
                  <a:pt x="24614238" y="0"/>
                </a:lnTo>
                <a:lnTo>
                  <a:pt x="24614238" y="5759494"/>
                </a:lnTo>
                <a:lnTo>
                  <a:pt x="0" y="57594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007510" y="447024"/>
            <a:ext cx="7309810" cy="11178098"/>
          </a:xfrm>
          <a:custGeom>
            <a:avLst/>
            <a:gdLst/>
            <a:ahLst/>
            <a:cxnLst/>
            <a:rect r="r" b="b" t="t" l="l"/>
            <a:pathLst>
              <a:path h="11178098" w="7309810">
                <a:moveTo>
                  <a:pt x="0" y="0"/>
                </a:moveTo>
                <a:lnTo>
                  <a:pt x="7309810" y="0"/>
                </a:lnTo>
                <a:lnTo>
                  <a:pt x="7309810" y="11178098"/>
                </a:lnTo>
                <a:lnTo>
                  <a:pt x="0" y="111780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4" y="8253860"/>
            <a:ext cx="3035914" cy="1908290"/>
          </a:xfrm>
          <a:custGeom>
            <a:avLst/>
            <a:gdLst/>
            <a:ahLst/>
            <a:cxnLst/>
            <a:rect r="r" b="b" t="t" l="l"/>
            <a:pathLst>
              <a:path h="1908290" w="3035914">
                <a:moveTo>
                  <a:pt x="0" y="0"/>
                </a:moveTo>
                <a:lnTo>
                  <a:pt x="3035914" y="0"/>
                </a:lnTo>
                <a:lnTo>
                  <a:pt x="3035914" y="1908290"/>
                </a:lnTo>
                <a:lnTo>
                  <a:pt x="0" y="190829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019175"/>
            <a:ext cx="12296223" cy="2200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What does Dimensionality Reduction does?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4034220"/>
            <a:ext cx="14807561" cy="3347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Simplifies complex data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Reduces data size while keeping important information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Helps visualize high-dimensional data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Removes noise and redundant features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Speeds up machine learning algorithms</a:t>
            </a:r>
          </a:p>
          <a:p>
            <a:pPr algn="l">
              <a:lnSpc>
                <a:spcPts val="4480"/>
              </a:lnSpc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04022" y="-339784"/>
            <a:ext cx="19496046" cy="10966568"/>
          </a:xfrm>
          <a:custGeom>
            <a:avLst/>
            <a:gdLst/>
            <a:ahLst/>
            <a:cxnLst/>
            <a:rect r="r" b="b" t="t" l="l"/>
            <a:pathLst>
              <a:path h="10966568" w="19496046">
                <a:moveTo>
                  <a:pt x="0" y="0"/>
                </a:moveTo>
                <a:lnTo>
                  <a:pt x="19496046" y="0"/>
                </a:lnTo>
                <a:lnTo>
                  <a:pt x="19496046" y="10966568"/>
                </a:lnTo>
                <a:lnTo>
                  <a:pt x="0" y="109665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111406" y="-339784"/>
            <a:ext cx="24614238" cy="5759494"/>
          </a:xfrm>
          <a:custGeom>
            <a:avLst/>
            <a:gdLst/>
            <a:ahLst/>
            <a:cxnLst/>
            <a:rect r="r" b="b" t="t" l="l"/>
            <a:pathLst>
              <a:path h="5759494" w="24614238">
                <a:moveTo>
                  <a:pt x="0" y="0"/>
                </a:moveTo>
                <a:lnTo>
                  <a:pt x="24614238" y="0"/>
                </a:lnTo>
                <a:lnTo>
                  <a:pt x="24614238" y="5759494"/>
                </a:lnTo>
                <a:lnTo>
                  <a:pt x="0" y="57594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007510" y="447024"/>
            <a:ext cx="7309810" cy="11178098"/>
          </a:xfrm>
          <a:custGeom>
            <a:avLst/>
            <a:gdLst/>
            <a:ahLst/>
            <a:cxnLst/>
            <a:rect r="r" b="b" t="t" l="l"/>
            <a:pathLst>
              <a:path h="11178098" w="7309810">
                <a:moveTo>
                  <a:pt x="0" y="0"/>
                </a:moveTo>
                <a:lnTo>
                  <a:pt x="7309810" y="0"/>
                </a:lnTo>
                <a:lnTo>
                  <a:pt x="7309810" y="11178098"/>
                </a:lnTo>
                <a:lnTo>
                  <a:pt x="0" y="111780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4" y="8253860"/>
            <a:ext cx="3035914" cy="1908290"/>
          </a:xfrm>
          <a:custGeom>
            <a:avLst/>
            <a:gdLst/>
            <a:ahLst/>
            <a:cxnLst/>
            <a:rect r="r" b="b" t="t" l="l"/>
            <a:pathLst>
              <a:path h="1908290" w="3035914">
                <a:moveTo>
                  <a:pt x="0" y="0"/>
                </a:moveTo>
                <a:lnTo>
                  <a:pt x="3035914" y="0"/>
                </a:lnTo>
                <a:lnTo>
                  <a:pt x="3035914" y="1908290"/>
                </a:lnTo>
                <a:lnTo>
                  <a:pt x="0" y="190829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019175"/>
            <a:ext cx="9952350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Prinicipal Component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08085" y="3801628"/>
            <a:ext cx="14807561" cy="3347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Principal Components are a straight line that captures most of the variance of the data. 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principal component line is the vector (magnitude and the direction)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Principal components are orthogonal projections (perpendicular) of data onto lower-dimensional space..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04022" y="-339784"/>
            <a:ext cx="19496046" cy="10966568"/>
          </a:xfrm>
          <a:custGeom>
            <a:avLst/>
            <a:gdLst/>
            <a:ahLst/>
            <a:cxnLst/>
            <a:rect r="r" b="b" t="t" l="l"/>
            <a:pathLst>
              <a:path h="10966568" w="19496046">
                <a:moveTo>
                  <a:pt x="0" y="0"/>
                </a:moveTo>
                <a:lnTo>
                  <a:pt x="19496046" y="0"/>
                </a:lnTo>
                <a:lnTo>
                  <a:pt x="19496046" y="10966568"/>
                </a:lnTo>
                <a:lnTo>
                  <a:pt x="0" y="109665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111406" y="-339784"/>
            <a:ext cx="24614238" cy="5759494"/>
          </a:xfrm>
          <a:custGeom>
            <a:avLst/>
            <a:gdLst/>
            <a:ahLst/>
            <a:cxnLst/>
            <a:rect r="r" b="b" t="t" l="l"/>
            <a:pathLst>
              <a:path h="5759494" w="24614238">
                <a:moveTo>
                  <a:pt x="0" y="0"/>
                </a:moveTo>
                <a:lnTo>
                  <a:pt x="24614238" y="0"/>
                </a:lnTo>
                <a:lnTo>
                  <a:pt x="24614238" y="5759494"/>
                </a:lnTo>
                <a:lnTo>
                  <a:pt x="0" y="57594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167826" y="5478860"/>
            <a:ext cx="9952350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Visual Intitution of PCA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583325" y="2722247"/>
            <a:ext cx="3121350" cy="2295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000"/>
              </a:lnSpc>
            </a:pPr>
            <a:r>
              <a:rPr lang="en-US" sz="15000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03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4007510" y="447024"/>
            <a:ext cx="7309810" cy="11178098"/>
          </a:xfrm>
          <a:custGeom>
            <a:avLst/>
            <a:gdLst/>
            <a:ahLst/>
            <a:cxnLst/>
            <a:rect r="r" b="b" t="t" l="l"/>
            <a:pathLst>
              <a:path h="11178098" w="7309810">
                <a:moveTo>
                  <a:pt x="0" y="0"/>
                </a:moveTo>
                <a:lnTo>
                  <a:pt x="7309810" y="0"/>
                </a:lnTo>
                <a:lnTo>
                  <a:pt x="7309810" y="11178098"/>
                </a:lnTo>
                <a:lnTo>
                  <a:pt x="0" y="111780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4" y="8253860"/>
            <a:ext cx="3035914" cy="1908290"/>
          </a:xfrm>
          <a:custGeom>
            <a:avLst/>
            <a:gdLst/>
            <a:ahLst/>
            <a:cxnLst/>
            <a:rect r="r" b="b" t="t" l="l"/>
            <a:pathLst>
              <a:path h="1908290" w="3035914">
                <a:moveTo>
                  <a:pt x="0" y="0"/>
                </a:moveTo>
                <a:lnTo>
                  <a:pt x="3035914" y="0"/>
                </a:lnTo>
                <a:lnTo>
                  <a:pt x="3035914" y="1908290"/>
                </a:lnTo>
                <a:lnTo>
                  <a:pt x="0" y="190829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111406" y="-339784"/>
            <a:ext cx="24614238" cy="5759494"/>
          </a:xfrm>
          <a:custGeom>
            <a:avLst/>
            <a:gdLst/>
            <a:ahLst/>
            <a:cxnLst/>
            <a:rect r="r" b="b" t="t" l="l"/>
            <a:pathLst>
              <a:path h="5759494" w="24614238">
                <a:moveTo>
                  <a:pt x="0" y="0"/>
                </a:moveTo>
                <a:lnTo>
                  <a:pt x="24614238" y="0"/>
                </a:lnTo>
                <a:lnTo>
                  <a:pt x="24614238" y="5759494"/>
                </a:lnTo>
                <a:lnTo>
                  <a:pt x="0" y="57594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4" y="8253860"/>
            <a:ext cx="3035914" cy="1908290"/>
          </a:xfrm>
          <a:custGeom>
            <a:avLst/>
            <a:gdLst/>
            <a:ahLst/>
            <a:cxnLst/>
            <a:rect r="r" b="b" t="t" l="l"/>
            <a:pathLst>
              <a:path h="1908290" w="3035914">
                <a:moveTo>
                  <a:pt x="0" y="0"/>
                </a:moveTo>
                <a:lnTo>
                  <a:pt x="3035914" y="0"/>
                </a:lnTo>
                <a:lnTo>
                  <a:pt x="3035914" y="1908290"/>
                </a:lnTo>
                <a:lnTo>
                  <a:pt x="0" y="19082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337048" y="2124075"/>
            <a:ext cx="7950952" cy="7384065"/>
          </a:xfrm>
          <a:custGeom>
            <a:avLst/>
            <a:gdLst/>
            <a:ahLst/>
            <a:cxnLst/>
            <a:rect r="r" b="b" t="t" l="l"/>
            <a:pathLst>
              <a:path h="7384065" w="7950952">
                <a:moveTo>
                  <a:pt x="0" y="0"/>
                </a:moveTo>
                <a:lnTo>
                  <a:pt x="7950952" y="0"/>
                </a:lnTo>
                <a:lnTo>
                  <a:pt x="7950952" y="7384065"/>
                </a:lnTo>
                <a:lnTo>
                  <a:pt x="0" y="738406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019175"/>
            <a:ext cx="9952350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Problem Formulation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17981" y="4956635"/>
            <a:ext cx="8483737" cy="1661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Onto which direction it is better to </a:t>
            </a: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project the data?</a:t>
            </a:r>
          </a:p>
          <a:p>
            <a:pPr algn="l">
              <a:lnSpc>
                <a:spcPts val="4480"/>
              </a:lnSpc>
            </a:pP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111406" y="-339784"/>
            <a:ext cx="24614238" cy="5759494"/>
          </a:xfrm>
          <a:custGeom>
            <a:avLst/>
            <a:gdLst/>
            <a:ahLst/>
            <a:cxnLst/>
            <a:rect r="r" b="b" t="t" l="l"/>
            <a:pathLst>
              <a:path h="5759494" w="24614238">
                <a:moveTo>
                  <a:pt x="0" y="0"/>
                </a:moveTo>
                <a:lnTo>
                  <a:pt x="24614238" y="0"/>
                </a:lnTo>
                <a:lnTo>
                  <a:pt x="24614238" y="5759494"/>
                </a:lnTo>
                <a:lnTo>
                  <a:pt x="0" y="57594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4" y="8253860"/>
            <a:ext cx="3035914" cy="1908290"/>
          </a:xfrm>
          <a:custGeom>
            <a:avLst/>
            <a:gdLst/>
            <a:ahLst/>
            <a:cxnLst/>
            <a:rect r="r" b="b" t="t" l="l"/>
            <a:pathLst>
              <a:path h="1908290" w="3035914">
                <a:moveTo>
                  <a:pt x="0" y="0"/>
                </a:moveTo>
                <a:lnTo>
                  <a:pt x="3035914" y="0"/>
                </a:lnTo>
                <a:lnTo>
                  <a:pt x="3035914" y="1908290"/>
                </a:lnTo>
                <a:lnTo>
                  <a:pt x="0" y="19082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2539963"/>
            <a:ext cx="8207764" cy="7747037"/>
          </a:xfrm>
          <a:custGeom>
            <a:avLst/>
            <a:gdLst/>
            <a:ahLst/>
            <a:cxnLst/>
            <a:rect r="r" b="b" t="t" l="l"/>
            <a:pathLst>
              <a:path h="7747037" w="8207764">
                <a:moveTo>
                  <a:pt x="0" y="0"/>
                </a:moveTo>
                <a:lnTo>
                  <a:pt x="8207764" y="0"/>
                </a:lnTo>
                <a:lnTo>
                  <a:pt x="8207764" y="7747037"/>
                </a:lnTo>
                <a:lnTo>
                  <a:pt x="0" y="774703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719978" y="2333054"/>
            <a:ext cx="8568022" cy="7829096"/>
          </a:xfrm>
          <a:custGeom>
            <a:avLst/>
            <a:gdLst/>
            <a:ahLst/>
            <a:cxnLst/>
            <a:rect r="r" b="b" t="t" l="l"/>
            <a:pathLst>
              <a:path h="7829096" w="8568022">
                <a:moveTo>
                  <a:pt x="0" y="0"/>
                </a:moveTo>
                <a:lnTo>
                  <a:pt x="8568022" y="0"/>
                </a:lnTo>
                <a:lnTo>
                  <a:pt x="8568022" y="7829096"/>
                </a:lnTo>
                <a:lnTo>
                  <a:pt x="0" y="782909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019175"/>
            <a:ext cx="9952350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Problem Formulation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111406" y="-339784"/>
            <a:ext cx="24614238" cy="5759494"/>
          </a:xfrm>
          <a:custGeom>
            <a:avLst/>
            <a:gdLst/>
            <a:ahLst/>
            <a:cxnLst/>
            <a:rect r="r" b="b" t="t" l="l"/>
            <a:pathLst>
              <a:path h="5759494" w="24614238">
                <a:moveTo>
                  <a:pt x="0" y="0"/>
                </a:moveTo>
                <a:lnTo>
                  <a:pt x="24614238" y="0"/>
                </a:lnTo>
                <a:lnTo>
                  <a:pt x="24614238" y="5759494"/>
                </a:lnTo>
                <a:lnTo>
                  <a:pt x="0" y="57594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4" y="8253860"/>
            <a:ext cx="3035914" cy="1908290"/>
          </a:xfrm>
          <a:custGeom>
            <a:avLst/>
            <a:gdLst/>
            <a:ahLst/>
            <a:cxnLst/>
            <a:rect r="r" b="b" t="t" l="l"/>
            <a:pathLst>
              <a:path h="1908290" w="3035914">
                <a:moveTo>
                  <a:pt x="0" y="0"/>
                </a:moveTo>
                <a:lnTo>
                  <a:pt x="3035914" y="0"/>
                </a:lnTo>
                <a:lnTo>
                  <a:pt x="3035914" y="1908290"/>
                </a:lnTo>
                <a:lnTo>
                  <a:pt x="0" y="19082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574445" y="2539963"/>
            <a:ext cx="7713555" cy="6782609"/>
          </a:xfrm>
          <a:custGeom>
            <a:avLst/>
            <a:gdLst/>
            <a:ahLst/>
            <a:cxnLst/>
            <a:rect r="r" b="b" t="t" l="l"/>
            <a:pathLst>
              <a:path h="6782609" w="7713555">
                <a:moveTo>
                  <a:pt x="0" y="0"/>
                </a:moveTo>
                <a:lnTo>
                  <a:pt x="7713555" y="0"/>
                </a:lnTo>
                <a:lnTo>
                  <a:pt x="7713555" y="6782609"/>
                </a:lnTo>
                <a:lnTo>
                  <a:pt x="0" y="678260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019175"/>
            <a:ext cx="9952350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Problem Formulation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17981" y="4279250"/>
            <a:ext cx="8483737" cy="2223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Pick the direction which minimizes the projection error.</a:t>
            </a:r>
          </a:p>
          <a:p>
            <a:pPr algn="l">
              <a:lnSpc>
                <a:spcPts val="4480"/>
              </a:lnSpc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111406" y="-339784"/>
            <a:ext cx="24614238" cy="5759494"/>
          </a:xfrm>
          <a:custGeom>
            <a:avLst/>
            <a:gdLst/>
            <a:ahLst/>
            <a:cxnLst/>
            <a:rect r="r" b="b" t="t" l="l"/>
            <a:pathLst>
              <a:path h="5759494" w="24614238">
                <a:moveTo>
                  <a:pt x="0" y="0"/>
                </a:moveTo>
                <a:lnTo>
                  <a:pt x="24614238" y="0"/>
                </a:lnTo>
                <a:lnTo>
                  <a:pt x="24614238" y="5759494"/>
                </a:lnTo>
                <a:lnTo>
                  <a:pt x="0" y="57594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4" y="8253860"/>
            <a:ext cx="3035914" cy="1908290"/>
          </a:xfrm>
          <a:custGeom>
            <a:avLst/>
            <a:gdLst/>
            <a:ahLst/>
            <a:cxnLst/>
            <a:rect r="r" b="b" t="t" l="l"/>
            <a:pathLst>
              <a:path h="1908290" w="3035914">
                <a:moveTo>
                  <a:pt x="0" y="0"/>
                </a:moveTo>
                <a:lnTo>
                  <a:pt x="3035914" y="0"/>
                </a:lnTo>
                <a:lnTo>
                  <a:pt x="3035914" y="1908290"/>
                </a:lnTo>
                <a:lnTo>
                  <a:pt x="0" y="19082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195713" y="2218812"/>
            <a:ext cx="8092287" cy="7227787"/>
          </a:xfrm>
          <a:custGeom>
            <a:avLst/>
            <a:gdLst/>
            <a:ahLst/>
            <a:cxnLst/>
            <a:rect r="r" b="b" t="t" l="l"/>
            <a:pathLst>
              <a:path h="7227787" w="8092287">
                <a:moveTo>
                  <a:pt x="0" y="0"/>
                </a:moveTo>
                <a:lnTo>
                  <a:pt x="8092287" y="0"/>
                </a:lnTo>
                <a:lnTo>
                  <a:pt x="8092287" y="7227787"/>
                </a:lnTo>
                <a:lnTo>
                  <a:pt x="0" y="722778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019175"/>
            <a:ext cx="9952350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Problem Formulation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08085" y="4284028"/>
            <a:ext cx="8483737" cy="1661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This direction is also that on which the data vary the most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04022" y="-339784"/>
            <a:ext cx="19496046" cy="10966568"/>
          </a:xfrm>
          <a:custGeom>
            <a:avLst/>
            <a:gdLst/>
            <a:ahLst/>
            <a:cxnLst/>
            <a:rect r="r" b="b" t="t" l="l"/>
            <a:pathLst>
              <a:path h="10966568" w="19496046">
                <a:moveTo>
                  <a:pt x="0" y="0"/>
                </a:moveTo>
                <a:lnTo>
                  <a:pt x="19496046" y="0"/>
                </a:lnTo>
                <a:lnTo>
                  <a:pt x="19496046" y="10966568"/>
                </a:lnTo>
                <a:lnTo>
                  <a:pt x="0" y="109665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8269" y="-79620"/>
            <a:ext cx="22456528" cy="10853206"/>
          </a:xfrm>
          <a:custGeom>
            <a:avLst/>
            <a:gdLst/>
            <a:ahLst/>
            <a:cxnLst/>
            <a:rect r="r" b="b" t="t" l="l"/>
            <a:pathLst>
              <a:path h="10853206" w="22456528">
                <a:moveTo>
                  <a:pt x="0" y="0"/>
                </a:moveTo>
                <a:lnTo>
                  <a:pt x="22456528" y="0"/>
                </a:lnTo>
                <a:lnTo>
                  <a:pt x="22456528" y="10853206"/>
                </a:lnTo>
                <a:lnTo>
                  <a:pt x="0" y="1085320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31425" y="971950"/>
            <a:ext cx="15225150" cy="972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80"/>
              </a:lnSpc>
            </a:pPr>
            <a:r>
              <a:rPr lang="en-US" sz="6400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Table of contents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40221" y="2879090"/>
            <a:ext cx="14807561" cy="4471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Real World Application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Understanding the basics around PCA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Visual Intuition of PCA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Mathematics behind the Magic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Tips and Tricks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Hands-On with PCA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Applying PCA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QnA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819" y="-339784"/>
            <a:ext cx="19496046" cy="10966568"/>
          </a:xfrm>
          <a:custGeom>
            <a:avLst/>
            <a:gdLst/>
            <a:ahLst/>
            <a:cxnLst/>
            <a:rect r="r" b="b" t="t" l="l"/>
            <a:pathLst>
              <a:path h="10966568" w="19496046">
                <a:moveTo>
                  <a:pt x="0" y="0"/>
                </a:moveTo>
                <a:lnTo>
                  <a:pt x="19496046" y="0"/>
                </a:lnTo>
                <a:lnTo>
                  <a:pt x="19496046" y="10966568"/>
                </a:lnTo>
                <a:lnTo>
                  <a:pt x="0" y="109665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111406" y="-339784"/>
            <a:ext cx="24614238" cy="5759494"/>
          </a:xfrm>
          <a:custGeom>
            <a:avLst/>
            <a:gdLst/>
            <a:ahLst/>
            <a:cxnLst/>
            <a:rect r="r" b="b" t="t" l="l"/>
            <a:pathLst>
              <a:path h="5759494" w="24614238">
                <a:moveTo>
                  <a:pt x="0" y="0"/>
                </a:moveTo>
                <a:lnTo>
                  <a:pt x="24614238" y="0"/>
                </a:lnTo>
                <a:lnTo>
                  <a:pt x="24614238" y="5759494"/>
                </a:lnTo>
                <a:lnTo>
                  <a:pt x="0" y="57594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357598" y="5133975"/>
            <a:ext cx="12759211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Mathematics behind the Magic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583325" y="2722247"/>
            <a:ext cx="3121350" cy="2295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000"/>
              </a:lnSpc>
            </a:pPr>
            <a:r>
              <a:rPr lang="en-US" sz="15000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04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4007510" y="447024"/>
            <a:ext cx="7309810" cy="11178098"/>
          </a:xfrm>
          <a:custGeom>
            <a:avLst/>
            <a:gdLst/>
            <a:ahLst/>
            <a:cxnLst/>
            <a:rect r="r" b="b" t="t" l="l"/>
            <a:pathLst>
              <a:path h="11178098" w="7309810">
                <a:moveTo>
                  <a:pt x="0" y="0"/>
                </a:moveTo>
                <a:lnTo>
                  <a:pt x="7309810" y="0"/>
                </a:lnTo>
                <a:lnTo>
                  <a:pt x="7309810" y="11178098"/>
                </a:lnTo>
                <a:lnTo>
                  <a:pt x="0" y="111780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4" y="8253860"/>
            <a:ext cx="3035914" cy="1908290"/>
          </a:xfrm>
          <a:custGeom>
            <a:avLst/>
            <a:gdLst/>
            <a:ahLst/>
            <a:cxnLst/>
            <a:rect r="r" b="b" t="t" l="l"/>
            <a:pathLst>
              <a:path h="1908290" w="3035914">
                <a:moveTo>
                  <a:pt x="0" y="0"/>
                </a:moveTo>
                <a:lnTo>
                  <a:pt x="3035914" y="0"/>
                </a:lnTo>
                <a:lnTo>
                  <a:pt x="3035914" y="1908290"/>
                </a:lnTo>
                <a:lnTo>
                  <a:pt x="0" y="190829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208046" y="-679568"/>
            <a:ext cx="19496046" cy="10966568"/>
          </a:xfrm>
          <a:custGeom>
            <a:avLst/>
            <a:gdLst/>
            <a:ahLst/>
            <a:cxnLst/>
            <a:rect r="r" b="b" t="t" l="l"/>
            <a:pathLst>
              <a:path h="10966568" w="19496046">
                <a:moveTo>
                  <a:pt x="0" y="0"/>
                </a:moveTo>
                <a:lnTo>
                  <a:pt x="19496046" y="0"/>
                </a:lnTo>
                <a:lnTo>
                  <a:pt x="19496046" y="10966568"/>
                </a:lnTo>
                <a:lnTo>
                  <a:pt x="0" y="109665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111406" y="136127"/>
            <a:ext cx="24614238" cy="5759494"/>
          </a:xfrm>
          <a:custGeom>
            <a:avLst/>
            <a:gdLst/>
            <a:ahLst/>
            <a:cxnLst/>
            <a:rect r="r" b="b" t="t" l="l"/>
            <a:pathLst>
              <a:path h="5759494" w="24614238">
                <a:moveTo>
                  <a:pt x="0" y="0"/>
                </a:moveTo>
                <a:lnTo>
                  <a:pt x="24614238" y="0"/>
                </a:lnTo>
                <a:lnTo>
                  <a:pt x="24614238" y="5759494"/>
                </a:lnTo>
                <a:lnTo>
                  <a:pt x="0" y="57594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007510" y="447024"/>
            <a:ext cx="7309810" cy="11178098"/>
          </a:xfrm>
          <a:custGeom>
            <a:avLst/>
            <a:gdLst/>
            <a:ahLst/>
            <a:cxnLst/>
            <a:rect r="r" b="b" t="t" l="l"/>
            <a:pathLst>
              <a:path h="11178098" w="7309810">
                <a:moveTo>
                  <a:pt x="0" y="0"/>
                </a:moveTo>
                <a:lnTo>
                  <a:pt x="7309810" y="0"/>
                </a:lnTo>
                <a:lnTo>
                  <a:pt x="7309810" y="11178098"/>
                </a:lnTo>
                <a:lnTo>
                  <a:pt x="0" y="111780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435063"/>
            <a:ext cx="12296223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PCA Algorithm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4500606"/>
            <a:ext cx="15464791" cy="17425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21545" indent="-360773" lvl="1">
              <a:lnSpc>
                <a:spcPts val="4678"/>
              </a:lnSpc>
              <a:buFont typeface="Arial"/>
              <a:buChar char="•"/>
            </a:pPr>
            <a:r>
              <a:rPr lang="en-US" sz="334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𝑞 - the number of dimensions to retain (can be 𝑞 = 𝑑)</a:t>
            </a:r>
          </a:p>
          <a:p>
            <a:pPr algn="l" marL="721545" indent="-360773" lvl="1">
              <a:lnSpc>
                <a:spcPts val="4678"/>
              </a:lnSpc>
              <a:buFont typeface="Arial"/>
              <a:buChar char="•"/>
            </a:pPr>
            <a:r>
              <a:rPr lang="en-US" sz="334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training set 𝒟 = 𝒙 1 , 𝒙 2 , … , 𝒙 𝑁 , 𝒙 ∈ ℝ𝑑</a:t>
            </a:r>
          </a:p>
          <a:p>
            <a:pPr algn="l">
              <a:lnSpc>
                <a:spcPts val="4678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3386765"/>
            <a:ext cx="2685876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39"/>
              </a:lnSpc>
            </a:pPr>
            <a:r>
              <a:rPr lang="en-US" sz="5199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Input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208046" y="-679568"/>
            <a:ext cx="19496046" cy="10966568"/>
          </a:xfrm>
          <a:custGeom>
            <a:avLst/>
            <a:gdLst/>
            <a:ahLst/>
            <a:cxnLst/>
            <a:rect r="r" b="b" t="t" l="l"/>
            <a:pathLst>
              <a:path h="10966568" w="19496046">
                <a:moveTo>
                  <a:pt x="0" y="0"/>
                </a:moveTo>
                <a:lnTo>
                  <a:pt x="19496046" y="0"/>
                </a:lnTo>
                <a:lnTo>
                  <a:pt x="19496046" y="10966568"/>
                </a:lnTo>
                <a:lnTo>
                  <a:pt x="0" y="109665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111406" y="136127"/>
            <a:ext cx="24614238" cy="5759494"/>
          </a:xfrm>
          <a:custGeom>
            <a:avLst/>
            <a:gdLst/>
            <a:ahLst/>
            <a:cxnLst/>
            <a:rect r="r" b="b" t="t" l="l"/>
            <a:pathLst>
              <a:path h="5759494" w="24614238">
                <a:moveTo>
                  <a:pt x="0" y="0"/>
                </a:moveTo>
                <a:lnTo>
                  <a:pt x="24614238" y="0"/>
                </a:lnTo>
                <a:lnTo>
                  <a:pt x="24614238" y="5759494"/>
                </a:lnTo>
                <a:lnTo>
                  <a:pt x="0" y="57594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007510" y="447024"/>
            <a:ext cx="7309810" cy="11178098"/>
          </a:xfrm>
          <a:custGeom>
            <a:avLst/>
            <a:gdLst/>
            <a:ahLst/>
            <a:cxnLst/>
            <a:rect r="r" b="b" t="t" l="l"/>
            <a:pathLst>
              <a:path h="11178098" w="7309810">
                <a:moveTo>
                  <a:pt x="0" y="0"/>
                </a:moveTo>
                <a:lnTo>
                  <a:pt x="7309810" y="0"/>
                </a:lnTo>
                <a:lnTo>
                  <a:pt x="7309810" y="11178098"/>
                </a:lnTo>
                <a:lnTo>
                  <a:pt x="0" y="111780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435063"/>
            <a:ext cx="12296223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PCA Algorithm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4500606"/>
            <a:ext cx="15464791" cy="4090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21545" indent="-360773" lvl="1">
              <a:lnSpc>
                <a:spcPts val="4678"/>
              </a:lnSpc>
              <a:buFont typeface="Arial"/>
              <a:buChar char="•"/>
            </a:pPr>
            <a:r>
              <a:rPr lang="en-US" sz="334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Remove the feature (column) mean for each column of the data matrix 𝑋 ∈ ℝ𝑁×𝑑</a:t>
            </a:r>
          </a:p>
          <a:p>
            <a:pPr algn="l" marL="721545" indent="-360773" lvl="1">
              <a:lnSpc>
                <a:spcPts val="4678"/>
              </a:lnSpc>
              <a:buFont typeface="Arial"/>
              <a:buChar char="•"/>
            </a:pPr>
            <a:r>
              <a:rPr lang="en-US" sz="334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Each feature now has mean 0 and standard deviation 1.</a:t>
            </a:r>
          </a:p>
          <a:p>
            <a:pPr algn="l" marL="721545" indent="-360773" lvl="1">
              <a:lnSpc>
                <a:spcPts val="4678"/>
              </a:lnSpc>
              <a:buFont typeface="Arial"/>
              <a:buChar char="•"/>
            </a:pPr>
            <a:r>
              <a:rPr lang="en-US" sz="334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Standardize each feature element for the respective feature standard deviation.</a:t>
            </a:r>
          </a:p>
          <a:p>
            <a:pPr algn="l" marL="721545" indent="-360773" lvl="1">
              <a:lnSpc>
                <a:spcPts val="4678"/>
              </a:lnSpc>
              <a:buFont typeface="Arial"/>
              <a:buChar char="•"/>
            </a:pPr>
            <a:r>
              <a:rPr lang="en-US" sz="334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Define the normalized data matrix.</a:t>
            </a:r>
          </a:p>
          <a:p>
            <a:pPr algn="l">
              <a:lnSpc>
                <a:spcPts val="4678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3386765"/>
            <a:ext cx="5020785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39"/>
              </a:lnSpc>
            </a:pPr>
            <a:r>
              <a:rPr lang="en-US" sz="5199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Data Processing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77303" y="5450311"/>
            <a:ext cx="14716187" cy="3228067"/>
          </a:xfrm>
          <a:custGeom>
            <a:avLst/>
            <a:gdLst/>
            <a:ahLst/>
            <a:cxnLst/>
            <a:rect r="r" b="b" t="t" l="l"/>
            <a:pathLst>
              <a:path h="3228067" w="14716187">
                <a:moveTo>
                  <a:pt x="0" y="0"/>
                </a:moveTo>
                <a:lnTo>
                  <a:pt x="14716188" y="0"/>
                </a:lnTo>
                <a:lnTo>
                  <a:pt x="14716188" y="3228067"/>
                </a:lnTo>
                <a:lnTo>
                  <a:pt x="0" y="32280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208046" y="-679568"/>
            <a:ext cx="19496046" cy="10966568"/>
          </a:xfrm>
          <a:custGeom>
            <a:avLst/>
            <a:gdLst/>
            <a:ahLst/>
            <a:cxnLst/>
            <a:rect r="r" b="b" t="t" l="l"/>
            <a:pathLst>
              <a:path h="10966568" w="19496046">
                <a:moveTo>
                  <a:pt x="0" y="0"/>
                </a:moveTo>
                <a:lnTo>
                  <a:pt x="19496046" y="0"/>
                </a:lnTo>
                <a:lnTo>
                  <a:pt x="19496046" y="10966568"/>
                </a:lnTo>
                <a:lnTo>
                  <a:pt x="0" y="109665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111406" y="136127"/>
            <a:ext cx="24614238" cy="5759494"/>
          </a:xfrm>
          <a:custGeom>
            <a:avLst/>
            <a:gdLst/>
            <a:ahLst/>
            <a:cxnLst/>
            <a:rect r="r" b="b" t="t" l="l"/>
            <a:pathLst>
              <a:path h="5759494" w="24614238">
                <a:moveTo>
                  <a:pt x="0" y="0"/>
                </a:moveTo>
                <a:lnTo>
                  <a:pt x="24614238" y="0"/>
                </a:lnTo>
                <a:lnTo>
                  <a:pt x="24614238" y="5759494"/>
                </a:lnTo>
                <a:lnTo>
                  <a:pt x="0" y="57594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435063"/>
            <a:ext cx="12296223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PCA Algorithm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4500606"/>
            <a:ext cx="15464791" cy="568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78"/>
              </a:lnSpc>
            </a:pPr>
            <a:r>
              <a:rPr lang="en-US" sz="334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Perform a Singular Value Decomposition (SVD) of the matrix 𝑋෨ ∈ ℝ𝑁×𝑑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3386765"/>
            <a:ext cx="9509382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39"/>
              </a:lnSpc>
            </a:pPr>
            <a:r>
              <a:rPr lang="en-US" sz="5199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Singular Value Decomposition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77303" y="5450311"/>
            <a:ext cx="14716187" cy="3228067"/>
          </a:xfrm>
          <a:custGeom>
            <a:avLst/>
            <a:gdLst/>
            <a:ahLst/>
            <a:cxnLst/>
            <a:rect r="r" b="b" t="t" l="l"/>
            <a:pathLst>
              <a:path h="3228067" w="14716187">
                <a:moveTo>
                  <a:pt x="0" y="0"/>
                </a:moveTo>
                <a:lnTo>
                  <a:pt x="14716188" y="0"/>
                </a:lnTo>
                <a:lnTo>
                  <a:pt x="14716188" y="3228067"/>
                </a:lnTo>
                <a:lnTo>
                  <a:pt x="0" y="32280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208046" y="-679568"/>
            <a:ext cx="19496046" cy="10966568"/>
          </a:xfrm>
          <a:custGeom>
            <a:avLst/>
            <a:gdLst/>
            <a:ahLst/>
            <a:cxnLst/>
            <a:rect r="r" b="b" t="t" l="l"/>
            <a:pathLst>
              <a:path h="10966568" w="19496046">
                <a:moveTo>
                  <a:pt x="0" y="0"/>
                </a:moveTo>
                <a:lnTo>
                  <a:pt x="19496046" y="0"/>
                </a:lnTo>
                <a:lnTo>
                  <a:pt x="19496046" y="10966568"/>
                </a:lnTo>
                <a:lnTo>
                  <a:pt x="0" y="109665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111406" y="136127"/>
            <a:ext cx="24614238" cy="5759494"/>
          </a:xfrm>
          <a:custGeom>
            <a:avLst/>
            <a:gdLst/>
            <a:ahLst/>
            <a:cxnLst/>
            <a:rect r="r" b="b" t="t" l="l"/>
            <a:pathLst>
              <a:path h="5759494" w="24614238">
                <a:moveTo>
                  <a:pt x="0" y="0"/>
                </a:moveTo>
                <a:lnTo>
                  <a:pt x="24614238" y="0"/>
                </a:lnTo>
                <a:lnTo>
                  <a:pt x="24614238" y="5759494"/>
                </a:lnTo>
                <a:lnTo>
                  <a:pt x="0" y="57594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435063"/>
            <a:ext cx="12296223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PCA Algorithm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4500606"/>
            <a:ext cx="15464791" cy="568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78"/>
              </a:lnSpc>
            </a:pPr>
            <a:r>
              <a:rPr lang="en-US" sz="334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Perform a Singular Value Decomposition (SVD) of the matrix 𝑋෨ ∈ ℝ𝑁×𝑑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3386765"/>
            <a:ext cx="9509382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39"/>
              </a:lnSpc>
            </a:pPr>
            <a:r>
              <a:rPr lang="en-US" sz="5199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Singular Value Decomposition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986928" y="0"/>
            <a:ext cx="19496046" cy="10966568"/>
          </a:xfrm>
          <a:custGeom>
            <a:avLst/>
            <a:gdLst/>
            <a:ahLst/>
            <a:cxnLst/>
            <a:rect r="r" b="b" t="t" l="l"/>
            <a:pathLst>
              <a:path h="10966568" w="19496046">
                <a:moveTo>
                  <a:pt x="0" y="0"/>
                </a:moveTo>
                <a:lnTo>
                  <a:pt x="19496046" y="0"/>
                </a:lnTo>
                <a:lnTo>
                  <a:pt x="19496046" y="10966568"/>
                </a:lnTo>
                <a:lnTo>
                  <a:pt x="0" y="109665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427011" y="2915990"/>
            <a:ext cx="11433978" cy="1885318"/>
          </a:xfrm>
          <a:custGeom>
            <a:avLst/>
            <a:gdLst/>
            <a:ahLst/>
            <a:cxnLst/>
            <a:rect r="r" b="b" t="t" l="l"/>
            <a:pathLst>
              <a:path h="1885318" w="11433978">
                <a:moveTo>
                  <a:pt x="0" y="0"/>
                </a:moveTo>
                <a:lnTo>
                  <a:pt x="11433978" y="0"/>
                </a:lnTo>
                <a:lnTo>
                  <a:pt x="11433978" y="1885318"/>
                </a:lnTo>
                <a:lnTo>
                  <a:pt x="0" y="18853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853428" y="5172783"/>
            <a:ext cx="13337055" cy="4234882"/>
          </a:xfrm>
          <a:custGeom>
            <a:avLst/>
            <a:gdLst/>
            <a:ahLst/>
            <a:cxnLst/>
            <a:rect r="r" b="b" t="t" l="l"/>
            <a:pathLst>
              <a:path h="4234882" w="13337055">
                <a:moveTo>
                  <a:pt x="0" y="0"/>
                </a:moveTo>
                <a:lnTo>
                  <a:pt x="13337055" y="0"/>
                </a:lnTo>
                <a:lnTo>
                  <a:pt x="13337055" y="4234882"/>
                </a:lnTo>
                <a:lnTo>
                  <a:pt x="0" y="423488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64000"/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435063"/>
            <a:ext cx="12296223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PCA Algorithm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986928" y="0"/>
            <a:ext cx="19496046" cy="10966568"/>
          </a:xfrm>
          <a:custGeom>
            <a:avLst/>
            <a:gdLst/>
            <a:ahLst/>
            <a:cxnLst/>
            <a:rect r="r" b="b" t="t" l="l"/>
            <a:pathLst>
              <a:path h="10966568" w="19496046">
                <a:moveTo>
                  <a:pt x="0" y="0"/>
                </a:moveTo>
                <a:lnTo>
                  <a:pt x="19496046" y="0"/>
                </a:lnTo>
                <a:lnTo>
                  <a:pt x="19496046" y="10966568"/>
                </a:lnTo>
                <a:lnTo>
                  <a:pt x="0" y="109665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84729" y="2603601"/>
            <a:ext cx="15464791" cy="7068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78"/>
              </a:lnSpc>
            </a:pPr>
            <a:r>
              <a:rPr lang="en-US" sz="334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singular values 𝑠1, 𝑠2, … , 𝑠 &lt;min 𝑁,𝑑&gt;in the matrix 𝑆 can be used to compute the data variance explained by each principal component.</a:t>
            </a:r>
          </a:p>
          <a:p>
            <a:pPr algn="l">
              <a:lnSpc>
                <a:spcPts val="4678"/>
              </a:lnSpc>
            </a:pPr>
          </a:p>
          <a:p>
            <a:pPr algn="l">
              <a:lnSpc>
                <a:spcPts val="4678"/>
              </a:lnSpc>
            </a:pPr>
            <a:r>
              <a:rPr lang="en-US" sz="334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The percentage of variance explained by the 𝑗-th component is </a:t>
            </a:r>
          </a:p>
          <a:p>
            <a:pPr algn="l">
              <a:lnSpc>
                <a:spcPts val="4678"/>
              </a:lnSpc>
            </a:pPr>
          </a:p>
          <a:p>
            <a:pPr algn="l">
              <a:lnSpc>
                <a:spcPts val="4678"/>
              </a:lnSpc>
            </a:pPr>
          </a:p>
          <a:p>
            <a:pPr algn="l">
              <a:lnSpc>
                <a:spcPts val="4678"/>
              </a:lnSpc>
            </a:pPr>
          </a:p>
          <a:p>
            <a:pPr algn="l">
              <a:lnSpc>
                <a:spcPts val="4678"/>
              </a:lnSpc>
            </a:pPr>
          </a:p>
          <a:p>
            <a:pPr algn="l">
              <a:lnSpc>
                <a:spcPts val="4678"/>
              </a:lnSpc>
            </a:pPr>
          </a:p>
          <a:p>
            <a:pPr algn="l" marL="721546" indent="-360773" lvl="1">
              <a:lnSpc>
                <a:spcPts val="4678"/>
              </a:lnSpc>
              <a:buFont typeface="Arial"/>
              <a:buChar char="•"/>
            </a:pPr>
            <a:r>
              <a:rPr lang="en-US" sz="334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Retain a number of components that explain a determined level of variance in the data</a:t>
            </a:r>
          </a:p>
          <a:p>
            <a:pPr algn="l" marL="721546" indent="-360773" lvl="1">
              <a:lnSpc>
                <a:spcPts val="4678"/>
              </a:lnSpc>
              <a:buFont typeface="Arial"/>
              <a:buChar char="•"/>
            </a:pPr>
            <a:r>
              <a:rPr lang="en-US" sz="334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Retain a fixed number of components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5541315" y="5143500"/>
            <a:ext cx="6307647" cy="2435385"/>
          </a:xfrm>
          <a:custGeom>
            <a:avLst/>
            <a:gdLst/>
            <a:ahLst/>
            <a:cxnLst/>
            <a:rect r="r" b="b" t="t" l="l"/>
            <a:pathLst>
              <a:path h="2435385" w="6307647">
                <a:moveTo>
                  <a:pt x="0" y="0"/>
                </a:moveTo>
                <a:lnTo>
                  <a:pt x="6307647" y="0"/>
                </a:lnTo>
                <a:lnTo>
                  <a:pt x="6307647" y="2435385"/>
                </a:lnTo>
                <a:lnTo>
                  <a:pt x="0" y="24353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984729" y="1019175"/>
            <a:ext cx="15420819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Choice of no. of Principal Component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986928" y="0"/>
            <a:ext cx="19496046" cy="10966568"/>
          </a:xfrm>
          <a:custGeom>
            <a:avLst/>
            <a:gdLst/>
            <a:ahLst/>
            <a:cxnLst/>
            <a:rect r="r" b="b" t="t" l="l"/>
            <a:pathLst>
              <a:path h="10966568" w="19496046">
                <a:moveTo>
                  <a:pt x="0" y="0"/>
                </a:moveTo>
                <a:lnTo>
                  <a:pt x="19496046" y="0"/>
                </a:lnTo>
                <a:lnTo>
                  <a:pt x="19496046" y="10966568"/>
                </a:lnTo>
                <a:lnTo>
                  <a:pt x="0" y="109665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84729" y="2603601"/>
            <a:ext cx="15464791" cy="7068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78"/>
              </a:lnSpc>
            </a:pPr>
            <a:r>
              <a:rPr lang="en-US" sz="334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singular values 𝑠1, 𝑠2, … , 𝑠 &lt;min 𝑁,𝑑&gt;in the matrix 𝑆 can be used to compute the data variance explained by each principal component.</a:t>
            </a:r>
          </a:p>
          <a:p>
            <a:pPr algn="l">
              <a:lnSpc>
                <a:spcPts val="4678"/>
              </a:lnSpc>
            </a:pPr>
          </a:p>
          <a:p>
            <a:pPr algn="l">
              <a:lnSpc>
                <a:spcPts val="4678"/>
              </a:lnSpc>
            </a:pPr>
            <a:r>
              <a:rPr lang="en-US" sz="334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The percentage of variance explained by the 𝑗-th component is </a:t>
            </a:r>
          </a:p>
          <a:p>
            <a:pPr algn="l">
              <a:lnSpc>
                <a:spcPts val="4678"/>
              </a:lnSpc>
            </a:pPr>
          </a:p>
          <a:p>
            <a:pPr algn="l">
              <a:lnSpc>
                <a:spcPts val="4678"/>
              </a:lnSpc>
            </a:pPr>
          </a:p>
          <a:p>
            <a:pPr algn="l">
              <a:lnSpc>
                <a:spcPts val="4678"/>
              </a:lnSpc>
            </a:pPr>
          </a:p>
          <a:p>
            <a:pPr algn="l">
              <a:lnSpc>
                <a:spcPts val="4678"/>
              </a:lnSpc>
            </a:pPr>
          </a:p>
          <a:p>
            <a:pPr algn="l">
              <a:lnSpc>
                <a:spcPts val="4678"/>
              </a:lnSpc>
            </a:pPr>
          </a:p>
          <a:p>
            <a:pPr algn="l" marL="721546" indent="-360773" lvl="1">
              <a:lnSpc>
                <a:spcPts val="4678"/>
              </a:lnSpc>
              <a:buFont typeface="Arial"/>
              <a:buChar char="•"/>
            </a:pPr>
            <a:r>
              <a:rPr lang="en-US" sz="334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Retain a number of components that explain a determined level of variance in the data</a:t>
            </a:r>
          </a:p>
          <a:p>
            <a:pPr algn="l" marL="721546" indent="-360773" lvl="1">
              <a:lnSpc>
                <a:spcPts val="4678"/>
              </a:lnSpc>
              <a:buFont typeface="Arial"/>
              <a:buChar char="•"/>
            </a:pPr>
            <a:r>
              <a:rPr lang="en-US" sz="334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Retain a fixed number of components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5541315" y="5143500"/>
            <a:ext cx="6307647" cy="2435385"/>
          </a:xfrm>
          <a:custGeom>
            <a:avLst/>
            <a:gdLst/>
            <a:ahLst/>
            <a:cxnLst/>
            <a:rect r="r" b="b" t="t" l="l"/>
            <a:pathLst>
              <a:path h="2435385" w="6307647">
                <a:moveTo>
                  <a:pt x="0" y="0"/>
                </a:moveTo>
                <a:lnTo>
                  <a:pt x="6307647" y="0"/>
                </a:lnTo>
                <a:lnTo>
                  <a:pt x="6307647" y="2435385"/>
                </a:lnTo>
                <a:lnTo>
                  <a:pt x="0" y="24353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984729" y="1019175"/>
            <a:ext cx="15420819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Choice of no. of Principal Component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986928" y="0"/>
            <a:ext cx="19496046" cy="10966568"/>
          </a:xfrm>
          <a:custGeom>
            <a:avLst/>
            <a:gdLst/>
            <a:ahLst/>
            <a:cxnLst/>
            <a:rect r="r" b="b" t="t" l="l"/>
            <a:pathLst>
              <a:path h="10966568" w="19496046">
                <a:moveTo>
                  <a:pt x="0" y="0"/>
                </a:moveTo>
                <a:lnTo>
                  <a:pt x="19496046" y="0"/>
                </a:lnTo>
                <a:lnTo>
                  <a:pt x="19496046" y="10966568"/>
                </a:lnTo>
                <a:lnTo>
                  <a:pt x="0" y="109665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49611" y="4284181"/>
            <a:ext cx="15188778" cy="3141539"/>
          </a:xfrm>
          <a:custGeom>
            <a:avLst/>
            <a:gdLst/>
            <a:ahLst/>
            <a:cxnLst/>
            <a:rect r="r" b="b" t="t" l="l"/>
            <a:pathLst>
              <a:path h="3141539" w="15188778">
                <a:moveTo>
                  <a:pt x="0" y="0"/>
                </a:moveTo>
                <a:lnTo>
                  <a:pt x="15188778" y="0"/>
                </a:lnTo>
                <a:lnTo>
                  <a:pt x="15188778" y="3141539"/>
                </a:lnTo>
                <a:lnTo>
                  <a:pt x="0" y="31415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984729" y="1019175"/>
            <a:ext cx="15420819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Sample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49611" y="3161925"/>
            <a:ext cx="15464791" cy="572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78"/>
              </a:lnSpc>
            </a:pPr>
            <a:r>
              <a:rPr lang="en-US" sz="334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USArrest Data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986928" y="0"/>
            <a:ext cx="19496046" cy="10966568"/>
          </a:xfrm>
          <a:custGeom>
            <a:avLst/>
            <a:gdLst/>
            <a:ahLst/>
            <a:cxnLst/>
            <a:rect r="r" b="b" t="t" l="l"/>
            <a:pathLst>
              <a:path h="10966568" w="19496046">
                <a:moveTo>
                  <a:pt x="0" y="0"/>
                </a:moveTo>
                <a:lnTo>
                  <a:pt x="19496046" y="0"/>
                </a:lnTo>
                <a:lnTo>
                  <a:pt x="19496046" y="10966568"/>
                </a:lnTo>
                <a:lnTo>
                  <a:pt x="0" y="109665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360094" y="0"/>
            <a:ext cx="9927906" cy="10287000"/>
          </a:xfrm>
          <a:custGeom>
            <a:avLst/>
            <a:gdLst/>
            <a:ahLst/>
            <a:cxnLst/>
            <a:rect r="r" b="b" t="t" l="l"/>
            <a:pathLst>
              <a:path h="10287000" w="9927906">
                <a:moveTo>
                  <a:pt x="0" y="0"/>
                </a:moveTo>
                <a:lnTo>
                  <a:pt x="9927906" y="0"/>
                </a:lnTo>
                <a:lnTo>
                  <a:pt x="992790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9144000" y="-514350"/>
            <a:ext cx="5012438" cy="2918592"/>
            <a:chOff x="0" y="0"/>
            <a:chExt cx="1320148" cy="76868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20148" cy="768683"/>
            </a:xfrm>
            <a:custGeom>
              <a:avLst/>
              <a:gdLst/>
              <a:ahLst/>
              <a:cxnLst/>
              <a:rect r="r" b="b" t="t" l="l"/>
              <a:pathLst>
                <a:path h="768683" w="1320148">
                  <a:moveTo>
                    <a:pt x="0" y="0"/>
                  </a:moveTo>
                  <a:lnTo>
                    <a:pt x="1320148" y="0"/>
                  </a:lnTo>
                  <a:lnTo>
                    <a:pt x="1320148" y="768683"/>
                  </a:lnTo>
                  <a:lnTo>
                    <a:pt x="0" y="76868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1320148" cy="8163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05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355217" y="3983624"/>
            <a:ext cx="7755951" cy="4006291"/>
          </a:xfrm>
          <a:custGeom>
            <a:avLst/>
            <a:gdLst/>
            <a:ahLst/>
            <a:cxnLst/>
            <a:rect r="r" b="b" t="t" l="l"/>
            <a:pathLst>
              <a:path h="4006291" w="7755951">
                <a:moveTo>
                  <a:pt x="0" y="0"/>
                </a:moveTo>
                <a:lnTo>
                  <a:pt x="7755951" y="0"/>
                </a:lnTo>
                <a:lnTo>
                  <a:pt x="7755951" y="4006291"/>
                </a:lnTo>
                <a:lnTo>
                  <a:pt x="0" y="400629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84729" y="1019175"/>
            <a:ext cx="15420819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Sample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04022" y="-339784"/>
            <a:ext cx="19496046" cy="10966568"/>
          </a:xfrm>
          <a:custGeom>
            <a:avLst/>
            <a:gdLst/>
            <a:ahLst/>
            <a:cxnLst/>
            <a:rect r="r" b="b" t="t" l="l"/>
            <a:pathLst>
              <a:path h="10966568" w="19496046">
                <a:moveTo>
                  <a:pt x="0" y="0"/>
                </a:moveTo>
                <a:lnTo>
                  <a:pt x="19496046" y="0"/>
                </a:lnTo>
                <a:lnTo>
                  <a:pt x="19496046" y="10966568"/>
                </a:lnTo>
                <a:lnTo>
                  <a:pt x="0" y="109665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5897880" y="1504332"/>
            <a:ext cx="649224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028700" y="1162050"/>
            <a:ext cx="5038022" cy="817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34"/>
              </a:lnSpc>
            </a:pPr>
            <a:r>
              <a:rPr lang="en-US" sz="6246">
                <a:solidFill>
                  <a:srgbClr val="000000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ABOUT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764576" y="1979965"/>
            <a:ext cx="15494724" cy="7844204"/>
          </a:xfrm>
          <a:custGeom>
            <a:avLst/>
            <a:gdLst/>
            <a:ahLst/>
            <a:cxnLst/>
            <a:rect r="r" b="b" t="t" l="l"/>
            <a:pathLst>
              <a:path h="7844204" w="15494724">
                <a:moveTo>
                  <a:pt x="0" y="0"/>
                </a:moveTo>
                <a:lnTo>
                  <a:pt x="15494724" y="0"/>
                </a:lnTo>
                <a:lnTo>
                  <a:pt x="15494724" y="7844204"/>
                </a:lnTo>
                <a:lnTo>
                  <a:pt x="0" y="784420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447966" y="6987975"/>
            <a:ext cx="3037857" cy="3037857"/>
          </a:xfrm>
          <a:custGeom>
            <a:avLst/>
            <a:gdLst/>
            <a:ahLst/>
            <a:cxnLst/>
            <a:rect r="r" b="b" t="t" l="l"/>
            <a:pathLst>
              <a:path h="3037857" w="3037857">
                <a:moveTo>
                  <a:pt x="0" y="0"/>
                </a:moveTo>
                <a:lnTo>
                  <a:pt x="3037857" y="0"/>
                </a:lnTo>
                <a:lnTo>
                  <a:pt x="3037857" y="3037857"/>
                </a:lnTo>
                <a:lnTo>
                  <a:pt x="0" y="303785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315096" y="8275700"/>
            <a:ext cx="3495739" cy="2617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5"/>
              </a:lnSpc>
            </a:pPr>
            <a:r>
              <a:rPr lang="en-US" sz="214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AI Engineer @ShagaLabs</a:t>
            </a:r>
          </a:p>
          <a:p>
            <a:pPr algn="ctr">
              <a:lnSpc>
                <a:spcPts val="3005"/>
              </a:lnSpc>
            </a:pPr>
            <a:r>
              <a:rPr lang="en-US" sz="214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Kaggle 2x Expert</a:t>
            </a:r>
          </a:p>
          <a:p>
            <a:pPr algn="ctr">
              <a:lnSpc>
                <a:spcPts val="3005"/>
              </a:lnSpc>
            </a:pPr>
            <a:r>
              <a:rPr lang="en-US" sz="214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Applied Gen AI Researcher</a:t>
            </a:r>
          </a:p>
          <a:p>
            <a:pPr algn="ctr">
              <a:lnSpc>
                <a:spcPts val="3005"/>
              </a:lnSpc>
            </a:pPr>
            <a:r>
              <a:rPr lang="en-US" sz="214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Member @SuperTeamDao</a:t>
            </a:r>
          </a:p>
          <a:p>
            <a:pPr algn="ctr">
              <a:lnSpc>
                <a:spcPts val="3005"/>
              </a:lnSpc>
            </a:pPr>
            <a:r>
              <a:rPr lang="en-US" sz="214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 algn="ctr">
              <a:lnSpc>
                <a:spcPts val="3005"/>
              </a:lnSpc>
            </a:pPr>
          </a:p>
          <a:p>
            <a:pPr algn="ctr">
              <a:lnSpc>
                <a:spcPts val="3005"/>
              </a:lnSpc>
            </a:pPr>
          </a:p>
        </p:txBody>
      </p:sp>
      <p:grpSp>
        <p:nvGrpSpPr>
          <p:cNvPr name="Group 8" id="8"/>
          <p:cNvGrpSpPr/>
          <p:nvPr/>
        </p:nvGrpSpPr>
        <p:grpSpPr>
          <a:xfrm rot="0">
            <a:off x="1379123" y="1979965"/>
            <a:ext cx="5367685" cy="5367663"/>
            <a:chOff x="0" y="0"/>
            <a:chExt cx="6350000" cy="634997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7"/>
              <a:stretch>
                <a:fillRect l="-5981" t="-11469" r="-4096" b="-16342"/>
              </a:stretch>
            </a:blipFill>
          </p:spPr>
        </p:sp>
      </p:grp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04022" y="-339784"/>
            <a:ext cx="19496046" cy="10966568"/>
          </a:xfrm>
          <a:custGeom>
            <a:avLst/>
            <a:gdLst/>
            <a:ahLst/>
            <a:cxnLst/>
            <a:rect r="r" b="b" t="t" l="l"/>
            <a:pathLst>
              <a:path h="10966568" w="19496046">
                <a:moveTo>
                  <a:pt x="0" y="0"/>
                </a:moveTo>
                <a:lnTo>
                  <a:pt x="19496046" y="0"/>
                </a:lnTo>
                <a:lnTo>
                  <a:pt x="19496046" y="10966568"/>
                </a:lnTo>
                <a:lnTo>
                  <a:pt x="0" y="109665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111406" y="-339784"/>
            <a:ext cx="24614238" cy="5759494"/>
          </a:xfrm>
          <a:custGeom>
            <a:avLst/>
            <a:gdLst/>
            <a:ahLst/>
            <a:cxnLst/>
            <a:rect r="r" b="b" t="t" l="l"/>
            <a:pathLst>
              <a:path h="5759494" w="24614238">
                <a:moveTo>
                  <a:pt x="0" y="0"/>
                </a:moveTo>
                <a:lnTo>
                  <a:pt x="24614238" y="0"/>
                </a:lnTo>
                <a:lnTo>
                  <a:pt x="24614238" y="5759494"/>
                </a:lnTo>
                <a:lnTo>
                  <a:pt x="0" y="57594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357598" y="5133975"/>
            <a:ext cx="12759211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Tips and Tricks - Applying PCA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583325" y="2722247"/>
            <a:ext cx="3121350" cy="2295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000"/>
              </a:lnSpc>
            </a:pPr>
            <a:r>
              <a:rPr lang="en-US" sz="15000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05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4007510" y="447024"/>
            <a:ext cx="7309810" cy="11178098"/>
          </a:xfrm>
          <a:custGeom>
            <a:avLst/>
            <a:gdLst/>
            <a:ahLst/>
            <a:cxnLst/>
            <a:rect r="r" b="b" t="t" l="l"/>
            <a:pathLst>
              <a:path h="11178098" w="7309810">
                <a:moveTo>
                  <a:pt x="0" y="0"/>
                </a:moveTo>
                <a:lnTo>
                  <a:pt x="7309810" y="0"/>
                </a:lnTo>
                <a:lnTo>
                  <a:pt x="7309810" y="11178098"/>
                </a:lnTo>
                <a:lnTo>
                  <a:pt x="0" y="111780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4" y="8253860"/>
            <a:ext cx="3035914" cy="1908290"/>
          </a:xfrm>
          <a:custGeom>
            <a:avLst/>
            <a:gdLst/>
            <a:ahLst/>
            <a:cxnLst/>
            <a:rect r="r" b="b" t="t" l="l"/>
            <a:pathLst>
              <a:path h="1908290" w="3035914">
                <a:moveTo>
                  <a:pt x="0" y="0"/>
                </a:moveTo>
                <a:lnTo>
                  <a:pt x="3035914" y="0"/>
                </a:lnTo>
                <a:lnTo>
                  <a:pt x="3035914" y="1908290"/>
                </a:lnTo>
                <a:lnTo>
                  <a:pt x="0" y="190829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255431"/>
            <a:ext cx="19496046" cy="10966568"/>
          </a:xfrm>
          <a:custGeom>
            <a:avLst/>
            <a:gdLst/>
            <a:ahLst/>
            <a:cxnLst/>
            <a:rect r="r" b="b" t="t" l="l"/>
            <a:pathLst>
              <a:path h="10966568" w="19496046">
                <a:moveTo>
                  <a:pt x="0" y="0"/>
                </a:moveTo>
                <a:lnTo>
                  <a:pt x="19496046" y="0"/>
                </a:lnTo>
                <a:lnTo>
                  <a:pt x="19496046" y="10966568"/>
                </a:lnTo>
                <a:lnTo>
                  <a:pt x="0" y="109665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706292" y="-255431"/>
            <a:ext cx="24614238" cy="5759494"/>
          </a:xfrm>
          <a:custGeom>
            <a:avLst/>
            <a:gdLst/>
            <a:ahLst/>
            <a:cxnLst/>
            <a:rect r="r" b="b" t="t" l="l"/>
            <a:pathLst>
              <a:path h="5759494" w="24614238">
                <a:moveTo>
                  <a:pt x="0" y="0"/>
                </a:moveTo>
                <a:lnTo>
                  <a:pt x="24614238" y="0"/>
                </a:lnTo>
                <a:lnTo>
                  <a:pt x="24614238" y="5759494"/>
                </a:lnTo>
                <a:lnTo>
                  <a:pt x="0" y="57594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560052" y="5295761"/>
            <a:ext cx="8568803" cy="4570891"/>
          </a:xfrm>
          <a:custGeom>
            <a:avLst/>
            <a:gdLst/>
            <a:ahLst/>
            <a:cxnLst/>
            <a:rect r="r" b="b" t="t" l="l"/>
            <a:pathLst>
              <a:path h="4570891" w="8568803">
                <a:moveTo>
                  <a:pt x="0" y="0"/>
                </a:moveTo>
                <a:lnTo>
                  <a:pt x="8568804" y="0"/>
                </a:lnTo>
                <a:lnTo>
                  <a:pt x="8568804" y="4570891"/>
                </a:lnTo>
                <a:lnTo>
                  <a:pt x="0" y="457089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-2358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17981" y="1019175"/>
            <a:ext cx="9952350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Tips and Tricks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17981" y="2567166"/>
            <a:ext cx="14807561" cy="2223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480"/>
              </a:lnSpc>
              <a:buAutoNum type="arabicPeriod" startAt="1"/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Standardization is crucial before PCA.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Ensures all features contribute equally.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Use z-score standardization (mean=0, variance=1) or scale features to a fixed range (e.g., 0-1)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255431"/>
            <a:ext cx="19496046" cy="10966568"/>
          </a:xfrm>
          <a:custGeom>
            <a:avLst/>
            <a:gdLst/>
            <a:ahLst/>
            <a:cxnLst/>
            <a:rect r="r" b="b" t="t" l="l"/>
            <a:pathLst>
              <a:path h="10966568" w="19496046">
                <a:moveTo>
                  <a:pt x="0" y="0"/>
                </a:moveTo>
                <a:lnTo>
                  <a:pt x="19496046" y="0"/>
                </a:lnTo>
                <a:lnTo>
                  <a:pt x="19496046" y="10966568"/>
                </a:lnTo>
                <a:lnTo>
                  <a:pt x="0" y="109665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706292" y="-255431"/>
            <a:ext cx="24614238" cy="5759494"/>
          </a:xfrm>
          <a:custGeom>
            <a:avLst/>
            <a:gdLst/>
            <a:ahLst/>
            <a:cxnLst/>
            <a:rect r="r" b="b" t="t" l="l"/>
            <a:pathLst>
              <a:path h="5759494" w="24614238">
                <a:moveTo>
                  <a:pt x="0" y="0"/>
                </a:moveTo>
                <a:lnTo>
                  <a:pt x="24614238" y="0"/>
                </a:lnTo>
                <a:lnTo>
                  <a:pt x="24614238" y="5759494"/>
                </a:lnTo>
                <a:lnTo>
                  <a:pt x="0" y="57594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971265" y="5143500"/>
            <a:ext cx="8345470" cy="4708806"/>
          </a:xfrm>
          <a:custGeom>
            <a:avLst/>
            <a:gdLst/>
            <a:ahLst/>
            <a:cxnLst/>
            <a:rect r="r" b="b" t="t" l="l"/>
            <a:pathLst>
              <a:path h="4708806" w="8345470">
                <a:moveTo>
                  <a:pt x="0" y="0"/>
                </a:moveTo>
                <a:lnTo>
                  <a:pt x="8345470" y="0"/>
                </a:lnTo>
                <a:lnTo>
                  <a:pt x="8345470" y="4708806"/>
                </a:lnTo>
                <a:lnTo>
                  <a:pt x="0" y="470880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-17965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17981" y="1019175"/>
            <a:ext cx="9952350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Tips and Tricks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17981" y="2567166"/>
            <a:ext cx="14807561" cy="2223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480"/>
              </a:lnSpc>
              <a:buAutoNum type="arabicPeriod" startAt="1"/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Standardization is crucial before PCA.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Ensures all features contribute equally.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Use z-score standardization (mean=0, variance=1) or scale features to a fixed range (e.g., 0-1)</a:t>
            </a: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339784"/>
            <a:ext cx="19496046" cy="10966568"/>
          </a:xfrm>
          <a:custGeom>
            <a:avLst/>
            <a:gdLst/>
            <a:ahLst/>
            <a:cxnLst/>
            <a:rect r="r" b="b" t="t" l="l"/>
            <a:pathLst>
              <a:path h="10966568" w="19496046">
                <a:moveTo>
                  <a:pt x="0" y="0"/>
                </a:moveTo>
                <a:lnTo>
                  <a:pt x="19496046" y="0"/>
                </a:lnTo>
                <a:lnTo>
                  <a:pt x="19496046" y="10966568"/>
                </a:lnTo>
                <a:lnTo>
                  <a:pt x="0" y="109665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706292" y="-1646322"/>
            <a:ext cx="24614238" cy="5759494"/>
          </a:xfrm>
          <a:custGeom>
            <a:avLst/>
            <a:gdLst/>
            <a:ahLst/>
            <a:cxnLst/>
            <a:rect r="r" b="b" t="t" l="l"/>
            <a:pathLst>
              <a:path h="5759494" w="24614238">
                <a:moveTo>
                  <a:pt x="0" y="0"/>
                </a:moveTo>
                <a:lnTo>
                  <a:pt x="24614238" y="0"/>
                </a:lnTo>
                <a:lnTo>
                  <a:pt x="24614238" y="5759494"/>
                </a:lnTo>
                <a:lnTo>
                  <a:pt x="0" y="57594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176023" y="5542878"/>
            <a:ext cx="9144000" cy="4744122"/>
          </a:xfrm>
          <a:custGeom>
            <a:avLst/>
            <a:gdLst/>
            <a:ahLst/>
            <a:cxnLst/>
            <a:rect r="r" b="b" t="t" l="l"/>
            <a:pathLst>
              <a:path h="4744122" w="9144000">
                <a:moveTo>
                  <a:pt x="0" y="0"/>
                </a:moveTo>
                <a:lnTo>
                  <a:pt x="9144000" y="0"/>
                </a:lnTo>
                <a:lnTo>
                  <a:pt x="9144000" y="4744122"/>
                </a:lnTo>
                <a:lnTo>
                  <a:pt x="0" y="474412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17981" y="1019175"/>
            <a:ext cx="9952350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Tips and Tricks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17981" y="3020337"/>
            <a:ext cx="14807561" cy="2223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2. PCA is sensitive to outliers - handle them first.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Identify and remove or transform outliers.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Consider robust PCA techniques for noisy data.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Use visualization tools to spot outliers in high dimensions.</a:t>
            </a: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" y="-339784"/>
            <a:ext cx="19496046" cy="10966568"/>
          </a:xfrm>
          <a:custGeom>
            <a:avLst/>
            <a:gdLst/>
            <a:ahLst/>
            <a:cxnLst/>
            <a:rect r="r" b="b" t="t" l="l"/>
            <a:pathLst>
              <a:path h="10966568" w="19496046">
                <a:moveTo>
                  <a:pt x="0" y="0"/>
                </a:moveTo>
                <a:lnTo>
                  <a:pt x="19496046" y="0"/>
                </a:lnTo>
                <a:lnTo>
                  <a:pt x="19496046" y="10966568"/>
                </a:lnTo>
                <a:lnTo>
                  <a:pt x="0" y="109665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706292" y="-255431"/>
            <a:ext cx="24614238" cy="5759494"/>
          </a:xfrm>
          <a:custGeom>
            <a:avLst/>
            <a:gdLst/>
            <a:ahLst/>
            <a:cxnLst/>
            <a:rect r="r" b="b" t="t" l="l"/>
            <a:pathLst>
              <a:path h="5759494" w="24614238">
                <a:moveTo>
                  <a:pt x="0" y="0"/>
                </a:moveTo>
                <a:lnTo>
                  <a:pt x="24614238" y="0"/>
                </a:lnTo>
                <a:lnTo>
                  <a:pt x="24614238" y="5759494"/>
                </a:lnTo>
                <a:lnTo>
                  <a:pt x="0" y="57594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409729" y="5016773"/>
            <a:ext cx="7024065" cy="5268049"/>
          </a:xfrm>
          <a:custGeom>
            <a:avLst/>
            <a:gdLst/>
            <a:ahLst/>
            <a:cxnLst/>
            <a:rect r="r" b="b" t="t" l="l"/>
            <a:pathLst>
              <a:path h="5268049" w="7024065">
                <a:moveTo>
                  <a:pt x="0" y="0"/>
                </a:moveTo>
                <a:lnTo>
                  <a:pt x="7024065" y="0"/>
                </a:lnTo>
                <a:lnTo>
                  <a:pt x="7024065" y="5268049"/>
                </a:lnTo>
                <a:lnTo>
                  <a:pt x="0" y="526804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17981" y="1019175"/>
            <a:ext cx="9952350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Tips and Tricks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17981" y="2431053"/>
            <a:ext cx="14807561" cy="2223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3. Use scree plot to choose number of components.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Plot eigenvalues against component number.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Look for </a:t>
            </a:r>
            <a:r>
              <a:rPr lang="en-US" sz="3200">
                <a:solidFill>
                  <a:srgbClr val="FF313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"elbow"</a:t>
            </a: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point where curve levels off.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Components before elbow explain most variance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255431"/>
            <a:ext cx="19496046" cy="10966568"/>
          </a:xfrm>
          <a:custGeom>
            <a:avLst/>
            <a:gdLst/>
            <a:ahLst/>
            <a:cxnLst/>
            <a:rect r="r" b="b" t="t" l="l"/>
            <a:pathLst>
              <a:path h="10966568" w="19496046">
                <a:moveTo>
                  <a:pt x="0" y="0"/>
                </a:moveTo>
                <a:lnTo>
                  <a:pt x="19496046" y="0"/>
                </a:lnTo>
                <a:lnTo>
                  <a:pt x="19496046" y="10966568"/>
                </a:lnTo>
                <a:lnTo>
                  <a:pt x="0" y="109665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706292" y="-255431"/>
            <a:ext cx="24614238" cy="5759494"/>
          </a:xfrm>
          <a:custGeom>
            <a:avLst/>
            <a:gdLst/>
            <a:ahLst/>
            <a:cxnLst/>
            <a:rect r="r" b="b" t="t" l="l"/>
            <a:pathLst>
              <a:path h="5759494" w="24614238">
                <a:moveTo>
                  <a:pt x="0" y="0"/>
                </a:moveTo>
                <a:lnTo>
                  <a:pt x="24614238" y="0"/>
                </a:lnTo>
                <a:lnTo>
                  <a:pt x="24614238" y="5759494"/>
                </a:lnTo>
                <a:lnTo>
                  <a:pt x="0" y="57594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17981" y="1019175"/>
            <a:ext cx="9952350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Tips and Tricks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17981" y="3020337"/>
            <a:ext cx="14807561" cy="2223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4. Tradeoff Information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Set a threshold (e.g., 80% or 90%).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Keep components that cumulatively explain this much variance Balance between dimensionality reduction and information retention</a:t>
            </a: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" y="-239177"/>
            <a:ext cx="19496046" cy="10966568"/>
          </a:xfrm>
          <a:custGeom>
            <a:avLst/>
            <a:gdLst/>
            <a:ahLst/>
            <a:cxnLst/>
            <a:rect r="r" b="b" t="t" l="l"/>
            <a:pathLst>
              <a:path h="10966568" w="19496046">
                <a:moveTo>
                  <a:pt x="0" y="0"/>
                </a:moveTo>
                <a:lnTo>
                  <a:pt x="19496046" y="0"/>
                </a:lnTo>
                <a:lnTo>
                  <a:pt x="19496046" y="10966568"/>
                </a:lnTo>
                <a:lnTo>
                  <a:pt x="0" y="109665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706292" y="-255431"/>
            <a:ext cx="24614238" cy="5759494"/>
          </a:xfrm>
          <a:custGeom>
            <a:avLst/>
            <a:gdLst/>
            <a:ahLst/>
            <a:cxnLst/>
            <a:rect r="r" b="b" t="t" l="l"/>
            <a:pathLst>
              <a:path h="5759494" w="24614238">
                <a:moveTo>
                  <a:pt x="0" y="0"/>
                </a:moveTo>
                <a:lnTo>
                  <a:pt x="24614238" y="0"/>
                </a:lnTo>
                <a:lnTo>
                  <a:pt x="24614238" y="5759494"/>
                </a:lnTo>
                <a:lnTo>
                  <a:pt x="0" y="57594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152111" y="5504063"/>
            <a:ext cx="9191872" cy="4595936"/>
          </a:xfrm>
          <a:custGeom>
            <a:avLst/>
            <a:gdLst/>
            <a:ahLst/>
            <a:cxnLst/>
            <a:rect r="r" b="b" t="t" l="l"/>
            <a:pathLst>
              <a:path h="4595936" w="9191872">
                <a:moveTo>
                  <a:pt x="0" y="0"/>
                </a:moveTo>
                <a:lnTo>
                  <a:pt x="9191872" y="0"/>
                </a:lnTo>
                <a:lnTo>
                  <a:pt x="9191872" y="4595936"/>
                </a:lnTo>
                <a:lnTo>
                  <a:pt x="0" y="459593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17981" y="1019175"/>
            <a:ext cx="9952350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Tips and Tricks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17981" y="3020337"/>
            <a:ext cx="14807561" cy="2223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5. Use PCA for feature engineering, not just reduction.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Create new features from top principal components. 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Combine with original features for better model performance.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Useful in image processing and signal analysis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04022" y="-339784"/>
            <a:ext cx="19496046" cy="10966568"/>
          </a:xfrm>
          <a:custGeom>
            <a:avLst/>
            <a:gdLst/>
            <a:ahLst/>
            <a:cxnLst/>
            <a:rect r="r" b="b" t="t" l="l"/>
            <a:pathLst>
              <a:path h="10966568" w="19496046">
                <a:moveTo>
                  <a:pt x="0" y="0"/>
                </a:moveTo>
                <a:lnTo>
                  <a:pt x="19496046" y="0"/>
                </a:lnTo>
                <a:lnTo>
                  <a:pt x="19496046" y="10966568"/>
                </a:lnTo>
                <a:lnTo>
                  <a:pt x="0" y="109665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111406" y="-339784"/>
            <a:ext cx="24614238" cy="5759494"/>
          </a:xfrm>
          <a:custGeom>
            <a:avLst/>
            <a:gdLst/>
            <a:ahLst/>
            <a:cxnLst/>
            <a:rect r="r" b="b" t="t" l="l"/>
            <a:pathLst>
              <a:path h="5759494" w="24614238">
                <a:moveTo>
                  <a:pt x="0" y="0"/>
                </a:moveTo>
                <a:lnTo>
                  <a:pt x="24614238" y="0"/>
                </a:lnTo>
                <a:lnTo>
                  <a:pt x="24614238" y="5759494"/>
                </a:lnTo>
                <a:lnTo>
                  <a:pt x="0" y="57594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764396" y="5133975"/>
            <a:ext cx="12759211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Applying PCA Hands-On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583325" y="2722247"/>
            <a:ext cx="3121350" cy="2295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000"/>
              </a:lnSpc>
            </a:pPr>
            <a:r>
              <a:rPr lang="en-US" sz="15000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06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4007510" y="447024"/>
            <a:ext cx="7309810" cy="11178098"/>
          </a:xfrm>
          <a:custGeom>
            <a:avLst/>
            <a:gdLst/>
            <a:ahLst/>
            <a:cxnLst/>
            <a:rect r="r" b="b" t="t" l="l"/>
            <a:pathLst>
              <a:path h="11178098" w="7309810">
                <a:moveTo>
                  <a:pt x="0" y="0"/>
                </a:moveTo>
                <a:lnTo>
                  <a:pt x="7309810" y="0"/>
                </a:lnTo>
                <a:lnTo>
                  <a:pt x="7309810" y="11178098"/>
                </a:lnTo>
                <a:lnTo>
                  <a:pt x="0" y="111780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4" y="8253860"/>
            <a:ext cx="3035914" cy="1908290"/>
          </a:xfrm>
          <a:custGeom>
            <a:avLst/>
            <a:gdLst/>
            <a:ahLst/>
            <a:cxnLst/>
            <a:rect r="r" b="b" t="t" l="l"/>
            <a:pathLst>
              <a:path h="1908290" w="3035914">
                <a:moveTo>
                  <a:pt x="0" y="0"/>
                </a:moveTo>
                <a:lnTo>
                  <a:pt x="3035914" y="0"/>
                </a:lnTo>
                <a:lnTo>
                  <a:pt x="3035914" y="1908290"/>
                </a:lnTo>
                <a:lnTo>
                  <a:pt x="0" y="190829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04022" y="-339784"/>
            <a:ext cx="19496046" cy="10966568"/>
          </a:xfrm>
          <a:custGeom>
            <a:avLst/>
            <a:gdLst/>
            <a:ahLst/>
            <a:cxnLst/>
            <a:rect r="r" b="b" t="t" l="l"/>
            <a:pathLst>
              <a:path h="10966568" w="19496046">
                <a:moveTo>
                  <a:pt x="0" y="0"/>
                </a:moveTo>
                <a:lnTo>
                  <a:pt x="19496046" y="0"/>
                </a:lnTo>
                <a:lnTo>
                  <a:pt x="19496046" y="10966568"/>
                </a:lnTo>
                <a:lnTo>
                  <a:pt x="0" y="109665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111406" y="-339784"/>
            <a:ext cx="24614238" cy="5759494"/>
          </a:xfrm>
          <a:custGeom>
            <a:avLst/>
            <a:gdLst/>
            <a:ahLst/>
            <a:cxnLst/>
            <a:rect r="r" b="b" t="t" l="l"/>
            <a:pathLst>
              <a:path h="5759494" w="24614238">
                <a:moveTo>
                  <a:pt x="0" y="0"/>
                </a:moveTo>
                <a:lnTo>
                  <a:pt x="24614238" y="0"/>
                </a:lnTo>
                <a:lnTo>
                  <a:pt x="24614238" y="5759494"/>
                </a:lnTo>
                <a:lnTo>
                  <a:pt x="0" y="57594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4" y="1435063"/>
            <a:ext cx="12759211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Applying PCA Hands-On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4007510" y="447024"/>
            <a:ext cx="7309810" cy="11178098"/>
          </a:xfrm>
          <a:custGeom>
            <a:avLst/>
            <a:gdLst/>
            <a:ahLst/>
            <a:cxnLst/>
            <a:rect r="r" b="b" t="t" l="l"/>
            <a:pathLst>
              <a:path h="11178098" w="7309810">
                <a:moveTo>
                  <a:pt x="0" y="0"/>
                </a:moveTo>
                <a:lnTo>
                  <a:pt x="7309810" y="0"/>
                </a:lnTo>
                <a:lnTo>
                  <a:pt x="7309810" y="11178098"/>
                </a:lnTo>
                <a:lnTo>
                  <a:pt x="0" y="111780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4" y="8253860"/>
            <a:ext cx="3035914" cy="1908290"/>
          </a:xfrm>
          <a:custGeom>
            <a:avLst/>
            <a:gdLst/>
            <a:ahLst/>
            <a:cxnLst/>
            <a:rect r="r" b="b" t="t" l="l"/>
            <a:pathLst>
              <a:path h="1908290" w="3035914">
                <a:moveTo>
                  <a:pt x="0" y="0"/>
                </a:moveTo>
                <a:lnTo>
                  <a:pt x="3035914" y="0"/>
                </a:lnTo>
                <a:lnTo>
                  <a:pt x="3035914" y="1908290"/>
                </a:lnTo>
                <a:lnTo>
                  <a:pt x="0" y="190829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1" y="4554205"/>
            <a:ext cx="16230600" cy="161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39"/>
              </a:lnSpc>
            </a:pPr>
            <a:r>
              <a:rPr lang="en-US" sz="4599" u="sng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  <a:hlinkClick r:id="rId10" tooltip="https://www.kaggle.com/code/hrishikeshyadav/pca-starter-pack?scriptVersionId=188642215"/>
              </a:rPr>
              <a:t>https://www.kaggle.com/code/hrishikeshyadav/pca-starter-pack?scriptVersionId=188642215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5897880" y="1504332"/>
            <a:ext cx="649224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567111" y="2687630"/>
            <a:ext cx="6257087" cy="6257062"/>
            <a:chOff x="0" y="0"/>
            <a:chExt cx="6350000" cy="634997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5981" t="-11469" r="-4096" b="-16342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1199531" y="1979965"/>
            <a:ext cx="4315365" cy="5351377"/>
          </a:xfrm>
          <a:custGeom>
            <a:avLst/>
            <a:gdLst/>
            <a:ahLst/>
            <a:cxnLst/>
            <a:rect r="r" b="b" t="t" l="l"/>
            <a:pathLst>
              <a:path h="5351377" w="4315365">
                <a:moveTo>
                  <a:pt x="0" y="0"/>
                </a:moveTo>
                <a:lnTo>
                  <a:pt x="4315365" y="0"/>
                </a:lnTo>
                <a:lnTo>
                  <a:pt x="4315365" y="5351377"/>
                </a:lnTo>
                <a:lnTo>
                  <a:pt x="0" y="53513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1168" t="0" r="-22711" b="-16025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162050"/>
            <a:ext cx="5038022" cy="817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34"/>
              </a:lnSpc>
            </a:pPr>
            <a:r>
              <a:rPr lang="en-US" sz="6246">
                <a:solidFill>
                  <a:srgbClr val="000000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ABOUT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671653" y="9201150"/>
            <a:ext cx="4048002" cy="473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06"/>
              </a:lnSpc>
            </a:pPr>
            <a:r>
              <a:rPr lang="en-US" sz="279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Twitter - @hrishikesh_ai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377850" y="7590331"/>
            <a:ext cx="4383054" cy="32787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68"/>
              </a:lnSpc>
            </a:pPr>
            <a:r>
              <a:rPr lang="en-US" sz="269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AI Engineer @ShagaLabs</a:t>
            </a:r>
          </a:p>
          <a:p>
            <a:pPr algn="ctr">
              <a:lnSpc>
                <a:spcPts val="3768"/>
              </a:lnSpc>
            </a:pPr>
            <a:r>
              <a:rPr lang="en-US" sz="269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Kaggle 2x Expert</a:t>
            </a:r>
          </a:p>
          <a:p>
            <a:pPr algn="ctr">
              <a:lnSpc>
                <a:spcPts val="3768"/>
              </a:lnSpc>
            </a:pPr>
            <a:r>
              <a:rPr lang="en-US" sz="269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Applied Gen AI Researcher</a:t>
            </a:r>
          </a:p>
          <a:p>
            <a:pPr algn="ctr">
              <a:lnSpc>
                <a:spcPts val="3768"/>
              </a:lnSpc>
            </a:pPr>
            <a:r>
              <a:rPr lang="en-US" sz="269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Member @SuperTeamDao</a:t>
            </a:r>
          </a:p>
          <a:p>
            <a:pPr algn="ctr">
              <a:lnSpc>
                <a:spcPts val="3768"/>
              </a:lnSpc>
            </a:pPr>
            <a:r>
              <a:rPr lang="en-US" sz="269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 algn="ctr">
              <a:lnSpc>
                <a:spcPts val="3768"/>
              </a:lnSpc>
            </a:pPr>
          </a:p>
          <a:p>
            <a:pPr algn="ctr">
              <a:lnSpc>
                <a:spcPts val="3768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04022" y="-339784"/>
            <a:ext cx="19496046" cy="10966568"/>
          </a:xfrm>
          <a:custGeom>
            <a:avLst/>
            <a:gdLst/>
            <a:ahLst/>
            <a:cxnLst/>
            <a:rect r="r" b="b" t="t" l="l"/>
            <a:pathLst>
              <a:path h="10966568" w="19496046">
                <a:moveTo>
                  <a:pt x="0" y="0"/>
                </a:moveTo>
                <a:lnTo>
                  <a:pt x="19496046" y="0"/>
                </a:lnTo>
                <a:lnTo>
                  <a:pt x="19496046" y="10966568"/>
                </a:lnTo>
                <a:lnTo>
                  <a:pt x="0" y="109665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132292" y="-408708"/>
            <a:ext cx="8252732" cy="1753396"/>
          </a:xfrm>
          <a:custGeom>
            <a:avLst/>
            <a:gdLst/>
            <a:ahLst/>
            <a:cxnLst/>
            <a:rect r="r" b="b" t="t" l="l"/>
            <a:pathLst>
              <a:path h="1753396" w="8252732">
                <a:moveTo>
                  <a:pt x="0" y="0"/>
                </a:moveTo>
                <a:lnTo>
                  <a:pt x="8252732" y="0"/>
                </a:lnTo>
                <a:lnTo>
                  <a:pt x="8252732" y="1753396"/>
                </a:lnTo>
                <a:lnTo>
                  <a:pt x="0" y="17533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780492" y="-1707524"/>
            <a:ext cx="7585140" cy="4350966"/>
          </a:xfrm>
          <a:custGeom>
            <a:avLst/>
            <a:gdLst/>
            <a:ahLst/>
            <a:cxnLst/>
            <a:rect r="r" b="b" t="t" l="l"/>
            <a:pathLst>
              <a:path h="4350966" w="7585140">
                <a:moveTo>
                  <a:pt x="0" y="0"/>
                </a:moveTo>
                <a:lnTo>
                  <a:pt x="7585140" y="0"/>
                </a:lnTo>
                <a:lnTo>
                  <a:pt x="7585140" y="4350966"/>
                </a:lnTo>
                <a:lnTo>
                  <a:pt x="0" y="43509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740964" y="7611428"/>
            <a:ext cx="21125988" cy="4256476"/>
          </a:xfrm>
          <a:custGeom>
            <a:avLst/>
            <a:gdLst/>
            <a:ahLst/>
            <a:cxnLst/>
            <a:rect r="r" b="b" t="t" l="l"/>
            <a:pathLst>
              <a:path h="4256476" w="21125988">
                <a:moveTo>
                  <a:pt x="0" y="0"/>
                </a:moveTo>
                <a:lnTo>
                  <a:pt x="21125988" y="0"/>
                </a:lnTo>
                <a:lnTo>
                  <a:pt x="21125988" y="4256476"/>
                </a:lnTo>
                <a:lnTo>
                  <a:pt x="0" y="425647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5050797" y="2713762"/>
            <a:ext cx="8975601" cy="5963438"/>
            <a:chOff x="0" y="0"/>
            <a:chExt cx="6365240" cy="42291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65240" cy="4229100"/>
            </a:xfrm>
            <a:custGeom>
              <a:avLst/>
              <a:gdLst/>
              <a:ahLst/>
              <a:cxnLst/>
              <a:rect r="r" b="b" t="t" l="l"/>
              <a:pathLst>
                <a:path h="4229100" w="6365240">
                  <a:moveTo>
                    <a:pt x="5951220" y="4229100"/>
                  </a:moveTo>
                  <a:lnTo>
                    <a:pt x="414020" y="4229100"/>
                  </a:lnTo>
                  <a:cubicBezTo>
                    <a:pt x="185420" y="4229100"/>
                    <a:pt x="0" y="4043680"/>
                    <a:pt x="0" y="3816350"/>
                  </a:cubicBezTo>
                  <a:lnTo>
                    <a:pt x="0" y="414020"/>
                  </a:lnTo>
                  <a:cubicBezTo>
                    <a:pt x="0" y="185420"/>
                    <a:pt x="185420" y="0"/>
                    <a:pt x="414020" y="0"/>
                  </a:cubicBezTo>
                  <a:lnTo>
                    <a:pt x="5951220" y="0"/>
                  </a:lnTo>
                  <a:cubicBezTo>
                    <a:pt x="6179820" y="0"/>
                    <a:pt x="6365240" y="185420"/>
                    <a:pt x="6365240" y="414020"/>
                  </a:cubicBezTo>
                  <a:lnTo>
                    <a:pt x="6365240" y="3816350"/>
                  </a:lnTo>
                  <a:cubicBezTo>
                    <a:pt x="6365240" y="4043680"/>
                    <a:pt x="6179820" y="4229100"/>
                    <a:pt x="5951220" y="4229100"/>
                  </a:cubicBezTo>
                  <a:close/>
                </a:path>
              </a:pathLst>
            </a:custGeom>
            <a:blipFill>
              <a:blip r:embed="rId10"/>
              <a:stretch>
                <a:fillRect l="-1856" t="0" r="-1856" b="0"/>
              </a:stretch>
            </a:blipFill>
          </p:spPr>
        </p:sp>
      </p:grp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04022" y="-339784"/>
            <a:ext cx="19496046" cy="10966568"/>
          </a:xfrm>
          <a:custGeom>
            <a:avLst/>
            <a:gdLst/>
            <a:ahLst/>
            <a:cxnLst/>
            <a:rect r="r" b="b" t="t" l="l"/>
            <a:pathLst>
              <a:path h="10966568" w="19496046">
                <a:moveTo>
                  <a:pt x="0" y="0"/>
                </a:moveTo>
                <a:lnTo>
                  <a:pt x="19496046" y="0"/>
                </a:lnTo>
                <a:lnTo>
                  <a:pt x="19496046" y="10966568"/>
                </a:lnTo>
                <a:lnTo>
                  <a:pt x="0" y="109665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748292" y="9555930"/>
            <a:ext cx="2338894" cy="748136"/>
          </a:xfrm>
          <a:custGeom>
            <a:avLst/>
            <a:gdLst/>
            <a:ahLst/>
            <a:cxnLst/>
            <a:rect r="r" b="b" t="t" l="l"/>
            <a:pathLst>
              <a:path h="748136" w="2338894">
                <a:moveTo>
                  <a:pt x="0" y="0"/>
                </a:moveTo>
                <a:lnTo>
                  <a:pt x="2338894" y="0"/>
                </a:lnTo>
                <a:lnTo>
                  <a:pt x="2338894" y="748136"/>
                </a:lnTo>
                <a:lnTo>
                  <a:pt x="0" y="74813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083725" y="7576643"/>
            <a:ext cx="8120550" cy="357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000">
                <a:solidFill>
                  <a:srgbClr val="000000"/>
                </a:solidFill>
                <a:latin typeface="Barlow Medium"/>
                <a:ea typeface="Barlow Medium"/>
                <a:cs typeface="Barlow Medium"/>
                <a:sym typeface="Barlow Medium"/>
              </a:rPr>
              <a:t>CREDITS: This presentation template was created by </a:t>
            </a:r>
            <a:r>
              <a:rPr lang="en-US" sz="2000" u="sng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  <a:hlinkClick r:id="rId7" tooltip="https://bit.ly/3A1uf1Q"/>
              </a:rPr>
              <a:t>Slidesgo</a:t>
            </a:r>
            <a:r>
              <a:rPr lang="en-US" sz="2000">
                <a:solidFill>
                  <a:srgbClr val="000000"/>
                </a:solidFill>
                <a:latin typeface="Barlow Medium"/>
                <a:ea typeface="Barlow Medium"/>
                <a:cs typeface="Barlow Medium"/>
                <a:sym typeface="Barlow Medium"/>
              </a:rPr>
              <a:t>, and includes icons by </a:t>
            </a:r>
            <a:r>
              <a:rPr lang="en-US" sz="2000" u="sng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  <a:hlinkClick r:id="rId8" tooltip="http://bit.ly/2TyoMsr"/>
              </a:rPr>
              <a:t>Flaticon</a:t>
            </a:r>
            <a:r>
              <a:rPr lang="en-US" sz="2000">
                <a:solidFill>
                  <a:srgbClr val="000000"/>
                </a:solidFill>
                <a:latin typeface="Barlow Medium"/>
                <a:ea typeface="Barlow Medium"/>
                <a:cs typeface="Barlow Medium"/>
                <a:sym typeface="Barlow Medium"/>
              </a:rPr>
              <a:t> and infographics &amp; images by </a:t>
            </a:r>
            <a:r>
              <a:rPr lang="en-US" sz="2000" u="sng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  <a:hlinkClick r:id="rId9" tooltip="http://bit.ly/2TtBDfr"/>
              </a:rPr>
              <a:t>Freepik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787325" y="4377283"/>
            <a:ext cx="8713350" cy="1663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400"/>
              </a:lnSpc>
            </a:pPr>
            <a:r>
              <a:rPr lang="en-US" sz="12000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Thanks!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-2096246" y="289932"/>
            <a:ext cx="5311746" cy="8193752"/>
          </a:xfrm>
          <a:custGeom>
            <a:avLst/>
            <a:gdLst/>
            <a:ahLst/>
            <a:cxnLst/>
            <a:rect r="r" b="b" t="t" l="l"/>
            <a:pathLst>
              <a:path h="8193752" w="5311746">
                <a:moveTo>
                  <a:pt x="0" y="0"/>
                </a:moveTo>
                <a:lnTo>
                  <a:pt x="5311746" y="0"/>
                </a:lnTo>
                <a:lnTo>
                  <a:pt x="5311746" y="8193752"/>
                </a:lnTo>
                <a:lnTo>
                  <a:pt x="0" y="819375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455458" y="-199356"/>
            <a:ext cx="7585140" cy="9310348"/>
          </a:xfrm>
          <a:custGeom>
            <a:avLst/>
            <a:gdLst/>
            <a:ahLst/>
            <a:cxnLst/>
            <a:rect r="r" b="b" t="t" l="l"/>
            <a:pathLst>
              <a:path h="9310348" w="7585140">
                <a:moveTo>
                  <a:pt x="0" y="0"/>
                </a:moveTo>
                <a:lnTo>
                  <a:pt x="7585140" y="0"/>
                </a:lnTo>
                <a:lnTo>
                  <a:pt x="7585140" y="9310348"/>
                </a:lnTo>
                <a:lnTo>
                  <a:pt x="0" y="931034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04022" y="-339784"/>
            <a:ext cx="19496046" cy="10966568"/>
          </a:xfrm>
          <a:custGeom>
            <a:avLst/>
            <a:gdLst/>
            <a:ahLst/>
            <a:cxnLst/>
            <a:rect r="r" b="b" t="t" l="l"/>
            <a:pathLst>
              <a:path h="10966568" w="19496046">
                <a:moveTo>
                  <a:pt x="0" y="0"/>
                </a:moveTo>
                <a:lnTo>
                  <a:pt x="19496046" y="0"/>
                </a:lnTo>
                <a:lnTo>
                  <a:pt x="19496046" y="10966568"/>
                </a:lnTo>
                <a:lnTo>
                  <a:pt x="0" y="109665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111406" y="-339784"/>
            <a:ext cx="24614238" cy="5759494"/>
          </a:xfrm>
          <a:custGeom>
            <a:avLst/>
            <a:gdLst/>
            <a:ahLst/>
            <a:cxnLst/>
            <a:rect r="r" b="b" t="t" l="l"/>
            <a:pathLst>
              <a:path h="5759494" w="24614238">
                <a:moveTo>
                  <a:pt x="0" y="0"/>
                </a:moveTo>
                <a:lnTo>
                  <a:pt x="24614238" y="0"/>
                </a:lnTo>
                <a:lnTo>
                  <a:pt x="24614238" y="5759494"/>
                </a:lnTo>
                <a:lnTo>
                  <a:pt x="0" y="57594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167826" y="5478860"/>
            <a:ext cx="9952350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Real World Application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583325" y="3040772"/>
            <a:ext cx="3121350" cy="1658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000"/>
              </a:lnSpc>
            </a:pPr>
            <a:r>
              <a:rPr lang="en-US" sz="15000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01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4007510" y="447024"/>
            <a:ext cx="7309810" cy="11178098"/>
          </a:xfrm>
          <a:custGeom>
            <a:avLst/>
            <a:gdLst/>
            <a:ahLst/>
            <a:cxnLst/>
            <a:rect r="r" b="b" t="t" l="l"/>
            <a:pathLst>
              <a:path h="11178098" w="7309810">
                <a:moveTo>
                  <a:pt x="0" y="0"/>
                </a:moveTo>
                <a:lnTo>
                  <a:pt x="7309810" y="0"/>
                </a:lnTo>
                <a:lnTo>
                  <a:pt x="7309810" y="11178098"/>
                </a:lnTo>
                <a:lnTo>
                  <a:pt x="0" y="1117809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4" y="8253860"/>
            <a:ext cx="3035914" cy="1908290"/>
          </a:xfrm>
          <a:custGeom>
            <a:avLst/>
            <a:gdLst/>
            <a:ahLst/>
            <a:cxnLst/>
            <a:rect r="r" b="b" t="t" l="l"/>
            <a:pathLst>
              <a:path h="1908290" w="3035914">
                <a:moveTo>
                  <a:pt x="0" y="0"/>
                </a:moveTo>
                <a:lnTo>
                  <a:pt x="3035914" y="0"/>
                </a:lnTo>
                <a:lnTo>
                  <a:pt x="3035914" y="1908290"/>
                </a:lnTo>
                <a:lnTo>
                  <a:pt x="0" y="190829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04022" y="-339784"/>
            <a:ext cx="19496046" cy="10966568"/>
          </a:xfrm>
          <a:custGeom>
            <a:avLst/>
            <a:gdLst/>
            <a:ahLst/>
            <a:cxnLst/>
            <a:rect r="r" b="b" t="t" l="l"/>
            <a:pathLst>
              <a:path h="10966568" w="19496046">
                <a:moveTo>
                  <a:pt x="0" y="0"/>
                </a:moveTo>
                <a:lnTo>
                  <a:pt x="19496046" y="0"/>
                </a:lnTo>
                <a:lnTo>
                  <a:pt x="19496046" y="10966568"/>
                </a:lnTo>
                <a:lnTo>
                  <a:pt x="0" y="109665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806606" y="-422510"/>
            <a:ext cx="24614238" cy="5759494"/>
          </a:xfrm>
          <a:custGeom>
            <a:avLst/>
            <a:gdLst/>
            <a:ahLst/>
            <a:cxnLst/>
            <a:rect r="r" b="b" t="t" l="l"/>
            <a:pathLst>
              <a:path h="5759494" w="24614238">
                <a:moveTo>
                  <a:pt x="0" y="0"/>
                </a:moveTo>
                <a:lnTo>
                  <a:pt x="24614238" y="0"/>
                </a:lnTo>
                <a:lnTo>
                  <a:pt x="24614238" y="5759494"/>
                </a:lnTo>
                <a:lnTo>
                  <a:pt x="0" y="57594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007510" y="447024"/>
            <a:ext cx="7309810" cy="11178098"/>
          </a:xfrm>
          <a:custGeom>
            <a:avLst/>
            <a:gdLst/>
            <a:ahLst/>
            <a:cxnLst/>
            <a:rect r="r" b="b" t="t" l="l"/>
            <a:pathLst>
              <a:path h="11178098" w="7309810">
                <a:moveTo>
                  <a:pt x="0" y="0"/>
                </a:moveTo>
                <a:lnTo>
                  <a:pt x="7309810" y="0"/>
                </a:lnTo>
                <a:lnTo>
                  <a:pt x="7309810" y="11178098"/>
                </a:lnTo>
                <a:lnTo>
                  <a:pt x="0" y="111780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4" y="8253860"/>
            <a:ext cx="3035914" cy="1908290"/>
          </a:xfrm>
          <a:custGeom>
            <a:avLst/>
            <a:gdLst/>
            <a:ahLst/>
            <a:cxnLst/>
            <a:rect r="r" b="b" t="t" l="l"/>
            <a:pathLst>
              <a:path h="1908290" w="3035914">
                <a:moveTo>
                  <a:pt x="0" y="0"/>
                </a:moveTo>
                <a:lnTo>
                  <a:pt x="3035914" y="0"/>
                </a:lnTo>
                <a:lnTo>
                  <a:pt x="3035914" y="1908290"/>
                </a:lnTo>
                <a:lnTo>
                  <a:pt x="0" y="190829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035633" y="3827703"/>
            <a:ext cx="12216733" cy="5189511"/>
          </a:xfrm>
          <a:custGeom>
            <a:avLst/>
            <a:gdLst/>
            <a:ahLst/>
            <a:cxnLst/>
            <a:rect r="r" b="b" t="t" l="l"/>
            <a:pathLst>
              <a:path h="5189511" w="12216733">
                <a:moveTo>
                  <a:pt x="0" y="0"/>
                </a:moveTo>
                <a:lnTo>
                  <a:pt x="12216734" y="0"/>
                </a:lnTo>
                <a:lnTo>
                  <a:pt x="12216734" y="5189511"/>
                </a:lnTo>
                <a:lnTo>
                  <a:pt x="0" y="518951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1019175"/>
            <a:ext cx="9952350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Real World Application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185493" y="2957879"/>
            <a:ext cx="9917013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Exoplanet Habitabillity Classification via Flux Point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04022" y="-339784"/>
            <a:ext cx="19496046" cy="10966568"/>
          </a:xfrm>
          <a:custGeom>
            <a:avLst/>
            <a:gdLst/>
            <a:ahLst/>
            <a:cxnLst/>
            <a:rect r="r" b="b" t="t" l="l"/>
            <a:pathLst>
              <a:path h="10966568" w="19496046">
                <a:moveTo>
                  <a:pt x="0" y="0"/>
                </a:moveTo>
                <a:lnTo>
                  <a:pt x="19496046" y="0"/>
                </a:lnTo>
                <a:lnTo>
                  <a:pt x="19496046" y="10966568"/>
                </a:lnTo>
                <a:lnTo>
                  <a:pt x="0" y="109665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806606" y="-422510"/>
            <a:ext cx="24614238" cy="5759494"/>
          </a:xfrm>
          <a:custGeom>
            <a:avLst/>
            <a:gdLst/>
            <a:ahLst/>
            <a:cxnLst/>
            <a:rect r="r" b="b" t="t" l="l"/>
            <a:pathLst>
              <a:path h="5759494" w="24614238">
                <a:moveTo>
                  <a:pt x="0" y="0"/>
                </a:moveTo>
                <a:lnTo>
                  <a:pt x="24614238" y="0"/>
                </a:lnTo>
                <a:lnTo>
                  <a:pt x="24614238" y="5759494"/>
                </a:lnTo>
                <a:lnTo>
                  <a:pt x="0" y="57594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007510" y="447024"/>
            <a:ext cx="7309810" cy="11178098"/>
          </a:xfrm>
          <a:custGeom>
            <a:avLst/>
            <a:gdLst/>
            <a:ahLst/>
            <a:cxnLst/>
            <a:rect r="r" b="b" t="t" l="l"/>
            <a:pathLst>
              <a:path h="11178098" w="7309810">
                <a:moveTo>
                  <a:pt x="0" y="0"/>
                </a:moveTo>
                <a:lnTo>
                  <a:pt x="7309810" y="0"/>
                </a:lnTo>
                <a:lnTo>
                  <a:pt x="7309810" y="11178098"/>
                </a:lnTo>
                <a:lnTo>
                  <a:pt x="0" y="111780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4" y="8253860"/>
            <a:ext cx="3035914" cy="1908290"/>
          </a:xfrm>
          <a:custGeom>
            <a:avLst/>
            <a:gdLst/>
            <a:ahLst/>
            <a:cxnLst/>
            <a:rect r="r" b="b" t="t" l="l"/>
            <a:pathLst>
              <a:path h="1908290" w="3035914">
                <a:moveTo>
                  <a:pt x="0" y="0"/>
                </a:moveTo>
                <a:lnTo>
                  <a:pt x="3035914" y="0"/>
                </a:lnTo>
                <a:lnTo>
                  <a:pt x="3035914" y="1908290"/>
                </a:lnTo>
                <a:lnTo>
                  <a:pt x="0" y="190829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289777" y="3823970"/>
            <a:ext cx="8031548" cy="6067900"/>
          </a:xfrm>
          <a:custGeom>
            <a:avLst/>
            <a:gdLst/>
            <a:ahLst/>
            <a:cxnLst/>
            <a:rect r="r" b="b" t="t" l="l"/>
            <a:pathLst>
              <a:path h="6067900" w="8031548">
                <a:moveTo>
                  <a:pt x="0" y="0"/>
                </a:moveTo>
                <a:lnTo>
                  <a:pt x="8031547" y="0"/>
                </a:lnTo>
                <a:lnTo>
                  <a:pt x="8031547" y="6067900"/>
                </a:lnTo>
                <a:lnTo>
                  <a:pt x="0" y="606790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1019175"/>
            <a:ext cx="9952350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Real World Application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443460" y="2957879"/>
            <a:ext cx="13401080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Class Discovery and Class Prediction by Gene Expression Monitoring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04022" y="-339784"/>
            <a:ext cx="19496046" cy="10966568"/>
          </a:xfrm>
          <a:custGeom>
            <a:avLst/>
            <a:gdLst/>
            <a:ahLst/>
            <a:cxnLst/>
            <a:rect r="r" b="b" t="t" l="l"/>
            <a:pathLst>
              <a:path h="10966568" w="19496046">
                <a:moveTo>
                  <a:pt x="0" y="0"/>
                </a:moveTo>
                <a:lnTo>
                  <a:pt x="19496046" y="0"/>
                </a:lnTo>
                <a:lnTo>
                  <a:pt x="19496046" y="10966568"/>
                </a:lnTo>
                <a:lnTo>
                  <a:pt x="0" y="109665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806606" y="-422510"/>
            <a:ext cx="24614238" cy="5759494"/>
          </a:xfrm>
          <a:custGeom>
            <a:avLst/>
            <a:gdLst/>
            <a:ahLst/>
            <a:cxnLst/>
            <a:rect r="r" b="b" t="t" l="l"/>
            <a:pathLst>
              <a:path h="5759494" w="24614238">
                <a:moveTo>
                  <a:pt x="0" y="0"/>
                </a:moveTo>
                <a:lnTo>
                  <a:pt x="24614238" y="0"/>
                </a:lnTo>
                <a:lnTo>
                  <a:pt x="24614238" y="5759494"/>
                </a:lnTo>
                <a:lnTo>
                  <a:pt x="0" y="57594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007510" y="447024"/>
            <a:ext cx="7309810" cy="11178098"/>
          </a:xfrm>
          <a:custGeom>
            <a:avLst/>
            <a:gdLst/>
            <a:ahLst/>
            <a:cxnLst/>
            <a:rect r="r" b="b" t="t" l="l"/>
            <a:pathLst>
              <a:path h="11178098" w="7309810">
                <a:moveTo>
                  <a:pt x="0" y="0"/>
                </a:moveTo>
                <a:lnTo>
                  <a:pt x="7309810" y="0"/>
                </a:lnTo>
                <a:lnTo>
                  <a:pt x="7309810" y="11178098"/>
                </a:lnTo>
                <a:lnTo>
                  <a:pt x="0" y="111780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4" y="8253860"/>
            <a:ext cx="3035914" cy="1908290"/>
          </a:xfrm>
          <a:custGeom>
            <a:avLst/>
            <a:gdLst/>
            <a:ahLst/>
            <a:cxnLst/>
            <a:rect r="r" b="b" t="t" l="l"/>
            <a:pathLst>
              <a:path h="1908290" w="3035914">
                <a:moveTo>
                  <a:pt x="0" y="0"/>
                </a:moveTo>
                <a:lnTo>
                  <a:pt x="3035914" y="0"/>
                </a:lnTo>
                <a:lnTo>
                  <a:pt x="3035914" y="1908290"/>
                </a:lnTo>
                <a:lnTo>
                  <a:pt x="0" y="190829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508448" y="3966061"/>
            <a:ext cx="10920946" cy="5292239"/>
          </a:xfrm>
          <a:custGeom>
            <a:avLst/>
            <a:gdLst/>
            <a:ahLst/>
            <a:cxnLst/>
            <a:rect r="r" b="b" t="t" l="l"/>
            <a:pathLst>
              <a:path h="5292239" w="10920946">
                <a:moveTo>
                  <a:pt x="0" y="0"/>
                </a:moveTo>
                <a:lnTo>
                  <a:pt x="10920946" y="0"/>
                </a:lnTo>
                <a:lnTo>
                  <a:pt x="10920946" y="5292239"/>
                </a:lnTo>
                <a:lnTo>
                  <a:pt x="0" y="529223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1019175"/>
            <a:ext cx="9952350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Real World Application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960171" y="2957879"/>
            <a:ext cx="4367659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Iris Data Classification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04022" y="-339784"/>
            <a:ext cx="19496046" cy="10966568"/>
          </a:xfrm>
          <a:custGeom>
            <a:avLst/>
            <a:gdLst/>
            <a:ahLst/>
            <a:cxnLst/>
            <a:rect r="r" b="b" t="t" l="l"/>
            <a:pathLst>
              <a:path h="10966568" w="19496046">
                <a:moveTo>
                  <a:pt x="0" y="0"/>
                </a:moveTo>
                <a:lnTo>
                  <a:pt x="19496046" y="0"/>
                </a:lnTo>
                <a:lnTo>
                  <a:pt x="19496046" y="10966568"/>
                </a:lnTo>
                <a:lnTo>
                  <a:pt x="0" y="109665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132292" y="-408708"/>
            <a:ext cx="8252732" cy="1753396"/>
          </a:xfrm>
          <a:custGeom>
            <a:avLst/>
            <a:gdLst/>
            <a:ahLst/>
            <a:cxnLst/>
            <a:rect r="r" b="b" t="t" l="l"/>
            <a:pathLst>
              <a:path h="1753396" w="8252732">
                <a:moveTo>
                  <a:pt x="0" y="0"/>
                </a:moveTo>
                <a:lnTo>
                  <a:pt x="8252732" y="0"/>
                </a:lnTo>
                <a:lnTo>
                  <a:pt x="8252732" y="1753396"/>
                </a:lnTo>
                <a:lnTo>
                  <a:pt x="0" y="17533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780492" y="-1707524"/>
            <a:ext cx="7585140" cy="4350966"/>
          </a:xfrm>
          <a:custGeom>
            <a:avLst/>
            <a:gdLst/>
            <a:ahLst/>
            <a:cxnLst/>
            <a:rect r="r" b="b" t="t" l="l"/>
            <a:pathLst>
              <a:path h="4350966" w="7585140">
                <a:moveTo>
                  <a:pt x="0" y="0"/>
                </a:moveTo>
                <a:lnTo>
                  <a:pt x="7585140" y="0"/>
                </a:lnTo>
                <a:lnTo>
                  <a:pt x="7585140" y="4350966"/>
                </a:lnTo>
                <a:lnTo>
                  <a:pt x="0" y="43509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740964" y="7611428"/>
            <a:ext cx="21125988" cy="4256476"/>
          </a:xfrm>
          <a:custGeom>
            <a:avLst/>
            <a:gdLst/>
            <a:ahLst/>
            <a:cxnLst/>
            <a:rect r="r" b="b" t="t" l="l"/>
            <a:pathLst>
              <a:path h="4256476" w="21125988">
                <a:moveTo>
                  <a:pt x="0" y="0"/>
                </a:moveTo>
                <a:lnTo>
                  <a:pt x="21125988" y="0"/>
                </a:lnTo>
                <a:lnTo>
                  <a:pt x="21125988" y="4256476"/>
                </a:lnTo>
                <a:lnTo>
                  <a:pt x="0" y="425647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6546752" y="2299144"/>
            <a:ext cx="6550555" cy="6496938"/>
            <a:chOff x="0" y="0"/>
            <a:chExt cx="6365240" cy="631314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65240" cy="6313140"/>
            </a:xfrm>
            <a:custGeom>
              <a:avLst/>
              <a:gdLst/>
              <a:ahLst/>
              <a:cxnLst/>
              <a:rect r="r" b="b" t="t" l="l"/>
              <a:pathLst>
                <a:path h="6313140" w="6365240">
                  <a:moveTo>
                    <a:pt x="5951220" y="6313140"/>
                  </a:moveTo>
                  <a:lnTo>
                    <a:pt x="414020" y="6313140"/>
                  </a:lnTo>
                  <a:cubicBezTo>
                    <a:pt x="185420" y="6313140"/>
                    <a:pt x="0" y="6036347"/>
                    <a:pt x="0" y="5696993"/>
                  </a:cubicBezTo>
                  <a:lnTo>
                    <a:pt x="0" y="618043"/>
                  </a:lnTo>
                  <a:cubicBezTo>
                    <a:pt x="0" y="276792"/>
                    <a:pt x="185420" y="0"/>
                    <a:pt x="414020" y="0"/>
                  </a:cubicBezTo>
                  <a:lnTo>
                    <a:pt x="5951220" y="0"/>
                  </a:lnTo>
                  <a:cubicBezTo>
                    <a:pt x="6179820" y="0"/>
                    <a:pt x="6365240" y="276792"/>
                    <a:pt x="6365240" y="618043"/>
                  </a:cubicBezTo>
                  <a:lnTo>
                    <a:pt x="6365240" y="5696993"/>
                  </a:lnTo>
                  <a:cubicBezTo>
                    <a:pt x="6365240" y="6036347"/>
                    <a:pt x="6179820" y="6313140"/>
                    <a:pt x="5951220" y="6313140"/>
                  </a:cubicBezTo>
                  <a:close/>
                </a:path>
              </a:pathLst>
            </a:custGeom>
            <a:blipFill>
              <a:blip r:embed="rId10"/>
              <a:stretch>
                <a:fillRect l="0" t="-412" r="0" b="-412"/>
              </a:stretch>
            </a:blip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DAGK85grPP0</dc:identifier>
  <dcterms:modified xsi:type="dcterms:W3CDTF">2011-08-01T06:04:30Z</dcterms:modified>
  <cp:revision>1</cp:revision>
  <dc:title>PCA - 1</dc:title>
</cp:coreProperties>
</file>